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73" r:id="rId3"/>
    <p:sldMasterId id="2147483684" r:id="rId4"/>
  </p:sldMasterIdLst>
  <p:notesMasterIdLst>
    <p:notesMasterId r:id="rId36"/>
  </p:notesMasterIdLst>
  <p:handoutMasterIdLst>
    <p:handoutMasterId r:id="rId37"/>
  </p:handoutMasterIdLst>
  <p:sldIdLst>
    <p:sldId id="512" r:id="rId5"/>
    <p:sldId id="517" r:id="rId6"/>
    <p:sldId id="558" r:id="rId7"/>
    <p:sldId id="541" r:id="rId8"/>
    <p:sldId id="543" r:id="rId9"/>
    <p:sldId id="559" r:id="rId10"/>
    <p:sldId id="557" r:id="rId11"/>
    <p:sldId id="367" r:id="rId12"/>
    <p:sldId id="451" r:id="rId13"/>
    <p:sldId id="552" r:id="rId14"/>
    <p:sldId id="554" r:id="rId15"/>
    <p:sldId id="556" r:id="rId16"/>
    <p:sldId id="448" r:id="rId17"/>
    <p:sldId id="468" r:id="rId18"/>
    <p:sldId id="510" r:id="rId19"/>
    <p:sldId id="449" r:id="rId20"/>
    <p:sldId id="514" r:id="rId21"/>
    <p:sldId id="488" r:id="rId22"/>
    <p:sldId id="560" r:id="rId23"/>
    <p:sldId id="548" r:id="rId24"/>
    <p:sldId id="549" r:id="rId25"/>
    <p:sldId id="550" r:id="rId26"/>
    <p:sldId id="530" r:id="rId27"/>
    <p:sldId id="532" r:id="rId28"/>
    <p:sldId id="534" r:id="rId29"/>
    <p:sldId id="536" r:id="rId30"/>
    <p:sldId id="538" r:id="rId31"/>
    <p:sldId id="547" r:id="rId32"/>
    <p:sldId id="507" r:id="rId33"/>
    <p:sldId id="539" r:id="rId34"/>
    <p:sldId id="540" r:id="rId35"/>
  </p:sldIdLst>
  <p:sldSz cx="9144000" cy="6858000" type="screen4x3"/>
  <p:notesSz cx="7023100" cy="93091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autoAdjust="0"/>
    <p:restoredTop sz="90367" autoAdjust="0"/>
  </p:normalViewPr>
  <p:slideViewPr>
    <p:cSldViewPr>
      <p:cViewPr varScale="1">
        <p:scale>
          <a:sx n="80" d="100"/>
          <a:sy n="80" d="100"/>
        </p:scale>
        <p:origin x="-1378"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4" d="100"/>
          <a:sy n="64" d="100"/>
        </p:scale>
        <p:origin x="-3130" y="-8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2B0609-4CAF-45DB-B783-A08BD3C883A8}" type="doc">
      <dgm:prSet loTypeId="urn:microsoft.com/office/officeart/2005/8/layout/hProcess9" loCatId="process" qsTypeId="urn:microsoft.com/office/officeart/2005/8/quickstyle/simple1" qsCatId="simple" csTypeId="urn:microsoft.com/office/officeart/2005/8/colors/accent6_5" csCatId="accent6" phldr="1"/>
      <dgm:spPr/>
      <dgm:t>
        <a:bodyPr/>
        <a:lstStyle/>
        <a:p>
          <a:endParaRPr lang="en-US"/>
        </a:p>
      </dgm:t>
    </dgm:pt>
    <dgm:pt modelId="{02C0A97C-D093-405B-8549-12877DB43636}">
      <dgm:prSet phldrT="[Text]" custT="1"/>
      <dgm:spPr/>
      <dgm:t>
        <a:bodyPr/>
        <a:lstStyle/>
        <a:p>
          <a:r>
            <a:rPr lang="en-US" sz="1900" b="1" dirty="0">
              <a:solidFill>
                <a:srgbClr val="FF0000"/>
              </a:solidFill>
            </a:rPr>
            <a:t>Project Based Housing </a:t>
          </a:r>
          <a:r>
            <a:rPr lang="en-US" sz="1900" dirty="0"/>
            <a:t>Resource is entered into CES</a:t>
          </a:r>
        </a:p>
      </dgm:t>
    </dgm:pt>
    <dgm:pt modelId="{B36F3056-67DF-45FE-B40F-57905F4D0B5A}" type="parTrans" cxnId="{47B22583-E37B-43A6-929F-FC3474E37E3C}">
      <dgm:prSet/>
      <dgm:spPr/>
      <dgm:t>
        <a:bodyPr/>
        <a:lstStyle/>
        <a:p>
          <a:endParaRPr lang="en-US"/>
        </a:p>
      </dgm:t>
    </dgm:pt>
    <dgm:pt modelId="{B15F4D20-B86C-4F04-AB8D-5B13A9EAD945}" type="sibTrans" cxnId="{47B22583-E37B-43A6-929F-FC3474E37E3C}">
      <dgm:prSet/>
      <dgm:spPr/>
      <dgm:t>
        <a:bodyPr/>
        <a:lstStyle/>
        <a:p>
          <a:endParaRPr lang="en-US"/>
        </a:p>
      </dgm:t>
    </dgm:pt>
    <dgm:pt modelId="{27D54323-773E-4FEE-9F62-E701C927C37F}">
      <dgm:prSet phldrT="[Text]" custT="1"/>
      <dgm:spPr/>
      <dgm:t>
        <a:bodyPr/>
        <a:lstStyle/>
        <a:p>
          <a:r>
            <a:rPr lang="en-US" sz="1900" dirty="0"/>
            <a:t>Health Agency assigns Service Provider to Housing</a:t>
          </a:r>
        </a:p>
      </dgm:t>
    </dgm:pt>
    <dgm:pt modelId="{223C6FA9-404C-4366-9208-551D9E1A10B8}" type="parTrans" cxnId="{424324FC-ECDF-4F03-9CE6-1C7CBE234830}">
      <dgm:prSet/>
      <dgm:spPr/>
      <dgm:t>
        <a:bodyPr/>
        <a:lstStyle/>
        <a:p>
          <a:endParaRPr lang="en-US"/>
        </a:p>
      </dgm:t>
    </dgm:pt>
    <dgm:pt modelId="{E8361446-019A-4E8E-81ED-3E1B2B8E1189}" type="sibTrans" cxnId="{424324FC-ECDF-4F03-9CE6-1C7CBE234830}">
      <dgm:prSet/>
      <dgm:spPr/>
      <dgm:t>
        <a:bodyPr/>
        <a:lstStyle/>
        <a:p>
          <a:endParaRPr lang="en-US"/>
        </a:p>
      </dgm:t>
    </dgm:pt>
    <dgm:pt modelId="{F6A024B4-7D1F-461E-8C0C-FB411F846EFA}">
      <dgm:prSet phldrT="[Text]" custT="1"/>
      <dgm:spPr/>
      <dgm:t>
        <a:bodyPr/>
        <a:lstStyle/>
        <a:p>
          <a:r>
            <a:rPr lang="en-US" sz="1900" b="1" dirty="0">
              <a:solidFill>
                <a:srgbClr val="FF0000"/>
              </a:solidFill>
            </a:rPr>
            <a:t>SPA Matcher </a:t>
          </a:r>
          <a:r>
            <a:rPr lang="en-US" sz="1900" dirty="0"/>
            <a:t>“matches” to prioritized CES participants who meet PSH eligibility criteria</a:t>
          </a:r>
        </a:p>
      </dgm:t>
    </dgm:pt>
    <dgm:pt modelId="{9C00567B-B6C6-411E-8E4A-5489DDA922C0}" type="parTrans" cxnId="{57034917-1893-459E-86D7-59AC2A672C8A}">
      <dgm:prSet/>
      <dgm:spPr/>
      <dgm:t>
        <a:bodyPr/>
        <a:lstStyle/>
        <a:p>
          <a:endParaRPr lang="en-US"/>
        </a:p>
      </dgm:t>
    </dgm:pt>
    <dgm:pt modelId="{85DF3F41-F7FB-4BF4-9D9C-CC6EFF39E1E4}" type="sibTrans" cxnId="{57034917-1893-459E-86D7-59AC2A672C8A}">
      <dgm:prSet/>
      <dgm:spPr/>
      <dgm:t>
        <a:bodyPr/>
        <a:lstStyle/>
        <a:p>
          <a:endParaRPr lang="en-US"/>
        </a:p>
      </dgm:t>
    </dgm:pt>
    <dgm:pt modelId="{8165FF8D-21B6-4B95-AE44-BDA5B3AA3E7D}">
      <dgm:prSet custT="1"/>
      <dgm:spPr/>
      <dgm:t>
        <a:bodyPr/>
        <a:lstStyle/>
        <a:p>
          <a:r>
            <a:rPr lang="en-US" sz="1900" dirty="0"/>
            <a:t>CES Participant is connected to supportive services and permanent housing</a:t>
          </a:r>
        </a:p>
      </dgm:t>
    </dgm:pt>
    <dgm:pt modelId="{CECD4CA2-60AA-4531-A857-9BF208B0A00E}" type="parTrans" cxnId="{E8D8E871-07B6-41BD-96F5-BF95CBEB4387}">
      <dgm:prSet/>
      <dgm:spPr/>
      <dgm:t>
        <a:bodyPr/>
        <a:lstStyle/>
        <a:p>
          <a:endParaRPr lang="en-US"/>
        </a:p>
      </dgm:t>
    </dgm:pt>
    <dgm:pt modelId="{7E052279-7D13-427F-BD70-25F9EB2A211C}" type="sibTrans" cxnId="{E8D8E871-07B6-41BD-96F5-BF95CBEB4387}">
      <dgm:prSet/>
      <dgm:spPr/>
      <dgm:t>
        <a:bodyPr/>
        <a:lstStyle/>
        <a:p>
          <a:endParaRPr lang="en-US"/>
        </a:p>
      </dgm:t>
    </dgm:pt>
    <dgm:pt modelId="{FE120445-DC34-4D8B-879E-02F13AD57971}" type="pres">
      <dgm:prSet presAssocID="{5A2B0609-4CAF-45DB-B783-A08BD3C883A8}" presName="CompostProcess" presStyleCnt="0">
        <dgm:presLayoutVars>
          <dgm:dir/>
          <dgm:resizeHandles val="exact"/>
        </dgm:presLayoutVars>
      </dgm:prSet>
      <dgm:spPr/>
      <dgm:t>
        <a:bodyPr/>
        <a:lstStyle/>
        <a:p>
          <a:endParaRPr lang="en-US"/>
        </a:p>
      </dgm:t>
    </dgm:pt>
    <dgm:pt modelId="{076096EB-71ED-48C1-A0F7-D5295C40E977}" type="pres">
      <dgm:prSet presAssocID="{5A2B0609-4CAF-45DB-B783-A08BD3C883A8}" presName="arrow" presStyleLbl="bgShp" presStyleIdx="0" presStyleCnt="1"/>
      <dgm:spPr/>
    </dgm:pt>
    <dgm:pt modelId="{D6636A3B-E462-419B-83F2-703A3C584C78}" type="pres">
      <dgm:prSet presAssocID="{5A2B0609-4CAF-45DB-B783-A08BD3C883A8}" presName="linearProcess" presStyleCnt="0"/>
      <dgm:spPr/>
    </dgm:pt>
    <dgm:pt modelId="{DD920691-BC46-4B92-B18F-6855158B1FAF}" type="pres">
      <dgm:prSet presAssocID="{02C0A97C-D093-405B-8549-12877DB43636}" presName="textNode" presStyleLbl="node1" presStyleIdx="0" presStyleCnt="4">
        <dgm:presLayoutVars>
          <dgm:bulletEnabled val="1"/>
        </dgm:presLayoutVars>
      </dgm:prSet>
      <dgm:spPr/>
      <dgm:t>
        <a:bodyPr/>
        <a:lstStyle/>
        <a:p>
          <a:endParaRPr lang="en-US"/>
        </a:p>
      </dgm:t>
    </dgm:pt>
    <dgm:pt modelId="{C438D318-D6E5-4EBC-BB59-7772B78885BE}" type="pres">
      <dgm:prSet presAssocID="{B15F4D20-B86C-4F04-AB8D-5B13A9EAD945}" presName="sibTrans" presStyleCnt="0"/>
      <dgm:spPr/>
    </dgm:pt>
    <dgm:pt modelId="{E7648F8F-2E0E-4271-B247-7821513D9F60}" type="pres">
      <dgm:prSet presAssocID="{27D54323-773E-4FEE-9F62-E701C927C37F}" presName="textNode" presStyleLbl="node1" presStyleIdx="1" presStyleCnt="4">
        <dgm:presLayoutVars>
          <dgm:bulletEnabled val="1"/>
        </dgm:presLayoutVars>
      </dgm:prSet>
      <dgm:spPr/>
      <dgm:t>
        <a:bodyPr/>
        <a:lstStyle/>
        <a:p>
          <a:endParaRPr lang="en-US"/>
        </a:p>
      </dgm:t>
    </dgm:pt>
    <dgm:pt modelId="{C3BA3C9E-0F8E-47E7-A0F7-1A926EB95B95}" type="pres">
      <dgm:prSet presAssocID="{E8361446-019A-4E8E-81ED-3E1B2B8E1189}" presName="sibTrans" presStyleCnt="0"/>
      <dgm:spPr/>
    </dgm:pt>
    <dgm:pt modelId="{5D851C28-0515-43F1-840C-0A3F33C0B23E}" type="pres">
      <dgm:prSet presAssocID="{F6A024B4-7D1F-461E-8C0C-FB411F846EFA}" presName="textNode" presStyleLbl="node1" presStyleIdx="2" presStyleCnt="4">
        <dgm:presLayoutVars>
          <dgm:bulletEnabled val="1"/>
        </dgm:presLayoutVars>
      </dgm:prSet>
      <dgm:spPr/>
      <dgm:t>
        <a:bodyPr/>
        <a:lstStyle/>
        <a:p>
          <a:endParaRPr lang="en-US"/>
        </a:p>
      </dgm:t>
    </dgm:pt>
    <dgm:pt modelId="{9CCF9ACD-DA9D-4A98-8C4E-085CC088693B}" type="pres">
      <dgm:prSet presAssocID="{85DF3F41-F7FB-4BF4-9D9C-CC6EFF39E1E4}" presName="sibTrans" presStyleCnt="0"/>
      <dgm:spPr/>
    </dgm:pt>
    <dgm:pt modelId="{D05F2DE8-04AE-4E10-AE6A-E032173E1640}" type="pres">
      <dgm:prSet presAssocID="{8165FF8D-21B6-4B95-AE44-BDA5B3AA3E7D}" presName="textNode" presStyleLbl="node1" presStyleIdx="3" presStyleCnt="4">
        <dgm:presLayoutVars>
          <dgm:bulletEnabled val="1"/>
        </dgm:presLayoutVars>
      </dgm:prSet>
      <dgm:spPr/>
      <dgm:t>
        <a:bodyPr/>
        <a:lstStyle/>
        <a:p>
          <a:endParaRPr lang="en-US"/>
        </a:p>
      </dgm:t>
    </dgm:pt>
  </dgm:ptLst>
  <dgm:cxnLst>
    <dgm:cxn modelId="{5ADD2D7A-2860-4BFD-A91E-85B93C4F46B7}" type="presOf" srcId="{02C0A97C-D093-405B-8549-12877DB43636}" destId="{DD920691-BC46-4B92-B18F-6855158B1FAF}" srcOrd="0" destOrd="0" presId="urn:microsoft.com/office/officeart/2005/8/layout/hProcess9"/>
    <dgm:cxn modelId="{AC694E45-E4EC-4CD8-873D-51D8907DED8F}" type="presOf" srcId="{F6A024B4-7D1F-461E-8C0C-FB411F846EFA}" destId="{5D851C28-0515-43F1-840C-0A3F33C0B23E}" srcOrd="0" destOrd="0" presId="urn:microsoft.com/office/officeart/2005/8/layout/hProcess9"/>
    <dgm:cxn modelId="{E8D8E871-07B6-41BD-96F5-BF95CBEB4387}" srcId="{5A2B0609-4CAF-45DB-B783-A08BD3C883A8}" destId="{8165FF8D-21B6-4B95-AE44-BDA5B3AA3E7D}" srcOrd="3" destOrd="0" parTransId="{CECD4CA2-60AA-4531-A857-9BF208B0A00E}" sibTransId="{7E052279-7D13-427F-BD70-25F9EB2A211C}"/>
    <dgm:cxn modelId="{B6E94C25-D629-47AC-AE0A-59D75E7D7C04}" type="presOf" srcId="{5A2B0609-4CAF-45DB-B783-A08BD3C883A8}" destId="{FE120445-DC34-4D8B-879E-02F13AD57971}" srcOrd="0" destOrd="0" presId="urn:microsoft.com/office/officeart/2005/8/layout/hProcess9"/>
    <dgm:cxn modelId="{47B22583-E37B-43A6-929F-FC3474E37E3C}" srcId="{5A2B0609-4CAF-45DB-B783-A08BD3C883A8}" destId="{02C0A97C-D093-405B-8549-12877DB43636}" srcOrd="0" destOrd="0" parTransId="{B36F3056-67DF-45FE-B40F-57905F4D0B5A}" sibTransId="{B15F4D20-B86C-4F04-AB8D-5B13A9EAD945}"/>
    <dgm:cxn modelId="{424324FC-ECDF-4F03-9CE6-1C7CBE234830}" srcId="{5A2B0609-4CAF-45DB-B783-A08BD3C883A8}" destId="{27D54323-773E-4FEE-9F62-E701C927C37F}" srcOrd="1" destOrd="0" parTransId="{223C6FA9-404C-4366-9208-551D9E1A10B8}" sibTransId="{E8361446-019A-4E8E-81ED-3E1B2B8E1189}"/>
    <dgm:cxn modelId="{57034917-1893-459E-86D7-59AC2A672C8A}" srcId="{5A2B0609-4CAF-45DB-B783-A08BD3C883A8}" destId="{F6A024B4-7D1F-461E-8C0C-FB411F846EFA}" srcOrd="2" destOrd="0" parTransId="{9C00567B-B6C6-411E-8E4A-5489DDA922C0}" sibTransId="{85DF3F41-F7FB-4BF4-9D9C-CC6EFF39E1E4}"/>
    <dgm:cxn modelId="{452150A2-F6CA-46CD-ADE8-3C9D40ED8181}" type="presOf" srcId="{8165FF8D-21B6-4B95-AE44-BDA5B3AA3E7D}" destId="{D05F2DE8-04AE-4E10-AE6A-E032173E1640}" srcOrd="0" destOrd="0" presId="urn:microsoft.com/office/officeart/2005/8/layout/hProcess9"/>
    <dgm:cxn modelId="{725B657C-CF06-4BD2-8DFE-7A4ADB7D9CD5}" type="presOf" srcId="{27D54323-773E-4FEE-9F62-E701C927C37F}" destId="{E7648F8F-2E0E-4271-B247-7821513D9F60}" srcOrd="0" destOrd="0" presId="urn:microsoft.com/office/officeart/2005/8/layout/hProcess9"/>
    <dgm:cxn modelId="{C348D00E-DB93-4C50-B2A0-AC65D1841CE2}" type="presParOf" srcId="{FE120445-DC34-4D8B-879E-02F13AD57971}" destId="{076096EB-71ED-48C1-A0F7-D5295C40E977}" srcOrd="0" destOrd="0" presId="urn:microsoft.com/office/officeart/2005/8/layout/hProcess9"/>
    <dgm:cxn modelId="{36BE4B69-26DB-4FDE-8020-E7BA704D636F}" type="presParOf" srcId="{FE120445-DC34-4D8B-879E-02F13AD57971}" destId="{D6636A3B-E462-419B-83F2-703A3C584C78}" srcOrd="1" destOrd="0" presId="urn:microsoft.com/office/officeart/2005/8/layout/hProcess9"/>
    <dgm:cxn modelId="{5F826CAB-E2FB-4481-8940-B79370629BA6}" type="presParOf" srcId="{D6636A3B-E462-419B-83F2-703A3C584C78}" destId="{DD920691-BC46-4B92-B18F-6855158B1FAF}" srcOrd="0" destOrd="0" presId="urn:microsoft.com/office/officeart/2005/8/layout/hProcess9"/>
    <dgm:cxn modelId="{0C4EDFA1-C158-4C9E-B3CA-A188A2020B0E}" type="presParOf" srcId="{D6636A3B-E462-419B-83F2-703A3C584C78}" destId="{C438D318-D6E5-4EBC-BB59-7772B78885BE}" srcOrd="1" destOrd="0" presId="urn:microsoft.com/office/officeart/2005/8/layout/hProcess9"/>
    <dgm:cxn modelId="{2F29D891-439D-429A-87BE-01B4F8A51FC0}" type="presParOf" srcId="{D6636A3B-E462-419B-83F2-703A3C584C78}" destId="{E7648F8F-2E0E-4271-B247-7821513D9F60}" srcOrd="2" destOrd="0" presId="urn:microsoft.com/office/officeart/2005/8/layout/hProcess9"/>
    <dgm:cxn modelId="{59BCDE74-4BD9-4C98-A1B9-587BAAD055C3}" type="presParOf" srcId="{D6636A3B-E462-419B-83F2-703A3C584C78}" destId="{C3BA3C9E-0F8E-47E7-A0F7-1A926EB95B95}" srcOrd="3" destOrd="0" presId="urn:microsoft.com/office/officeart/2005/8/layout/hProcess9"/>
    <dgm:cxn modelId="{FB7E690C-7861-495B-9E2F-E037BB2251EA}" type="presParOf" srcId="{D6636A3B-E462-419B-83F2-703A3C584C78}" destId="{5D851C28-0515-43F1-840C-0A3F33C0B23E}" srcOrd="4" destOrd="0" presId="urn:microsoft.com/office/officeart/2005/8/layout/hProcess9"/>
    <dgm:cxn modelId="{C2E0F49F-DA0E-42AE-9577-FA7961CC8CC9}" type="presParOf" srcId="{D6636A3B-E462-419B-83F2-703A3C584C78}" destId="{9CCF9ACD-DA9D-4A98-8C4E-085CC088693B}" srcOrd="5" destOrd="0" presId="urn:microsoft.com/office/officeart/2005/8/layout/hProcess9"/>
    <dgm:cxn modelId="{451271C1-F6B6-4196-A6A4-1AE283CFC565}" type="presParOf" srcId="{D6636A3B-E462-419B-83F2-703A3C584C78}" destId="{D05F2DE8-04AE-4E10-AE6A-E032173E164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2B0609-4CAF-45DB-B783-A08BD3C883A8}" type="doc">
      <dgm:prSet loTypeId="urn:microsoft.com/office/officeart/2005/8/layout/hProcess9" loCatId="process" qsTypeId="urn:microsoft.com/office/officeart/2005/8/quickstyle/simple1" qsCatId="simple" csTypeId="urn:microsoft.com/office/officeart/2005/8/colors/accent6_5" csCatId="accent6" phldr="1"/>
      <dgm:spPr/>
      <dgm:t>
        <a:bodyPr/>
        <a:lstStyle/>
        <a:p>
          <a:endParaRPr lang="en-US"/>
        </a:p>
      </dgm:t>
    </dgm:pt>
    <dgm:pt modelId="{02C0A97C-D093-405B-8549-12877DB43636}">
      <dgm:prSet phldrT="[Text]"/>
      <dgm:spPr/>
      <dgm:t>
        <a:bodyPr/>
        <a:lstStyle/>
        <a:p>
          <a:r>
            <a:rPr lang="en-US" b="1" dirty="0">
              <a:solidFill>
                <a:srgbClr val="FF0000"/>
              </a:solidFill>
            </a:rPr>
            <a:t>Tenant Based Housing </a:t>
          </a:r>
          <a:r>
            <a:rPr lang="en-US" dirty="0"/>
            <a:t>Resource is entered into CES</a:t>
          </a:r>
        </a:p>
      </dgm:t>
    </dgm:pt>
    <dgm:pt modelId="{B36F3056-67DF-45FE-B40F-57905F4D0B5A}" type="parTrans" cxnId="{47B22583-E37B-43A6-929F-FC3474E37E3C}">
      <dgm:prSet/>
      <dgm:spPr/>
      <dgm:t>
        <a:bodyPr/>
        <a:lstStyle/>
        <a:p>
          <a:endParaRPr lang="en-US"/>
        </a:p>
      </dgm:t>
    </dgm:pt>
    <dgm:pt modelId="{B15F4D20-B86C-4F04-AB8D-5B13A9EAD945}" type="sibTrans" cxnId="{47B22583-E37B-43A6-929F-FC3474E37E3C}">
      <dgm:prSet/>
      <dgm:spPr/>
      <dgm:t>
        <a:bodyPr/>
        <a:lstStyle/>
        <a:p>
          <a:endParaRPr lang="en-US"/>
        </a:p>
      </dgm:t>
    </dgm:pt>
    <dgm:pt modelId="{27D54323-773E-4FEE-9F62-E701C927C37F}">
      <dgm:prSet phldrT="[Text]"/>
      <dgm:spPr/>
      <dgm:t>
        <a:bodyPr/>
        <a:lstStyle/>
        <a:p>
          <a:r>
            <a:rPr lang="en-US" dirty="0"/>
            <a:t>Health Agency assigns Service Provider to Housing</a:t>
          </a:r>
        </a:p>
      </dgm:t>
    </dgm:pt>
    <dgm:pt modelId="{223C6FA9-404C-4366-9208-551D9E1A10B8}" type="parTrans" cxnId="{424324FC-ECDF-4F03-9CE6-1C7CBE234830}">
      <dgm:prSet/>
      <dgm:spPr/>
      <dgm:t>
        <a:bodyPr/>
        <a:lstStyle/>
        <a:p>
          <a:endParaRPr lang="en-US"/>
        </a:p>
      </dgm:t>
    </dgm:pt>
    <dgm:pt modelId="{E8361446-019A-4E8E-81ED-3E1B2B8E1189}" type="sibTrans" cxnId="{424324FC-ECDF-4F03-9CE6-1C7CBE234830}">
      <dgm:prSet/>
      <dgm:spPr/>
      <dgm:t>
        <a:bodyPr/>
        <a:lstStyle/>
        <a:p>
          <a:endParaRPr lang="en-US"/>
        </a:p>
      </dgm:t>
    </dgm:pt>
    <dgm:pt modelId="{F6A024B4-7D1F-461E-8C0C-FB411F846EFA}">
      <dgm:prSet phldrT="[Text]"/>
      <dgm:spPr/>
      <dgm:t>
        <a:bodyPr/>
        <a:lstStyle/>
        <a:p>
          <a:r>
            <a:rPr lang="en-US" b="1" dirty="0">
              <a:solidFill>
                <a:srgbClr val="FF0000"/>
              </a:solidFill>
            </a:rPr>
            <a:t>Countywide Matcher</a:t>
          </a:r>
          <a:r>
            <a:rPr lang="en-US" b="1" dirty="0"/>
            <a:t> </a:t>
          </a:r>
          <a:r>
            <a:rPr lang="en-US" dirty="0"/>
            <a:t>“matches” to prioritized CES participants who meet PSH eligibility criteria</a:t>
          </a:r>
        </a:p>
      </dgm:t>
    </dgm:pt>
    <dgm:pt modelId="{9C00567B-B6C6-411E-8E4A-5489DDA922C0}" type="parTrans" cxnId="{57034917-1893-459E-86D7-59AC2A672C8A}">
      <dgm:prSet/>
      <dgm:spPr/>
      <dgm:t>
        <a:bodyPr/>
        <a:lstStyle/>
        <a:p>
          <a:endParaRPr lang="en-US"/>
        </a:p>
      </dgm:t>
    </dgm:pt>
    <dgm:pt modelId="{85DF3F41-F7FB-4BF4-9D9C-CC6EFF39E1E4}" type="sibTrans" cxnId="{57034917-1893-459E-86D7-59AC2A672C8A}">
      <dgm:prSet/>
      <dgm:spPr/>
      <dgm:t>
        <a:bodyPr/>
        <a:lstStyle/>
        <a:p>
          <a:endParaRPr lang="en-US"/>
        </a:p>
      </dgm:t>
    </dgm:pt>
    <dgm:pt modelId="{8165FF8D-21B6-4B95-AE44-BDA5B3AA3E7D}">
      <dgm:prSet/>
      <dgm:spPr/>
      <dgm:t>
        <a:bodyPr/>
        <a:lstStyle/>
        <a:p>
          <a:r>
            <a:rPr lang="en-US" dirty="0"/>
            <a:t>CES Participant is connected to supportive services and permanent housing</a:t>
          </a:r>
        </a:p>
      </dgm:t>
    </dgm:pt>
    <dgm:pt modelId="{CECD4CA2-60AA-4531-A857-9BF208B0A00E}" type="parTrans" cxnId="{E8D8E871-07B6-41BD-96F5-BF95CBEB4387}">
      <dgm:prSet/>
      <dgm:spPr/>
      <dgm:t>
        <a:bodyPr/>
        <a:lstStyle/>
        <a:p>
          <a:endParaRPr lang="en-US"/>
        </a:p>
      </dgm:t>
    </dgm:pt>
    <dgm:pt modelId="{7E052279-7D13-427F-BD70-25F9EB2A211C}" type="sibTrans" cxnId="{E8D8E871-07B6-41BD-96F5-BF95CBEB4387}">
      <dgm:prSet/>
      <dgm:spPr/>
      <dgm:t>
        <a:bodyPr/>
        <a:lstStyle/>
        <a:p>
          <a:endParaRPr lang="en-US"/>
        </a:p>
      </dgm:t>
    </dgm:pt>
    <dgm:pt modelId="{FE120445-DC34-4D8B-879E-02F13AD57971}" type="pres">
      <dgm:prSet presAssocID="{5A2B0609-4CAF-45DB-B783-A08BD3C883A8}" presName="CompostProcess" presStyleCnt="0">
        <dgm:presLayoutVars>
          <dgm:dir/>
          <dgm:resizeHandles val="exact"/>
        </dgm:presLayoutVars>
      </dgm:prSet>
      <dgm:spPr/>
      <dgm:t>
        <a:bodyPr/>
        <a:lstStyle/>
        <a:p>
          <a:endParaRPr lang="en-US"/>
        </a:p>
      </dgm:t>
    </dgm:pt>
    <dgm:pt modelId="{076096EB-71ED-48C1-A0F7-D5295C40E977}" type="pres">
      <dgm:prSet presAssocID="{5A2B0609-4CAF-45DB-B783-A08BD3C883A8}" presName="arrow" presStyleLbl="bgShp" presStyleIdx="0" presStyleCnt="1"/>
      <dgm:spPr/>
    </dgm:pt>
    <dgm:pt modelId="{D6636A3B-E462-419B-83F2-703A3C584C78}" type="pres">
      <dgm:prSet presAssocID="{5A2B0609-4CAF-45DB-B783-A08BD3C883A8}" presName="linearProcess" presStyleCnt="0"/>
      <dgm:spPr/>
    </dgm:pt>
    <dgm:pt modelId="{DD920691-BC46-4B92-B18F-6855158B1FAF}" type="pres">
      <dgm:prSet presAssocID="{02C0A97C-D093-405B-8549-12877DB43636}" presName="textNode" presStyleLbl="node1" presStyleIdx="0" presStyleCnt="4">
        <dgm:presLayoutVars>
          <dgm:bulletEnabled val="1"/>
        </dgm:presLayoutVars>
      </dgm:prSet>
      <dgm:spPr/>
      <dgm:t>
        <a:bodyPr/>
        <a:lstStyle/>
        <a:p>
          <a:endParaRPr lang="en-US"/>
        </a:p>
      </dgm:t>
    </dgm:pt>
    <dgm:pt modelId="{C438D318-D6E5-4EBC-BB59-7772B78885BE}" type="pres">
      <dgm:prSet presAssocID="{B15F4D20-B86C-4F04-AB8D-5B13A9EAD945}" presName="sibTrans" presStyleCnt="0"/>
      <dgm:spPr/>
    </dgm:pt>
    <dgm:pt modelId="{E7648F8F-2E0E-4271-B247-7821513D9F60}" type="pres">
      <dgm:prSet presAssocID="{27D54323-773E-4FEE-9F62-E701C927C37F}" presName="textNode" presStyleLbl="node1" presStyleIdx="1" presStyleCnt="4">
        <dgm:presLayoutVars>
          <dgm:bulletEnabled val="1"/>
        </dgm:presLayoutVars>
      </dgm:prSet>
      <dgm:spPr/>
      <dgm:t>
        <a:bodyPr/>
        <a:lstStyle/>
        <a:p>
          <a:endParaRPr lang="en-US"/>
        </a:p>
      </dgm:t>
    </dgm:pt>
    <dgm:pt modelId="{C3BA3C9E-0F8E-47E7-A0F7-1A926EB95B95}" type="pres">
      <dgm:prSet presAssocID="{E8361446-019A-4E8E-81ED-3E1B2B8E1189}" presName="sibTrans" presStyleCnt="0"/>
      <dgm:spPr/>
    </dgm:pt>
    <dgm:pt modelId="{5D851C28-0515-43F1-840C-0A3F33C0B23E}" type="pres">
      <dgm:prSet presAssocID="{F6A024B4-7D1F-461E-8C0C-FB411F846EFA}" presName="textNode" presStyleLbl="node1" presStyleIdx="2" presStyleCnt="4">
        <dgm:presLayoutVars>
          <dgm:bulletEnabled val="1"/>
        </dgm:presLayoutVars>
      </dgm:prSet>
      <dgm:spPr/>
      <dgm:t>
        <a:bodyPr/>
        <a:lstStyle/>
        <a:p>
          <a:endParaRPr lang="en-US"/>
        </a:p>
      </dgm:t>
    </dgm:pt>
    <dgm:pt modelId="{9CCF9ACD-DA9D-4A98-8C4E-085CC088693B}" type="pres">
      <dgm:prSet presAssocID="{85DF3F41-F7FB-4BF4-9D9C-CC6EFF39E1E4}" presName="sibTrans" presStyleCnt="0"/>
      <dgm:spPr/>
    </dgm:pt>
    <dgm:pt modelId="{D05F2DE8-04AE-4E10-AE6A-E032173E1640}" type="pres">
      <dgm:prSet presAssocID="{8165FF8D-21B6-4B95-AE44-BDA5B3AA3E7D}" presName="textNode" presStyleLbl="node1" presStyleIdx="3" presStyleCnt="4">
        <dgm:presLayoutVars>
          <dgm:bulletEnabled val="1"/>
        </dgm:presLayoutVars>
      </dgm:prSet>
      <dgm:spPr/>
      <dgm:t>
        <a:bodyPr/>
        <a:lstStyle/>
        <a:p>
          <a:endParaRPr lang="en-US"/>
        </a:p>
      </dgm:t>
    </dgm:pt>
  </dgm:ptLst>
  <dgm:cxnLst>
    <dgm:cxn modelId="{EF8F716D-8331-44C2-8A6C-032629028863}" type="presOf" srcId="{5A2B0609-4CAF-45DB-B783-A08BD3C883A8}" destId="{FE120445-DC34-4D8B-879E-02F13AD57971}" srcOrd="0" destOrd="0" presId="urn:microsoft.com/office/officeart/2005/8/layout/hProcess9"/>
    <dgm:cxn modelId="{424324FC-ECDF-4F03-9CE6-1C7CBE234830}" srcId="{5A2B0609-4CAF-45DB-B783-A08BD3C883A8}" destId="{27D54323-773E-4FEE-9F62-E701C927C37F}" srcOrd="1" destOrd="0" parTransId="{223C6FA9-404C-4366-9208-551D9E1A10B8}" sibTransId="{E8361446-019A-4E8E-81ED-3E1B2B8E1189}"/>
    <dgm:cxn modelId="{52D4CFE7-BE54-408E-AD0B-674E71FBD844}" type="presOf" srcId="{27D54323-773E-4FEE-9F62-E701C927C37F}" destId="{E7648F8F-2E0E-4271-B247-7821513D9F60}" srcOrd="0" destOrd="0" presId="urn:microsoft.com/office/officeart/2005/8/layout/hProcess9"/>
    <dgm:cxn modelId="{57034917-1893-459E-86D7-59AC2A672C8A}" srcId="{5A2B0609-4CAF-45DB-B783-A08BD3C883A8}" destId="{F6A024B4-7D1F-461E-8C0C-FB411F846EFA}" srcOrd="2" destOrd="0" parTransId="{9C00567B-B6C6-411E-8E4A-5489DDA922C0}" sibTransId="{85DF3F41-F7FB-4BF4-9D9C-CC6EFF39E1E4}"/>
    <dgm:cxn modelId="{37DD22C9-AE30-4EA7-9A9A-668C0C9329B8}" type="presOf" srcId="{02C0A97C-D093-405B-8549-12877DB43636}" destId="{DD920691-BC46-4B92-B18F-6855158B1FAF}" srcOrd="0" destOrd="0" presId="urn:microsoft.com/office/officeart/2005/8/layout/hProcess9"/>
    <dgm:cxn modelId="{47B22583-E37B-43A6-929F-FC3474E37E3C}" srcId="{5A2B0609-4CAF-45DB-B783-A08BD3C883A8}" destId="{02C0A97C-D093-405B-8549-12877DB43636}" srcOrd="0" destOrd="0" parTransId="{B36F3056-67DF-45FE-B40F-57905F4D0B5A}" sibTransId="{B15F4D20-B86C-4F04-AB8D-5B13A9EAD945}"/>
    <dgm:cxn modelId="{3F1E93ED-9B8F-4FB4-945B-A9C8CC79BD52}" type="presOf" srcId="{F6A024B4-7D1F-461E-8C0C-FB411F846EFA}" destId="{5D851C28-0515-43F1-840C-0A3F33C0B23E}" srcOrd="0" destOrd="0" presId="urn:microsoft.com/office/officeart/2005/8/layout/hProcess9"/>
    <dgm:cxn modelId="{E8D8E871-07B6-41BD-96F5-BF95CBEB4387}" srcId="{5A2B0609-4CAF-45DB-B783-A08BD3C883A8}" destId="{8165FF8D-21B6-4B95-AE44-BDA5B3AA3E7D}" srcOrd="3" destOrd="0" parTransId="{CECD4CA2-60AA-4531-A857-9BF208B0A00E}" sibTransId="{7E052279-7D13-427F-BD70-25F9EB2A211C}"/>
    <dgm:cxn modelId="{F5D23594-8138-4F11-BDF4-8A299FC66D62}" type="presOf" srcId="{8165FF8D-21B6-4B95-AE44-BDA5B3AA3E7D}" destId="{D05F2DE8-04AE-4E10-AE6A-E032173E1640}" srcOrd="0" destOrd="0" presId="urn:microsoft.com/office/officeart/2005/8/layout/hProcess9"/>
    <dgm:cxn modelId="{3DC025F2-E403-48ED-AEA5-04E5F41D53C4}" type="presParOf" srcId="{FE120445-DC34-4D8B-879E-02F13AD57971}" destId="{076096EB-71ED-48C1-A0F7-D5295C40E977}" srcOrd="0" destOrd="0" presId="urn:microsoft.com/office/officeart/2005/8/layout/hProcess9"/>
    <dgm:cxn modelId="{D6E719AF-E716-4EA9-A5A2-636C251BC1E9}" type="presParOf" srcId="{FE120445-DC34-4D8B-879E-02F13AD57971}" destId="{D6636A3B-E462-419B-83F2-703A3C584C78}" srcOrd="1" destOrd="0" presId="urn:microsoft.com/office/officeart/2005/8/layout/hProcess9"/>
    <dgm:cxn modelId="{E563BD3E-BB08-44D8-8FBF-B6ABAAE221DE}" type="presParOf" srcId="{D6636A3B-E462-419B-83F2-703A3C584C78}" destId="{DD920691-BC46-4B92-B18F-6855158B1FAF}" srcOrd="0" destOrd="0" presId="urn:microsoft.com/office/officeart/2005/8/layout/hProcess9"/>
    <dgm:cxn modelId="{64D32D3E-AB8E-4750-9651-E9E7234567C2}" type="presParOf" srcId="{D6636A3B-E462-419B-83F2-703A3C584C78}" destId="{C438D318-D6E5-4EBC-BB59-7772B78885BE}" srcOrd="1" destOrd="0" presId="urn:microsoft.com/office/officeart/2005/8/layout/hProcess9"/>
    <dgm:cxn modelId="{E381C9BE-36C6-467E-9304-AE8D2B4A14E5}" type="presParOf" srcId="{D6636A3B-E462-419B-83F2-703A3C584C78}" destId="{E7648F8F-2E0E-4271-B247-7821513D9F60}" srcOrd="2" destOrd="0" presId="urn:microsoft.com/office/officeart/2005/8/layout/hProcess9"/>
    <dgm:cxn modelId="{E5AD2F52-7FD1-49AE-8BB7-3AE1E0A3C223}" type="presParOf" srcId="{D6636A3B-E462-419B-83F2-703A3C584C78}" destId="{C3BA3C9E-0F8E-47E7-A0F7-1A926EB95B95}" srcOrd="3" destOrd="0" presId="urn:microsoft.com/office/officeart/2005/8/layout/hProcess9"/>
    <dgm:cxn modelId="{772FF6AC-2AD9-4D1A-B990-62C6C18400F4}" type="presParOf" srcId="{D6636A3B-E462-419B-83F2-703A3C584C78}" destId="{5D851C28-0515-43F1-840C-0A3F33C0B23E}" srcOrd="4" destOrd="0" presId="urn:microsoft.com/office/officeart/2005/8/layout/hProcess9"/>
    <dgm:cxn modelId="{8198A19A-F2E0-462F-84A9-E69FAF6FAEB6}" type="presParOf" srcId="{D6636A3B-E462-419B-83F2-703A3C584C78}" destId="{9CCF9ACD-DA9D-4A98-8C4E-085CC088693B}" srcOrd="5" destOrd="0" presId="urn:microsoft.com/office/officeart/2005/8/layout/hProcess9"/>
    <dgm:cxn modelId="{83596E18-7DE8-4F3B-9CD9-BA5C68169759}" type="presParOf" srcId="{D6636A3B-E462-419B-83F2-703A3C584C78}" destId="{D05F2DE8-04AE-4E10-AE6A-E032173E164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AA36D-98DF-441F-93FF-6D5A261946CB}" type="doc">
      <dgm:prSet loTypeId="urn:microsoft.com/office/officeart/2005/8/layout/gear1" loCatId="cycle" qsTypeId="urn:microsoft.com/office/officeart/2005/8/quickstyle/simple5" qsCatId="simple" csTypeId="urn:microsoft.com/office/officeart/2005/8/colors/accent2_2" csCatId="accent2" phldr="1"/>
      <dgm:spPr/>
    </dgm:pt>
    <dgm:pt modelId="{02C31BCA-C30E-443C-8CA5-BA2DB83D7BC2}">
      <dgm:prSet phldrT="[Text]"/>
      <dgm:spPr/>
      <dgm:t>
        <a:bodyPr/>
        <a:lstStyle/>
        <a:p>
          <a:r>
            <a:rPr lang="en-US" dirty="0"/>
            <a:t>Matching</a:t>
          </a:r>
        </a:p>
      </dgm:t>
    </dgm:pt>
    <dgm:pt modelId="{F3A5D21E-C4AD-4520-8DBF-C79FDFE235DC}" type="parTrans" cxnId="{D512642C-60C4-48C7-9CA9-CE444473F41D}">
      <dgm:prSet/>
      <dgm:spPr/>
      <dgm:t>
        <a:bodyPr/>
        <a:lstStyle/>
        <a:p>
          <a:endParaRPr lang="en-US"/>
        </a:p>
      </dgm:t>
    </dgm:pt>
    <dgm:pt modelId="{2276B16E-D6C4-4485-94C9-52A77756C5EA}" type="sibTrans" cxnId="{D512642C-60C4-48C7-9CA9-CE444473F41D}">
      <dgm:prSet/>
      <dgm:spPr/>
      <dgm:t>
        <a:bodyPr/>
        <a:lstStyle/>
        <a:p>
          <a:endParaRPr lang="en-US"/>
        </a:p>
      </dgm:t>
    </dgm:pt>
    <dgm:pt modelId="{49DF31C0-64C6-42BE-A9F3-26191A332097}">
      <dgm:prSet phldrT="[Text]"/>
      <dgm:spPr/>
      <dgm:t>
        <a:bodyPr/>
        <a:lstStyle/>
        <a:p>
          <a:r>
            <a:rPr lang="en-US" dirty="0"/>
            <a:t>HMIS</a:t>
          </a:r>
        </a:p>
      </dgm:t>
    </dgm:pt>
    <dgm:pt modelId="{A020F468-1EC9-4AC9-AFA1-756A941ACC32}" type="sibTrans" cxnId="{482303C7-74C6-44F7-8223-833BA2890EB5}">
      <dgm:prSet/>
      <dgm:spPr/>
      <dgm:t>
        <a:bodyPr/>
        <a:lstStyle/>
        <a:p>
          <a:endParaRPr lang="en-US"/>
        </a:p>
      </dgm:t>
    </dgm:pt>
    <dgm:pt modelId="{F2091CCF-56FD-4597-9873-5E294CB4F3ED}" type="parTrans" cxnId="{482303C7-74C6-44F7-8223-833BA2890EB5}">
      <dgm:prSet/>
      <dgm:spPr/>
      <dgm:t>
        <a:bodyPr/>
        <a:lstStyle/>
        <a:p>
          <a:endParaRPr lang="en-US"/>
        </a:p>
      </dgm:t>
    </dgm:pt>
    <dgm:pt modelId="{F380DE2C-7381-48C5-A815-3D50B75A8957}">
      <dgm:prSet phldrT="[Text]"/>
      <dgm:spPr/>
      <dgm:t>
        <a:bodyPr/>
        <a:lstStyle/>
        <a:p>
          <a:r>
            <a:rPr lang="en-US" dirty="0" err="1"/>
            <a:t>MyOrg</a:t>
          </a:r>
          <a:endParaRPr lang="en-US" dirty="0"/>
        </a:p>
      </dgm:t>
    </dgm:pt>
    <dgm:pt modelId="{269AE245-812F-4F22-877A-CBCABD608208}" type="sibTrans" cxnId="{63488BE2-48E4-4972-8378-C3C4257DD593}">
      <dgm:prSet/>
      <dgm:spPr/>
      <dgm:t>
        <a:bodyPr/>
        <a:lstStyle/>
        <a:p>
          <a:endParaRPr lang="en-US"/>
        </a:p>
      </dgm:t>
    </dgm:pt>
    <dgm:pt modelId="{CE5C76A5-F431-4148-A87C-1FED84B2D197}" type="parTrans" cxnId="{63488BE2-48E4-4972-8378-C3C4257DD593}">
      <dgm:prSet/>
      <dgm:spPr/>
      <dgm:t>
        <a:bodyPr/>
        <a:lstStyle/>
        <a:p>
          <a:endParaRPr lang="en-US"/>
        </a:p>
      </dgm:t>
    </dgm:pt>
    <dgm:pt modelId="{D2FC9588-8EF3-408F-88BC-52FE8B136D1E}" type="pres">
      <dgm:prSet presAssocID="{7B2AA36D-98DF-441F-93FF-6D5A261946CB}" presName="composite" presStyleCnt="0">
        <dgm:presLayoutVars>
          <dgm:chMax val="3"/>
          <dgm:animLvl val="lvl"/>
          <dgm:resizeHandles val="exact"/>
        </dgm:presLayoutVars>
      </dgm:prSet>
      <dgm:spPr/>
    </dgm:pt>
    <dgm:pt modelId="{72F0F1FE-1798-441E-9EA1-7327BC16211B}" type="pres">
      <dgm:prSet presAssocID="{02C31BCA-C30E-443C-8CA5-BA2DB83D7BC2}" presName="gear1" presStyleLbl="node1" presStyleIdx="0" presStyleCnt="3" custLinFactNeighborX="-1815" custLinFactNeighborY="-2666">
        <dgm:presLayoutVars>
          <dgm:chMax val="1"/>
          <dgm:bulletEnabled val="1"/>
        </dgm:presLayoutVars>
      </dgm:prSet>
      <dgm:spPr/>
      <dgm:t>
        <a:bodyPr/>
        <a:lstStyle/>
        <a:p>
          <a:endParaRPr lang="en-US"/>
        </a:p>
      </dgm:t>
    </dgm:pt>
    <dgm:pt modelId="{50580A05-CCCA-493F-A044-339DDC0DE7B2}" type="pres">
      <dgm:prSet presAssocID="{02C31BCA-C30E-443C-8CA5-BA2DB83D7BC2}" presName="gear1srcNode" presStyleLbl="node1" presStyleIdx="0" presStyleCnt="3"/>
      <dgm:spPr/>
      <dgm:t>
        <a:bodyPr/>
        <a:lstStyle/>
        <a:p>
          <a:endParaRPr lang="en-US"/>
        </a:p>
      </dgm:t>
    </dgm:pt>
    <dgm:pt modelId="{E126C542-314E-4861-9294-27DA9C3DE2AC}" type="pres">
      <dgm:prSet presAssocID="{02C31BCA-C30E-443C-8CA5-BA2DB83D7BC2}" presName="gear1dstNode" presStyleLbl="node1" presStyleIdx="0" presStyleCnt="3"/>
      <dgm:spPr/>
      <dgm:t>
        <a:bodyPr/>
        <a:lstStyle/>
        <a:p>
          <a:endParaRPr lang="en-US"/>
        </a:p>
      </dgm:t>
    </dgm:pt>
    <dgm:pt modelId="{422A5907-43CF-40D9-8B2F-6A1B45CF673D}" type="pres">
      <dgm:prSet presAssocID="{49DF31C0-64C6-42BE-A9F3-26191A332097}" presName="gear2" presStyleLbl="node1" presStyleIdx="1" presStyleCnt="3" custLinFactNeighborX="30434" custLinFactNeighborY="-34575">
        <dgm:presLayoutVars>
          <dgm:chMax val="1"/>
          <dgm:bulletEnabled val="1"/>
        </dgm:presLayoutVars>
      </dgm:prSet>
      <dgm:spPr/>
      <dgm:t>
        <a:bodyPr/>
        <a:lstStyle/>
        <a:p>
          <a:endParaRPr lang="en-US"/>
        </a:p>
      </dgm:t>
    </dgm:pt>
    <dgm:pt modelId="{A21D9179-BAAF-413F-9030-9D1ABFF30D59}" type="pres">
      <dgm:prSet presAssocID="{49DF31C0-64C6-42BE-A9F3-26191A332097}" presName="gear2srcNode" presStyleLbl="node1" presStyleIdx="1" presStyleCnt="3"/>
      <dgm:spPr/>
      <dgm:t>
        <a:bodyPr/>
        <a:lstStyle/>
        <a:p>
          <a:endParaRPr lang="en-US"/>
        </a:p>
      </dgm:t>
    </dgm:pt>
    <dgm:pt modelId="{D0778395-1633-439C-9F11-493AD441D388}" type="pres">
      <dgm:prSet presAssocID="{49DF31C0-64C6-42BE-A9F3-26191A332097}" presName="gear2dstNode" presStyleLbl="node1" presStyleIdx="1" presStyleCnt="3"/>
      <dgm:spPr/>
      <dgm:t>
        <a:bodyPr/>
        <a:lstStyle/>
        <a:p>
          <a:endParaRPr lang="en-US"/>
        </a:p>
      </dgm:t>
    </dgm:pt>
    <dgm:pt modelId="{830F13CE-1271-400A-9D79-6A8EB5AA047A}" type="pres">
      <dgm:prSet presAssocID="{F380DE2C-7381-48C5-A815-3D50B75A8957}" presName="gear3" presStyleLbl="node1" presStyleIdx="2" presStyleCnt="3" custLinFactNeighborX="84969" custLinFactNeighborY="24289"/>
      <dgm:spPr/>
      <dgm:t>
        <a:bodyPr/>
        <a:lstStyle/>
        <a:p>
          <a:endParaRPr lang="en-US"/>
        </a:p>
      </dgm:t>
    </dgm:pt>
    <dgm:pt modelId="{6FB0A1AC-38C5-4F67-A88B-0B18AE1F22CA}" type="pres">
      <dgm:prSet presAssocID="{F380DE2C-7381-48C5-A815-3D50B75A8957}" presName="gear3tx" presStyleLbl="node1" presStyleIdx="2" presStyleCnt="3">
        <dgm:presLayoutVars>
          <dgm:chMax val="1"/>
          <dgm:bulletEnabled val="1"/>
        </dgm:presLayoutVars>
      </dgm:prSet>
      <dgm:spPr/>
      <dgm:t>
        <a:bodyPr/>
        <a:lstStyle/>
        <a:p>
          <a:endParaRPr lang="en-US"/>
        </a:p>
      </dgm:t>
    </dgm:pt>
    <dgm:pt modelId="{F1EEE148-1BD8-4BD0-A43F-E7B8316DE2FC}" type="pres">
      <dgm:prSet presAssocID="{F380DE2C-7381-48C5-A815-3D50B75A8957}" presName="gear3srcNode" presStyleLbl="node1" presStyleIdx="2" presStyleCnt="3"/>
      <dgm:spPr/>
      <dgm:t>
        <a:bodyPr/>
        <a:lstStyle/>
        <a:p>
          <a:endParaRPr lang="en-US"/>
        </a:p>
      </dgm:t>
    </dgm:pt>
    <dgm:pt modelId="{5121461D-C1EC-4057-8A08-8B62A1B5E557}" type="pres">
      <dgm:prSet presAssocID="{F380DE2C-7381-48C5-A815-3D50B75A8957}" presName="gear3dstNode" presStyleLbl="node1" presStyleIdx="2" presStyleCnt="3"/>
      <dgm:spPr/>
      <dgm:t>
        <a:bodyPr/>
        <a:lstStyle/>
        <a:p>
          <a:endParaRPr lang="en-US"/>
        </a:p>
      </dgm:t>
    </dgm:pt>
    <dgm:pt modelId="{5D4060AB-BB4A-4DEE-A989-7FF704F8384D}" type="pres">
      <dgm:prSet presAssocID="{2276B16E-D6C4-4485-94C9-52A77756C5EA}" presName="connector1" presStyleLbl="sibTrans2D1" presStyleIdx="0" presStyleCnt="3" custAng="3540000" custScaleY="90423" custLinFactNeighborX="4562" custLinFactNeighborY="3544"/>
      <dgm:spPr/>
      <dgm:t>
        <a:bodyPr/>
        <a:lstStyle/>
        <a:p>
          <a:endParaRPr lang="en-US"/>
        </a:p>
      </dgm:t>
    </dgm:pt>
    <dgm:pt modelId="{6BB0B27D-78CF-4A2B-A560-B2419AFF45F2}" type="pres">
      <dgm:prSet presAssocID="{A020F468-1EC9-4AC9-AFA1-756A941ACC32}" presName="connector2" presStyleLbl="sibTrans2D1" presStyleIdx="1" presStyleCnt="3" custLinFactNeighborX="25346" custLinFactNeighborY="-23527"/>
      <dgm:spPr/>
      <dgm:t>
        <a:bodyPr/>
        <a:lstStyle/>
        <a:p>
          <a:endParaRPr lang="en-US"/>
        </a:p>
      </dgm:t>
    </dgm:pt>
    <dgm:pt modelId="{4DA35168-29D3-4B75-9DDA-F97CBE2B4C9C}" type="pres">
      <dgm:prSet presAssocID="{269AE245-812F-4F22-877A-CBCABD608208}" presName="connector3" presStyleLbl="sibTrans2D1" presStyleIdx="2" presStyleCnt="3" custAng="6060000" custLinFactNeighborX="80556" custLinFactNeighborY="16000"/>
      <dgm:spPr/>
      <dgm:t>
        <a:bodyPr/>
        <a:lstStyle/>
        <a:p>
          <a:endParaRPr lang="en-US"/>
        </a:p>
      </dgm:t>
    </dgm:pt>
  </dgm:ptLst>
  <dgm:cxnLst>
    <dgm:cxn modelId="{66341A05-A237-4E94-9488-31E0ADB2FAF4}" type="presOf" srcId="{49DF31C0-64C6-42BE-A9F3-26191A332097}" destId="{422A5907-43CF-40D9-8B2F-6A1B45CF673D}" srcOrd="0" destOrd="0" presId="urn:microsoft.com/office/officeart/2005/8/layout/gear1"/>
    <dgm:cxn modelId="{A3E0A0A5-EAB5-4E25-AA47-32A829097575}" type="presOf" srcId="{2276B16E-D6C4-4485-94C9-52A77756C5EA}" destId="{5D4060AB-BB4A-4DEE-A989-7FF704F8384D}" srcOrd="0" destOrd="0" presId="urn:microsoft.com/office/officeart/2005/8/layout/gear1"/>
    <dgm:cxn modelId="{D2154582-434F-4804-BE48-1477240C3059}" type="presOf" srcId="{F380DE2C-7381-48C5-A815-3D50B75A8957}" destId="{5121461D-C1EC-4057-8A08-8B62A1B5E557}" srcOrd="3" destOrd="0" presId="urn:microsoft.com/office/officeart/2005/8/layout/gear1"/>
    <dgm:cxn modelId="{482303C7-74C6-44F7-8223-833BA2890EB5}" srcId="{7B2AA36D-98DF-441F-93FF-6D5A261946CB}" destId="{49DF31C0-64C6-42BE-A9F3-26191A332097}" srcOrd="1" destOrd="0" parTransId="{F2091CCF-56FD-4597-9873-5E294CB4F3ED}" sibTransId="{A020F468-1EC9-4AC9-AFA1-756A941ACC32}"/>
    <dgm:cxn modelId="{9C9DBB68-DF86-4D74-9D26-9CC2BEA0B162}" type="presOf" srcId="{F380DE2C-7381-48C5-A815-3D50B75A8957}" destId="{F1EEE148-1BD8-4BD0-A43F-E7B8316DE2FC}" srcOrd="2" destOrd="0" presId="urn:microsoft.com/office/officeart/2005/8/layout/gear1"/>
    <dgm:cxn modelId="{6B092FE9-04CE-4140-9339-9D101B737EB3}" type="presOf" srcId="{02C31BCA-C30E-443C-8CA5-BA2DB83D7BC2}" destId="{E126C542-314E-4861-9294-27DA9C3DE2AC}" srcOrd="2" destOrd="0" presId="urn:microsoft.com/office/officeart/2005/8/layout/gear1"/>
    <dgm:cxn modelId="{8E635E10-BBC9-4CE9-BE49-E9510A9498C5}" type="presOf" srcId="{02C31BCA-C30E-443C-8CA5-BA2DB83D7BC2}" destId="{72F0F1FE-1798-441E-9EA1-7327BC16211B}" srcOrd="0" destOrd="0" presId="urn:microsoft.com/office/officeart/2005/8/layout/gear1"/>
    <dgm:cxn modelId="{C472A8FC-019D-4AC4-919A-68260D2D2E58}" type="presOf" srcId="{49DF31C0-64C6-42BE-A9F3-26191A332097}" destId="{D0778395-1633-439C-9F11-493AD441D388}" srcOrd="2" destOrd="0" presId="urn:microsoft.com/office/officeart/2005/8/layout/gear1"/>
    <dgm:cxn modelId="{924CB8CC-6C9A-4554-8E74-28F319B959C5}" type="presOf" srcId="{A020F468-1EC9-4AC9-AFA1-756A941ACC32}" destId="{6BB0B27D-78CF-4A2B-A560-B2419AFF45F2}" srcOrd="0" destOrd="0" presId="urn:microsoft.com/office/officeart/2005/8/layout/gear1"/>
    <dgm:cxn modelId="{D512642C-60C4-48C7-9CA9-CE444473F41D}" srcId="{7B2AA36D-98DF-441F-93FF-6D5A261946CB}" destId="{02C31BCA-C30E-443C-8CA5-BA2DB83D7BC2}" srcOrd="0" destOrd="0" parTransId="{F3A5D21E-C4AD-4520-8DBF-C79FDFE235DC}" sibTransId="{2276B16E-D6C4-4485-94C9-52A77756C5EA}"/>
    <dgm:cxn modelId="{1F85A603-3747-4970-AF02-7D8B626C8C22}" type="presOf" srcId="{49DF31C0-64C6-42BE-A9F3-26191A332097}" destId="{A21D9179-BAAF-413F-9030-9D1ABFF30D59}" srcOrd="1" destOrd="0" presId="urn:microsoft.com/office/officeart/2005/8/layout/gear1"/>
    <dgm:cxn modelId="{553BF1C4-7A4A-4293-8384-D591F2ACF413}" type="presOf" srcId="{7B2AA36D-98DF-441F-93FF-6D5A261946CB}" destId="{D2FC9588-8EF3-408F-88BC-52FE8B136D1E}" srcOrd="0" destOrd="0" presId="urn:microsoft.com/office/officeart/2005/8/layout/gear1"/>
    <dgm:cxn modelId="{7E88DCB7-6C86-4188-B91D-53C800B808F3}" type="presOf" srcId="{F380DE2C-7381-48C5-A815-3D50B75A8957}" destId="{830F13CE-1271-400A-9D79-6A8EB5AA047A}" srcOrd="0" destOrd="0" presId="urn:microsoft.com/office/officeart/2005/8/layout/gear1"/>
    <dgm:cxn modelId="{53E71499-DA4A-435B-9C97-3345B9E00713}" type="presOf" srcId="{269AE245-812F-4F22-877A-CBCABD608208}" destId="{4DA35168-29D3-4B75-9DDA-F97CBE2B4C9C}" srcOrd="0" destOrd="0" presId="urn:microsoft.com/office/officeart/2005/8/layout/gear1"/>
    <dgm:cxn modelId="{AEA6BCB7-C495-42FF-B83E-8A00DE14E944}" type="presOf" srcId="{F380DE2C-7381-48C5-A815-3D50B75A8957}" destId="{6FB0A1AC-38C5-4F67-A88B-0B18AE1F22CA}" srcOrd="1" destOrd="0" presId="urn:microsoft.com/office/officeart/2005/8/layout/gear1"/>
    <dgm:cxn modelId="{A43BC640-6920-4FCA-9D81-BAD7C36BDE4E}" type="presOf" srcId="{02C31BCA-C30E-443C-8CA5-BA2DB83D7BC2}" destId="{50580A05-CCCA-493F-A044-339DDC0DE7B2}" srcOrd="1" destOrd="0" presId="urn:microsoft.com/office/officeart/2005/8/layout/gear1"/>
    <dgm:cxn modelId="{63488BE2-48E4-4972-8378-C3C4257DD593}" srcId="{7B2AA36D-98DF-441F-93FF-6D5A261946CB}" destId="{F380DE2C-7381-48C5-A815-3D50B75A8957}" srcOrd="2" destOrd="0" parTransId="{CE5C76A5-F431-4148-A87C-1FED84B2D197}" sibTransId="{269AE245-812F-4F22-877A-CBCABD608208}"/>
    <dgm:cxn modelId="{832745D1-1E37-41CE-8951-EFDA8AC1C4C0}" type="presParOf" srcId="{D2FC9588-8EF3-408F-88BC-52FE8B136D1E}" destId="{72F0F1FE-1798-441E-9EA1-7327BC16211B}" srcOrd="0" destOrd="0" presId="urn:microsoft.com/office/officeart/2005/8/layout/gear1"/>
    <dgm:cxn modelId="{AA3EB9E3-9DED-4C62-BCB2-5662E658F0F4}" type="presParOf" srcId="{D2FC9588-8EF3-408F-88BC-52FE8B136D1E}" destId="{50580A05-CCCA-493F-A044-339DDC0DE7B2}" srcOrd="1" destOrd="0" presId="urn:microsoft.com/office/officeart/2005/8/layout/gear1"/>
    <dgm:cxn modelId="{F23C601A-062A-4EA1-9F9E-AF7C3F03751C}" type="presParOf" srcId="{D2FC9588-8EF3-408F-88BC-52FE8B136D1E}" destId="{E126C542-314E-4861-9294-27DA9C3DE2AC}" srcOrd="2" destOrd="0" presId="urn:microsoft.com/office/officeart/2005/8/layout/gear1"/>
    <dgm:cxn modelId="{26A91403-E40F-4B10-9DA2-19650FC1FEA7}" type="presParOf" srcId="{D2FC9588-8EF3-408F-88BC-52FE8B136D1E}" destId="{422A5907-43CF-40D9-8B2F-6A1B45CF673D}" srcOrd="3" destOrd="0" presId="urn:microsoft.com/office/officeart/2005/8/layout/gear1"/>
    <dgm:cxn modelId="{585A4EB4-994D-4D29-9FBC-9FE567E9E0C2}" type="presParOf" srcId="{D2FC9588-8EF3-408F-88BC-52FE8B136D1E}" destId="{A21D9179-BAAF-413F-9030-9D1ABFF30D59}" srcOrd="4" destOrd="0" presId="urn:microsoft.com/office/officeart/2005/8/layout/gear1"/>
    <dgm:cxn modelId="{6F3A8A6C-F27A-495C-9495-3CE812614D3D}" type="presParOf" srcId="{D2FC9588-8EF3-408F-88BC-52FE8B136D1E}" destId="{D0778395-1633-439C-9F11-493AD441D388}" srcOrd="5" destOrd="0" presId="urn:microsoft.com/office/officeart/2005/8/layout/gear1"/>
    <dgm:cxn modelId="{C53855EC-1341-4234-BEBF-EDC96414F805}" type="presParOf" srcId="{D2FC9588-8EF3-408F-88BC-52FE8B136D1E}" destId="{830F13CE-1271-400A-9D79-6A8EB5AA047A}" srcOrd="6" destOrd="0" presId="urn:microsoft.com/office/officeart/2005/8/layout/gear1"/>
    <dgm:cxn modelId="{2455BF58-0AEE-4DA4-9C61-F2856783A7CB}" type="presParOf" srcId="{D2FC9588-8EF3-408F-88BC-52FE8B136D1E}" destId="{6FB0A1AC-38C5-4F67-A88B-0B18AE1F22CA}" srcOrd="7" destOrd="0" presId="urn:microsoft.com/office/officeart/2005/8/layout/gear1"/>
    <dgm:cxn modelId="{C1711E55-C1FD-4C55-80F1-36FFD39CD7ED}" type="presParOf" srcId="{D2FC9588-8EF3-408F-88BC-52FE8B136D1E}" destId="{F1EEE148-1BD8-4BD0-A43F-E7B8316DE2FC}" srcOrd="8" destOrd="0" presId="urn:microsoft.com/office/officeart/2005/8/layout/gear1"/>
    <dgm:cxn modelId="{F7931A93-3362-4097-9254-07ABE5A93420}" type="presParOf" srcId="{D2FC9588-8EF3-408F-88BC-52FE8B136D1E}" destId="{5121461D-C1EC-4057-8A08-8B62A1B5E557}" srcOrd="9" destOrd="0" presId="urn:microsoft.com/office/officeart/2005/8/layout/gear1"/>
    <dgm:cxn modelId="{98506880-3694-4213-94A8-95EDAA683E0A}" type="presParOf" srcId="{D2FC9588-8EF3-408F-88BC-52FE8B136D1E}" destId="{5D4060AB-BB4A-4DEE-A989-7FF704F8384D}" srcOrd="10" destOrd="0" presId="urn:microsoft.com/office/officeart/2005/8/layout/gear1"/>
    <dgm:cxn modelId="{AC70B3D4-7E4A-4E2F-A04B-83DC3CAD6625}" type="presParOf" srcId="{D2FC9588-8EF3-408F-88BC-52FE8B136D1E}" destId="{6BB0B27D-78CF-4A2B-A560-B2419AFF45F2}" srcOrd="11" destOrd="0" presId="urn:microsoft.com/office/officeart/2005/8/layout/gear1"/>
    <dgm:cxn modelId="{5FB4AE96-3E43-4027-9ACE-8463BDDB3727}" type="presParOf" srcId="{D2FC9588-8EF3-408F-88BC-52FE8B136D1E}" destId="{4DA35168-29D3-4B75-9DDA-F97CBE2B4C9C}" srcOrd="12" destOrd="0" presId="urn:microsoft.com/office/officeart/2005/8/layout/gear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65AB3D-C750-384B-97ED-15FEEDA3F02A}" type="doc">
      <dgm:prSet loTypeId="urn:microsoft.com/office/officeart/2005/8/layout/gear1" loCatId="process" qsTypeId="urn:microsoft.com/office/officeart/2005/8/quickstyle/simple4" qsCatId="simple" csTypeId="urn:microsoft.com/office/officeart/2005/8/colors/colorful1" csCatId="colorful" phldr="1"/>
      <dgm:spPr/>
      <dgm:t>
        <a:bodyPr/>
        <a:lstStyle/>
        <a:p>
          <a:endParaRPr lang="en-US"/>
        </a:p>
      </dgm:t>
    </dgm:pt>
    <dgm:pt modelId="{A1E28F00-96E2-A343-BD94-7107FE66BFA8}">
      <dgm:prSet phldrT="[Text]" custT="1"/>
      <dgm:spPr>
        <a:solidFill>
          <a:srgbClr val="FF0000"/>
        </a:solidFill>
      </dgm:spPr>
      <dgm:t>
        <a:bodyPr/>
        <a:lstStyle/>
        <a:p>
          <a:r>
            <a:rPr lang="en-US" sz="2400" b="1" dirty="0">
              <a:solidFill>
                <a:schemeClr val="bg1"/>
              </a:solidFill>
            </a:rPr>
            <a:t>ICMS</a:t>
          </a:r>
        </a:p>
      </dgm:t>
    </dgm:pt>
    <dgm:pt modelId="{8318B612-F6D6-BE40-B607-918F15533FF3}" type="parTrans" cxnId="{6E9FAA1A-63FC-954F-8B04-FB8420C8598D}">
      <dgm:prSet/>
      <dgm:spPr/>
      <dgm:t>
        <a:bodyPr/>
        <a:lstStyle/>
        <a:p>
          <a:endParaRPr lang="en-US"/>
        </a:p>
      </dgm:t>
    </dgm:pt>
    <dgm:pt modelId="{DAA60A32-02E3-FD46-9AE0-08B48E07274D}" type="sibTrans" cxnId="{6E9FAA1A-63FC-954F-8B04-FB8420C8598D}">
      <dgm:prSet/>
      <dgm:spPr>
        <a:solidFill>
          <a:srgbClr val="FF0000"/>
        </a:solidFill>
      </dgm:spPr>
      <dgm:t>
        <a:bodyPr/>
        <a:lstStyle/>
        <a:p>
          <a:endParaRPr lang="en-US"/>
        </a:p>
      </dgm:t>
    </dgm:pt>
    <dgm:pt modelId="{AB34C30C-1C1C-1D4C-94BC-430071AA1686}">
      <dgm:prSet phldrT="[Text]" custT="1"/>
      <dgm:spPr>
        <a:solidFill>
          <a:srgbClr val="00BF57"/>
        </a:solidFill>
      </dgm:spPr>
      <dgm:t>
        <a:bodyPr/>
        <a:lstStyle/>
        <a:p>
          <a:r>
            <a:rPr lang="en-US" sz="2000" b="1" dirty="0">
              <a:solidFill>
                <a:schemeClr val="bg1"/>
              </a:solidFill>
            </a:rPr>
            <a:t>CENS</a:t>
          </a:r>
          <a:r>
            <a:rPr lang="en-US" sz="2000" dirty="0">
              <a:solidFill>
                <a:schemeClr val="bg1"/>
              </a:solidFill>
            </a:rPr>
            <a:t> </a:t>
          </a:r>
        </a:p>
      </dgm:t>
    </dgm:pt>
    <dgm:pt modelId="{FBD39976-0743-9246-A853-D6E52DAE24E3}" type="parTrans" cxnId="{A05957CA-98E0-A04F-A204-6B9ADBBFF163}">
      <dgm:prSet/>
      <dgm:spPr/>
      <dgm:t>
        <a:bodyPr/>
        <a:lstStyle/>
        <a:p>
          <a:endParaRPr lang="en-US"/>
        </a:p>
      </dgm:t>
    </dgm:pt>
    <dgm:pt modelId="{C254B51E-FF3A-B344-A582-5406B4C8064A}" type="sibTrans" cxnId="{A05957CA-98E0-A04F-A204-6B9ADBBFF163}">
      <dgm:prSet/>
      <dgm:spPr>
        <a:solidFill>
          <a:srgbClr val="00BF57"/>
        </a:solidFill>
      </dgm:spPr>
      <dgm:t>
        <a:bodyPr/>
        <a:lstStyle/>
        <a:p>
          <a:endParaRPr lang="en-US"/>
        </a:p>
      </dgm:t>
    </dgm:pt>
    <dgm:pt modelId="{EA23738A-7DE6-7845-A814-A8B32616DDE4}">
      <dgm:prSet custT="1"/>
      <dgm:spPr>
        <a:solidFill>
          <a:schemeClr val="tx2">
            <a:lumMod val="75000"/>
          </a:schemeClr>
        </a:solidFill>
      </dgm:spPr>
      <dgm:t>
        <a:bodyPr/>
        <a:lstStyle/>
        <a:p>
          <a:r>
            <a:rPr lang="en-US" sz="1800" b="1" dirty="0">
              <a:solidFill>
                <a:schemeClr val="bg1"/>
              </a:solidFill>
            </a:rPr>
            <a:t>Housing FSP</a:t>
          </a:r>
        </a:p>
      </dgm:t>
    </dgm:pt>
    <dgm:pt modelId="{F2283671-E572-3A42-BAF4-A75C2DCCCA1E}" type="parTrans" cxnId="{F207A606-1959-9741-B1CE-B3256CCFF9B4}">
      <dgm:prSet/>
      <dgm:spPr/>
      <dgm:t>
        <a:bodyPr/>
        <a:lstStyle/>
        <a:p>
          <a:endParaRPr lang="en-US"/>
        </a:p>
      </dgm:t>
    </dgm:pt>
    <dgm:pt modelId="{5C460DE9-EC16-AD42-A9CB-69CAAACDB852}" type="sibTrans" cxnId="{F207A606-1959-9741-B1CE-B3256CCFF9B4}">
      <dgm:prSet/>
      <dgm:spPr>
        <a:solidFill>
          <a:schemeClr val="tx2">
            <a:lumMod val="75000"/>
          </a:schemeClr>
        </a:solidFill>
      </dgm:spPr>
      <dgm:t>
        <a:bodyPr/>
        <a:lstStyle/>
        <a:p>
          <a:endParaRPr lang="en-US"/>
        </a:p>
      </dgm:t>
    </dgm:pt>
    <dgm:pt modelId="{7C9C65EB-7319-2740-A92F-86D2BA82FA1B}" type="pres">
      <dgm:prSet presAssocID="{8865AB3D-C750-384B-97ED-15FEEDA3F02A}" presName="composite" presStyleCnt="0">
        <dgm:presLayoutVars>
          <dgm:chMax val="3"/>
          <dgm:animLvl val="lvl"/>
          <dgm:resizeHandles val="exact"/>
        </dgm:presLayoutVars>
      </dgm:prSet>
      <dgm:spPr/>
      <dgm:t>
        <a:bodyPr/>
        <a:lstStyle/>
        <a:p>
          <a:endParaRPr lang="en-US"/>
        </a:p>
      </dgm:t>
    </dgm:pt>
    <dgm:pt modelId="{54E93CA8-7043-AA4B-9C8E-C9D9B9C969FE}" type="pres">
      <dgm:prSet presAssocID="{A1E28F00-96E2-A343-BD94-7107FE66BFA8}" presName="gear1" presStyleLbl="node1" presStyleIdx="0" presStyleCnt="3" custScaleX="84060" custScaleY="78331">
        <dgm:presLayoutVars>
          <dgm:chMax val="1"/>
          <dgm:bulletEnabled val="1"/>
        </dgm:presLayoutVars>
      </dgm:prSet>
      <dgm:spPr/>
      <dgm:t>
        <a:bodyPr/>
        <a:lstStyle/>
        <a:p>
          <a:endParaRPr lang="en-US"/>
        </a:p>
      </dgm:t>
    </dgm:pt>
    <dgm:pt modelId="{667F3BCE-E94D-D049-88B3-AD3244834CAD}" type="pres">
      <dgm:prSet presAssocID="{A1E28F00-96E2-A343-BD94-7107FE66BFA8}" presName="gear1srcNode" presStyleLbl="node1" presStyleIdx="0" presStyleCnt="3"/>
      <dgm:spPr/>
      <dgm:t>
        <a:bodyPr/>
        <a:lstStyle/>
        <a:p>
          <a:endParaRPr lang="en-US"/>
        </a:p>
      </dgm:t>
    </dgm:pt>
    <dgm:pt modelId="{96B9028E-CB47-1345-9E65-8CAFFF819F01}" type="pres">
      <dgm:prSet presAssocID="{A1E28F00-96E2-A343-BD94-7107FE66BFA8}" presName="gear1dstNode" presStyleLbl="node1" presStyleIdx="0" presStyleCnt="3"/>
      <dgm:spPr/>
      <dgm:t>
        <a:bodyPr/>
        <a:lstStyle/>
        <a:p>
          <a:endParaRPr lang="en-US"/>
        </a:p>
      </dgm:t>
    </dgm:pt>
    <dgm:pt modelId="{913556A0-A406-2240-B596-0FB241B90300}" type="pres">
      <dgm:prSet presAssocID="{AB34C30C-1C1C-1D4C-94BC-430071AA1686}" presName="gear2" presStyleLbl="node1" presStyleIdx="1" presStyleCnt="3">
        <dgm:presLayoutVars>
          <dgm:chMax val="1"/>
          <dgm:bulletEnabled val="1"/>
        </dgm:presLayoutVars>
      </dgm:prSet>
      <dgm:spPr/>
      <dgm:t>
        <a:bodyPr/>
        <a:lstStyle/>
        <a:p>
          <a:endParaRPr lang="en-US"/>
        </a:p>
      </dgm:t>
    </dgm:pt>
    <dgm:pt modelId="{BA6032A8-B077-9147-8B2B-F2AC373C514E}" type="pres">
      <dgm:prSet presAssocID="{AB34C30C-1C1C-1D4C-94BC-430071AA1686}" presName="gear2srcNode" presStyleLbl="node1" presStyleIdx="1" presStyleCnt="3"/>
      <dgm:spPr/>
      <dgm:t>
        <a:bodyPr/>
        <a:lstStyle/>
        <a:p>
          <a:endParaRPr lang="en-US"/>
        </a:p>
      </dgm:t>
    </dgm:pt>
    <dgm:pt modelId="{4125BD0F-CFBF-CA46-9F42-A68052CC8043}" type="pres">
      <dgm:prSet presAssocID="{AB34C30C-1C1C-1D4C-94BC-430071AA1686}" presName="gear2dstNode" presStyleLbl="node1" presStyleIdx="1" presStyleCnt="3"/>
      <dgm:spPr/>
      <dgm:t>
        <a:bodyPr/>
        <a:lstStyle/>
        <a:p>
          <a:endParaRPr lang="en-US"/>
        </a:p>
      </dgm:t>
    </dgm:pt>
    <dgm:pt modelId="{98E7476A-4C9C-1F41-B809-00486C113B06}" type="pres">
      <dgm:prSet presAssocID="{EA23738A-7DE6-7845-A814-A8B32616DDE4}" presName="gear3" presStyleLbl="node1" presStyleIdx="2" presStyleCnt="3" custScaleX="110228" custScaleY="109571"/>
      <dgm:spPr/>
      <dgm:t>
        <a:bodyPr/>
        <a:lstStyle/>
        <a:p>
          <a:endParaRPr lang="en-US"/>
        </a:p>
      </dgm:t>
    </dgm:pt>
    <dgm:pt modelId="{D068A7D2-EFAB-C141-88D3-DD9332EE4AF3}" type="pres">
      <dgm:prSet presAssocID="{EA23738A-7DE6-7845-A814-A8B32616DDE4}" presName="gear3tx" presStyleLbl="node1" presStyleIdx="2" presStyleCnt="3">
        <dgm:presLayoutVars>
          <dgm:chMax val="1"/>
          <dgm:bulletEnabled val="1"/>
        </dgm:presLayoutVars>
      </dgm:prSet>
      <dgm:spPr/>
      <dgm:t>
        <a:bodyPr/>
        <a:lstStyle/>
        <a:p>
          <a:endParaRPr lang="en-US"/>
        </a:p>
      </dgm:t>
    </dgm:pt>
    <dgm:pt modelId="{0A6D2ACF-BE0A-424D-B547-D8DBEBB01857}" type="pres">
      <dgm:prSet presAssocID="{EA23738A-7DE6-7845-A814-A8B32616DDE4}" presName="gear3srcNode" presStyleLbl="node1" presStyleIdx="2" presStyleCnt="3"/>
      <dgm:spPr/>
      <dgm:t>
        <a:bodyPr/>
        <a:lstStyle/>
        <a:p>
          <a:endParaRPr lang="en-US"/>
        </a:p>
      </dgm:t>
    </dgm:pt>
    <dgm:pt modelId="{ECE94289-16FF-F443-BB74-ACC56B83385E}" type="pres">
      <dgm:prSet presAssocID="{EA23738A-7DE6-7845-A814-A8B32616DDE4}" presName="gear3dstNode" presStyleLbl="node1" presStyleIdx="2" presStyleCnt="3"/>
      <dgm:spPr/>
      <dgm:t>
        <a:bodyPr/>
        <a:lstStyle/>
        <a:p>
          <a:endParaRPr lang="en-US"/>
        </a:p>
      </dgm:t>
    </dgm:pt>
    <dgm:pt modelId="{0963B504-E8B1-0343-825E-1F6722DCA5CF}" type="pres">
      <dgm:prSet presAssocID="{DAA60A32-02E3-FD46-9AE0-08B48E07274D}" presName="connector1" presStyleLbl="sibTrans2D1" presStyleIdx="0" presStyleCnt="3"/>
      <dgm:spPr/>
      <dgm:t>
        <a:bodyPr/>
        <a:lstStyle/>
        <a:p>
          <a:endParaRPr lang="en-US"/>
        </a:p>
      </dgm:t>
    </dgm:pt>
    <dgm:pt modelId="{F71291B4-95C0-674A-A35D-04DB40D29AE3}" type="pres">
      <dgm:prSet presAssocID="{C254B51E-FF3A-B344-A582-5406B4C8064A}" presName="connector2" presStyleLbl="sibTrans2D1" presStyleIdx="1" presStyleCnt="3"/>
      <dgm:spPr/>
      <dgm:t>
        <a:bodyPr/>
        <a:lstStyle/>
        <a:p>
          <a:endParaRPr lang="en-US"/>
        </a:p>
      </dgm:t>
    </dgm:pt>
    <dgm:pt modelId="{FD2D8D66-501B-D145-BD61-1528236E5ADD}" type="pres">
      <dgm:prSet presAssocID="{5C460DE9-EC16-AD42-A9CB-69CAAACDB852}" presName="connector3" presStyleLbl="sibTrans2D1" presStyleIdx="2" presStyleCnt="3"/>
      <dgm:spPr/>
      <dgm:t>
        <a:bodyPr/>
        <a:lstStyle/>
        <a:p>
          <a:endParaRPr lang="en-US"/>
        </a:p>
      </dgm:t>
    </dgm:pt>
  </dgm:ptLst>
  <dgm:cxnLst>
    <dgm:cxn modelId="{6E9FAA1A-63FC-954F-8B04-FB8420C8598D}" srcId="{8865AB3D-C750-384B-97ED-15FEEDA3F02A}" destId="{A1E28F00-96E2-A343-BD94-7107FE66BFA8}" srcOrd="0" destOrd="0" parTransId="{8318B612-F6D6-BE40-B607-918F15533FF3}" sibTransId="{DAA60A32-02E3-FD46-9AE0-08B48E07274D}"/>
    <dgm:cxn modelId="{F207A606-1959-9741-B1CE-B3256CCFF9B4}" srcId="{8865AB3D-C750-384B-97ED-15FEEDA3F02A}" destId="{EA23738A-7DE6-7845-A814-A8B32616DDE4}" srcOrd="2" destOrd="0" parTransId="{F2283671-E572-3A42-BAF4-A75C2DCCCA1E}" sibTransId="{5C460DE9-EC16-AD42-A9CB-69CAAACDB852}"/>
    <dgm:cxn modelId="{357D856C-4656-ED4D-B37C-48A44BCB7C4F}" type="presOf" srcId="{A1E28F00-96E2-A343-BD94-7107FE66BFA8}" destId="{667F3BCE-E94D-D049-88B3-AD3244834CAD}" srcOrd="1" destOrd="0" presId="urn:microsoft.com/office/officeart/2005/8/layout/gear1"/>
    <dgm:cxn modelId="{7EE5522D-749C-7542-A09C-E4D67657D845}" type="presOf" srcId="{EA23738A-7DE6-7845-A814-A8B32616DDE4}" destId="{0A6D2ACF-BE0A-424D-B547-D8DBEBB01857}" srcOrd="2" destOrd="0" presId="urn:microsoft.com/office/officeart/2005/8/layout/gear1"/>
    <dgm:cxn modelId="{01F2A1B8-EAA1-CC41-90E1-463C7AA4269F}" type="presOf" srcId="{EA23738A-7DE6-7845-A814-A8B32616DDE4}" destId="{98E7476A-4C9C-1F41-B809-00486C113B06}" srcOrd="0" destOrd="0" presId="urn:microsoft.com/office/officeart/2005/8/layout/gear1"/>
    <dgm:cxn modelId="{E61757D0-3409-B646-A947-6B62D7ED5924}" type="presOf" srcId="{8865AB3D-C750-384B-97ED-15FEEDA3F02A}" destId="{7C9C65EB-7319-2740-A92F-86D2BA82FA1B}" srcOrd="0" destOrd="0" presId="urn:microsoft.com/office/officeart/2005/8/layout/gear1"/>
    <dgm:cxn modelId="{A05957CA-98E0-A04F-A204-6B9ADBBFF163}" srcId="{8865AB3D-C750-384B-97ED-15FEEDA3F02A}" destId="{AB34C30C-1C1C-1D4C-94BC-430071AA1686}" srcOrd="1" destOrd="0" parTransId="{FBD39976-0743-9246-A853-D6E52DAE24E3}" sibTransId="{C254B51E-FF3A-B344-A582-5406B4C8064A}"/>
    <dgm:cxn modelId="{80D11977-3BCC-344B-93CE-C126568B77C6}" type="presOf" srcId="{5C460DE9-EC16-AD42-A9CB-69CAAACDB852}" destId="{FD2D8D66-501B-D145-BD61-1528236E5ADD}" srcOrd="0" destOrd="0" presId="urn:microsoft.com/office/officeart/2005/8/layout/gear1"/>
    <dgm:cxn modelId="{85A24A15-9826-F944-85D1-8A4E03B75F41}" type="presOf" srcId="{EA23738A-7DE6-7845-A814-A8B32616DDE4}" destId="{D068A7D2-EFAB-C141-88D3-DD9332EE4AF3}" srcOrd="1" destOrd="0" presId="urn:microsoft.com/office/officeart/2005/8/layout/gear1"/>
    <dgm:cxn modelId="{3942FC6E-A2D9-9143-AC66-B7A7D4690323}" type="presOf" srcId="{AB34C30C-1C1C-1D4C-94BC-430071AA1686}" destId="{BA6032A8-B077-9147-8B2B-F2AC373C514E}" srcOrd="1" destOrd="0" presId="urn:microsoft.com/office/officeart/2005/8/layout/gear1"/>
    <dgm:cxn modelId="{C48DAED6-20EE-FD47-A1DA-7BF0987E8721}" type="presOf" srcId="{DAA60A32-02E3-FD46-9AE0-08B48E07274D}" destId="{0963B504-E8B1-0343-825E-1F6722DCA5CF}" srcOrd="0" destOrd="0" presId="urn:microsoft.com/office/officeart/2005/8/layout/gear1"/>
    <dgm:cxn modelId="{91BA6EC4-32B6-7448-B886-D789DD4CD302}" type="presOf" srcId="{A1E28F00-96E2-A343-BD94-7107FE66BFA8}" destId="{54E93CA8-7043-AA4B-9C8E-C9D9B9C969FE}" srcOrd="0" destOrd="0" presId="urn:microsoft.com/office/officeart/2005/8/layout/gear1"/>
    <dgm:cxn modelId="{BF2F592F-42F5-D24E-9A00-F64F7BBD67A6}" type="presOf" srcId="{EA23738A-7DE6-7845-A814-A8B32616DDE4}" destId="{ECE94289-16FF-F443-BB74-ACC56B83385E}" srcOrd="3" destOrd="0" presId="urn:microsoft.com/office/officeart/2005/8/layout/gear1"/>
    <dgm:cxn modelId="{431FD7BC-143B-BC47-9D26-FDC8DB35598F}" type="presOf" srcId="{AB34C30C-1C1C-1D4C-94BC-430071AA1686}" destId="{4125BD0F-CFBF-CA46-9F42-A68052CC8043}" srcOrd="2" destOrd="0" presId="urn:microsoft.com/office/officeart/2005/8/layout/gear1"/>
    <dgm:cxn modelId="{A10ABA98-43CA-6147-9F4C-C3B0D8E4A23E}" type="presOf" srcId="{A1E28F00-96E2-A343-BD94-7107FE66BFA8}" destId="{96B9028E-CB47-1345-9E65-8CAFFF819F01}" srcOrd="2" destOrd="0" presId="urn:microsoft.com/office/officeart/2005/8/layout/gear1"/>
    <dgm:cxn modelId="{60B6FD46-3916-BE47-943D-5920B9DA5626}" type="presOf" srcId="{C254B51E-FF3A-B344-A582-5406B4C8064A}" destId="{F71291B4-95C0-674A-A35D-04DB40D29AE3}" srcOrd="0" destOrd="0" presId="urn:microsoft.com/office/officeart/2005/8/layout/gear1"/>
    <dgm:cxn modelId="{503D8463-A5A1-4A46-B756-7494DDD49202}" type="presOf" srcId="{AB34C30C-1C1C-1D4C-94BC-430071AA1686}" destId="{913556A0-A406-2240-B596-0FB241B90300}" srcOrd="0" destOrd="0" presId="urn:microsoft.com/office/officeart/2005/8/layout/gear1"/>
    <dgm:cxn modelId="{97AAE1F1-CEF7-2C44-87CE-D7E419268A73}" type="presParOf" srcId="{7C9C65EB-7319-2740-A92F-86D2BA82FA1B}" destId="{54E93CA8-7043-AA4B-9C8E-C9D9B9C969FE}" srcOrd="0" destOrd="0" presId="urn:microsoft.com/office/officeart/2005/8/layout/gear1"/>
    <dgm:cxn modelId="{C6C4C326-4038-9E48-8BAB-AF644DC7B1EA}" type="presParOf" srcId="{7C9C65EB-7319-2740-A92F-86D2BA82FA1B}" destId="{667F3BCE-E94D-D049-88B3-AD3244834CAD}" srcOrd="1" destOrd="0" presId="urn:microsoft.com/office/officeart/2005/8/layout/gear1"/>
    <dgm:cxn modelId="{D1281E4E-AB35-3E40-B51E-581EE40D93A4}" type="presParOf" srcId="{7C9C65EB-7319-2740-A92F-86D2BA82FA1B}" destId="{96B9028E-CB47-1345-9E65-8CAFFF819F01}" srcOrd="2" destOrd="0" presId="urn:microsoft.com/office/officeart/2005/8/layout/gear1"/>
    <dgm:cxn modelId="{E165B4D1-1A2A-4947-AA47-51675FC63D0A}" type="presParOf" srcId="{7C9C65EB-7319-2740-A92F-86D2BA82FA1B}" destId="{913556A0-A406-2240-B596-0FB241B90300}" srcOrd="3" destOrd="0" presId="urn:microsoft.com/office/officeart/2005/8/layout/gear1"/>
    <dgm:cxn modelId="{B9A56DF0-07CD-AD48-8FC4-E44F805B43DF}" type="presParOf" srcId="{7C9C65EB-7319-2740-A92F-86D2BA82FA1B}" destId="{BA6032A8-B077-9147-8B2B-F2AC373C514E}" srcOrd="4" destOrd="0" presId="urn:microsoft.com/office/officeart/2005/8/layout/gear1"/>
    <dgm:cxn modelId="{61B5F098-58BF-0B48-B9AE-2A271AD8160E}" type="presParOf" srcId="{7C9C65EB-7319-2740-A92F-86D2BA82FA1B}" destId="{4125BD0F-CFBF-CA46-9F42-A68052CC8043}" srcOrd="5" destOrd="0" presId="urn:microsoft.com/office/officeart/2005/8/layout/gear1"/>
    <dgm:cxn modelId="{D5978851-C7D8-9645-905B-FE8F7738D17B}" type="presParOf" srcId="{7C9C65EB-7319-2740-A92F-86D2BA82FA1B}" destId="{98E7476A-4C9C-1F41-B809-00486C113B06}" srcOrd="6" destOrd="0" presId="urn:microsoft.com/office/officeart/2005/8/layout/gear1"/>
    <dgm:cxn modelId="{AFD6B895-9D8E-5446-8715-3C359455323D}" type="presParOf" srcId="{7C9C65EB-7319-2740-A92F-86D2BA82FA1B}" destId="{D068A7D2-EFAB-C141-88D3-DD9332EE4AF3}" srcOrd="7" destOrd="0" presId="urn:microsoft.com/office/officeart/2005/8/layout/gear1"/>
    <dgm:cxn modelId="{98743052-9ABD-7845-8846-1A9FC3A13D6A}" type="presParOf" srcId="{7C9C65EB-7319-2740-A92F-86D2BA82FA1B}" destId="{0A6D2ACF-BE0A-424D-B547-D8DBEBB01857}" srcOrd="8" destOrd="0" presId="urn:microsoft.com/office/officeart/2005/8/layout/gear1"/>
    <dgm:cxn modelId="{E3154C97-1806-E64B-B23A-34852549E59D}" type="presParOf" srcId="{7C9C65EB-7319-2740-A92F-86D2BA82FA1B}" destId="{ECE94289-16FF-F443-BB74-ACC56B83385E}" srcOrd="9" destOrd="0" presId="urn:microsoft.com/office/officeart/2005/8/layout/gear1"/>
    <dgm:cxn modelId="{247E185F-A5F2-CD46-938E-30C610948A56}" type="presParOf" srcId="{7C9C65EB-7319-2740-A92F-86D2BA82FA1B}" destId="{0963B504-E8B1-0343-825E-1F6722DCA5CF}" srcOrd="10" destOrd="0" presId="urn:microsoft.com/office/officeart/2005/8/layout/gear1"/>
    <dgm:cxn modelId="{F0DBACD6-8E87-2F4D-8959-3D8776D27912}" type="presParOf" srcId="{7C9C65EB-7319-2740-A92F-86D2BA82FA1B}" destId="{F71291B4-95C0-674A-A35D-04DB40D29AE3}" srcOrd="11" destOrd="0" presId="urn:microsoft.com/office/officeart/2005/8/layout/gear1"/>
    <dgm:cxn modelId="{4C5F13B4-9C4B-1F41-819C-E0AA9BA7C487}" type="presParOf" srcId="{7C9C65EB-7319-2740-A92F-86D2BA82FA1B}" destId="{FD2D8D66-501B-D145-BD61-1528236E5ADD}"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CA0E2826-EC10-46E6-85B3-219E52CCC55B}" type="datetimeFigureOut">
              <a:rPr lang="en-US" smtClean="0"/>
              <a:pPr/>
              <a:t>4/17/2018</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4A2D4585-20F2-4D70-AA63-C0643D9A2DA6}" type="slidenum">
              <a:rPr lang="en-US" smtClean="0"/>
              <a:pPr/>
              <a:t>‹#›</a:t>
            </a:fld>
            <a:endParaRPr lang="en-US" dirty="0"/>
          </a:p>
        </p:txBody>
      </p:sp>
    </p:spTree>
    <p:extLst>
      <p:ext uri="{BB962C8B-B14F-4D97-AF65-F5344CB8AC3E}">
        <p14:creationId xmlns:p14="http://schemas.microsoft.com/office/powerpoint/2010/main" val="2259241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0C8732BB-2618-4988-B207-249E1E46EBCE}" type="datetimeFigureOut">
              <a:rPr lang="en-US" smtClean="0"/>
              <a:pPr/>
              <a:t>4/17/2018</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1990B7BE-7C62-436C-B48A-3A62E5B61DA6}" type="slidenum">
              <a:rPr lang="en-US" smtClean="0"/>
              <a:pPr/>
              <a:t>‹#›</a:t>
            </a:fld>
            <a:endParaRPr lang="en-US" dirty="0"/>
          </a:p>
        </p:txBody>
      </p:sp>
    </p:spTree>
    <p:extLst>
      <p:ext uri="{BB962C8B-B14F-4D97-AF65-F5344CB8AC3E}">
        <p14:creationId xmlns:p14="http://schemas.microsoft.com/office/powerpoint/2010/main" val="53368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0B7BE-7C62-436C-B48A-3A62E5B61DA6}" type="slidenum">
              <a:rPr lang="en-US" smtClean="0"/>
              <a:pPr/>
              <a:t>15</a:t>
            </a:fld>
            <a:endParaRPr lang="en-US" dirty="0"/>
          </a:p>
        </p:txBody>
      </p:sp>
    </p:spTree>
    <p:extLst>
      <p:ext uri="{BB962C8B-B14F-4D97-AF65-F5344CB8AC3E}">
        <p14:creationId xmlns:p14="http://schemas.microsoft.com/office/powerpoint/2010/main" val="20420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solidFill>
                <a:prstClr val="black"/>
              </a:solidFill>
            </a:endParaRPr>
          </a:p>
        </p:txBody>
      </p:sp>
      <p:sp>
        <p:nvSpPr>
          <p:cNvPr id="7" name="Slide Number Placeholder 6"/>
          <p:cNvSpPr>
            <a:spLocks noGrp="1"/>
          </p:cNvSpPr>
          <p:nvPr>
            <p:ph type="sldNum" sz="quarter" idx="11"/>
          </p:nvPr>
        </p:nvSpPr>
        <p:spPr/>
        <p:txBody>
          <a:bodyPr/>
          <a:lstStyle/>
          <a:p>
            <a:fld id="{F6DAE0CD-D28B-7943-AABC-BE60ED5BE82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2895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0"/>
          </p:nvPr>
        </p:nvSpPr>
        <p:spPr/>
        <p:txBody>
          <a:bodyPr/>
          <a:lstStyle/>
          <a:p>
            <a:fld id="{F6DAE0CD-D28B-7943-AABC-BE60ED5BE82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0461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26</a:t>
            </a:fld>
            <a:endParaRPr lang="en-US"/>
          </a:p>
        </p:txBody>
      </p:sp>
    </p:spTree>
    <p:extLst>
      <p:ext uri="{BB962C8B-B14F-4D97-AF65-F5344CB8AC3E}">
        <p14:creationId xmlns:p14="http://schemas.microsoft.com/office/powerpoint/2010/main" val="53119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61860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56524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25803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57189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820590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nvGrpSpPr>
          <p:cNvPr id="14" name="Group 13"/>
          <p:cNvGrpSpPr>
            <a:grpSpLocks noChangeAspect="1"/>
          </p:cNvGrpSpPr>
          <p:nvPr userDrawn="1"/>
        </p:nvGrpSpPr>
        <p:grpSpPr>
          <a:xfrm>
            <a:off x="6527914" y="434780"/>
            <a:ext cx="2228323" cy="626682"/>
            <a:chOff x="193478" y="5437878"/>
            <a:chExt cx="2295608" cy="645605"/>
          </a:xfrm>
        </p:grpSpPr>
        <p:pic>
          <p:nvPicPr>
            <p:cNvPr id="15" name="Picture 14" descr="DPH-Logo-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cstate="print">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3638319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pic>
        <p:nvPicPr>
          <p:cNvPr id="6" name="Picture 5"/>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15662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225468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defTabSz="457200"/>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833156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pic>
        <p:nvPicPr>
          <p:cNvPr id="18" name="Picture 17"/>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90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002032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cap="all" baseline="0"/>
            </a:lvl1pPr>
          </a:lstStyle>
          <a:p>
            <a:r>
              <a:rPr lang="en-US" dirty="0"/>
              <a:t>Click to edit Master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79967"/>
            <a:ext cx="9144000" cy="6858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West Bay\Links\docs\Logo\HOR-DHS white.emf"/>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6326143"/>
            <a:ext cx="1981200" cy="37791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8458200" y="6166650"/>
            <a:ext cx="685800" cy="685800"/>
          </a:xfrm>
        </p:spPr>
        <p:txBody>
          <a:bodyPr/>
          <a:lstStyle>
            <a:lvl1pPr algn="ctr">
              <a:defRPr sz="3200" b="0">
                <a:solidFill>
                  <a:schemeClr val="bg1"/>
                </a:solidFill>
                <a:latin typeface="+mj-lt"/>
              </a:defRPr>
            </a:lvl1pPr>
          </a:lstStyle>
          <a:p>
            <a:fld id="{918558A9-1DBE-4E41-84CE-979D030679D0}" type="slidenum">
              <a:rPr lang="en-US" smtClean="0"/>
              <a:pPr/>
              <a:t>‹#›</a:t>
            </a:fld>
            <a:endParaRPr lang="en-US" dirty="0"/>
          </a:p>
        </p:txBody>
      </p:sp>
      <p:sp>
        <p:nvSpPr>
          <p:cNvPr id="8" name="Rectangle 7"/>
          <p:cNvSpPr/>
          <p:nvPr userDrawn="1"/>
        </p:nvSpPr>
        <p:spPr>
          <a:xfrm>
            <a:off x="8458200" y="6179967"/>
            <a:ext cx="685800" cy="6858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H="1">
            <a:off x="457200" y="1143000"/>
            <a:ext cx="8229600" cy="0"/>
          </a:xfrm>
          <a:prstGeom prst="line">
            <a:avLst/>
          </a:prstGeom>
          <a:ln w="63500">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88750"/>
      </p:ext>
    </p:extLst>
  </p:cSld>
  <p:clrMapOvr>
    <a:overrideClrMapping bg1="lt1" tx1="dk1" bg2="lt2" tx2="dk2" accent1="accent1" accent2="accent2" accent3="accent3" accent4="accent4" accent5="accent5" accent6="accent6" hlink="hlink" folHlink="folHlink"/>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56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10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957410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nvGrpSpPr>
          <p:cNvPr id="14" name="Group 13"/>
          <p:cNvGrpSpPr>
            <a:grpSpLocks noChangeAspect="1"/>
          </p:cNvGrpSpPr>
          <p:nvPr userDrawn="1"/>
        </p:nvGrpSpPr>
        <p:grpSpPr>
          <a:xfrm>
            <a:off x="6527914" y="434780"/>
            <a:ext cx="2228323" cy="626682"/>
            <a:chOff x="193478" y="5437878"/>
            <a:chExt cx="2295608" cy="645605"/>
          </a:xfrm>
        </p:grpSpPr>
        <p:pic>
          <p:nvPicPr>
            <p:cNvPr id="15" name="Picture 14" descr="DPH-Logo-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cstate="print">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2515817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pic>
        <p:nvPicPr>
          <p:cNvPr id="6" name="Picture 5"/>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428639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560611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defTabSz="457200"/>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994390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pic>
        <p:nvPicPr>
          <p:cNvPr id="18" name="Picture 17"/>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2640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438311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51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2">
        <a:schemeClr val="bg1"/>
      </p:bgRef>
    </p:bg>
    <p:spTree>
      <p:nvGrpSpPr>
        <p:cNvPr id="1" name=""/>
        <p:cNvGrpSpPr/>
        <p:nvPr/>
      </p:nvGrpSpPr>
      <p:grpSpPr>
        <a:xfrm>
          <a:off x="0" y="0"/>
          <a:ext cx="0" cy="0"/>
          <a:chOff x="0" y="0"/>
          <a:chExt cx="0" cy="0"/>
        </a:xfrm>
      </p:grpSpPr>
      <p:pic>
        <p:nvPicPr>
          <p:cNvPr id="2050" name="Picture 2" descr="D:\West Bay\Links\shutterstock_36490930.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contrast="-40000"/>
                    </a14:imgEffect>
                  </a14:imgLayer>
                </a14:imgProps>
              </a:ext>
              <a:ext uri="{28A0092B-C50C-407E-A947-70E740481C1C}">
                <a14:useLocalDpi xmlns:a14="http://schemas.microsoft.com/office/drawing/2010/main"/>
              </a:ext>
            </a:extLst>
          </a:blip>
          <a:srcRect l="594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lvl1pPr algn="r">
              <a:defRPr cap="all" baseline="0">
                <a:solidFill>
                  <a:schemeClr val="bg1"/>
                </a:solidFill>
              </a:defRPr>
            </a:lvl1pPr>
          </a:lstStyle>
          <a:p>
            <a:r>
              <a:rPr lang="en-US" dirty="0"/>
              <a:t>Click to edit Master title</a:t>
            </a:r>
          </a:p>
        </p:txBody>
      </p:sp>
      <p:sp>
        <p:nvSpPr>
          <p:cNvPr id="3" name="Content Placeholder 2"/>
          <p:cNvSpPr>
            <a:spLocks noGrp="1"/>
          </p:cNvSpPr>
          <p:nvPr>
            <p:ph idx="1"/>
          </p:nvPr>
        </p:nvSpPr>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179967"/>
            <a:ext cx="9144000" cy="6858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D:\West Bay\Links\docs\Logo\HOR-DHS white.emf"/>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28600" y="6326143"/>
            <a:ext cx="1981200" cy="37791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8458200" y="6166650"/>
            <a:ext cx="685800" cy="685800"/>
          </a:xfrm>
        </p:spPr>
        <p:txBody>
          <a:bodyPr/>
          <a:lstStyle>
            <a:lvl1pPr algn="ctr">
              <a:defRPr sz="3200" b="0">
                <a:solidFill>
                  <a:schemeClr val="bg1"/>
                </a:solidFill>
                <a:latin typeface="+mj-lt"/>
              </a:defRPr>
            </a:lvl1pPr>
          </a:lstStyle>
          <a:p>
            <a:fld id="{918558A9-1DBE-4E41-84CE-979D030679D0}" type="slidenum">
              <a:rPr lang="en-US" smtClean="0"/>
              <a:pPr/>
              <a:t>‹#›</a:t>
            </a:fld>
            <a:endParaRPr lang="en-US" dirty="0"/>
          </a:p>
        </p:txBody>
      </p:sp>
      <p:sp>
        <p:nvSpPr>
          <p:cNvPr id="8" name="Rectangle 7"/>
          <p:cNvSpPr/>
          <p:nvPr userDrawn="1"/>
        </p:nvSpPr>
        <p:spPr>
          <a:xfrm>
            <a:off x="8458200" y="6179967"/>
            <a:ext cx="685800" cy="6858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userDrawn="1"/>
        </p:nvCxnSpPr>
        <p:spPr>
          <a:xfrm flipH="1">
            <a:off x="457200" y="1143000"/>
            <a:ext cx="8229600" cy="0"/>
          </a:xfrm>
          <a:prstGeom prst="line">
            <a:avLst/>
          </a:prstGeom>
          <a:ln w="63500">
            <a:gradFill>
              <a:gsLst>
                <a:gs pos="0">
                  <a:schemeClr val="accent1"/>
                </a:gs>
                <a:gs pos="100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645510"/>
      </p:ext>
    </p:extLst>
  </p:cSld>
  <p:clrMapOvr>
    <a:overrideClrMapping bg1="lt1" tx1="dk1" bg2="lt2" tx2="dk2" accent1="accent1" accent2="accent2" accent3="accent3" accent4="accent4" accent5="accent5" accent6="accent6" hlink="hlink" folHlink="folHlink"/>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152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94503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1B6BF-8D73-482C-802E-A8B7468F3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2670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nvGrpSpPr>
          <p:cNvPr id="14" name="Group 13"/>
          <p:cNvGrpSpPr>
            <a:grpSpLocks noChangeAspect="1"/>
          </p:cNvGrpSpPr>
          <p:nvPr userDrawn="1"/>
        </p:nvGrpSpPr>
        <p:grpSpPr>
          <a:xfrm>
            <a:off x="6527914" y="434780"/>
            <a:ext cx="2228323" cy="626682"/>
            <a:chOff x="193478" y="5437878"/>
            <a:chExt cx="2295608" cy="645605"/>
          </a:xfrm>
        </p:grpSpPr>
        <p:pic>
          <p:nvPicPr>
            <p:cNvPr id="15" name="Picture 14" descr="DPH-Logo-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userDrawn="1"/>
        </p:nvPicPr>
        <p:blipFill rotWithShape="1">
          <a:blip r:embed="rId4" cstate="print">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1296312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pic>
        <p:nvPicPr>
          <p:cNvPr id="6" name="Picture 5"/>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150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569881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defTabSz="457200"/>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195669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pic>
        <p:nvPicPr>
          <p:cNvPr id="18" name="Picture 17"/>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4129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078038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95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971800"/>
            <a:ext cx="7772400" cy="1362075"/>
          </a:xfrm>
        </p:spPr>
        <p:txBody>
          <a:bodyPr anchor="b">
            <a:noAutofit/>
          </a:bodyPr>
          <a:lstStyle>
            <a:lvl1pPr algn="l">
              <a:defRPr sz="5400" b="1" cap="all">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22313" y="4343400"/>
            <a:ext cx="77724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8" name="Picture 2" descr="D:\West Bay\Links\docs\Logo\HOR-DHS white.emf"/>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28600" y="6326143"/>
            <a:ext cx="1981200" cy="37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35762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559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3628500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1B6BF-8D73-482C-802E-A8B7468F3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0983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928813"/>
            <a:ext cx="7772400" cy="1362075"/>
          </a:xfrm>
        </p:spPr>
        <p:txBody>
          <a:bodyPr anchor="b">
            <a:noAutofit/>
          </a:bodyPr>
          <a:lstStyle>
            <a:lvl1pPr algn="l">
              <a:defRPr sz="5400" b="1" cap="all">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722313" y="3300413"/>
            <a:ext cx="7772400" cy="1500187"/>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8691751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1865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2812398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136115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5EE3A-5214-4F3E-A1FD-8AF24ADEC164}" type="datetimeFigureOut">
              <a:rPr lang="en-US" smtClean="0"/>
              <a:pPr/>
              <a:t>4/17/2018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72057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F5EE3A-5214-4F3E-A1FD-8AF24ADEC164}" type="datetimeFigureOut">
              <a:rPr lang="en-US" smtClean="0"/>
              <a:pPr/>
              <a:t>4/17/2018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558A9-1DBE-4E41-84CE-979D030679D0}" type="slidenum">
              <a:rPr lang="en-US" smtClean="0"/>
              <a:pPr/>
              <a:t>‹#›</a:t>
            </a:fld>
            <a:endParaRPr lang="en-US" dirty="0"/>
          </a:p>
        </p:txBody>
      </p:sp>
    </p:spTree>
    <p:extLst>
      <p:ext uri="{BB962C8B-B14F-4D97-AF65-F5344CB8AC3E}">
        <p14:creationId xmlns:p14="http://schemas.microsoft.com/office/powerpoint/2010/main" val="770122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2"/>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F8FB4"/>
              </a:solidFill>
            </a:endParaRPr>
          </a:p>
        </p:txBody>
      </p:sp>
      <p:grpSp>
        <p:nvGrpSpPr>
          <p:cNvPr id="13" name="Group 12"/>
          <p:cNvGrpSpPr/>
          <p:nvPr userDrawn="1"/>
        </p:nvGrpSpPr>
        <p:grpSpPr>
          <a:xfrm>
            <a:off x="6612471" y="59966"/>
            <a:ext cx="2057286" cy="571818"/>
            <a:chOff x="202887" y="5437878"/>
            <a:chExt cx="2286199" cy="635444"/>
          </a:xfrm>
        </p:grpSpPr>
        <p:pic>
          <p:nvPicPr>
            <p:cNvPr id="14" name="Picture 13" descr="DPH-Logo-whit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3111FA1-5AF9-0647-B31D-D6250D4530A3}" type="slidenum">
              <a:rPr lang="en-US" smtClean="0">
                <a:solidFill>
                  <a:prstClr val="black">
                    <a:tint val="75000"/>
                  </a:prstClr>
                </a:solidFill>
              </a:rPr>
              <a:pPr defTabSz="457200"/>
              <a:t>‹#›</a:t>
            </a:fld>
            <a:endParaRPr lang="en-US">
              <a:solidFill>
                <a:prstClr val="black">
                  <a:tint val="75000"/>
                </a:prstClr>
              </a:solidFill>
            </a:endParaRPr>
          </a:p>
        </p:txBody>
      </p:sp>
      <p:grpSp>
        <p:nvGrpSpPr>
          <p:cNvPr id="27" name="Group 26"/>
          <p:cNvGrpSpPr/>
          <p:nvPr userDrawn="1"/>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2365317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F8FB4"/>
              </a:solidFill>
            </a:endParaRPr>
          </a:p>
        </p:txBody>
      </p:sp>
      <p:grpSp>
        <p:nvGrpSpPr>
          <p:cNvPr id="13" name="Group 12"/>
          <p:cNvGrpSpPr/>
          <p:nvPr userDrawn="1"/>
        </p:nvGrpSpPr>
        <p:grpSpPr>
          <a:xfrm>
            <a:off x="6612471" y="59966"/>
            <a:ext cx="2057286" cy="571818"/>
            <a:chOff x="202887" y="5437878"/>
            <a:chExt cx="2286199" cy="635444"/>
          </a:xfrm>
        </p:grpSpPr>
        <p:pic>
          <p:nvPicPr>
            <p:cNvPr id="14" name="Picture 13" descr="DPH-Logo-whit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3111FA1-5AF9-0647-B31D-D6250D4530A3}" type="slidenum">
              <a:rPr lang="en-US" smtClean="0">
                <a:solidFill>
                  <a:prstClr val="black">
                    <a:tint val="75000"/>
                  </a:prstClr>
                </a:solidFill>
              </a:rPr>
              <a:pPr defTabSz="457200"/>
              <a:t>‹#›</a:t>
            </a:fld>
            <a:endParaRPr lang="en-US">
              <a:solidFill>
                <a:prstClr val="black">
                  <a:tint val="75000"/>
                </a:prstClr>
              </a:solidFill>
            </a:endParaRPr>
          </a:p>
        </p:txBody>
      </p:sp>
      <p:grpSp>
        <p:nvGrpSpPr>
          <p:cNvPr id="27" name="Group 26"/>
          <p:cNvGrpSpPr/>
          <p:nvPr userDrawn="1"/>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38783323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5F8FB4"/>
              </a:solidFill>
            </a:endParaRPr>
          </a:p>
        </p:txBody>
      </p:sp>
      <p:grpSp>
        <p:nvGrpSpPr>
          <p:cNvPr id="13" name="Group 12"/>
          <p:cNvGrpSpPr/>
          <p:nvPr userDrawn="1"/>
        </p:nvGrpSpPr>
        <p:grpSpPr>
          <a:xfrm>
            <a:off x="6612471" y="59966"/>
            <a:ext cx="2057286" cy="571818"/>
            <a:chOff x="202887" y="5437878"/>
            <a:chExt cx="2286199" cy="635444"/>
          </a:xfrm>
        </p:grpSpPr>
        <p:pic>
          <p:nvPicPr>
            <p:cNvPr id="14" name="Picture 13" descr="DPH-Logo-whit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3111FA1-5AF9-0647-B31D-D6250D4530A3}" type="slidenum">
              <a:rPr lang="en-US" smtClean="0">
                <a:solidFill>
                  <a:prstClr val="black">
                    <a:tint val="75000"/>
                  </a:prstClr>
                </a:solidFill>
              </a:rPr>
              <a:pPr defTabSz="457200"/>
              <a:t>‹#›</a:t>
            </a:fld>
            <a:endParaRPr lang="en-US">
              <a:solidFill>
                <a:prstClr val="black">
                  <a:tint val="75000"/>
                </a:prstClr>
              </a:solidFill>
            </a:endParaRPr>
          </a:p>
        </p:txBody>
      </p:sp>
      <p:grpSp>
        <p:nvGrpSpPr>
          <p:cNvPr id="27" name="Group 26"/>
          <p:cNvGrpSpPr/>
          <p:nvPr userDrawn="1"/>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5F8FB4"/>
                </a:solidFill>
              </a:endParaRPr>
            </a:p>
          </p:txBody>
        </p:sp>
      </p:grpSp>
    </p:spTree>
    <p:extLst>
      <p:ext uri="{BB962C8B-B14F-4D97-AF65-F5344CB8AC3E}">
        <p14:creationId xmlns:p14="http://schemas.microsoft.com/office/powerpoint/2010/main" val="4208247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gi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svg"/><Relationship Id="rId18" Type="http://schemas.openxmlformats.org/officeDocument/2006/relationships/image" Target="../media/image28.png"/><Relationship Id="rId26" Type="http://schemas.openxmlformats.org/officeDocument/2006/relationships/image" Target="../media/image13.png"/><Relationship Id="rId3" Type="http://schemas.openxmlformats.org/officeDocument/2006/relationships/image" Target="../media/image28.svg"/><Relationship Id="rId21" Type="http://schemas.openxmlformats.org/officeDocument/2006/relationships/diagramLayout" Target="../diagrams/layout3.xml"/><Relationship Id="rId7" Type="http://schemas.openxmlformats.org/officeDocument/2006/relationships/image" Target="../media/image32.svg"/><Relationship Id="rId12" Type="http://schemas.openxmlformats.org/officeDocument/2006/relationships/image" Target="../media/image25.png"/><Relationship Id="rId17" Type="http://schemas.openxmlformats.org/officeDocument/2006/relationships/image" Target="../media/image42.svg"/><Relationship Id="rId25" Type="http://schemas.openxmlformats.org/officeDocument/2006/relationships/image" Target="../media/image12.png"/><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svg"/><Relationship Id="rId24" Type="http://schemas.microsoft.com/office/2007/relationships/diagramDrawing" Target="../diagrams/drawing3.xml"/><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diagramColors" Target="../diagrams/colors3.xml"/><Relationship Id="rId10" Type="http://schemas.openxmlformats.org/officeDocument/2006/relationships/image" Target="../media/image24.png"/><Relationship Id="rId19"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34.svg"/><Relationship Id="rId14" Type="http://schemas.openxmlformats.org/officeDocument/2006/relationships/image" Target="../media/image26.png"/><Relationship Id="rId22" Type="http://schemas.openxmlformats.org/officeDocument/2006/relationships/diagramQuickStyle" Target="../diagrams/quickStyle3.xml"/><Relationship Id="rId27"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tif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30.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14.gif"/><Relationship Id="rId4" Type="http://schemas.openxmlformats.org/officeDocument/2006/relationships/diagramQuickStyle" Target="../diagrams/quickStyle4.xml"/><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2.jpeg"/><Relationship Id="rId7"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jpeg"/><Relationship Id="rId9"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14.gif"/><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2.xml"/><Relationship Id="rId4" Type="http://schemas.openxmlformats.org/officeDocument/2006/relationships/image" Target="../media/image14.gi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14.gif"/><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4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mailto:Pmoore@dmh.lacounty.gov" TargetMode="External"/><Relationship Id="rId7" Type="http://schemas.openxmlformats.org/officeDocument/2006/relationships/hyperlink" Target="mailto:jderose@thepeopleconcern.org" TargetMode="External"/><Relationship Id="rId2" Type="http://schemas.openxmlformats.org/officeDocument/2006/relationships/hyperlink" Target="mailto:Rmyers@dhs.lacounty.gov" TargetMode="External"/><Relationship Id="rId1" Type="http://schemas.openxmlformats.org/officeDocument/2006/relationships/slideLayout" Target="../slideLayouts/slideLayout2.xml"/><Relationship Id="rId6" Type="http://schemas.openxmlformats.org/officeDocument/2006/relationships/hyperlink" Target="mailto:Jsanabria@LAHSA.org" TargetMode="External"/><Relationship Id="rId5" Type="http://schemas.openxmlformats.org/officeDocument/2006/relationships/hyperlink" Target="mailto:Ddang@lahsa.org" TargetMode="External"/><Relationship Id="rId10" Type="http://schemas.openxmlformats.org/officeDocument/2006/relationships/image" Target="../media/image14.gif"/><Relationship Id="rId4" Type="http://schemas.openxmlformats.org/officeDocument/2006/relationships/hyperlink" Target="mailto:Gpinney@ph.lacounty.gov" TargetMode="Externa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gi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p:blipFill>
        <p:spPr bwMode="auto">
          <a:xfrm>
            <a:off x="228600" y="243840"/>
            <a:ext cx="8686800" cy="6400800"/>
          </a:xfrm>
          <a:prstGeom prst="rect">
            <a:avLst/>
          </a:prstGeom>
          <a:noFill/>
          <a:effectLst>
            <a:innerShdw blurRad="635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78958" y="762001"/>
            <a:ext cx="8686800" cy="1981200"/>
          </a:xfrm>
        </p:spPr>
        <p:txBody>
          <a:bodyPr/>
          <a:lstStyle/>
          <a:p>
            <a:r>
              <a:rPr lang="en-US" dirty="0"/>
              <a:t>Introduction to </a:t>
            </a:r>
            <a:r>
              <a:rPr lang="en-US" dirty="0" smtClean="0"/>
              <a:t>Homeless Initiative D-7</a:t>
            </a:r>
            <a:endParaRPr lang="en-US" dirty="0"/>
          </a:p>
        </p:txBody>
      </p:sp>
      <p:pic>
        <p:nvPicPr>
          <p:cNvPr id="8" name="Picture 5" descr="D:\West Bay\Links\docs\Logo\VERT-DHS white.e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5950430"/>
            <a:ext cx="1038225" cy="642819"/>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657600" y="6026548"/>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4"/>
              <a:stretch>
                <a:fillRect/>
              </a:stretch>
            </p:blipFill>
            <p:spPr>
              <a:xfrm>
                <a:off x="6172200" y="6065470"/>
                <a:ext cx="2133785" cy="579170"/>
              </a:xfrm>
              <a:prstGeom prst="rect">
                <a:avLst/>
              </a:prstGeom>
            </p:spPr>
          </p:pic>
          <p:pic>
            <p:nvPicPr>
              <p:cNvPr id="14" name="Picture 13"/>
              <p:cNvPicPr>
                <a:picLocks noChangeAspect="1"/>
              </p:cNvPicPr>
              <p:nvPr/>
            </p:nvPicPr>
            <p:blipFill>
              <a:blip r:embed="rId5"/>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6403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CB34354-E85B-4DE5-BA06-0270E62654D7}"/>
              </a:ext>
            </a:extLst>
          </p:cNvPr>
          <p:cNvSpPr>
            <a:spLocks noGrp="1"/>
          </p:cNvSpPr>
          <p:nvPr>
            <p:ph type="sldNum" sz="quarter" idx="12"/>
          </p:nvPr>
        </p:nvSpPr>
        <p:spPr/>
        <p:txBody>
          <a:bodyPr/>
          <a:lstStyle/>
          <a:p>
            <a:fld id="{918558A9-1DBE-4E41-84CE-979D030679D0}" type="slidenum">
              <a:rPr lang="en-US" smtClean="0">
                <a:solidFill>
                  <a:prstClr val="white"/>
                </a:solidFill>
              </a:rPr>
              <a:pPr/>
              <a:t>10</a:t>
            </a:fld>
            <a:endParaRPr lang="en-US" dirty="0">
              <a:solidFill>
                <a:prstClr val="white"/>
              </a:solidFill>
            </a:endParaRPr>
          </a:p>
        </p:txBody>
      </p:sp>
      <p:sp>
        <p:nvSpPr>
          <p:cNvPr id="6" name="Title 1">
            <a:extLst>
              <a:ext uri="{FF2B5EF4-FFF2-40B4-BE49-F238E27FC236}">
                <a16:creationId xmlns:a16="http://schemas.microsoft.com/office/drawing/2014/main" xmlns="" id="{1D837880-D83F-45D9-B21A-36826D6E137C}"/>
              </a:ext>
            </a:extLst>
          </p:cNvPr>
          <p:cNvSpPr txBox="1">
            <a:spLocks/>
          </p:cNvSpPr>
          <p:nvPr/>
        </p:nvSpPr>
        <p:spPr bwMode="auto">
          <a:xfrm>
            <a:off x="5645" y="0"/>
            <a:ext cx="9144000" cy="732318"/>
          </a:xfrm>
          <a:prstGeom prst="rect">
            <a:avLst/>
          </a:prstGeom>
          <a:solidFill>
            <a:srgbClr val="0065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45709" rIns="91418" bIns="45709" numCol="1" anchor="ctr" anchorCtr="0" compatLnSpc="1">
            <a:prstTxWarp prst="textNoShape">
              <a:avLst/>
            </a:prstTxWarp>
          </a:bodyPr>
          <a:lstStyle>
            <a:lvl1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2pPr>
            <a:lvl3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3pPr>
            <a:lvl4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4pPr>
            <a:lvl5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5pPr>
            <a:lvl6pPr marL="457200" algn="l" rtl="0" fontAlgn="base">
              <a:lnSpc>
                <a:spcPct val="80000"/>
              </a:lnSpc>
              <a:spcBef>
                <a:spcPct val="0"/>
              </a:spcBef>
              <a:spcAft>
                <a:spcPct val="0"/>
              </a:spcAft>
              <a:defRPr sz="4000">
                <a:solidFill>
                  <a:srgbClr val="006587"/>
                </a:solidFill>
                <a:latin typeface="Garamond" pitchFamily="18" charset="0"/>
              </a:defRPr>
            </a:lvl6pPr>
            <a:lvl7pPr marL="914400" algn="l" rtl="0" fontAlgn="base">
              <a:lnSpc>
                <a:spcPct val="80000"/>
              </a:lnSpc>
              <a:spcBef>
                <a:spcPct val="0"/>
              </a:spcBef>
              <a:spcAft>
                <a:spcPct val="0"/>
              </a:spcAft>
              <a:defRPr sz="4000">
                <a:solidFill>
                  <a:srgbClr val="006587"/>
                </a:solidFill>
                <a:latin typeface="Garamond" pitchFamily="18" charset="0"/>
              </a:defRPr>
            </a:lvl7pPr>
            <a:lvl8pPr marL="1371600" algn="l" rtl="0" fontAlgn="base">
              <a:lnSpc>
                <a:spcPct val="80000"/>
              </a:lnSpc>
              <a:spcBef>
                <a:spcPct val="0"/>
              </a:spcBef>
              <a:spcAft>
                <a:spcPct val="0"/>
              </a:spcAft>
              <a:defRPr sz="4000">
                <a:solidFill>
                  <a:srgbClr val="006587"/>
                </a:solidFill>
                <a:latin typeface="Garamond" pitchFamily="18" charset="0"/>
              </a:defRPr>
            </a:lvl8pPr>
            <a:lvl9pPr marL="1828800" algn="l" rtl="0" fontAlgn="base">
              <a:lnSpc>
                <a:spcPct val="80000"/>
              </a:lnSpc>
              <a:spcBef>
                <a:spcPct val="0"/>
              </a:spcBef>
              <a:spcAft>
                <a:spcPct val="0"/>
              </a:spcAft>
              <a:defRPr sz="4000">
                <a:solidFill>
                  <a:srgbClr val="006587"/>
                </a:solidFill>
                <a:latin typeface="Garamond" pitchFamily="18" charset="0"/>
              </a:defRPr>
            </a:lvl9pPr>
          </a:lstStyle>
          <a:p>
            <a:pPr>
              <a:defRPr/>
            </a:pPr>
            <a:r>
              <a:rPr lang="en-US" kern="0" dirty="0">
                <a:solidFill>
                  <a:prstClr val="black"/>
                </a:solidFill>
              </a:rPr>
              <a:t>Scenario 1: PSH Resources in a SPA</a:t>
            </a:r>
          </a:p>
        </p:txBody>
      </p:sp>
      <p:graphicFrame>
        <p:nvGraphicFramePr>
          <p:cNvPr id="7" name="Diagram 6">
            <a:extLst>
              <a:ext uri="{FF2B5EF4-FFF2-40B4-BE49-F238E27FC236}">
                <a16:creationId xmlns:a16="http://schemas.microsoft.com/office/drawing/2014/main" xmlns="" id="{8382DDC5-18FF-4546-846F-21FBFF7353F2}"/>
              </a:ext>
            </a:extLst>
          </p:cNvPr>
          <p:cNvGraphicFramePr/>
          <p:nvPr>
            <p:extLst/>
          </p:nvPr>
        </p:nvGraphicFramePr>
        <p:xfrm>
          <a:off x="135468" y="1038578"/>
          <a:ext cx="8884354"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3616438" y="6208631"/>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7"/>
              <a:stretch>
                <a:fillRect/>
              </a:stretch>
            </p:blipFill>
            <p:spPr>
              <a:xfrm>
                <a:off x="6172200" y="6065470"/>
                <a:ext cx="2133785" cy="579170"/>
              </a:xfrm>
              <a:prstGeom prst="rect">
                <a:avLst/>
              </a:prstGeom>
            </p:spPr>
          </p:pic>
          <p:pic>
            <p:nvPicPr>
              <p:cNvPr id="14" name="Picture 13"/>
              <p:cNvPicPr>
                <a:picLocks noChangeAspect="1"/>
              </p:cNvPicPr>
              <p:nvPr/>
            </p:nvPicPr>
            <p:blipFill>
              <a:blip r:embed="rId8"/>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9526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3E50C07-6E11-4FFD-BD9D-8591E96FF8AB}"/>
              </a:ext>
            </a:extLst>
          </p:cNvPr>
          <p:cNvSpPr>
            <a:spLocks noGrp="1"/>
          </p:cNvSpPr>
          <p:nvPr>
            <p:ph type="sldNum" sz="quarter" idx="12"/>
          </p:nvPr>
        </p:nvSpPr>
        <p:spPr/>
        <p:txBody>
          <a:bodyPr/>
          <a:lstStyle/>
          <a:p>
            <a:fld id="{918558A9-1DBE-4E41-84CE-979D030679D0}" type="slidenum">
              <a:rPr lang="en-US" smtClean="0">
                <a:solidFill>
                  <a:prstClr val="white"/>
                </a:solidFill>
              </a:rPr>
              <a:pPr/>
              <a:t>11</a:t>
            </a:fld>
            <a:endParaRPr lang="en-US" dirty="0">
              <a:solidFill>
                <a:prstClr val="white"/>
              </a:solidFill>
            </a:endParaRPr>
          </a:p>
        </p:txBody>
      </p:sp>
      <p:sp>
        <p:nvSpPr>
          <p:cNvPr id="6" name="Title 1">
            <a:extLst>
              <a:ext uri="{FF2B5EF4-FFF2-40B4-BE49-F238E27FC236}">
                <a16:creationId xmlns:a16="http://schemas.microsoft.com/office/drawing/2014/main" xmlns="" id="{177FF9A8-39ED-4D63-B10B-82AF050285A5}"/>
              </a:ext>
            </a:extLst>
          </p:cNvPr>
          <p:cNvSpPr txBox="1">
            <a:spLocks/>
          </p:cNvSpPr>
          <p:nvPr/>
        </p:nvSpPr>
        <p:spPr bwMode="auto">
          <a:xfrm>
            <a:off x="0" y="1"/>
            <a:ext cx="9144000" cy="732318"/>
          </a:xfrm>
          <a:prstGeom prst="rect">
            <a:avLst/>
          </a:prstGeom>
          <a:solidFill>
            <a:srgbClr val="0065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45709" rIns="91418" bIns="45709" numCol="1" anchor="ctr" anchorCtr="0" compatLnSpc="1">
            <a:prstTxWarp prst="textNoShape">
              <a:avLst/>
            </a:prstTxWarp>
          </a:bodyPr>
          <a:lstStyle>
            <a:lvl1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2pPr>
            <a:lvl3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3pPr>
            <a:lvl4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4pPr>
            <a:lvl5pPr algn="l" rtl="0" eaLnBrk="0" fontAlgn="base" hangingPunct="0">
              <a:lnSpc>
                <a:spcPct val="80000"/>
              </a:lnSpc>
              <a:spcBef>
                <a:spcPct val="0"/>
              </a:spcBef>
              <a:spcAft>
                <a:spcPct val="0"/>
              </a:spcAft>
              <a:defRPr sz="4000">
                <a:solidFill>
                  <a:schemeClr val="bg1"/>
                </a:solidFill>
                <a:latin typeface="Arial Narrow" pitchFamily="34" charset="0"/>
                <a:ea typeface="ＭＳ Ｐゴシック" charset="0"/>
              </a:defRPr>
            </a:lvl5pPr>
            <a:lvl6pPr marL="457200" algn="l" rtl="0" fontAlgn="base">
              <a:lnSpc>
                <a:spcPct val="80000"/>
              </a:lnSpc>
              <a:spcBef>
                <a:spcPct val="0"/>
              </a:spcBef>
              <a:spcAft>
                <a:spcPct val="0"/>
              </a:spcAft>
              <a:defRPr sz="4000">
                <a:solidFill>
                  <a:srgbClr val="006587"/>
                </a:solidFill>
                <a:latin typeface="Garamond" pitchFamily="18" charset="0"/>
              </a:defRPr>
            </a:lvl6pPr>
            <a:lvl7pPr marL="914400" algn="l" rtl="0" fontAlgn="base">
              <a:lnSpc>
                <a:spcPct val="80000"/>
              </a:lnSpc>
              <a:spcBef>
                <a:spcPct val="0"/>
              </a:spcBef>
              <a:spcAft>
                <a:spcPct val="0"/>
              </a:spcAft>
              <a:defRPr sz="4000">
                <a:solidFill>
                  <a:srgbClr val="006587"/>
                </a:solidFill>
                <a:latin typeface="Garamond" pitchFamily="18" charset="0"/>
              </a:defRPr>
            </a:lvl7pPr>
            <a:lvl8pPr marL="1371600" algn="l" rtl="0" fontAlgn="base">
              <a:lnSpc>
                <a:spcPct val="80000"/>
              </a:lnSpc>
              <a:spcBef>
                <a:spcPct val="0"/>
              </a:spcBef>
              <a:spcAft>
                <a:spcPct val="0"/>
              </a:spcAft>
              <a:defRPr sz="4000">
                <a:solidFill>
                  <a:srgbClr val="006587"/>
                </a:solidFill>
                <a:latin typeface="Garamond" pitchFamily="18" charset="0"/>
              </a:defRPr>
            </a:lvl8pPr>
            <a:lvl9pPr marL="1828800" algn="l" rtl="0" fontAlgn="base">
              <a:lnSpc>
                <a:spcPct val="80000"/>
              </a:lnSpc>
              <a:spcBef>
                <a:spcPct val="0"/>
              </a:spcBef>
              <a:spcAft>
                <a:spcPct val="0"/>
              </a:spcAft>
              <a:defRPr sz="4000">
                <a:solidFill>
                  <a:srgbClr val="006587"/>
                </a:solidFill>
                <a:latin typeface="Garamond" pitchFamily="18" charset="0"/>
              </a:defRPr>
            </a:lvl9pPr>
          </a:lstStyle>
          <a:p>
            <a:pPr>
              <a:defRPr/>
            </a:pPr>
            <a:r>
              <a:rPr lang="en-US" kern="0" dirty="0">
                <a:solidFill>
                  <a:prstClr val="black"/>
                </a:solidFill>
              </a:rPr>
              <a:t>Scenario 2: Countywide PSH Resources</a:t>
            </a:r>
          </a:p>
        </p:txBody>
      </p:sp>
      <p:graphicFrame>
        <p:nvGraphicFramePr>
          <p:cNvPr id="7" name="Diagram 6">
            <a:extLst>
              <a:ext uri="{FF2B5EF4-FFF2-40B4-BE49-F238E27FC236}">
                <a16:creationId xmlns:a16="http://schemas.microsoft.com/office/drawing/2014/main" xmlns="" id="{BBF716E0-6CA2-45D5-A405-B4B78673EC40}"/>
              </a:ext>
            </a:extLst>
          </p:cNvPr>
          <p:cNvGraphicFramePr/>
          <p:nvPr>
            <p:extLst/>
          </p:nvPr>
        </p:nvGraphicFramePr>
        <p:xfrm>
          <a:off x="124177" y="1027289"/>
          <a:ext cx="8884355" cy="568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3616438" y="6208631"/>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7"/>
              <a:stretch>
                <a:fillRect/>
              </a:stretch>
            </p:blipFill>
            <p:spPr>
              <a:xfrm>
                <a:off x="6172200" y="6065470"/>
                <a:ext cx="2133785" cy="579170"/>
              </a:xfrm>
              <a:prstGeom prst="rect">
                <a:avLst/>
              </a:prstGeom>
            </p:spPr>
          </p:pic>
          <p:pic>
            <p:nvPicPr>
              <p:cNvPr id="14" name="Picture 13"/>
              <p:cNvPicPr>
                <a:picLocks noChangeAspect="1"/>
              </p:cNvPicPr>
              <p:nvPr/>
            </p:nvPicPr>
            <p:blipFill>
              <a:blip r:embed="rId8"/>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3365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xmlns="" id="{27B0889B-85CE-408E-98FD-9519185C2E65}"/>
              </a:ext>
            </a:extLst>
          </p:cNvPr>
          <p:cNvCxnSpPr>
            <a:cxnSpLocks/>
          </p:cNvCxnSpPr>
          <p:nvPr/>
        </p:nvCxnSpPr>
        <p:spPr>
          <a:xfrm>
            <a:off x="2209800" y="2895600"/>
            <a:ext cx="4163978" cy="0"/>
          </a:xfrm>
          <a:prstGeom prst="straightConnector1">
            <a:avLst/>
          </a:prstGeom>
          <a:ln w="76200">
            <a:headEnd type="triangle"/>
            <a:tailEnd type="triangle"/>
          </a:ln>
        </p:spPr>
        <p:style>
          <a:lnRef idx="3">
            <a:schemeClr val="accent1"/>
          </a:lnRef>
          <a:fillRef idx="0">
            <a:schemeClr val="accent1"/>
          </a:fillRef>
          <a:effectRef idx="2">
            <a:schemeClr val="accent1"/>
          </a:effectRef>
          <a:fontRef idx="minor">
            <a:schemeClr val="tx1"/>
          </a:fontRef>
        </p:style>
      </p:cxnSp>
      <p:sp>
        <p:nvSpPr>
          <p:cNvPr id="4" name="Slide Number Placeholder 3">
            <a:extLst>
              <a:ext uri="{FF2B5EF4-FFF2-40B4-BE49-F238E27FC236}">
                <a16:creationId xmlns:a16="http://schemas.microsoft.com/office/drawing/2014/main" xmlns="" id="{7E0407B8-9F97-4B4D-A123-EE261011057C}"/>
              </a:ext>
            </a:extLst>
          </p:cNvPr>
          <p:cNvSpPr>
            <a:spLocks noGrp="1"/>
          </p:cNvSpPr>
          <p:nvPr>
            <p:ph type="sldNum" sz="quarter" idx="12"/>
          </p:nvPr>
        </p:nvSpPr>
        <p:spPr/>
        <p:txBody>
          <a:bodyPr/>
          <a:lstStyle/>
          <a:p>
            <a:fld id="{918558A9-1DBE-4E41-84CE-979D030679D0}" type="slidenum">
              <a:rPr lang="en-US" smtClean="0">
                <a:solidFill>
                  <a:prstClr val="white"/>
                </a:solidFill>
              </a:rPr>
              <a:pPr/>
              <a:t>12</a:t>
            </a:fld>
            <a:endParaRPr lang="en-US" dirty="0">
              <a:solidFill>
                <a:prstClr val="white"/>
              </a:solidFill>
            </a:endParaRPr>
          </a:p>
        </p:txBody>
      </p:sp>
      <p:sp>
        <p:nvSpPr>
          <p:cNvPr id="6" name="Oval 5">
            <a:extLst>
              <a:ext uri="{FF2B5EF4-FFF2-40B4-BE49-F238E27FC236}">
                <a16:creationId xmlns:a16="http://schemas.microsoft.com/office/drawing/2014/main" xmlns="" id="{52FB734B-B058-46BC-92F7-B80D7B5EB54D}"/>
              </a:ext>
            </a:extLst>
          </p:cNvPr>
          <p:cNvSpPr/>
          <p:nvPr/>
        </p:nvSpPr>
        <p:spPr>
          <a:xfrm>
            <a:off x="445914" y="1527102"/>
            <a:ext cx="2637529" cy="261731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solidFill>
                <a:prstClr val="white"/>
              </a:solidFill>
            </a:endParaRPr>
          </a:p>
        </p:txBody>
      </p:sp>
      <p:pic>
        <p:nvPicPr>
          <p:cNvPr id="7" name="Graphic 6" descr="Woman">
            <a:extLst>
              <a:ext uri="{FF2B5EF4-FFF2-40B4-BE49-F238E27FC236}">
                <a16:creationId xmlns:a16="http://schemas.microsoft.com/office/drawing/2014/main" xmlns="" id="{D2E5B387-50AC-4E0D-86FA-CCBF727D61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48886" y="1763486"/>
            <a:ext cx="685800" cy="685800"/>
          </a:xfrm>
          <a:prstGeom prst="rect">
            <a:avLst/>
          </a:prstGeom>
        </p:spPr>
      </p:pic>
      <p:pic>
        <p:nvPicPr>
          <p:cNvPr id="8" name="Graphic 7" descr="Family with boy">
            <a:extLst>
              <a:ext uri="{FF2B5EF4-FFF2-40B4-BE49-F238E27FC236}">
                <a16:creationId xmlns:a16="http://schemas.microsoft.com/office/drawing/2014/main" xmlns="" id="{A80AD591-F94D-441F-A920-184FD41D38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917856" y="1716804"/>
            <a:ext cx="685800" cy="685800"/>
          </a:xfrm>
          <a:prstGeom prst="rect">
            <a:avLst/>
          </a:prstGeom>
        </p:spPr>
      </p:pic>
      <p:pic>
        <p:nvPicPr>
          <p:cNvPr id="9" name="Graphic 8" descr="Man">
            <a:extLst>
              <a:ext uri="{FF2B5EF4-FFF2-40B4-BE49-F238E27FC236}">
                <a16:creationId xmlns:a16="http://schemas.microsoft.com/office/drawing/2014/main" xmlns="" id="{3DC1F7E1-867A-441C-8656-BD27F11715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09600" y="2605607"/>
            <a:ext cx="685800" cy="685800"/>
          </a:xfrm>
          <a:prstGeom prst="rect">
            <a:avLst/>
          </a:prstGeom>
        </p:spPr>
      </p:pic>
      <p:pic>
        <p:nvPicPr>
          <p:cNvPr id="10" name="Graphic 9" descr="Person with Cane">
            <a:extLst>
              <a:ext uri="{FF2B5EF4-FFF2-40B4-BE49-F238E27FC236}">
                <a16:creationId xmlns:a16="http://schemas.microsoft.com/office/drawing/2014/main" xmlns="" id="{D6F090A8-99A7-4643-B103-983616EE25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459086" y="2449286"/>
            <a:ext cx="685800" cy="685800"/>
          </a:xfrm>
          <a:prstGeom prst="rect">
            <a:avLst/>
          </a:prstGeom>
        </p:spPr>
      </p:pic>
      <p:pic>
        <p:nvPicPr>
          <p:cNvPr id="11" name="Graphic 10" descr="Parent and Child">
            <a:extLst>
              <a:ext uri="{FF2B5EF4-FFF2-40B4-BE49-F238E27FC236}">
                <a16:creationId xmlns:a16="http://schemas.microsoft.com/office/drawing/2014/main" xmlns="" id="{0FAAED57-BCA9-44A9-9274-C589877A13A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330196" y="2492858"/>
            <a:ext cx="685800" cy="685800"/>
          </a:xfrm>
          <a:prstGeom prst="rect">
            <a:avLst/>
          </a:prstGeom>
        </p:spPr>
      </p:pic>
      <p:pic>
        <p:nvPicPr>
          <p:cNvPr id="12" name="Graphic 11" descr="Person in wheelchair">
            <a:extLst>
              <a:ext uri="{FF2B5EF4-FFF2-40B4-BE49-F238E27FC236}">
                <a16:creationId xmlns:a16="http://schemas.microsoft.com/office/drawing/2014/main" xmlns="" id="{6899D732-0DE4-4243-9195-AAA6B18F8B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1421778" y="3228450"/>
            <a:ext cx="685800" cy="685800"/>
          </a:xfrm>
          <a:prstGeom prst="rect">
            <a:avLst/>
          </a:prstGeom>
        </p:spPr>
      </p:pic>
      <p:sp>
        <p:nvSpPr>
          <p:cNvPr id="13" name="TextBox 12">
            <a:extLst>
              <a:ext uri="{FF2B5EF4-FFF2-40B4-BE49-F238E27FC236}">
                <a16:creationId xmlns:a16="http://schemas.microsoft.com/office/drawing/2014/main" xmlns="" id="{80AB4456-A8CC-405D-9C1A-8032AADCA236}"/>
              </a:ext>
            </a:extLst>
          </p:cNvPr>
          <p:cNvSpPr txBox="1"/>
          <p:nvPr/>
        </p:nvSpPr>
        <p:spPr>
          <a:xfrm>
            <a:off x="805135" y="4357718"/>
            <a:ext cx="1993701" cy="11317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14315" indent="-214315">
              <a:buFont typeface="Arial" panose="020B0604020202020204" pitchFamily="34" charset="0"/>
              <a:buChar char="•"/>
            </a:pPr>
            <a:endParaRPr lang="en-US" sz="1351" dirty="0">
              <a:solidFill>
                <a:prstClr val="white"/>
              </a:solidFill>
            </a:endParaRPr>
          </a:p>
          <a:p>
            <a:pPr marL="214315" indent="-214315">
              <a:buFont typeface="Arial" panose="020B0604020202020204" pitchFamily="34" charset="0"/>
              <a:buChar char="•"/>
            </a:pPr>
            <a:r>
              <a:rPr lang="en-US" sz="1351" dirty="0">
                <a:solidFill>
                  <a:prstClr val="white"/>
                </a:solidFill>
              </a:rPr>
              <a:t>Street Outreach </a:t>
            </a:r>
          </a:p>
          <a:p>
            <a:pPr marL="214315" indent="-214315">
              <a:buFont typeface="Arial" panose="020B0604020202020204" pitchFamily="34" charset="0"/>
              <a:buChar char="•"/>
            </a:pPr>
            <a:r>
              <a:rPr lang="en-US" sz="1351" dirty="0">
                <a:solidFill>
                  <a:prstClr val="white"/>
                </a:solidFill>
              </a:rPr>
              <a:t>Interim Housing</a:t>
            </a:r>
          </a:p>
          <a:p>
            <a:pPr marL="214315" indent="-214315">
              <a:buFont typeface="Arial" panose="020B0604020202020204" pitchFamily="34" charset="0"/>
              <a:buChar char="•"/>
            </a:pPr>
            <a:r>
              <a:rPr lang="en-US" sz="1351" dirty="0">
                <a:solidFill>
                  <a:prstClr val="white"/>
                </a:solidFill>
              </a:rPr>
              <a:t>Housing Navigation</a:t>
            </a:r>
          </a:p>
          <a:p>
            <a:pPr marL="214315" indent="-214315">
              <a:buFont typeface="Arial" panose="020B0604020202020204" pitchFamily="34" charset="0"/>
              <a:buChar char="•"/>
            </a:pPr>
            <a:endParaRPr lang="en-US" sz="1351" dirty="0">
              <a:solidFill>
                <a:prstClr val="white"/>
              </a:solidFill>
            </a:endParaRPr>
          </a:p>
        </p:txBody>
      </p:sp>
      <p:sp>
        <p:nvSpPr>
          <p:cNvPr id="14" name="Oval 13">
            <a:extLst>
              <a:ext uri="{FF2B5EF4-FFF2-40B4-BE49-F238E27FC236}">
                <a16:creationId xmlns:a16="http://schemas.microsoft.com/office/drawing/2014/main" xmlns="" id="{31656D79-DFF4-4C93-BD7B-CCAD6C26056B}"/>
              </a:ext>
            </a:extLst>
          </p:cNvPr>
          <p:cNvSpPr/>
          <p:nvPr/>
        </p:nvSpPr>
        <p:spPr>
          <a:xfrm>
            <a:off x="5791200" y="1483530"/>
            <a:ext cx="2571749" cy="2617311"/>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US" sz="1351">
              <a:solidFill>
                <a:prstClr val="white"/>
              </a:solidFill>
            </a:endParaRPr>
          </a:p>
        </p:txBody>
      </p:sp>
      <p:pic>
        <p:nvPicPr>
          <p:cNvPr id="15" name="Graphic 14" descr="House">
            <a:extLst>
              <a:ext uri="{FF2B5EF4-FFF2-40B4-BE49-F238E27FC236}">
                <a16:creationId xmlns:a16="http://schemas.microsoft.com/office/drawing/2014/main" xmlns="" id="{685C7C1B-A952-4D01-83C3-0083AA33DC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734174" y="1716767"/>
            <a:ext cx="685800" cy="685800"/>
          </a:xfrm>
          <a:prstGeom prst="rect">
            <a:avLst/>
          </a:prstGeom>
        </p:spPr>
      </p:pic>
      <p:pic>
        <p:nvPicPr>
          <p:cNvPr id="16" name="Graphic 15" descr="City">
            <a:extLst>
              <a:ext uri="{FF2B5EF4-FFF2-40B4-BE49-F238E27FC236}">
                <a16:creationId xmlns:a16="http://schemas.microsoft.com/office/drawing/2014/main" xmlns="" id="{7C1D136E-6EC2-4926-B751-E2429F4C8FC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172200" y="2667000"/>
            <a:ext cx="685800" cy="685800"/>
          </a:xfrm>
          <a:prstGeom prst="rect">
            <a:avLst/>
          </a:prstGeom>
        </p:spPr>
      </p:pic>
      <p:pic>
        <p:nvPicPr>
          <p:cNvPr id="17" name="Graphic 16" descr="Home">
            <a:extLst>
              <a:ext uri="{FF2B5EF4-FFF2-40B4-BE49-F238E27FC236}">
                <a16:creationId xmlns:a16="http://schemas.microsoft.com/office/drawing/2014/main" xmlns="" id="{E47D63CE-1F77-4C6E-B653-9251AFC35B6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7419974" y="2621808"/>
            <a:ext cx="685800" cy="685800"/>
          </a:xfrm>
          <a:prstGeom prst="rect">
            <a:avLst/>
          </a:prstGeom>
        </p:spPr>
      </p:pic>
      <p:sp>
        <p:nvSpPr>
          <p:cNvPr id="18" name="TextBox 17">
            <a:extLst>
              <a:ext uri="{FF2B5EF4-FFF2-40B4-BE49-F238E27FC236}">
                <a16:creationId xmlns:a16="http://schemas.microsoft.com/office/drawing/2014/main" xmlns="" id="{6A8686DF-7E3D-437F-91D1-2CBDAF0CD8C9}"/>
              </a:ext>
            </a:extLst>
          </p:cNvPr>
          <p:cNvSpPr txBox="1"/>
          <p:nvPr/>
        </p:nvSpPr>
        <p:spPr>
          <a:xfrm>
            <a:off x="5943600" y="4253779"/>
            <a:ext cx="2647951" cy="1547475"/>
          </a:xfrm>
          <a:prstGeom prst="rect">
            <a:avLst/>
          </a:prstGeom>
          <a:gradFill flip="none" rotWithShape="1">
            <a:gsLst>
              <a:gs pos="0">
                <a:schemeClr val="accent6">
                  <a:shade val="51000"/>
                  <a:satMod val="130000"/>
                </a:schemeClr>
              </a:gs>
              <a:gs pos="80000">
                <a:schemeClr val="accent6">
                  <a:shade val="93000"/>
                  <a:satMod val="130000"/>
                </a:schemeClr>
              </a:gs>
              <a:gs pos="100000">
                <a:schemeClr val="accent6">
                  <a:shade val="94000"/>
                  <a:satMod val="135000"/>
                </a:schemeClr>
              </a:gs>
            </a:gsLst>
            <a:path path="circle">
              <a:fillToRect l="100000" t="100000"/>
            </a:path>
            <a:tileRect r="-100000" b="-100000"/>
          </a:grad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marL="214315" indent="-214315">
              <a:buFont typeface="Arial" panose="020B0604020202020204" pitchFamily="34" charset="0"/>
              <a:buChar char="•"/>
            </a:pPr>
            <a:endParaRPr lang="en-US" sz="1351" dirty="0">
              <a:solidFill>
                <a:prstClr val="white"/>
              </a:solidFill>
            </a:endParaRPr>
          </a:p>
          <a:p>
            <a:pPr marL="214315" indent="-214315">
              <a:buFont typeface="Arial" panose="020B0604020202020204" pitchFamily="34" charset="0"/>
              <a:buChar char="•"/>
            </a:pPr>
            <a:r>
              <a:rPr lang="en-US" sz="1351" dirty="0">
                <a:solidFill>
                  <a:prstClr val="white"/>
                </a:solidFill>
              </a:rPr>
              <a:t>Rapid Re-housing</a:t>
            </a:r>
          </a:p>
          <a:p>
            <a:pPr marL="214315" indent="-214315">
              <a:buFont typeface="Arial" panose="020B0604020202020204" pitchFamily="34" charset="0"/>
              <a:buChar char="•"/>
            </a:pPr>
            <a:r>
              <a:rPr lang="en-US" sz="1351" dirty="0">
                <a:solidFill>
                  <a:prstClr val="white"/>
                </a:solidFill>
              </a:rPr>
              <a:t>Permanent Supportive Housing</a:t>
            </a:r>
          </a:p>
          <a:p>
            <a:pPr marL="214315" indent="-214315">
              <a:buFont typeface="Arial" panose="020B0604020202020204" pitchFamily="34" charset="0"/>
              <a:buChar char="•"/>
            </a:pPr>
            <a:r>
              <a:rPr lang="en-US" sz="1351" dirty="0">
                <a:solidFill>
                  <a:prstClr val="white"/>
                </a:solidFill>
              </a:rPr>
              <a:t>Transitional Housing</a:t>
            </a:r>
          </a:p>
          <a:p>
            <a:pPr marL="214315" indent="-214315">
              <a:buFont typeface="Arial" panose="020B0604020202020204" pitchFamily="34" charset="0"/>
              <a:buChar char="•"/>
            </a:pPr>
            <a:r>
              <a:rPr lang="en-US" sz="1351" dirty="0">
                <a:solidFill>
                  <a:prstClr val="white"/>
                </a:solidFill>
              </a:rPr>
              <a:t>Affordable Housing</a:t>
            </a:r>
          </a:p>
          <a:p>
            <a:pPr marL="214315" indent="-214315">
              <a:buFont typeface="Arial" panose="020B0604020202020204" pitchFamily="34" charset="0"/>
              <a:buChar char="•"/>
            </a:pPr>
            <a:endParaRPr lang="en-US" sz="1351" dirty="0">
              <a:solidFill>
                <a:prstClr val="white"/>
              </a:solidFill>
            </a:endParaRPr>
          </a:p>
        </p:txBody>
      </p:sp>
      <p:graphicFrame>
        <p:nvGraphicFramePr>
          <p:cNvPr id="20" name="Content Placeholder 3">
            <a:extLst>
              <a:ext uri="{FF2B5EF4-FFF2-40B4-BE49-F238E27FC236}">
                <a16:creationId xmlns:a16="http://schemas.microsoft.com/office/drawing/2014/main" xmlns="" id="{972DE126-D9B3-4E18-B521-FAB124DE4E68}"/>
              </a:ext>
            </a:extLst>
          </p:cNvPr>
          <p:cNvGraphicFramePr>
            <a:graphicFrameLocks/>
          </p:cNvGraphicFramePr>
          <p:nvPr>
            <p:extLst/>
          </p:nvPr>
        </p:nvGraphicFramePr>
        <p:xfrm>
          <a:off x="1760137" y="1695670"/>
          <a:ext cx="4434655" cy="258557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nvGrpSpPr>
          <p:cNvPr id="24" name="Group 23"/>
          <p:cNvGrpSpPr/>
          <p:nvPr/>
        </p:nvGrpSpPr>
        <p:grpSpPr>
          <a:xfrm>
            <a:off x="3616438" y="6208631"/>
            <a:ext cx="4707558" cy="579170"/>
            <a:chOff x="3616438" y="6208631"/>
            <a:chExt cx="4707558" cy="579170"/>
          </a:xfrm>
        </p:grpSpPr>
        <p:grpSp>
          <p:nvGrpSpPr>
            <p:cNvPr id="25" name="Group 24"/>
            <p:cNvGrpSpPr/>
            <p:nvPr/>
          </p:nvGrpSpPr>
          <p:grpSpPr>
            <a:xfrm>
              <a:off x="5181600" y="6208631"/>
              <a:ext cx="3142396" cy="579170"/>
              <a:chOff x="5163589" y="6065470"/>
              <a:chExt cx="3142396" cy="579170"/>
            </a:xfrm>
          </p:grpSpPr>
          <p:pic>
            <p:nvPicPr>
              <p:cNvPr id="27" name="Picture 26"/>
              <p:cNvPicPr>
                <a:picLocks noChangeAspect="1"/>
              </p:cNvPicPr>
              <p:nvPr/>
            </p:nvPicPr>
            <p:blipFill>
              <a:blip r:embed="rId25"/>
              <a:stretch>
                <a:fillRect/>
              </a:stretch>
            </p:blipFill>
            <p:spPr>
              <a:xfrm>
                <a:off x="6172200" y="6065470"/>
                <a:ext cx="2133785" cy="579170"/>
              </a:xfrm>
              <a:prstGeom prst="rect">
                <a:avLst/>
              </a:prstGeom>
            </p:spPr>
          </p:pic>
          <p:pic>
            <p:nvPicPr>
              <p:cNvPr id="28" name="Picture 27"/>
              <p:cNvPicPr>
                <a:picLocks noChangeAspect="1"/>
              </p:cNvPicPr>
              <p:nvPr/>
            </p:nvPicPr>
            <p:blipFill>
              <a:blip r:embed="rId26"/>
              <a:stretch>
                <a:fillRect/>
              </a:stretch>
            </p:blipFill>
            <p:spPr>
              <a:xfrm>
                <a:off x="5163589" y="6065471"/>
                <a:ext cx="971180" cy="566522"/>
              </a:xfrm>
              <a:prstGeom prst="rect">
                <a:avLst/>
              </a:prstGeom>
            </p:spPr>
          </p:pic>
        </p:grpSp>
        <p:pic>
          <p:nvPicPr>
            <p:cNvPr id="26" name="Picture 2" descr="Image result for county of los angeles public health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876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down)">
                                      <p:cBhvr>
                                        <p:cTn id="66" dur="580">
                                          <p:stCondLst>
                                            <p:cond delay="0"/>
                                          </p:stCondLst>
                                        </p:cTn>
                                        <p:tgtEl>
                                          <p:spTgt spid="14"/>
                                        </p:tgtEl>
                                      </p:cBhvr>
                                    </p:animEffect>
                                    <p:anim calcmode="lin" valueType="num">
                                      <p:cBhvr>
                                        <p:cTn id="6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2" dur="26">
                                          <p:stCondLst>
                                            <p:cond delay="650"/>
                                          </p:stCondLst>
                                        </p:cTn>
                                        <p:tgtEl>
                                          <p:spTgt spid="14"/>
                                        </p:tgtEl>
                                      </p:cBhvr>
                                      <p:to x="100000" y="60000"/>
                                    </p:animScale>
                                    <p:animScale>
                                      <p:cBhvr>
                                        <p:cTn id="73" dur="166" decel="50000">
                                          <p:stCondLst>
                                            <p:cond delay="676"/>
                                          </p:stCondLst>
                                        </p:cTn>
                                        <p:tgtEl>
                                          <p:spTgt spid="14"/>
                                        </p:tgtEl>
                                      </p:cBhvr>
                                      <p:to x="100000" y="100000"/>
                                    </p:animScale>
                                    <p:animScale>
                                      <p:cBhvr>
                                        <p:cTn id="74" dur="26">
                                          <p:stCondLst>
                                            <p:cond delay="1312"/>
                                          </p:stCondLst>
                                        </p:cTn>
                                        <p:tgtEl>
                                          <p:spTgt spid="14"/>
                                        </p:tgtEl>
                                      </p:cBhvr>
                                      <p:to x="100000" y="80000"/>
                                    </p:animScale>
                                    <p:animScale>
                                      <p:cBhvr>
                                        <p:cTn id="75" dur="166" decel="50000">
                                          <p:stCondLst>
                                            <p:cond delay="1338"/>
                                          </p:stCondLst>
                                        </p:cTn>
                                        <p:tgtEl>
                                          <p:spTgt spid="14"/>
                                        </p:tgtEl>
                                      </p:cBhvr>
                                      <p:to x="100000" y="100000"/>
                                    </p:animScale>
                                    <p:animScale>
                                      <p:cBhvr>
                                        <p:cTn id="76" dur="26">
                                          <p:stCondLst>
                                            <p:cond delay="1642"/>
                                          </p:stCondLst>
                                        </p:cTn>
                                        <p:tgtEl>
                                          <p:spTgt spid="14"/>
                                        </p:tgtEl>
                                      </p:cBhvr>
                                      <p:to x="100000" y="90000"/>
                                    </p:animScale>
                                    <p:animScale>
                                      <p:cBhvr>
                                        <p:cTn id="77" dur="166" decel="50000">
                                          <p:stCondLst>
                                            <p:cond delay="1668"/>
                                          </p:stCondLst>
                                        </p:cTn>
                                        <p:tgtEl>
                                          <p:spTgt spid="14"/>
                                        </p:tgtEl>
                                      </p:cBhvr>
                                      <p:to x="100000" y="100000"/>
                                    </p:animScale>
                                    <p:animScale>
                                      <p:cBhvr>
                                        <p:cTn id="78" dur="26">
                                          <p:stCondLst>
                                            <p:cond delay="1808"/>
                                          </p:stCondLst>
                                        </p:cTn>
                                        <p:tgtEl>
                                          <p:spTgt spid="14"/>
                                        </p:tgtEl>
                                      </p:cBhvr>
                                      <p:to x="100000" y="95000"/>
                                    </p:animScale>
                                    <p:animScale>
                                      <p:cBhvr>
                                        <p:cTn id="79" dur="166" decel="50000">
                                          <p:stCondLst>
                                            <p:cond delay="1834"/>
                                          </p:stCondLst>
                                        </p:cTn>
                                        <p:tgtEl>
                                          <p:spTgt spid="14"/>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additive="base">
                                        <p:cTn id="84" dur="500" fill="hold"/>
                                        <p:tgtEl>
                                          <p:spTgt spid="15"/>
                                        </p:tgtEl>
                                        <p:attrNameLst>
                                          <p:attrName>ppt_x</p:attrName>
                                        </p:attrNameLst>
                                      </p:cBhvr>
                                      <p:tavLst>
                                        <p:tav tm="0">
                                          <p:val>
                                            <p:strVal val="#ppt_x"/>
                                          </p:val>
                                        </p:tav>
                                        <p:tav tm="100000">
                                          <p:val>
                                            <p:strVal val="#ppt_x"/>
                                          </p:val>
                                        </p:tav>
                                      </p:tavLst>
                                    </p:anim>
                                    <p:anim calcmode="lin" valueType="num">
                                      <p:cBhvr additive="base">
                                        <p:cTn id="8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ppt_x"/>
                                          </p:val>
                                        </p:tav>
                                        <p:tav tm="100000">
                                          <p:val>
                                            <p:strVal val="#ppt_x"/>
                                          </p:val>
                                        </p:tav>
                                      </p:tavLst>
                                    </p:anim>
                                    <p:anim calcmode="lin" valueType="num">
                                      <p:cBhvr additive="base">
                                        <p:cTn id="9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additive="base">
                                        <p:cTn id="96" dur="500" fill="hold"/>
                                        <p:tgtEl>
                                          <p:spTgt spid="17"/>
                                        </p:tgtEl>
                                        <p:attrNameLst>
                                          <p:attrName>ppt_x</p:attrName>
                                        </p:attrNameLst>
                                      </p:cBhvr>
                                      <p:tavLst>
                                        <p:tav tm="0">
                                          <p:val>
                                            <p:strVal val="#ppt_x"/>
                                          </p:val>
                                        </p:tav>
                                        <p:tav tm="100000">
                                          <p:val>
                                            <p:strVal val="#ppt_x"/>
                                          </p:val>
                                        </p:tav>
                                      </p:tavLst>
                                    </p:anim>
                                    <p:anim calcmode="lin" valueType="num">
                                      <p:cBhvr additive="base">
                                        <p:cTn id="9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8"/>
                                        </p:tgtEl>
                                        <p:attrNameLst>
                                          <p:attrName>style.visibility</p:attrName>
                                        </p:attrNameLst>
                                      </p:cBhvr>
                                      <p:to>
                                        <p:strVal val="visible"/>
                                      </p:to>
                                    </p:set>
                                    <p:anim calcmode="lin" valueType="num">
                                      <p:cBhvr additive="base">
                                        <p:cTn id="102" dur="500" fill="hold"/>
                                        <p:tgtEl>
                                          <p:spTgt spid="18"/>
                                        </p:tgtEl>
                                        <p:attrNameLst>
                                          <p:attrName>ppt_x</p:attrName>
                                        </p:attrNameLst>
                                      </p:cBhvr>
                                      <p:tavLst>
                                        <p:tav tm="0">
                                          <p:val>
                                            <p:strVal val="#ppt_x"/>
                                          </p:val>
                                        </p:tav>
                                        <p:tav tm="100000">
                                          <p:val>
                                            <p:strVal val="#ppt_x"/>
                                          </p:val>
                                        </p:tav>
                                      </p:tavLst>
                                    </p:anim>
                                    <p:anim calcmode="lin" valueType="num">
                                      <p:cBhvr additive="base">
                                        <p:cTn id="10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wheel(1)">
                                      <p:cBhvr>
                                        <p:cTn id="11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8" grpId="0" animBg="1"/>
      <p:bldGraphic spid="2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13</a:t>
            </a:fld>
            <a:endParaRPr lang="en-US" dirty="0"/>
          </a:p>
        </p:txBody>
      </p:sp>
      <p:grpSp>
        <p:nvGrpSpPr>
          <p:cNvPr id="5" name="Group 4"/>
          <p:cNvGrpSpPr/>
          <p:nvPr/>
        </p:nvGrpSpPr>
        <p:grpSpPr>
          <a:xfrm>
            <a:off x="381000" y="1325693"/>
            <a:ext cx="8455116" cy="4651386"/>
            <a:chOff x="2284412" y="1447800"/>
            <a:chExt cx="8365172" cy="4734177"/>
          </a:xfrm>
        </p:grpSpPr>
        <p:grpSp>
          <p:nvGrpSpPr>
            <p:cNvPr id="6" name="Group 5"/>
            <p:cNvGrpSpPr/>
            <p:nvPr/>
          </p:nvGrpSpPr>
          <p:grpSpPr>
            <a:xfrm>
              <a:off x="2284412" y="1447800"/>
              <a:ext cx="4201858" cy="4734177"/>
              <a:chOff x="3993483" y="1545021"/>
              <a:chExt cx="4201858" cy="4734177"/>
            </a:xfrm>
          </p:grpSpPr>
          <p:grpSp>
            <p:nvGrpSpPr>
              <p:cNvPr id="13" name="Group 20"/>
              <p:cNvGrpSpPr/>
              <p:nvPr/>
            </p:nvGrpSpPr>
            <p:grpSpPr>
              <a:xfrm>
                <a:off x="3993483" y="1545021"/>
                <a:ext cx="4201858" cy="4734177"/>
                <a:chOff x="4010612" y="1545021"/>
                <a:chExt cx="4201858" cy="4734177"/>
              </a:xfrm>
            </p:grpSpPr>
            <p:grpSp>
              <p:nvGrpSpPr>
                <p:cNvPr id="18" name="Group 17"/>
                <p:cNvGrpSpPr/>
                <p:nvPr/>
              </p:nvGrpSpPr>
              <p:grpSpPr>
                <a:xfrm>
                  <a:off x="4010612" y="1545021"/>
                  <a:ext cx="4201858" cy="4259212"/>
                  <a:chOff x="3879850" y="1189038"/>
                  <a:chExt cx="4419600" cy="4479926"/>
                </a:xfrm>
              </p:grpSpPr>
              <p:sp>
                <p:nvSpPr>
                  <p:cNvPr id="20" name="Freeform 6"/>
                  <p:cNvSpPr>
                    <a:spLocks/>
                  </p:cNvSpPr>
                  <p:nvPr/>
                </p:nvSpPr>
                <p:spPr bwMode="auto">
                  <a:xfrm>
                    <a:off x="6257925" y="3054351"/>
                    <a:ext cx="1944688" cy="2430463"/>
                  </a:xfrm>
                  <a:custGeom>
                    <a:avLst/>
                    <a:gdLst/>
                    <a:ahLst/>
                    <a:cxnLst>
                      <a:cxn ang="0">
                        <a:pos x="10" y="0"/>
                      </a:cxn>
                      <a:cxn ang="0">
                        <a:pos x="40" y="2"/>
                      </a:cxn>
                      <a:cxn ang="0">
                        <a:pos x="87" y="5"/>
                      </a:cxn>
                      <a:cxn ang="0">
                        <a:pos x="148" y="10"/>
                      </a:cxn>
                      <a:cxn ang="0">
                        <a:pos x="222" y="18"/>
                      </a:cxn>
                      <a:cxn ang="0">
                        <a:pos x="306" y="30"/>
                      </a:cxn>
                      <a:cxn ang="0">
                        <a:pos x="397" y="46"/>
                      </a:cxn>
                      <a:cxn ang="0">
                        <a:pos x="495" y="66"/>
                      </a:cxn>
                      <a:cxn ang="0">
                        <a:pos x="595" y="92"/>
                      </a:cxn>
                      <a:cxn ang="0">
                        <a:pos x="696" y="123"/>
                      </a:cxn>
                      <a:cxn ang="0">
                        <a:pos x="796" y="162"/>
                      </a:cxn>
                      <a:cxn ang="0">
                        <a:pos x="891" y="206"/>
                      </a:cxn>
                      <a:cxn ang="0">
                        <a:pos x="982" y="259"/>
                      </a:cxn>
                      <a:cxn ang="0">
                        <a:pos x="1063" y="320"/>
                      </a:cxn>
                      <a:cxn ang="0">
                        <a:pos x="1134" y="390"/>
                      </a:cxn>
                      <a:cxn ang="0">
                        <a:pos x="1192" y="469"/>
                      </a:cxn>
                      <a:cxn ang="0">
                        <a:pos x="1219" y="522"/>
                      </a:cxn>
                      <a:cxn ang="0">
                        <a:pos x="1222" y="561"/>
                      </a:cxn>
                      <a:cxn ang="0">
                        <a:pos x="1225" y="583"/>
                      </a:cxn>
                      <a:cxn ang="0">
                        <a:pos x="1225" y="619"/>
                      </a:cxn>
                      <a:cxn ang="0">
                        <a:pos x="1219" y="652"/>
                      </a:cxn>
                      <a:cxn ang="0">
                        <a:pos x="1209" y="694"/>
                      </a:cxn>
                      <a:cxn ang="0">
                        <a:pos x="1193" y="744"/>
                      </a:cxn>
                      <a:cxn ang="0">
                        <a:pos x="1167" y="802"/>
                      </a:cxn>
                      <a:cxn ang="0">
                        <a:pos x="1131" y="867"/>
                      </a:cxn>
                      <a:cxn ang="0">
                        <a:pos x="1084" y="938"/>
                      </a:cxn>
                      <a:cxn ang="0">
                        <a:pos x="1021" y="1013"/>
                      </a:cxn>
                      <a:cxn ang="0">
                        <a:pos x="943" y="1094"/>
                      </a:cxn>
                      <a:cxn ang="0">
                        <a:pos x="849" y="1178"/>
                      </a:cxn>
                      <a:cxn ang="0">
                        <a:pos x="734" y="1264"/>
                      </a:cxn>
                      <a:cxn ang="0">
                        <a:pos x="598" y="1352"/>
                      </a:cxn>
                      <a:cxn ang="0">
                        <a:pos x="440" y="1441"/>
                      </a:cxn>
                      <a:cxn ang="0">
                        <a:pos x="257" y="1531"/>
                      </a:cxn>
                      <a:cxn ang="0">
                        <a:pos x="259" y="1521"/>
                      </a:cxn>
                      <a:cxn ang="0">
                        <a:pos x="265" y="1495"/>
                      </a:cxn>
                      <a:cxn ang="0">
                        <a:pos x="273" y="1454"/>
                      </a:cxn>
                      <a:cxn ang="0">
                        <a:pos x="283" y="1397"/>
                      </a:cxn>
                      <a:cxn ang="0">
                        <a:pos x="294" y="1330"/>
                      </a:cxn>
                      <a:cxn ang="0">
                        <a:pos x="304" y="1252"/>
                      </a:cxn>
                      <a:cxn ang="0">
                        <a:pos x="314" y="1165"/>
                      </a:cxn>
                      <a:cxn ang="0">
                        <a:pos x="324" y="1071"/>
                      </a:cxn>
                      <a:cxn ang="0">
                        <a:pos x="330" y="971"/>
                      </a:cxn>
                      <a:cxn ang="0">
                        <a:pos x="332" y="868"/>
                      </a:cxn>
                      <a:cxn ang="0">
                        <a:pos x="332" y="762"/>
                      </a:cxn>
                      <a:cxn ang="0">
                        <a:pos x="326" y="657"/>
                      </a:cxn>
                      <a:cxn ang="0">
                        <a:pos x="314" y="552"/>
                      </a:cxn>
                      <a:cxn ang="0">
                        <a:pos x="296" y="451"/>
                      </a:cxn>
                      <a:cxn ang="0">
                        <a:pos x="270" y="354"/>
                      </a:cxn>
                      <a:cxn ang="0">
                        <a:pos x="236" y="264"/>
                      </a:cxn>
                      <a:cxn ang="0">
                        <a:pos x="192" y="181"/>
                      </a:cxn>
                      <a:cxn ang="0">
                        <a:pos x="139" y="109"/>
                      </a:cxn>
                      <a:cxn ang="0">
                        <a:pos x="75" y="48"/>
                      </a:cxn>
                      <a:cxn ang="0">
                        <a:pos x="0" y="0"/>
                      </a:cxn>
                    </a:cxnLst>
                    <a:rect l="0" t="0" r="r" b="b"/>
                    <a:pathLst>
                      <a:path w="1225" h="1531">
                        <a:moveTo>
                          <a:pt x="0" y="0"/>
                        </a:moveTo>
                        <a:lnTo>
                          <a:pt x="10" y="0"/>
                        </a:lnTo>
                        <a:lnTo>
                          <a:pt x="23" y="1"/>
                        </a:lnTo>
                        <a:lnTo>
                          <a:pt x="40" y="2"/>
                        </a:lnTo>
                        <a:lnTo>
                          <a:pt x="62" y="3"/>
                        </a:lnTo>
                        <a:lnTo>
                          <a:pt x="87" y="5"/>
                        </a:lnTo>
                        <a:lnTo>
                          <a:pt x="115" y="7"/>
                        </a:lnTo>
                        <a:lnTo>
                          <a:pt x="148" y="10"/>
                        </a:lnTo>
                        <a:lnTo>
                          <a:pt x="184" y="14"/>
                        </a:lnTo>
                        <a:lnTo>
                          <a:pt x="222" y="18"/>
                        </a:lnTo>
                        <a:lnTo>
                          <a:pt x="262" y="24"/>
                        </a:lnTo>
                        <a:lnTo>
                          <a:pt x="306" y="30"/>
                        </a:lnTo>
                        <a:lnTo>
                          <a:pt x="350" y="38"/>
                        </a:lnTo>
                        <a:lnTo>
                          <a:pt x="397" y="46"/>
                        </a:lnTo>
                        <a:lnTo>
                          <a:pt x="445" y="56"/>
                        </a:lnTo>
                        <a:lnTo>
                          <a:pt x="495" y="66"/>
                        </a:lnTo>
                        <a:lnTo>
                          <a:pt x="544" y="79"/>
                        </a:lnTo>
                        <a:lnTo>
                          <a:pt x="595" y="92"/>
                        </a:lnTo>
                        <a:lnTo>
                          <a:pt x="645" y="107"/>
                        </a:lnTo>
                        <a:lnTo>
                          <a:pt x="696" y="123"/>
                        </a:lnTo>
                        <a:lnTo>
                          <a:pt x="746" y="141"/>
                        </a:lnTo>
                        <a:lnTo>
                          <a:pt x="796" y="162"/>
                        </a:lnTo>
                        <a:lnTo>
                          <a:pt x="844" y="183"/>
                        </a:lnTo>
                        <a:lnTo>
                          <a:pt x="891" y="206"/>
                        </a:lnTo>
                        <a:lnTo>
                          <a:pt x="937" y="232"/>
                        </a:lnTo>
                        <a:lnTo>
                          <a:pt x="982" y="259"/>
                        </a:lnTo>
                        <a:lnTo>
                          <a:pt x="1024" y="288"/>
                        </a:lnTo>
                        <a:lnTo>
                          <a:pt x="1063" y="320"/>
                        </a:lnTo>
                        <a:lnTo>
                          <a:pt x="1101" y="354"/>
                        </a:lnTo>
                        <a:lnTo>
                          <a:pt x="1134" y="390"/>
                        </a:lnTo>
                        <a:lnTo>
                          <a:pt x="1166" y="428"/>
                        </a:lnTo>
                        <a:lnTo>
                          <a:pt x="1192" y="469"/>
                        </a:lnTo>
                        <a:lnTo>
                          <a:pt x="1216" y="512"/>
                        </a:lnTo>
                        <a:lnTo>
                          <a:pt x="1219" y="522"/>
                        </a:lnTo>
                        <a:lnTo>
                          <a:pt x="1220" y="534"/>
                        </a:lnTo>
                        <a:lnTo>
                          <a:pt x="1222" y="561"/>
                        </a:lnTo>
                        <a:lnTo>
                          <a:pt x="1223" y="574"/>
                        </a:lnTo>
                        <a:lnTo>
                          <a:pt x="1225" y="583"/>
                        </a:lnTo>
                        <a:lnTo>
                          <a:pt x="1225" y="606"/>
                        </a:lnTo>
                        <a:lnTo>
                          <a:pt x="1225" y="619"/>
                        </a:lnTo>
                        <a:lnTo>
                          <a:pt x="1222" y="635"/>
                        </a:lnTo>
                        <a:lnTo>
                          <a:pt x="1219" y="652"/>
                        </a:lnTo>
                        <a:lnTo>
                          <a:pt x="1215" y="671"/>
                        </a:lnTo>
                        <a:lnTo>
                          <a:pt x="1209" y="694"/>
                        </a:lnTo>
                        <a:lnTo>
                          <a:pt x="1202" y="718"/>
                        </a:lnTo>
                        <a:lnTo>
                          <a:pt x="1193" y="744"/>
                        </a:lnTo>
                        <a:lnTo>
                          <a:pt x="1181" y="772"/>
                        </a:lnTo>
                        <a:lnTo>
                          <a:pt x="1167" y="802"/>
                        </a:lnTo>
                        <a:lnTo>
                          <a:pt x="1150" y="834"/>
                        </a:lnTo>
                        <a:lnTo>
                          <a:pt x="1131" y="867"/>
                        </a:lnTo>
                        <a:lnTo>
                          <a:pt x="1109" y="901"/>
                        </a:lnTo>
                        <a:lnTo>
                          <a:pt x="1084" y="938"/>
                        </a:lnTo>
                        <a:lnTo>
                          <a:pt x="1054" y="975"/>
                        </a:lnTo>
                        <a:lnTo>
                          <a:pt x="1021" y="1013"/>
                        </a:lnTo>
                        <a:lnTo>
                          <a:pt x="984" y="1054"/>
                        </a:lnTo>
                        <a:lnTo>
                          <a:pt x="943" y="1094"/>
                        </a:lnTo>
                        <a:lnTo>
                          <a:pt x="898" y="1136"/>
                        </a:lnTo>
                        <a:lnTo>
                          <a:pt x="849" y="1178"/>
                        </a:lnTo>
                        <a:lnTo>
                          <a:pt x="794" y="1220"/>
                        </a:lnTo>
                        <a:lnTo>
                          <a:pt x="734" y="1264"/>
                        </a:lnTo>
                        <a:lnTo>
                          <a:pt x="669" y="1308"/>
                        </a:lnTo>
                        <a:lnTo>
                          <a:pt x="598" y="1352"/>
                        </a:lnTo>
                        <a:lnTo>
                          <a:pt x="522" y="1397"/>
                        </a:lnTo>
                        <a:lnTo>
                          <a:pt x="440" y="1441"/>
                        </a:lnTo>
                        <a:lnTo>
                          <a:pt x="352" y="1486"/>
                        </a:lnTo>
                        <a:lnTo>
                          <a:pt x="257" y="1531"/>
                        </a:lnTo>
                        <a:lnTo>
                          <a:pt x="258" y="1528"/>
                        </a:lnTo>
                        <a:lnTo>
                          <a:pt x="259" y="1521"/>
                        </a:lnTo>
                        <a:lnTo>
                          <a:pt x="262" y="1510"/>
                        </a:lnTo>
                        <a:lnTo>
                          <a:pt x="265" y="1495"/>
                        </a:lnTo>
                        <a:lnTo>
                          <a:pt x="268" y="1476"/>
                        </a:lnTo>
                        <a:lnTo>
                          <a:pt x="273" y="1454"/>
                        </a:lnTo>
                        <a:lnTo>
                          <a:pt x="278" y="1427"/>
                        </a:lnTo>
                        <a:lnTo>
                          <a:pt x="283" y="1397"/>
                        </a:lnTo>
                        <a:lnTo>
                          <a:pt x="288" y="1365"/>
                        </a:lnTo>
                        <a:lnTo>
                          <a:pt x="294" y="1330"/>
                        </a:lnTo>
                        <a:lnTo>
                          <a:pt x="299" y="1292"/>
                        </a:lnTo>
                        <a:lnTo>
                          <a:pt x="304" y="1252"/>
                        </a:lnTo>
                        <a:lnTo>
                          <a:pt x="310" y="1209"/>
                        </a:lnTo>
                        <a:lnTo>
                          <a:pt x="314" y="1165"/>
                        </a:lnTo>
                        <a:lnTo>
                          <a:pt x="320" y="1119"/>
                        </a:lnTo>
                        <a:lnTo>
                          <a:pt x="324" y="1071"/>
                        </a:lnTo>
                        <a:lnTo>
                          <a:pt x="327" y="1021"/>
                        </a:lnTo>
                        <a:lnTo>
                          <a:pt x="330" y="971"/>
                        </a:lnTo>
                        <a:lnTo>
                          <a:pt x="332" y="919"/>
                        </a:lnTo>
                        <a:lnTo>
                          <a:pt x="332" y="868"/>
                        </a:lnTo>
                        <a:lnTo>
                          <a:pt x="332" y="815"/>
                        </a:lnTo>
                        <a:lnTo>
                          <a:pt x="332" y="762"/>
                        </a:lnTo>
                        <a:lnTo>
                          <a:pt x="329" y="710"/>
                        </a:lnTo>
                        <a:lnTo>
                          <a:pt x="326" y="657"/>
                        </a:lnTo>
                        <a:lnTo>
                          <a:pt x="320" y="605"/>
                        </a:lnTo>
                        <a:lnTo>
                          <a:pt x="314" y="552"/>
                        </a:lnTo>
                        <a:lnTo>
                          <a:pt x="306" y="501"/>
                        </a:lnTo>
                        <a:lnTo>
                          <a:pt x="296" y="451"/>
                        </a:lnTo>
                        <a:lnTo>
                          <a:pt x="284" y="402"/>
                        </a:lnTo>
                        <a:lnTo>
                          <a:pt x="270" y="354"/>
                        </a:lnTo>
                        <a:lnTo>
                          <a:pt x="254" y="308"/>
                        </a:lnTo>
                        <a:lnTo>
                          <a:pt x="236" y="264"/>
                        </a:lnTo>
                        <a:lnTo>
                          <a:pt x="215" y="222"/>
                        </a:lnTo>
                        <a:lnTo>
                          <a:pt x="192" y="181"/>
                        </a:lnTo>
                        <a:lnTo>
                          <a:pt x="168" y="145"/>
                        </a:lnTo>
                        <a:lnTo>
                          <a:pt x="139" y="109"/>
                        </a:lnTo>
                        <a:lnTo>
                          <a:pt x="109" y="77"/>
                        </a:lnTo>
                        <a:lnTo>
                          <a:pt x="75" y="48"/>
                        </a:lnTo>
                        <a:lnTo>
                          <a:pt x="39" y="22"/>
                        </a:lnTo>
                        <a:lnTo>
                          <a:pt x="0" y="0"/>
                        </a:lnTo>
                        <a:close/>
                      </a:path>
                    </a:pathLst>
                  </a:custGeom>
                  <a:solidFill>
                    <a:srgbClr val="92D050">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p:nvSpPr>
                <p:spPr bwMode="auto">
                  <a:xfrm>
                    <a:off x="3967163" y="1268413"/>
                    <a:ext cx="2614613" cy="1898650"/>
                  </a:xfrm>
                  <a:custGeom>
                    <a:avLst/>
                    <a:gdLst/>
                    <a:ahLst/>
                    <a:cxnLst>
                      <a:cxn ang="0">
                        <a:pos x="1599" y="1"/>
                      </a:cxn>
                      <a:cxn ang="0">
                        <a:pos x="1634" y="12"/>
                      </a:cxn>
                      <a:cxn ang="0">
                        <a:pos x="1647" y="38"/>
                      </a:cxn>
                      <a:cxn ang="0">
                        <a:pos x="1632" y="79"/>
                      </a:cxn>
                      <a:cxn ang="0">
                        <a:pos x="1574" y="152"/>
                      </a:cxn>
                      <a:cxn ang="0">
                        <a:pos x="1464" y="283"/>
                      </a:cxn>
                      <a:cxn ang="0">
                        <a:pos x="1372" y="417"/>
                      </a:cxn>
                      <a:cxn ang="0">
                        <a:pos x="1317" y="529"/>
                      </a:cxn>
                      <a:cxn ang="0">
                        <a:pos x="1274" y="660"/>
                      </a:cxn>
                      <a:cxn ang="0">
                        <a:pos x="1246" y="815"/>
                      </a:cxn>
                      <a:cxn ang="0">
                        <a:pos x="1234" y="1002"/>
                      </a:cxn>
                      <a:cxn ang="0">
                        <a:pos x="1201" y="1016"/>
                      </a:cxn>
                      <a:cxn ang="0">
                        <a:pos x="1139" y="1042"/>
                      </a:cxn>
                      <a:cxn ang="0">
                        <a:pos x="1047" y="1076"/>
                      </a:cxn>
                      <a:cxn ang="0">
                        <a:pos x="933" y="1112"/>
                      </a:cxn>
                      <a:cxn ang="0">
                        <a:pos x="798" y="1147"/>
                      </a:cxn>
                      <a:cxn ang="0">
                        <a:pos x="647" y="1175"/>
                      </a:cxn>
                      <a:cxn ang="0">
                        <a:pos x="485" y="1193"/>
                      </a:cxn>
                      <a:cxn ang="0">
                        <a:pos x="322" y="1194"/>
                      </a:cxn>
                      <a:cxn ang="0">
                        <a:pos x="194" y="1174"/>
                      </a:cxn>
                      <a:cxn ang="0">
                        <a:pos x="99" y="1134"/>
                      </a:cxn>
                      <a:cxn ang="0">
                        <a:pos x="36" y="1078"/>
                      </a:cxn>
                      <a:cxn ang="0">
                        <a:pos x="4" y="1013"/>
                      </a:cxn>
                      <a:cxn ang="0">
                        <a:pos x="1" y="942"/>
                      </a:cxn>
                      <a:cxn ang="0">
                        <a:pos x="26" y="870"/>
                      </a:cxn>
                      <a:cxn ang="0">
                        <a:pos x="77" y="803"/>
                      </a:cxn>
                      <a:cxn ang="0">
                        <a:pos x="152" y="743"/>
                      </a:cxn>
                      <a:cxn ang="0">
                        <a:pos x="235" y="697"/>
                      </a:cxn>
                      <a:cxn ang="0">
                        <a:pos x="330" y="643"/>
                      </a:cxn>
                      <a:cxn ang="0">
                        <a:pos x="438" y="577"/>
                      </a:cxn>
                      <a:cxn ang="0">
                        <a:pos x="597" y="479"/>
                      </a:cxn>
                      <a:cxn ang="0">
                        <a:pos x="759" y="377"/>
                      </a:cxn>
                      <a:cxn ang="0">
                        <a:pos x="876" y="301"/>
                      </a:cxn>
                      <a:cxn ang="0">
                        <a:pos x="983" y="232"/>
                      </a:cxn>
                      <a:cxn ang="0">
                        <a:pos x="1076" y="172"/>
                      </a:cxn>
                      <a:cxn ang="0">
                        <a:pos x="1147" y="125"/>
                      </a:cxn>
                      <a:cxn ang="0">
                        <a:pos x="1194" y="95"/>
                      </a:cxn>
                      <a:cxn ang="0">
                        <a:pos x="1213" y="83"/>
                      </a:cxn>
                      <a:cxn ang="0">
                        <a:pos x="1235" y="76"/>
                      </a:cxn>
                      <a:cxn ang="0">
                        <a:pos x="1276" y="63"/>
                      </a:cxn>
                      <a:cxn ang="0">
                        <a:pos x="1331" y="46"/>
                      </a:cxn>
                      <a:cxn ang="0">
                        <a:pos x="1396" y="29"/>
                      </a:cxn>
                      <a:cxn ang="0">
                        <a:pos x="1464" y="13"/>
                      </a:cxn>
                      <a:cxn ang="0">
                        <a:pos x="1528" y="3"/>
                      </a:cxn>
                    </a:cxnLst>
                    <a:rect l="0" t="0" r="r" b="b"/>
                    <a:pathLst>
                      <a:path w="1647" h="1196">
                        <a:moveTo>
                          <a:pt x="1567" y="0"/>
                        </a:moveTo>
                        <a:lnTo>
                          <a:pt x="1584" y="0"/>
                        </a:lnTo>
                        <a:lnTo>
                          <a:pt x="1599" y="1"/>
                        </a:lnTo>
                        <a:lnTo>
                          <a:pt x="1613" y="4"/>
                        </a:lnTo>
                        <a:lnTo>
                          <a:pt x="1625" y="7"/>
                        </a:lnTo>
                        <a:lnTo>
                          <a:pt x="1634" y="12"/>
                        </a:lnTo>
                        <a:lnTo>
                          <a:pt x="1641" y="19"/>
                        </a:lnTo>
                        <a:lnTo>
                          <a:pt x="1646" y="28"/>
                        </a:lnTo>
                        <a:lnTo>
                          <a:pt x="1647" y="38"/>
                        </a:lnTo>
                        <a:lnTo>
                          <a:pt x="1646" y="49"/>
                        </a:lnTo>
                        <a:lnTo>
                          <a:pt x="1640" y="64"/>
                        </a:lnTo>
                        <a:lnTo>
                          <a:pt x="1632" y="79"/>
                        </a:lnTo>
                        <a:lnTo>
                          <a:pt x="1619" y="97"/>
                        </a:lnTo>
                        <a:lnTo>
                          <a:pt x="1603" y="118"/>
                        </a:lnTo>
                        <a:lnTo>
                          <a:pt x="1574" y="152"/>
                        </a:lnTo>
                        <a:lnTo>
                          <a:pt x="1545" y="185"/>
                        </a:lnTo>
                        <a:lnTo>
                          <a:pt x="1490" y="250"/>
                        </a:lnTo>
                        <a:lnTo>
                          <a:pt x="1464" y="283"/>
                        </a:lnTo>
                        <a:lnTo>
                          <a:pt x="1440" y="315"/>
                        </a:lnTo>
                        <a:lnTo>
                          <a:pt x="1393" y="382"/>
                        </a:lnTo>
                        <a:lnTo>
                          <a:pt x="1372" y="417"/>
                        </a:lnTo>
                        <a:lnTo>
                          <a:pt x="1352" y="453"/>
                        </a:lnTo>
                        <a:lnTo>
                          <a:pt x="1334" y="490"/>
                        </a:lnTo>
                        <a:lnTo>
                          <a:pt x="1317" y="529"/>
                        </a:lnTo>
                        <a:lnTo>
                          <a:pt x="1300" y="571"/>
                        </a:lnTo>
                        <a:lnTo>
                          <a:pt x="1287" y="614"/>
                        </a:lnTo>
                        <a:lnTo>
                          <a:pt x="1274" y="660"/>
                        </a:lnTo>
                        <a:lnTo>
                          <a:pt x="1263" y="709"/>
                        </a:lnTo>
                        <a:lnTo>
                          <a:pt x="1253" y="760"/>
                        </a:lnTo>
                        <a:lnTo>
                          <a:pt x="1246" y="815"/>
                        </a:lnTo>
                        <a:lnTo>
                          <a:pt x="1240" y="874"/>
                        </a:lnTo>
                        <a:lnTo>
                          <a:pt x="1235" y="936"/>
                        </a:lnTo>
                        <a:lnTo>
                          <a:pt x="1234" y="1002"/>
                        </a:lnTo>
                        <a:lnTo>
                          <a:pt x="1225" y="1006"/>
                        </a:lnTo>
                        <a:lnTo>
                          <a:pt x="1216" y="1010"/>
                        </a:lnTo>
                        <a:lnTo>
                          <a:pt x="1201" y="1016"/>
                        </a:lnTo>
                        <a:lnTo>
                          <a:pt x="1184" y="1024"/>
                        </a:lnTo>
                        <a:lnTo>
                          <a:pt x="1163" y="1033"/>
                        </a:lnTo>
                        <a:lnTo>
                          <a:pt x="1139" y="1042"/>
                        </a:lnTo>
                        <a:lnTo>
                          <a:pt x="1111" y="1053"/>
                        </a:lnTo>
                        <a:lnTo>
                          <a:pt x="1081" y="1064"/>
                        </a:lnTo>
                        <a:lnTo>
                          <a:pt x="1047" y="1076"/>
                        </a:lnTo>
                        <a:lnTo>
                          <a:pt x="1011" y="1088"/>
                        </a:lnTo>
                        <a:lnTo>
                          <a:pt x="973" y="1100"/>
                        </a:lnTo>
                        <a:lnTo>
                          <a:pt x="933" y="1112"/>
                        </a:lnTo>
                        <a:lnTo>
                          <a:pt x="889" y="1124"/>
                        </a:lnTo>
                        <a:lnTo>
                          <a:pt x="845" y="1136"/>
                        </a:lnTo>
                        <a:lnTo>
                          <a:pt x="798" y="1147"/>
                        </a:lnTo>
                        <a:lnTo>
                          <a:pt x="749" y="1158"/>
                        </a:lnTo>
                        <a:lnTo>
                          <a:pt x="699" y="1167"/>
                        </a:lnTo>
                        <a:lnTo>
                          <a:pt x="647" y="1175"/>
                        </a:lnTo>
                        <a:lnTo>
                          <a:pt x="594" y="1183"/>
                        </a:lnTo>
                        <a:lnTo>
                          <a:pt x="540" y="1188"/>
                        </a:lnTo>
                        <a:lnTo>
                          <a:pt x="485" y="1193"/>
                        </a:lnTo>
                        <a:lnTo>
                          <a:pt x="429" y="1195"/>
                        </a:lnTo>
                        <a:lnTo>
                          <a:pt x="372" y="1196"/>
                        </a:lnTo>
                        <a:lnTo>
                          <a:pt x="322" y="1194"/>
                        </a:lnTo>
                        <a:lnTo>
                          <a:pt x="275" y="1190"/>
                        </a:lnTo>
                        <a:lnTo>
                          <a:pt x="232" y="1183"/>
                        </a:lnTo>
                        <a:lnTo>
                          <a:pt x="194" y="1174"/>
                        </a:lnTo>
                        <a:lnTo>
                          <a:pt x="158" y="1162"/>
                        </a:lnTo>
                        <a:lnTo>
                          <a:pt x="126" y="1148"/>
                        </a:lnTo>
                        <a:lnTo>
                          <a:pt x="99" y="1134"/>
                        </a:lnTo>
                        <a:lnTo>
                          <a:pt x="74" y="1116"/>
                        </a:lnTo>
                        <a:lnTo>
                          <a:pt x="54" y="1098"/>
                        </a:lnTo>
                        <a:lnTo>
                          <a:pt x="36" y="1078"/>
                        </a:lnTo>
                        <a:lnTo>
                          <a:pt x="22" y="1057"/>
                        </a:lnTo>
                        <a:lnTo>
                          <a:pt x="12" y="1035"/>
                        </a:lnTo>
                        <a:lnTo>
                          <a:pt x="4" y="1013"/>
                        </a:lnTo>
                        <a:lnTo>
                          <a:pt x="1" y="990"/>
                        </a:lnTo>
                        <a:lnTo>
                          <a:pt x="0" y="966"/>
                        </a:lnTo>
                        <a:lnTo>
                          <a:pt x="1" y="942"/>
                        </a:lnTo>
                        <a:lnTo>
                          <a:pt x="7" y="918"/>
                        </a:lnTo>
                        <a:lnTo>
                          <a:pt x="15" y="894"/>
                        </a:lnTo>
                        <a:lnTo>
                          <a:pt x="26" y="870"/>
                        </a:lnTo>
                        <a:lnTo>
                          <a:pt x="40" y="847"/>
                        </a:lnTo>
                        <a:lnTo>
                          <a:pt x="57" y="824"/>
                        </a:lnTo>
                        <a:lnTo>
                          <a:pt x="77" y="803"/>
                        </a:lnTo>
                        <a:lnTo>
                          <a:pt x="99" y="781"/>
                        </a:lnTo>
                        <a:lnTo>
                          <a:pt x="124" y="762"/>
                        </a:lnTo>
                        <a:lnTo>
                          <a:pt x="152" y="743"/>
                        </a:lnTo>
                        <a:lnTo>
                          <a:pt x="182" y="726"/>
                        </a:lnTo>
                        <a:lnTo>
                          <a:pt x="207" y="712"/>
                        </a:lnTo>
                        <a:lnTo>
                          <a:pt x="235" y="697"/>
                        </a:lnTo>
                        <a:lnTo>
                          <a:pt x="265" y="680"/>
                        </a:lnTo>
                        <a:lnTo>
                          <a:pt x="296" y="662"/>
                        </a:lnTo>
                        <a:lnTo>
                          <a:pt x="330" y="643"/>
                        </a:lnTo>
                        <a:lnTo>
                          <a:pt x="365" y="621"/>
                        </a:lnTo>
                        <a:lnTo>
                          <a:pt x="400" y="600"/>
                        </a:lnTo>
                        <a:lnTo>
                          <a:pt x="438" y="577"/>
                        </a:lnTo>
                        <a:lnTo>
                          <a:pt x="477" y="554"/>
                        </a:lnTo>
                        <a:lnTo>
                          <a:pt x="556" y="504"/>
                        </a:lnTo>
                        <a:lnTo>
                          <a:pt x="597" y="479"/>
                        </a:lnTo>
                        <a:lnTo>
                          <a:pt x="637" y="454"/>
                        </a:lnTo>
                        <a:lnTo>
                          <a:pt x="719" y="402"/>
                        </a:lnTo>
                        <a:lnTo>
                          <a:pt x="759" y="377"/>
                        </a:lnTo>
                        <a:lnTo>
                          <a:pt x="799" y="351"/>
                        </a:lnTo>
                        <a:lnTo>
                          <a:pt x="838" y="326"/>
                        </a:lnTo>
                        <a:lnTo>
                          <a:pt x="876" y="301"/>
                        </a:lnTo>
                        <a:lnTo>
                          <a:pt x="913" y="278"/>
                        </a:lnTo>
                        <a:lnTo>
                          <a:pt x="949" y="254"/>
                        </a:lnTo>
                        <a:lnTo>
                          <a:pt x="983" y="232"/>
                        </a:lnTo>
                        <a:lnTo>
                          <a:pt x="1016" y="212"/>
                        </a:lnTo>
                        <a:lnTo>
                          <a:pt x="1047" y="191"/>
                        </a:lnTo>
                        <a:lnTo>
                          <a:pt x="1076" y="172"/>
                        </a:lnTo>
                        <a:lnTo>
                          <a:pt x="1102" y="155"/>
                        </a:lnTo>
                        <a:lnTo>
                          <a:pt x="1126" y="140"/>
                        </a:lnTo>
                        <a:lnTo>
                          <a:pt x="1147" y="125"/>
                        </a:lnTo>
                        <a:lnTo>
                          <a:pt x="1166" y="113"/>
                        </a:lnTo>
                        <a:lnTo>
                          <a:pt x="1182" y="103"/>
                        </a:lnTo>
                        <a:lnTo>
                          <a:pt x="1194" y="95"/>
                        </a:lnTo>
                        <a:lnTo>
                          <a:pt x="1204" y="89"/>
                        </a:lnTo>
                        <a:lnTo>
                          <a:pt x="1210" y="84"/>
                        </a:lnTo>
                        <a:lnTo>
                          <a:pt x="1213" y="83"/>
                        </a:lnTo>
                        <a:lnTo>
                          <a:pt x="1217" y="82"/>
                        </a:lnTo>
                        <a:lnTo>
                          <a:pt x="1224" y="79"/>
                        </a:lnTo>
                        <a:lnTo>
                          <a:pt x="1235" y="76"/>
                        </a:lnTo>
                        <a:lnTo>
                          <a:pt x="1246" y="72"/>
                        </a:lnTo>
                        <a:lnTo>
                          <a:pt x="1260" y="67"/>
                        </a:lnTo>
                        <a:lnTo>
                          <a:pt x="1276" y="63"/>
                        </a:lnTo>
                        <a:lnTo>
                          <a:pt x="1293" y="58"/>
                        </a:lnTo>
                        <a:lnTo>
                          <a:pt x="1311" y="52"/>
                        </a:lnTo>
                        <a:lnTo>
                          <a:pt x="1331" y="46"/>
                        </a:lnTo>
                        <a:lnTo>
                          <a:pt x="1352" y="41"/>
                        </a:lnTo>
                        <a:lnTo>
                          <a:pt x="1374" y="35"/>
                        </a:lnTo>
                        <a:lnTo>
                          <a:pt x="1396" y="29"/>
                        </a:lnTo>
                        <a:lnTo>
                          <a:pt x="1418" y="24"/>
                        </a:lnTo>
                        <a:lnTo>
                          <a:pt x="1441" y="18"/>
                        </a:lnTo>
                        <a:lnTo>
                          <a:pt x="1464" y="13"/>
                        </a:lnTo>
                        <a:lnTo>
                          <a:pt x="1486" y="9"/>
                        </a:lnTo>
                        <a:lnTo>
                          <a:pt x="1507" y="6"/>
                        </a:lnTo>
                        <a:lnTo>
                          <a:pt x="1528" y="3"/>
                        </a:lnTo>
                        <a:lnTo>
                          <a:pt x="1548" y="1"/>
                        </a:lnTo>
                        <a:lnTo>
                          <a:pt x="1567" y="0"/>
                        </a:lnTo>
                        <a:close/>
                      </a:path>
                    </a:pathLst>
                  </a:custGeom>
                  <a:solidFill>
                    <a:srgbClr val="FF0000">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p:nvSpPr>
                <p:spPr bwMode="auto">
                  <a:xfrm>
                    <a:off x="3965575" y="1189038"/>
                    <a:ext cx="2611438" cy="1570038"/>
                  </a:xfrm>
                  <a:custGeom>
                    <a:avLst/>
                    <a:gdLst/>
                    <a:ahLst/>
                    <a:cxnLst>
                      <a:cxn ang="0">
                        <a:pos x="1413" y="2"/>
                      </a:cxn>
                      <a:cxn ang="0">
                        <a:pos x="1498" y="10"/>
                      </a:cxn>
                      <a:cxn ang="0">
                        <a:pos x="1565" y="25"/>
                      </a:cxn>
                      <a:cxn ang="0">
                        <a:pos x="1613" y="43"/>
                      </a:cxn>
                      <a:cxn ang="0">
                        <a:pos x="1640" y="62"/>
                      </a:cxn>
                      <a:cxn ang="0">
                        <a:pos x="1644" y="73"/>
                      </a:cxn>
                      <a:cxn ang="0">
                        <a:pos x="1635" y="71"/>
                      </a:cxn>
                      <a:cxn ang="0">
                        <a:pos x="1593" y="70"/>
                      </a:cxn>
                      <a:cxn ang="0">
                        <a:pos x="1561" y="74"/>
                      </a:cxn>
                      <a:cxn ang="0">
                        <a:pos x="1523" y="81"/>
                      </a:cxn>
                      <a:cxn ang="0">
                        <a:pos x="1482" y="95"/>
                      </a:cxn>
                      <a:cxn ang="0">
                        <a:pos x="1436" y="115"/>
                      </a:cxn>
                      <a:cxn ang="0">
                        <a:pos x="1388" y="145"/>
                      </a:cxn>
                      <a:cxn ang="0">
                        <a:pos x="1336" y="185"/>
                      </a:cxn>
                      <a:cxn ang="0">
                        <a:pos x="1283" y="236"/>
                      </a:cxn>
                      <a:cxn ang="0">
                        <a:pos x="1230" y="300"/>
                      </a:cxn>
                      <a:cxn ang="0">
                        <a:pos x="1178" y="379"/>
                      </a:cxn>
                      <a:cxn ang="0">
                        <a:pos x="1127" y="473"/>
                      </a:cxn>
                      <a:cxn ang="0">
                        <a:pos x="1077" y="585"/>
                      </a:cxn>
                      <a:cxn ang="0">
                        <a:pos x="1031" y="715"/>
                      </a:cxn>
                      <a:cxn ang="0">
                        <a:pos x="989" y="865"/>
                      </a:cxn>
                      <a:cxn ang="0">
                        <a:pos x="980" y="862"/>
                      </a:cxn>
                      <a:cxn ang="0">
                        <a:pos x="954" y="854"/>
                      </a:cxn>
                      <a:cxn ang="0">
                        <a:pos x="914" y="843"/>
                      </a:cxn>
                      <a:cxn ang="0">
                        <a:pos x="861" y="830"/>
                      </a:cxn>
                      <a:cxn ang="0">
                        <a:pos x="798" y="815"/>
                      </a:cxn>
                      <a:cxn ang="0">
                        <a:pos x="726" y="802"/>
                      </a:cxn>
                      <a:cxn ang="0">
                        <a:pos x="648" y="792"/>
                      </a:cxn>
                      <a:cxn ang="0">
                        <a:pos x="563" y="786"/>
                      </a:cxn>
                      <a:cxn ang="0">
                        <a:pos x="477" y="786"/>
                      </a:cxn>
                      <a:cxn ang="0">
                        <a:pos x="389" y="793"/>
                      </a:cxn>
                      <a:cxn ang="0">
                        <a:pos x="301" y="808"/>
                      </a:cxn>
                      <a:cxn ang="0">
                        <a:pos x="217" y="835"/>
                      </a:cxn>
                      <a:cxn ang="0">
                        <a:pos x="137" y="872"/>
                      </a:cxn>
                      <a:cxn ang="0">
                        <a:pos x="64" y="924"/>
                      </a:cxn>
                      <a:cxn ang="0">
                        <a:pos x="0" y="989"/>
                      </a:cxn>
                      <a:cxn ang="0">
                        <a:pos x="2" y="979"/>
                      </a:cxn>
                      <a:cxn ang="0">
                        <a:pos x="11" y="951"/>
                      </a:cxn>
                      <a:cxn ang="0">
                        <a:pos x="25" y="907"/>
                      </a:cxn>
                      <a:cxn ang="0">
                        <a:pos x="49" y="849"/>
                      </a:cxn>
                      <a:cxn ang="0">
                        <a:pos x="81" y="781"/>
                      </a:cxn>
                      <a:cxn ang="0">
                        <a:pos x="123" y="704"/>
                      </a:cxn>
                      <a:cxn ang="0">
                        <a:pos x="177" y="620"/>
                      </a:cxn>
                      <a:cxn ang="0">
                        <a:pos x="243" y="533"/>
                      </a:cxn>
                      <a:cxn ang="0">
                        <a:pos x="321" y="445"/>
                      </a:cxn>
                      <a:cxn ang="0">
                        <a:pos x="415" y="357"/>
                      </a:cxn>
                      <a:cxn ang="0">
                        <a:pos x="525" y="274"/>
                      </a:cxn>
                      <a:cxn ang="0">
                        <a:pos x="650" y="196"/>
                      </a:cxn>
                      <a:cxn ang="0">
                        <a:pos x="798" y="123"/>
                      </a:cxn>
                      <a:cxn ang="0">
                        <a:pos x="940" y="70"/>
                      </a:cxn>
                      <a:cxn ang="0">
                        <a:pos x="1075" y="33"/>
                      </a:cxn>
                      <a:cxn ang="0">
                        <a:pos x="1200" y="11"/>
                      </a:cxn>
                      <a:cxn ang="0">
                        <a:pos x="1313" y="1"/>
                      </a:cxn>
                    </a:cxnLst>
                    <a:rect l="0" t="0" r="r" b="b"/>
                    <a:pathLst>
                      <a:path w="1645" h="989">
                        <a:moveTo>
                          <a:pt x="1365" y="0"/>
                        </a:moveTo>
                        <a:lnTo>
                          <a:pt x="1413" y="2"/>
                        </a:lnTo>
                        <a:lnTo>
                          <a:pt x="1458" y="5"/>
                        </a:lnTo>
                        <a:lnTo>
                          <a:pt x="1498" y="10"/>
                        </a:lnTo>
                        <a:lnTo>
                          <a:pt x="1534" y="16"/>
                        </a:lnTo>
                        <a:lnTo>
                          <a:pt x="1565" y="25"/>
                        </a:lnTo>
                        <a:lnTo>
                          <a:pt x="1592" y="33"/>
                        </a:lnTo>
                        <a:lnTo>
                          <a:pt x="1613" y="43"/>
                        </a:lnTo>
                        <a:lnTo>
                          <a:pt x="1629" y="53"/>
                        </a:lnTo>
                        <a:lnTo>
                          <a:pt x="1640" y="62"/>
                        </a:lnTo>
                        <a:lnTo>
                          <a:pt x="1645" y="73"/>
                        </a:lnTo>
                        <a:lnTo>
                          <a:pt x="1644" y="73"/>
                        </a:lnTo>
                        <a:lnTo>
                          <a:pt x="1641" y="72"/>
                        </a:lnTo>
                        <a:lnTo>
                          <a:pt x="1635" y="71"/>
                        </a:lnTo>
                        <a:lnTo>
                          <a:pt x="1627" y="70"/>
                        </a:lnTo>
                        <a:lnTo>
                          <a:pt x="1593" y="70"/>
                        </a:lnTo>
                        <a:lnTo>
                          <a:pt x="1577" y="72"/>
                        </a:lnTo>
                        <a:lnTo>
                          <a:pt x="1561" y="74"/>
                        </a:lnTo>
                        <a:lnTo>
                          <a:pt x="1543" y="77"/>
                        </a:lnTo>
                        <a:lnTo>
                          <a:pt x="1523" y="81"/>
                        </a:lnTo>
                        <a:lnTo>
                          <a:pt x="1504" y="87"/>
                        </a:lnTo>
                        <a:lnTo>
                          <a:pt x="1482" y="95"/>
                        </a:lnTo>
                        <a:lnTo>
                          <a:pt x="1459" y="104"/>
                        </a:lnTo>
                        <a:lnTo>
                          <a:pt x="1436" y="115"/>
                        </a:lnTo>
                        <a:lnTo>
                          <a:pt x="1412" y="129"/>
                        </a:lnTo>
                        <a:lnTo>
                          <a:pt x="1388" y="145"/>
                        </a:lnTo>
                        <a:lnTo>
                          <a:pt x="1362" y="163"/>
                        </a:lnTo>
                        <a:lnTo>
                          <a:pt x="1336" y="185"/>
                        </a:lnTo>
                        <a:lnTo>
                          <a:pt x="1310" y="209"/>
                        </a:lnTo>
                        <a:lnTo>
                          <a:pt x="1283" y="236"/>
                        </a:lnTo>
                        <a:lnTo>
                          <a:pt x="1257" y="266"/>
                        </a:lnTo>
                        <a:lnTo>
                          <a:pt x="1230" y="300"/>
                        </a:lnTo>
                        <a:lnTo>
                          <a:pt x="1204" y="337"/>
                        </a:lnTo>
                        <a:lnTo>
                          <a:pt x="1178" y="379"/>
                        </a:lnTo>
                        <a:lnTo>
                          <a:pt x="1152" y="423"/>
                        </a:lnTo>
                        <a:lnTo>
                          <a:pt x="1127" y="473"/>
                        </a:lnTo>
                        <a:lnTo>
                          <a:pt x="1101" y="527"/>
                        </a:lnTo>
                        <a:lnTo>
                          <a:pt x="1077" y="585"/>
                        </a:lnTo>
                        <a:lnTo>
                          <a:pt x="1053" y="647"/>
                        </a:lnTo>
                        <a:lnTo>
                          <a:pt x="1031" y="715"/>
                        </a:lnTo>
                        <a:lnTo>
                          <a:pt x="1009" y="788"/>
                        </a:lnTo>
                        <a:lnTo>
                          <a:pt x="989" y="865"/>
                        </a:lnTo>
                        <a:lnTo>
                          <a:pt x="986" y="865"/>
                        </a:lnTo>
                        <a:lnTo>
                          <a:pt x="980" y="862"/>
                        </a:lnTo>
                        <a:lnTo>
                          <a:pt x="969" y="859"/>
                        </a:lnTo>
                        <a:lnTo>
                          <a:pt x="954" y="854"/>
                        </a:lnTo>
                        <a:lnTo>
                          <a:pt x="936" y="849"/>
                        </a:lnTo>
                        <a:lnTo>
                          <a:pt x="914" y="843"/>
                        </a:lnTo>
                        <a:lnTo>
                          <a:pt x="889" y="836"/>
                        </a:lnTo>
                        <a:lnTo>
                          <a:pt x="861" y="830"/>
                        </a:lnTo>
                        <a:lnTo>
                          <a:pt x="831" y="822"/>
                        </a:lnTo>
                        <a:lnTo>
                          <a:pt x="798" y="815"/>
                        </a:lnTo>
                        <a:lnTo>
                          <a:pt x="763" y="809"/>
                        </a:lnTo>
                        <a:lnTo>
                          <a:pt x="726" y="802"/>
                        </a:lnTo>
                        <a:lnTo>
                          <a:pt x="688" y="797"/>
                        </a:lnTo>
                        <a:lnTo>
                          <a:pt x="648" y="792"/>
                        </a:lnTo>
                        <a:lnTo>
                          <a:pt x="606" y="788"/>
                        </a:lnTo>
                        <a:lnTo>
                          <a:pt x="563" y="786"/>
                        </a:lnTo>
                        <a:lnTo>
                          <a:pt x="520" y="785"/>
                        </a:lnTo>
                        <a:lnTo>
                          <a:pt x="477" y="786"/>
                        </a:lnTo>
                        <a:lnTo>
                          <a:pt x="432" y="788"/>
                        </a:lnTo>
                        <a:lnTo>
                          <a:pt x="389" y="793"/>
                        </a:lnTo>
                        <a:lnTo>
                          <a:pt x="344" y="800"/>
                        </a:lnTo>
                        <a:lnTo>
                          <a:pt x="301" y="808"/>
                        </a:lnTo>
                        <a:lnTo>
                          <a:pt x="259" y="820"/>
                        </a:lnTo>
                        <a:lnTo>
                          <a:pt x="217" y="835"/>
                        </a:lnTo>
                        <a:lnTo>
                          <a:pt x="177" y="852"/>
                        </a:lnTo>
                        <a:lnTo>
                          <a:pt x="137" y="872"/>
                        </a:lnTo>
                        <a:lnTo>
                          <a:pt x="100" y="896"/>
                        </a:lnTo>
                        <a:lnTo>
                          <a:pt x="64" y="924"/>
                        </a:lnTo>
                        <a:lnTo>
                          <a:pt x="31" y="954"/>
                        </a:lnTo>
                        <a:lnTo>
                          <a:pt x="0" y="989"/>
                        </a:lnTo>
                        <a:lnTo>
                          <a:pt x="1" y="987"/>
                        </a:lnTo>
                        <a:lnTo>
                          <a:pt x="2" y="979"/>
                        </a:lnTo>
                        <a:lnTo>
                          <a:pt x="6" y="967"/>
                        </a:lnTo>
                        <a:lnTo>
                          <a:pt x="11" y="951"/>
                        </a:lnTo>
                        <a:lnTo>
                          <a:pt x="17" y="931"/>
                        </a:lnTo>
                        <a:lnTo>
                          <a:pt x="25" y="907"/>
                        </a:lnTo>
                        <a:lnTo>
                          <a:pt x="37" y="880"/>
                        </a:lnTo>
                        <a:lnTo>
                          <a:pt x="49" y="849"/>
                        </a:lnTo>
                        <a:lnTo>
                          <a:pt x="64" y="817"/>
                        </a:lnTo>
                        <a:lnTo>
                          <a:pt x="81" y="781"/>
                        </a:lnTo>
                        <a:lnTo>
                          <a:pt x="101" y="743"/>
                        </a:lnTo>
                        <a:lnTo>
                          <a:pt x="123" y="704"/>
                        </a:lnTo>
                        <a:lnTo>
                          <a:pt x="149" y="663"/>
                        </a:lnTo>
                        <a:lnTo>
                          <a:pt x="177" y="620"/>
                        </a:lnTo>
                        <a:lnTo>
                          <a:pt x="207" y="577"/>
                        </a:lnTo>
                        <a:lnTo>
                          <a:pt x="243" y="533"/>
                        </a:lnTo>
                        <a:lnTo>
                          <a:pt x="280" y="489"/>
                        </a:lnTo>
                        <a:lnTo>
                          <a:pt x="321" y="445"/>
                        </a:lnTo>
                        <a:lnTo>
                          <a:pt x="366" y="401"/>
                        </a:lnTo>
                        <a:lnTo>
                          <a:pt x="415" y="357"/>
                        </a:lnTo>
                        <a:lnTo>
                          <a:pt x="467" y="315"/>
                        </a:lnTo>
                        <a:lnTo>
                          <a:pt x="525" y="274"/>
                        </a:lnTo>
                        <a:lnTo>
                          <a:pt x="585" y="233"/>
                        </a:lnTo>
                        <a:lnTo>
                          <a:pt x="650" y="196"/>
                        </a:lnTo>
                        <a:lnTo>
                          <a:pt x="724" y="157"/>
                        </a:lnTo>
                        <a:lnTo>
                          <a:pt x="798" y="123"/>
                        </a:lnTo>
                        <a:lnTo>
                          <a:pt x="870" y="94"/>
                        </a:lnTo>
                        <a:lnTo>
                          <a:pt x="940" y="70"/>
                        </a:lnTo>
                        <a:lnTo>
                          <a:pt x="1008" y="50"/>
                        </a:lnTo>
                        <a:lnTo>
                          <a:pt x="1075" y="33"/>
                        </a:lnTo>
                        <a:lnTo>
                          <a:pt x="1138" y="21"/>
                        </a:lnTo>
                        <a:lnTo>
                          <a:pt x="1200" y="11"/>
                        </a:lnTo>
                        <a:lnTo>
                          <a:pt x="1258" y="4"/>
                        </a:lnTo>
                        <a:lnTo>
                          <a:pt x="1313" y="1"/>
                        </a:lnTo>
                        <a:lnTo>
                          <a:pt x="1365"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p:nvSpPr>
                <p:spPr bwMode="auto">
                  <a:xfrm>
                    <a:off x="6134100" y="1428751"/>
                    <a:ext cx="1630363" cy="1695450"/>
                  </a:xfrm>
                  <a:custGeom>
                    <a:avLst/>
                    <a:gdLst/>
                    <a:ahLst/>
                    <a:cxnLst>
                      <a:cxn ang="0">
                        <a:pos x="513" y="0"/>
                      </a:cxn>
                      <a:cxn ang="0">
                        <a:pos x="519" y="3"/>
                      </a:cxn>
                      <a:cxn ang="0">
                        <a:pos x="536" y="12"/>
                      </a:cxn>
                      <a:cxn ang="0">
                        <a:pos x="563" y="28"/>
                      </a:cxn>
                      <a:cxn ang="0">
                        <a:pos x="596" y="50"/>
                      </a:cxn>
                      <a:cxn ang="0">
                        <a:pos x="636" y="79"/>
                      </a:cxn>
                      <a:cxn ang="0">
                        <a:pos x="681" y="116"/>
                      </a:cxn>
                      <a:cxn ang="0">
                        <a:pos x="729" y="161"/>
                      </a:cxn>
                      <a:cxn ang="0">
                        <a:pos x="778" y="215"/>
                      </a:cxn>
                      <a:cxn ang="0">
                        <a:pos x="827" y="277"/>
                      </a:cxn>
                      <a:cxn ang="0">
                        <a:pos x="874" y="349"/>
                      </a:cxn>
                      <a:cxn ang="0">
                        <a:pos x="917" y="431"/>
                      </a:cxn>
                      <a:cxn ang="0">
                        <a:pos x="955" y="521"/>
                      </a:cxn>
                      <a:cxn ang="0">
                        <a:pos x="987" y="623"/>
                      </a:cxn>
                      <a:cxn ang="0">
                        <a:pos x="1010" y="736"/>
                      </a:cxn>
                      <a:cxn ang="0">
                        <a:pos x="1024" y="860"/>
                      </a:cxn>
                      <a:cxn ang="0">
                        <a:pos x="1026" y="996"/>
                      </a:cxn>
                      <a:cxn ang="0">
                        <a:pos x="1022" y="1067"/>
                      </a:cxn>
                      <a:cxn ang="0">
                        <a:pos x="1018" y="1061"/>
                      </a:cxn>
                      <a:cxn ang="0">
                        <a:pos x="1010" y="1050"/>
                      </a:cxn>
                      <a:cxn ang="0">
                        <a:pos x="998" y="1035"/>
                      </a:cxn>
                      <a:cxn ang="0">
                        <a:pos x="978" y="1017"/>
                      </a:cxn>
                      <a:cxn ang="0">
                        <a:pos x="951" y="997"/>
                      </a:cxn>
                      <a:cxn ang="0">
                        <a:pos x="916" y="975"/>
                      </a:cxn>
                      <a:cxn ang="0">
                        <a:pos x="873" y="954"/>
                      </a:cxn>
                      <a:cxn ang="0">
                        <a:pos x="819" y="933"/>
                      </a:cxn>
                      <a:cxn ang="0">
                        <a:pos x="754" y="914"/>
                      </a:cxn>
                      <a:cxn ang="0">
                        <a:pos x="677" y="897"/>
                      </a:cxn>
                      <a:cxn ang="0">
                        <a:pos x="587" y="885"/>
                      </a:cxn>
                      <a:cxn ang="0">
                        <a:pos x="484" y="876"/>
                      </a:cxn>
                      <a:cxn ang="0">
                        <a:pos x="366" y="873"/>
                      </a:cxn>
                      <a:cxn ang="0">
                        <a:pos x="233" y="876"/>
                      </a:cxn>
                      <a:cxn ang="0">
                        <a:pos x="82" y="887"/>
                      </a:cxn>
                      <a:cxn ang="0">
                        <a:pos x="1" y="893"/>
                      </a:cxn>
                      <a:cxn ang="0">
                        <a:pos x="5" y="873"/>
                      </a:cxn>
                      <a:cxn ang="0">
                        <a:pos x="12" y="835"/>
                      </a:cxn>
                      <a:cxn ang="0">
                        <a:pos x="24" y="783"/>
                      </a:cxn>
                      <a:cxn ang="0">
                        <a:pos x="40" y="719"/>
                      </a:cxn>
                      <a:cxn ang="0">
                        <a:pos x="59" y="644"/>
                      </a:cxn>
                      <a:cxn ang="0">
                        <a:pos x="83" y="565"/>
                      </a:cxn>
                      <a:cxn ang="0">
                        <a:pos x="110" y="480"/>
                      </a:cxn>
                      <a:cxn ang="0">
                        <a:pos x="160" y="354"/>
                      </a:cxn>
                      <a:cxn ang="0">
                        <a:pos x="198" y="271"/>
                      </a:cxn>
                      <a:cxn ang="0">
                        <a:pos x="240" y="196"/>
                      </a:cxn>
                      <a:cxn ang="0">
                        <a:pos x="287" y="129"/>
                      </a:cxn>
                      <a:cxn ang="0">
                        <a:pos x="336" y="73"/>
                      </a:cxn>
                      <a:cxn ang="0">
                        <a:pos x="391" y="31"/>
                      </a:cxn>
                      <a:cxn ang="0">
                        <a:pos x="450" y="5"/>
                      </a:cxn>
                    </a:cxnLst>
                    <a:rect l="0" t="0" r="r" b="b"/>
                    <a:pathLst>
                      <a:path w="1027" h="1068">
                        <a:moveTo>
                          <a:pt x="481" y="0"/>
                        </a:moveTo>
                        <a:lnTo>
                          <a:pt x="513" y="0"/>
                        </a:lnTo>
                        <a:lnTo>
                          <a:pt x="515" y="1"/>
                        </a:lnTo>
                        <a:lnTo>
                          <a:pt x="519" y="3"/>
                        </a:lnTo>
                        <a:lnTo>
                          <a:pt x="526" y="7"/>
                        </a:lnTo>
                        <a:lnTo>
                          <a:pt x="536" y="12"/>
                        </a:lnTo>
                        <a:lnTo>
                          <a:pt x="548" y="19"/>
                        </a:lnTo>
                        <a:lnTo>
                          <a:pt x="563" y="28"/>
                        </a:lnTo>
                        <a:lnTo>
                          <a:pt x="579" y="38"/>
                        </a:lnTo>
                        <a:lnTo>
                          <a:pt x="596" y="50"/>
                        </a:lnTo>
                        <a:lnTo>
                          <a:pt x="616" y="64"/>
                        </a:lnTo>
                        <a:lnTo>
                          <a:pt x="636" y="79"/>
                        </a:lnTo>
                        <a:lnTo>
                          <a:pt x="658" y="97"/>
                        </a:lnTo>
                        <a:lnTo>
                          <a:pt x="681" y="116"/>
                        </a:lnTo>
                        <a:lnTo>
                          <a:pt x="704" y="138"/>
                        </a:lnTo>
                        <a:lnTo>
                          <a:pt x="729" y="161"/>
                        </a:lnTo>
                        <a:lnTo>
                          <a:pt x="753" y="187"/>
                        </a:lnTo>
                        <a:lnTo>
                          <a:pt x="778" y="215"/>
                        </a:lnTo>
                        <a:lnTo>
                          <a:pt x="803" y="245"/>
                        </a:lnTo>
                        <a:lnTo>
                          <a:pt x="827" y="277"/>
                        </a:lnTo>
                        <a:lnTo>
                          <a:pt x="851" y="312"/>
                        </a:lnTo>
                        <a:lnTo>
                          <a:pt x="874" y="349"/>
                        </a:lnTo>
                        <a:lnTo>
                          <a:pt x="896" y="389"/>
                        </a:lnTo>
                        <a:lnTo>
                          <a:pt x="917" y="431"/>
                        </a:lnTo>
                        <a:lnTo>
                          <a:pt x="937" y="475"/>
                        </a:lnTo>
                        <a:lnTo>
                          <a:pt x="955" y="521"/>
                        </a:lnTo>
                        <a:lnTo>
                          <a:pt x="972" y="571"/>
                        </a:lnTo>
                        <a:lnTo>
                          <a:pt x="987" y="623"/>
                        </a:lnTo>
                        <a:lnTo>
                          <a:pt x="1000" y="679"/>
                        </a:lnTo>
                        <a:lnTo>
                          <a:pt x="1010" y="736"/>
                        </a:lnTo>
                        <a:lnTo>
                          <a:pt x="1019" y="797"/>
                        </a:lnTo>
                        <a:lnTo>
                          <a:pt x="1024" y="860"/>
                        </a:lnTo>
                        <a:lnTo>
                          <a:pt x="1027" y="927"/>
                        </a:lnTo>
                        <a:lnTo>
                          <a:pt x="1026" y="996"/>
                        </a:lnTo>
                        <a:lnTo>
                          <a:pt x="1022" y="1068"/>
                        </a:lnTo>
                        <a:lnTo>
                          <a:pt x="1022" y="1067"/>
                        </a:lnTo>
                        <a:lnTo>
                          <a:pt x="1021" y="1064"/>
                        </a:lnTo>
                        <a:lnTo>
                          <a:pt x="1018" y="1061"/>
                        </a:lnTo>
                        <a:lnTo>
                          <a:pt x="1015" y="1056"/>
                        </a:lnTo>
                        <a:lnTo>
                          <a:pt x="1010" y="1050"/>
                        </a:lnTo>
                        <a:lnTo>
                          <a:pt x="1004" y="1043"/>
                        </a:lnTo>
                        <a:lnTo>
                          <a:pt x="998" y="1035"/>
                        </a:lnTo>
                        <a:lnTo>
                          <a:pt x="989" y="1027"/>
                        </a:lnTo>
                        <a:lnTo>
                          <a:pt x="978" y="1017"/>
                        </a:lnTo>
                        <a:lnTo>
                          <a:pt x="966" y="1007"/>
                        </a:lnTo>
                        <a:lnTo>
                          <a:pt x="951" y="997"/>
                        </a:lnTo>
                        <a:lnTo>
                          <a:pt x="935" y="986"/>
                        </a:lnTo>
                        <a:lnTo>
                          <a:pt x="916" y="975"/>
                        </a:lnTo>
                        <a:lnTo>
                          <a:pt x="896" y="965"/>
                        </a:lnTo>
                        <a:lnTo>
                          <a:pt x="873" y="954"/>
                        </a:lnTo>
                        <a:lnTo>
                          <a:pt x="847" y="944"/>
                        </a:lnTo>
                        <a:lnTo>
                          <a:pt x="819" y="933"/>
                        </a:lnTo>
                        <a:lnTo>
                          <a:pt x="788" y="923"/>
                        </a:lnTo>
                        <a:lnTo>
                          <a:pt x="754" y="914"/>
                        </a:lnTo>
                        <a:lnTo>
                          <a:pt x="717" y="905"/>
                        </a:lnTo>
                        <a:lnTo>
                          <a:pt x="677" y="897"/>
                        </a:lnTo>
                        <a:lnTo>
                          <a:pt x="634" y="891"/>
                        </a:lnTo>
                        <a:lnTo>
                          <a:pt x="587" y="885"/>
                        </a:lnTo>
                        <a:lnTo>
                          <a:pt x="538" y="879"/>
                        </a:lnTo>
                        <a:lnTo>
                          <a:pt x="484" y="876"/>
                        </a:lnTo>
                        <a:lnTo>
                          <a:pt x="428" y="874"/>
                        </a:lnTo>
                        <a:lnTo>
                          <a:pt x="366" y="873"/>
                        </a:lnTo>
                        <a:lnTo>
                          <a:pt x="301" y="874"/>
                        </a:lnTo>
                        <a:lnTo>
                          <a:pt x="233" y="876"/>
                        </a:lnTo>
                        <a:lnTo>
                          <a:pt x="159" y="881"/>
                        </a:lnTo>
                        <a:lnTo>
                          <a:pt x="82" y="887"/>
                        </a:lnTo>
                        <a:lnTo>
                          <a:pt x="0" y="896"/>
                        </a:lnTo>
                        <a:lnTo>
                          <a:pt x="1" y="893"/>
                        </a:lnTo>
                        <a:lnTo>
                          <a:pt x="2" y="885"/>
                        </a:lnTo>
                        <a:lnTo>
                          <a:pt x="5" y="873"/>
                        </a:lnTo>
                        <a:lnTo>
                          <a:pt x="8" y="856"/>
                        </a:lnTo>
                        <a:lnTo>
                          <a:pt x="12" y="835"/>
                        </a:lnTo>
                        <a:lnTo>
                          <a:pt x="17" y="811"/>
                        </a:lnTo>
                        <a:lnTo>
                          <a:pt x="24" y="783"/>
                        </a:lnTo>
                        <a:lnTo>
                          <a:pt x="32" y="752"/>
                        </a:lnTo>
                        <a:lnTo>
                          <a:pt x="40" y="719"/>
                        </a:lnTo>
                        <a:lnTo>
                          <a:pt x="49" y="683"/>
                        </a:lnTo>
                        <a:lnTo>
                          <a:pt x="59" y="644"/>
                        </a:lnTo>
                        <a:lnTo>
                          <a:pt x="71" y="605"/>
                        </a:lnTo>
                        <a:lnTo>
                          <a:pt x="83" y="565"/>
                        </a:lnTo>
                        <a:lnTo>
                          <a:pt x="97" y="523"/>
                        </a:lnTo>
                        <a:lnTo>
                          <a:pt x="110" y="480"/>
                        </a:lnTo>
                        <a:lnTo>
                          <a:pt x="126" y="437"/>
                        </a:lnTo>
                        <a:lnTo>
                          <a:pt x="160" y="354"/>
                        </a:lnTo>
                        <a:lnTo>
                          <a:pt x="179" y="312"/>
                        </a:lnTo>
                        <a:lnTo>
                          <a:pt x="198" y="271"/>
                        </a:lnTo>
                        <a:lnTo>
                          <a:pt x="218" y="233"/>
                        </a:lnTo>
                        <a:lnTo>
                          <a:pt x="240" y="196"/>
                        </a:lnTo>
                        <a:lnTo>
                          <a:pt x="263" y="161"/>
                        </a:lnTo>
                        <a:lnTo>
                          <a:pt x="287" y="129"/>
                        </a:lnTo>
                        <a:lnTo>
                          <a:pt x="310" y="100"/>
                        </a:lnTo>
                        <a:lnTo>
                          <a:pt x="336" y="73"/>
                        </a:lnTo>
                        <a:lnTo>
                          <a:pt x="363" y="50"/>
                        </a:lnTo>
                        <a:lnTo>
                          <a:pt x="391" y="31"/>
                        </a:lnTo>
                        <a:lnTo>
                          <a:pt x="420" y="16"/>
                        </a:lnTo>
                        <a:lnTo>
                          <a:pt x="450" y="5"/>
                        </a:lnTo>
                        <a:lnTo>
                          <a:pt x="481" y="0"/>
                        </a:lnTo>
                        <a:close/>
                      </a:path>
                    </a:pathLst>
                  </a:custGeom>
                  <a:solidFill>
                    <a:schemeClr val="accent1">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p:nvSpPr>
                <p:spPr bwMode="auto">
                  <a:xfrm>
                    <a:off x="6819900" y="1428751"/>
                    <a:ext cx="1479550" cy="2219325"/>
                  </a:xfrm>
                  <a:custGeom>
                    <a:avLst/>
                    <a:gdLst/>
                    <a:ahLst/>
                    <a:cxnLst>
                      <a:cxn ang="0">
                        <a:pos x="120" y="2"/>
                      </a:cxn>
                      <a:cxn ang="0">
                        <a:pos x="188" y="15"/>
                      </a:cxn>
                      <a:cxn ang="0">
                        <a:pos x="260" y="41"/>
                      </a:cxn>
                      <a:cxn ang="0">
                        <a:pos x="336" y="80"/>
                      </a:cxn>
                      <a:cxn ang="0">
                        <a:pos x="417" y="135"/>
                      </a:cxn>
                      <a:cxn ang="0">
                        <a:pos x="501" y="209"/>
                      </a:cxn>
                      <a:cxn ang="0">
                        <a:pos x="589" y="301"/>
                      </a:cxn>
                      <a:cxn ang="0">
                        <a:pos x="680" y="414"/>
                      </a:cxn>
                      <a:cxn ang="0">
                        <a:pos x="762" y="533"/>
                      </a:cxn>
                      <a:cxn ang="0">
                        <a:pos x="821" y="642"/>
                      </a:cxn>
                      <a:cxn ang="0">
                        <a:pos x="865" y="750"/>
                      </a:cxn>
                      <a:cxn ang="0">
                        <a:pos x="896" y="856"/>
                      </a:cxn>
                      <a:cxn ang="0">
                        <a:pos x="917" y="958"/>
                      </a:cxn>
                      <a:cxn ang="0">
                        <a:pos x="928" y="1055"/>
                      </a:cxn>
                      <a:cxn ang="0">
                        <a:pos x="932" y="1142"/>
                      </a:cxn>
                      <a:cxn ang="0">
                        <a:pos x="931" y="1221"/>
                      </a:cxn>
                      <a:cxn ang="0">
                        <a:pos x="926" y="1287"/>
                      </a:cxn>
                      <a:cxn ang="0">
                        <a:pos x="920" y="1339"/>
                      </a:cxn>
                      <a:cxn ang="0">
                        <a:pos x="914" y="1376"/>
                      </a:cxn>
                      <a:cxn ang="0">
                        <a:pos x="911" y="1395"/>
                      </a:cxn>
                      <a:cxn ang="0">
                        <a:pos x="865" y="1346"/>
                      </a:cxn>
                      <a:cxn ang="0">
                        <a:pos x="770" y="1253"/>
                      </a:cxn>
                      <a:cxn ang="0">
                        <a:pos x="671" y="1173"/>
                      </a:cxn>
                      <a:cxn ang="0">
                        <a:pos x="571" y="1105"/>
                      </a:cxn>
                      <a:cxn ang="0">
                        <a:pos x="473" y="1050"/>
                      </a:cxn>
                      <a:cxn ang="0">
                        <a:pos x="380" y="1004"/>
                      </a:cxn>
                      <a:cxn ang="0">
                        <a:pos x="293" y="968"/>
                      </a:cxn>
                      <a:cxn ang="0">
                        <a:pos x="216" y="941"/>
                      </a:cxn>
                      <a:cxn ang="0">
                        <a:pos x="152" y="921"/>
                      </a:cxn>
                      <a:cxn ang="0">
                        <a:pos x="102" y="909"/>
                      </a:cxn>
                      <a:cxn ang="0">
                        <a:pos x="71" y="901"/>
                      </a:cxn>
                      <a:cxn ang="0">
                        <a:pos x="60" y="899"/>
                      </a:cxn>
                      <a:cxn ang="0">
                        <a:pos x="91" y="826"/>
                      </a:cxn>
                      <a:cxn ang="0">
                        <a:pos x="114" y="770"/>
                      </a:cxn>
                      <a:cxn ang="0">
                        <a:pos x="137" y="706"/>
                      </a:cxn>
                      <a:cxn ang="0">
                        <a:pos x="158" y="631"/>
                      </a:cxn>
                      <a:cxn ang="0">
                        <a:pos x="178" y="544"/>
                      </a:cxn>
                      <a:cxn ang="0">
                        <a:pos x="194" y="442"/>
                      </a:cxn>
                      <a:cxn ang="0">
                        <a:pos x="205" y="321"/>
                      </a:cxn>
                      <a:cxn ang="0">
                        <a:pos x="206" y="243"/>
                      </a:cxn>
                      <a:cxn ang="0">
                        <a:pos x="196" y="180"/>
                      </a:cxn>
                      <a:cxn ang="0">
                        <a:pos x="180" y="129"/>
                      </a:cxn>
                      <a:cxn ang="0">
                        <a:pos x="158" y="89"/>
                      </a:cxn>
                      <a:cxn ang="0">
                        <a:pos x="132" y="59"/>
                      </a:cxn>
                      <a:cxn ang="0">
                        <a:pos x="104" y="38"/>
                      </a:cxn>
                      <a:cxn ang="0">
                        <a:pos x="76" y="23"/>
                      </a:cxn>
                      <a:cxn ang="0">
                        <a:pos x="49" y="15"/>
                      </a:cxn>
                      <a:cxn ang="0">
                        <a:pos x="27" y="11"/>
                      </a:cxn>
                      <a:cxn ang="0">
                        <a:pos x="10" y="9"/>
                      </a:cxn>
                      <a:cxn ang="0">
                        <a:pos x="28" y="4"/>
                      </a:cxn>
                      <a:cxn ang="0">
                        <a:pos x="88" y="0"/>
                      </a:cxn>
                    </a:cxnLst>
                    <a:rect l="0" t="0" r="r" b="b"/>
                    <a:pathLst>
                      <a:path w="932" h="1398">
                        <a:moveTo>
                          <a:pt x="88" y="0"/>
                        </a:moveTo>
                        <a:lnTo>
                          <a:pt x="120" y="2"/>
                        </a:lnTo>
                        <a:lnTo>
                          <a:pt x="153" y="7"/>
                        </a:lnTo>
                        <a:lnTo>
                          <a:pt x="188" y="15"/>
                        </a:lnTo>
                        <a:lnTo>
                          <a:pt x="223" y="26"/>
                        </a:lnTo>
                        <a:lnTo>
                          <a:pt x="260" y="41"/>
                        </a:lnTo>
                        <a:lnTo>
                          <a:pt x="297" y="59"/>
                        </a:lnTo>
                        <a:lnTo>
                          <a:pt x="336" y="80"/>
                        </a:lnTo>
                        <a:lnTo>
                          <a:pt x="376" y="106"/>
                        </a:lnTo>
                        <a:lnTo>
                          <a:pt x="417" y="135"/>
                        </a:lnTo>
                        <a:lnTo>
                          <a:pt x="459" y="170"/>
                        </a:lnTo>
                        <a:lnTo>
                          <a:pt x="501" y="209"/>
                        </a:lnTo>
                        <a:lnTo>
                          <a:pt x="545" y="253"/>
                        </a:lnTo>
                        <a:lnTo>
                          <a:pt x="589" y="301"/>
                        </a:lnTo>
                        <a:lnTo>
                          <a:pt x="635" y="355"/>
                        </a:lnTo>
                        <a:lnTo>
                          <a:pt x="680" y="414"/>
                        </a:lnTo>
                        <a:lnTo>
                          <a:pt x="727" y="479"/>
                        </a:lnTo>
                        <a:lnTo>
                          <a:pt x="762" y="533"/>
                        </a:lnTo>
                        <a:lnTo>
                          <a:pt x="794" y="588"/>
                        </a:lnTo>
                        <a:lnTo>
                          <a:pt x="821" y="642"/>
                        </a:lnTo>
                        <a:lnTo>
                          <a:pt x="844" y="696"/>
                        </a:lnTo>
                        <a:lnTo>
                          <a:pt x="865" y="750"/>
                        </a:lnTo>
                        <a:lnTo>
                          <a:pt x="882" y="804"/>
                        </a:lnTo>
                        <a:lnTo>
                          <a:pt x="896" y="856"/>
                        </a:lnTo>
                        <a:lnTo>
                          <a:pt x="907" y="909"/>
                        </a:lnTo>
                        <a:lnTo>
                          <a:pt x="917" y="958"/>
                        </a:lnTo>
                        <a:lnTo>
                          <a:pt x="923" y="1008"/>
                        </a:lnTo>
                        <a:lnTo>
                          <a:pt x="928" y="1055"/>
                        </a:lnTo>
                        <a:lnTo>
                          <a:pt x="930" y="1099"/>
                        </a:lnTo>
                        <a:lnTo>
                          <a:pt x="932" y="1142"/>
                        </a:lnTo>
                        <a:lnTo>
                          <a:pt x="932" y="1183"/>
                        </a:lnTo>
                        <a:lnTo>
                          <a:pt x="931" y="1221"/>
                        </a:lnTo>
                        <a:lnTo>
                          <a:pt x="929" y="1255"/>
                        </a:lnTo>
                        <a:lnTo>
                          <a:pt x="926" y="1287"/>
                        </a:lnTo>
                        <a:lnTo>
                          <a:pt x="924" y="1315"/>
                        </a:lnTo>
                        <a:lnTo>
                          <a:pt x="920" y="1339"/>
                        </a:lnTo>
                        <a:lnTo>
                          <a:pt x="917" y="1359"/>
                        </a:lnTo>
                        <a:lnTo>
                          <a:pt x="914" y="1376"/>
                        </a:lnTo>
                        <a:lnTo>
                          <a:pt x="912" y="1387"/>
                        </a:lnTo>
                        <a:lnTo>
                          <a:pt x="911" y="1395"/>
                        </a:lnTo>
                        <a:lnTo>
                          <a:pt x="910" y="1398"/>
                        </a:lnTo>
                        <a:lnTo>
                          <a:pt x="865" y="1346"/>
                        </a:lnTo>
                        <a:lnTo>
                          <a:pt x="818" y="1298"/>
                        </a:lnTo>
                        <a:lnTo>
                          <a:pt x="770" y="1253"/>
                        </a:lnTo>
                        <a:lnTo>
                          <a:pt x="721" y="1211"/>
                        </a:lnTo>
                        <a:lnTo>
                          <a:pt x="671" y="1173"/>
                        </a:lnTo>
                        <a:lnTo>
                          <a:pt x="621" y="1138"/>
                        </a:lnTo>
                        <a:lnTo>
                          <a:pt x="571" y="1105"/>
                        </a:lnTo>
                        <a:lnTo>
                          <a:pt x="522" y="1076"/>
                        </a:lnTo>
                        <a:lnTo>
                          <a:pt x="473" y="1050"/>
                        </a:lnTo>
                        <a:lnTo>
                          <a:pt x="426" y="1026"/>
                        </a:lnTo>
                        <a:lnTo>
                          <a:pt x="380" y="1004"/>
                        </a:lnTo>
                        <a:lnTo>
                          <a:pt x="336" y="985"/>
                        </a:lnTo>
                        <a:lnTo>
                          <a:pt x="293" y="968"/>
                        </a:lnTo>
                        <a:lnTo>
                          <a:pt x="254" y="953"/>
                        </a:lnTo>
                        <a:lnTo>
                          <a:pt x="216" y="941"/>
                        </a:lnTo>
                        <a:lnTo>
                          <a:pt x="183" y="930"/>
                        </a:lnTo>
                        <a:lnTo>
                          <a:pt x="152" y="921"/>
                        </a:lnTo>
                        <a:lnTo>
                          <a:pt x="125" y="914"/>
                        </a:lnTo>
                        <a:lnTo>
                          <a:pt x="102" y="909"/>
                        </a:lnTo>
                        <a:lnTo>
                          <a:pt x="84" y="904"/>
                        </a:lnTo>
                        <a:lnTo>
                          <a:pt x="71" y="901"/>
                        </a:lnTo>
                        <a:lnTo>
                          <a:pt x="62" y="900"/>
                        </a:lnTo>
                        <a:lnTo>
                          <a:pt x="60" y="899"/>
                        </a:lnTo>
                        <a:lnTo>
                          <a:pt x="80" y="851"/>
                        </a:lnTo>
                        <a:lnTo>
                          <a:pt x="91" y="826"/>
                        </a:lnTo>
                        <a:lnTo>
                          <a:pt x="102" y="799"/>
                        </a:lnTo>
                        <a:lnTo>
                          <a:pt x="114" y="770"/>
                        </a:lnTo>
                        <a:lnTo>
                          <a:pt x="125" y="739"/>
                        </a:lnTo>
                        <a:lnTo>
                          <a:pt x="137" y="706"/>
                        </a:lnTo>
                        <a:lnTo>
                          <a:pt x="148" y="671"/>
                        </a:lnTo>
                        <a:lnTo>
                          <a:pt x="158" y="631"/>
                        </a:lnTo>
                        <a:lnTo>
                          <a:pt x="168" y="590"/>
                        </a:lnTo>
                        <a:lnTo>
                          <a:pt x="178" y="544"/>
                        </a:lnTo>
                        <a:lnTo>
                          <a:pt x="186" y="496"/>
                        </a:lnTo>
                        <a:lnTo>
                          <a:pt x="194" y="442"/>
                        </a:lnTo>
                        <a:lnTo>
                          <a:pt x="200" y="383"/>
                        </a:lnTo>
                        <a:lnTo>
                          <a:pt x="205" y="321"/>
                        </a:lnTo>
                        <a:lnTo>
                          <a:pt x="207" y="281"/>
                        </a:lnTo>
                        <a:lnTo>
                          <a:pt x="206" y="243"/>
                        </a:lnTo>
                        <a:lnTo>
                          <a:pt x="202" y="210"/>
                        </a:lnTo>
                        <a:lnTo>
                          <a:pt x="196" y="180"/>
                        </a:lnTo>
                        <a:lnTo>
                          <a:pt x="190" y="153"/>
                        </a:lnTo>
                        <a:lnTo>
                          <a:pt x="180" y="129"/>
                        </a:lnTo>
                        <a:lnTo>
                          <a:pt x="170" y="108"/>
                        </a:lnTo>
                        <a:lnTo>
                          <a:pt x="158" y="89"/>
                        </a:lnTo>
                        <a:lnTo>
                          <a:pt x="145" y="73"/>
                        </a:lnTo>
                        <a:lnTo>
                          <a:pt x="132" y="59"/>
                        </a:lnTo>
                        <a:lnTo>
                          <a:pt x="118" y="48"/>
                        </a:lnTo>
                        <a:lnTo>
                          <a:pt x="104" y="38"/>
                        </a:lnTo>
                        <a:lnTo>
                          <a:pt x="90" y="30"/>
                        </a:lnTo>
                        <a:lnTo>
                          <a:pt x="76" y="23"/>
                        </a:lnTo>
                        <a:lnTo>
                          <a:pt x="62" y="19"/>
                        </a:lnTo>
                        <a:lnTo>
                          <a:pt x="49" y="15"/>
                        </a:lnTo>
                        <a:lnTo>
                          <a:pt x="38" y="12"/>
                        </a:lnTo>
                        <a:lnTo>
                          <a:pt x="27" y="11"/>
                        </a:lnTo>
                        <a:lnTo>
                          <a:pt x="18" y="10"/>
                        </a:lnTo>
                        <a:lnTo>
                          <a:pt x="10" y="9"/>
                        </a:lnTo>
                        <a:lnTo>
                          <a:pt x="0" y="9"/>
                        </a:lnTo>
                        <a:lnTo>
                          <a:pt x="28" y="4"/>
                        </a:lnTo>
                        <a:lnTo>
                          <a:pt x="57" y="1"/>
                        </a:lnTo>
                        <a:lnTo>
                          <a:pt x="88" y="0"/>
                        </a:lnTo>
                        <a:close/>
                      </a:path>
                    </a:pathLst>
                  </a:cu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p:nvSpPr>
                <p:spPr bwMode="auto">
                  <a:xfrm>
                    <a:off x="5700713" y="3863976"/>
                    <a:ext cx="2516188" cy="1804988"/>
                  </a:xfrm>
                  <a:custGeom>
                    <a:avLst/>
                    <a:gdLst/>
                    <a:ahLst/>
                    <a:cxnLst>
                      <a:cxn ang="0">
                        <a:pos x="1566" y="1"/>
                      </a:cxn>
                      <a:cxn ang="0">
                        <a:pos x="1570" y="10"/>
                      </a:cxn>
                      <a:cxn ang="0">
                        <a:pos x="1578" y="41"/>
                      </a:cxn>
                      <a:cxn ang="0">
                        <a:pos x="1583" y="73"/>
                      </a:cxn>
                      <a:cxn ang="0">
                        <a:pos x="1585" y="115"/>
                      </a:cxn>
                      <a:cxn ang="0">
                        <a:pos x="1581" y="166"/>
                      </a:cxn>
                      <a:cxn ang="0">
                        <a:pos x="1569" y="228"/>
                      </a:cxn>
                      <a:cxn ang="0">
                        <a:pos x="1547" y="300"/>
                      </a:cxn>
                      <a:cxn ang="0">
                        <a:pos x="1515" y="381"/>
                      </a:cxn>
                      <a:cxn ang="0">
                        <a:pos x="1468" y="474"/>
                      </a:cxn>
                      <a:cxn ang="0">
                        <a:pos x="1424" y="544"/>
                      </a:cxn>
                      <a:cxn ang="0">
                        <a:pos x="1372" y="617"/>
                      </a:cxn>
                      <a:cxn ang="0">
                        <a:pos x="1311" y="691"/>
                      </a:cxn>
                      <a:cxn ang="0">
                        <a:pos x="1241" y="763"/>
                      </a:cxn>
                      <a:cxn ang="0">
                        <a:pos x="1160" y="833"/>
                      </a:cxn>
                      <a:cxn ang="0">
                        <a:pos x="1071" y="899"/>
                      </a:cxn>
                      <a:cxn ang="0">
                        <a:pos x="971" y="959"/>
                      </a:cxn>
                      <a:cxn ang="0">
                        <a:pos x="863" y="1014"/>
                      </a:cxn>
                      <a:cxn ang="0">
                        <a:pos x="744" y="1059"/>
                      </a:cxn>
                      <a:cxn ang="0">
                        <a:pos x="616" y="1096"/>
                      </a:cxn>
                      <a:cxn ang="0">
                        <a:pos x="477" y="1122"/>
                      </a:cxn>
                      <a:cxn ang="0">
                        <a:pos x="328" y="1135"/>
                      </a:cxn>
                      <a:cxn ang="0">
                        <a:pos x="169" y="1135"/>
                      </a:cxn>
                      <a:cxn ang="0">
                        <a:pos x="0" y="1119"/>
                      </a:cxn>
                      <a:cxn ang="0">
                        <a:pos x="6" y="1117"/>
                      </a:cxn>
                      <a:cxn ang="0">
                        <a:pos x="22" y="1113"/>
                      </a:cxn>
                      <a:cxn ang="0">
                        <a:pos x="47" y="1104"/>
                      </a:cxn>
                      <a:cxn ang="0">
                        <a:pos x="80" y="1089"/>
                      </a:cxn>
                      <a:cxn ang="0">
                        <a:pos x="119" y="1069"/>
                      </a:cxn>
                      <a:cxn ang="0">
                        <a:pos x="164" y="1041"/>
                      </a:cxn>
                      <a:cxn ang="0">
                        <a:pos x="212" y="1004"/>
                      </a:cxn>
                      <a:cxn ang="0">
                        <a:pos x="262" y="958"/>
                      </a:cxn>
                      <a:cxn ang="0">
                        <a:pos x="313" y="903"/>
                      </a:cxn>
                      <a:cxn ang="0">
                        <a:pos x="364" y="836"/>
                      </a:cxn>
                      <a:cxn ang="0">
                        <a:pos x="413" y="757"/>
                      </a:cxn>
                      <a:cxn ang="0">
                        <a:pos x="460" y="665"/>
                      </a:cxn>
                      <a:cxn ang="0">
                        <a:pos x="501" y="559"/>
                      </a:cxn>
                      <a:cxn ang="0">
                        <a:pos x="536" y="438"/>
                      </a:cxn>
                      <a:cxn ang="0">
                        <a:pos x="566" y="301"/>
                      </a:cxn>
                      <a:cxn ang="0">
                        <a:pos x="578" y="226"/>
                      </a:cxn>
                      <a:cxn ang="0">
                        <a:pos x="592" y="230"/>
                      </a:cxn>
                      <a:cxn ang="0">
                        <a:pos x="634" y="241"/>
                      </a:cxn>
                      <a:cxn ang="0">
                        <a:pos x="675" y="251"/>
                      </a:cxn>
                      <a:cxn ang="0">
                        <a:pos x="724" y="262"/>
                      </a:cxn>
                      <a:cxn ang="0">
                        <a:pos x="782" y="273"/>
                      </a:cxn>
                      <a:cxn ang="0">
                        <a:pos x="844" y="285"/>
                      </a:cxn>
                      <a:cxn ang="0">
                        <a:pos x="912" y="295"/>
                      </a:cxn>
                      <a:cxn ang="0">
                        <a:pos x="1018" y="307"/>
                      </a:cxn>
                      <a:cxn ang="0">
                        <a:pos x="1090" y="312"/>
                      </a:cxn>
                      <a:cxn ang="0">
                        <a:pos x="1162" y="313"/>
                      </a:cxn>
                      <a:cxn ang="0">
                        <a:pos x="1232" y="308"/>
                      </a:cxn>
                      <a:cxn ang="0">
                        <a:pos x="1300" y="300"/>
                      </a:cxn>
                      <a:cxn ang="0">
                        <a:pos x="1362" y="286"/>
                      </a:cxn>
                      <a:cxn ang="0">
                        <a:pos x="1419" y="265"/>
                      </a:cxn>
                      <a:cxn ang="0">
                        <a:pos x="1469" y="237"/>
                      </a:cxn>
                      <a:cxn ang="0">
                        <a:pos x="1510" y="201"/>
                      </a:cxn>
                      <a:cxn ang="0">
                        <a:pos x="1541" y="155"/>
                      </a:cxn>
                      <a:cxn ang="0">
                        <a:pos x="1560" y="101"/>
                      </a:cxn>
                      <a:cxn ang="0">
                        <a:pos x="1567" y="36"/>
                      </a:cxn>
                    </a:cxnLst>
                    <a:rect l="0" t="0" r="r" b="b"/>
                    <a:pathLst>
                      <a:path w="1585" h="1137">
                        <a:moveTo>
                          <a:pt x="1565" y="0"/>
                        </a:moveTo>
                        <a:lnTo>
                          <a:pt x="1566" y="1"/>
                        </a:lnTo>
                        <a:lnTo>
                          <a:pt x="1568" y="4"/>
                        </a:lnTo>
                        <a:lnTo>
                          <a:pt x="1570" y="10"/>
                        </a:lnTo>
                        <a:lnTo>
                          <a:pt x="1576" y="28"/>
                        </a:lnTo>
                        <a:lnTo>
                          <a:pt x="1578" y="41"/>
                        </a:lnTo>
                        <a:lnTo>
                          <a:pt x="1582" y="56"/>
                        </a:lnTo>
                        <a:lnTo>
                          <a:pt x="1583" y="73"/>
                        </a:lnTo>
                        <a:lnTo>
                          <a:pt x="1584" y="93"/>
                        </a:lnTo>
                        <a:lnTo>
                          <a:pt x="1585" y="115"/>
                        </a:lnTo>
                        <a:lnTo>
                          <a:pt x="1583" y="140"/>
                        </a:lnTo>
                        <a:lnTo>
                          <a:pt x="1581" y="166"/>
                        </a:lnTo>
                        <a:lnTo>
                          <a:pt x="1576" y="196"/>
                        </a:lnTo>
                        <a:lnTo>
                          <a:pt x="1569" y="228"/>
                        </a:lnTo>
                        <a:lnTo>
                          <a:pt x="1559" y="263"/>
                        </a:lnTo>
                        <a:lnTo>
                          <a:pt x="1547" y="300"/>
                        </a:lnTo>
                        <a:lnTo>
                          <a:pt x="1533" y="339"/>
                        </a:lnTo>
                        <a:lnTo>
                          <a:pt x="1515" y="381"/>
                        </a:lnTo>
                        <a:lnTo>
                          <a:pt x="1494" y="426"/>
                        </a:lnTo>
                        <a:lnTo>
                          <a:pt x="1468" y="474"/>
                        </a:lnTo>
                        <a:lnTo>
                          <a:pt x="1447" y="509"/>
                        </a:lnTo>
                        <a:lnTo>
                          <a:pt x="1424" y="544"/>
                        </a:lnTo>
                        <a:lnTo>
                          <a:pt x="1400" y="580"/>
                        </a:lnTo>
                        <a:lnTo>
                          <a:pt x="1372" y="617"/>
                        </a:lnTo>
                        <a:lnTo>
                          <a:pt x="1343" y="654"/>
                        </a:lnTo>
                        <a:lnTo>
                          <a:pt x="1311" y="691"/>
                        </a:lnTo>
                        <a:lnTo>
                          <a:pt x="1276" y="727"/>
                        </a:lnTo>
                        <a:lnTo>
                          <a:pt x="1241" y="763"/>
                        </a:lnTo>
                        <a:lnTo>
                          <a:pt x="1201" y="798"/>
                        </a:lnTo>
                        <a:lnTo>
                          <a:pt x="1160" y="833"/>
                        </a:lnTo>
                        <a:lnTo>
                          <a:pt x="1117" y="866"/>
                        </a:lnTo>
                        <a:lnTo>
                          <a:pt x="1071" y="899"/>
                        </a:lnTo>
                        <a:lnTo>
                          <a:pt x="1023" y="930"/>
                        </a:lnTo>
                        <a:lnTo>
                          <a:pt x="971" y="959"/>
                        </a:lnTo>
                        <a:lnTo>
                          <a:pt x="918" y="987"/>
                        </a:lnTo>
                        <a:lnTo>
                          <a:pt x="863" y="1014"/>
                        </a:lnTo>
                        <a:lnTo>
                          <a:pt x="805" y="1038"/>
                        </a:lnTo>
                        <a:lnTo>
                          <a:pt x="744" y="1059"/>
                        </a:lnTo>
                        <a:lnTo>
                          <a:pt x="681" y="1079"/>
                        </a:lnTo>
                        <a:lnTo>
                          <a:pt x="616" y="1096"/>
                        </a:lnTo>
                        <a:lnTo>
                          <a:pt x="548" y="1111"/>
                        </a:lnTo>
                        <a:lnTo>
                          <a:pt x="477" y="1122"/>
                        </a:lnTo>
                        <a:lnTo>
                          <a:pt x="404" y="1130"/>
                        </a:lnTo>
                        <a:lnTo>
                          <a:pt x="328" y="1135"/>
                        </a:lnTo>
                        <a:lnTo>
                          <a:pt x="250" y="1137"/>
                        </a:lnTo>
                        <a:lnTo>
                          <a:pt x="169" y="1135"/>
                        </a:lnTo>
                        <a:lnTo>
                          <a:pt x="86" y="1129"/>
                        </a:lnTo>
                        <a:lnTo>
                          <a:pt x="0" y="1119"/>
                        </a:lnTo>
                        <a:lnTo>
                          <a:pt x="2" y="1119"/>
                        </a:lnTo>
                        <a:lnTo>
                          <a:pt x="6" y="1117"/>
                        </a:lnTo>
                        <a:lnTo>
                          <a:pt x="13" y="1116"/>
                        </a:lnTo>
                        <a:lnTo>
                          <a:pt x="22" y="1113"/>
                        </a:lnTo>
                        <a:lnTo>
                          <a:pt x="33" y="1109"/>
                        </a:lnTo>
                        <a:lnTo>
                          <a:pt x="47" y="1104"/>
                        </a:lnTo>
                        <a:lnTo>
                          <a:pt x="62" y="1097"/>
                        </a:lnTo>
                        <a:lnTo>
                          <a:pt x="80" y="1089"/>
                        </a:lnTo>
                        <a:lnTo>
                          <a:pt x="99" y="1080"/>
                        </a:lnTo>
                        <a:lnTo>
                          <a:pt x="119" y="1069"/>
                        </a:lnTo>
                        <a:lnTo>
                          <a:pt x="141" y="1056"/>
                        </a:lnTo>
                        <a:lnTo>
                          <a:pt x="164" y="1041"/>
                        </a:lnTo>
                        <a:lnTo>
                          <a:pt x="187" y="1023"/>
                        </a:lnTo>
                        <a:lnTo>
                          <a:pt x="212" y="1004"/>
                        </a:lnTo>
                        <a:lnTo>
                          <a:pt x="237" y="982"/>
                        </a:lnTo>
                        <a:lnTo>
                          <a:pt x="262" y="958"/>
                        </a:lnTo>
                        <a:lnTo>
                          <a:pt x="288" y="932"/>
                        </a:lnTo>
                        <a:lnTo>
                          <a:pt x="313" y="903"/>
                        </a:lnTo>
                        <a:lnTo>
                          <a:pt x="339" y="871"/>
                        </a:lnTo>
                        <a:lnTo>
                          <a:pt x="364" y="836"/>
                        </a:lnTo>
                        <a:lnTo>
                          <a:pt x="389" y="798"/>
                        </a:lnTo>
                        <a:lnTo>
                          <a:pt x="413" y="757"/>
                        </a:lnTo>
                        <a:lnTo>
                          <a:pt x="436" y="713"/>
                        </a:lnTo>
                        <a:lnTo>
                          <a:pt x="460" y="665"/>
                        </a:lnTo>
                        <a:lnTo>
                          <a:pt x="481" y="614"/>
                        </a:lnTo>
                        <a:lnTo>
                          <a:pt x="501" y="559"/>
                        </a:lnTo>
                        <a:lnTo>
                          <a:pt x="519" y="500"/>
                        </a:lnTo>
                        <a:lnTo>
                          <a:pt x="536" y="438"/>
                        </a:lnTo>
                        <a:lnTo>
                          <a:pt x="552" y="371"/>
                        </a:lnTo>
                        <a:lnTo>
                          <a:pt x="566" y="301"/>
                        </a:lnTo>
                        <a:lnTo>
                          <a:pt x="577" y="225"/>
                        </a:lnTo>
                        <a:lnTo>
                          <a:pt x="578" y="226"/>
                        </a:lnTo>
                        <a:lnTo>
                          <a:pt x="583" y="227"/>
                        </a:lnTo>
                        <a:lnTo>
                          <a:pt x="592" y="230"/>
                        </a:lnTo>
                        <a:lnTo>
                          <a:pt x="603" y="233"/>
                        </a:lnTo>
                        <a:lnTo>
                          <a:pt x="634" y="241"/>
                        </a:lnTo>
                        <a:lnTo>
                          <a:pt x="654" y="246"/>
                        </a:lnTo>
                        <a:lnTo>
                          <a:pt x="675" y="251"/>
                        </a:lnTo>
                        <a:lnTo>
                          <a:pt x="699" y="256"/>
                        </a:lnTo>
                        <a:lnTo>
                          <a:pt x="724" y="262"/>
                        </a:lnTo>
                        <a:lnTo>
                          <a:pt x="752" y="267"/>
                        </a:lnTo>
                        <a:lnTo>
                          <a:pt x="782" y="273"/>
                        </a:lnTo>
                        <a:lnTo>
                          <a:pt x="812" y="279"/>
                        </a:lnTo>
                        <a:lnTo>
                          <a:pt x="844" y="285"/>
                        </a:lnTo>
                        <a:lnTo>
                          <a:pt x="877" y="290"/>
                        </a:lnTo>
                        <a:lnTo>
                          <a:pt x="912" y="295"/>
                        </a:lnTo>
                        <a:lnTo>
                          <a:pt x="946" y="300"/>
                        </a:lnTo>
                        <a:lnTo>
                          <a:pt x="1018" y="307"/>
                        </a:lnTo>
                        <a:lnTo>
                          <a:pt x="1053" y="309"/>
                        </a:lnTo>
                        <a:lnTo>
                          <a:pt x="1090" y="312"/>
                        </a:lnTo>
                        <a:lnTo>
                          <a:pt x="1126" y="313"/>
                        </a:lnTo>
                        <a:lnTo>
                          <a:pt x="1162" y="313"/>
                        </a:lnTo>
                        <a:lnTo>
                          <a:pt x="1197" y="311"/>
                        </a:lnTo>
                        <a:lnTo>
                          <a:pt x="1232" y="308"/>
                        </a:lnTo>
                        <a:lnTo>
                          <a:pt x="1266" y="305"/>
                        </a:lnTo>
                        <a:lnTo>
                          <a:pt x="1300" y="300"/>
                        </a:lnTo>
                        <a:lnTo>
                          <a:pt x="1331" y="294"/>
                        </a:lnTo>
                        <a:lnTo>
                          <a:pt x="1362" y="286"/>
                        </a:lnTo>
                        <a:lnTo>
                          <a:pt x="1391" y="276"/>
                        </a:lnTo>
                        <a:lnTo>
                          <a:pt x="1419" y="265"/>
                        </a:lnTo>
                        <a:lnTo>
                          <a:pt x="1445" y="252"/>
                        </a:lnTo>
                        <a:lnTo>
                          <a:pt x="1469" y="237"/>
                        </a:lnTo>
                        <a:lnTo>
                          <a:pt x="1490" y="220"/>
                        </a:lnTo>
                        <a:lnTo>
                          <a:pt x="1510" y="201"/>
                        </a:lnTo>
                        <a:lnTo>
                          <a:pt x="1526" y="179"/>
                        </a:lnTo>
                        <a:lnTo>
                          <a:pt x="1541" y="155"/>
                        </a:lnTo>
                        <a:lnTo>
                          <a:pt x="1552" y="130"/>
                        </a:lnTo>
                        <a:lnTo>
                          <a:pt x="1560" y="101"/>
                        </a:lnTo>
                        <a:lnTo>
                          <a:pt x="1565" y="70"/>
                        </a:lnTo>
                        <a:lnTo>
                          <a:pt x="1567" y="36"/>
                        </a:lnTo>
                        <a:lnTo>
                          <a:pt x="156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p:nvSpPr>
                <p:spPr bwMode="auto">
                  <a:xfrm>
                    <a:off x="4284663" y="3054351"/>
                    <a:ext cx="1943100" cy="2376488"/>
                  </a:xfrm>
                  <a:custGeom>
                    <a:avLst/>
                    <a:gdLst/>
                    <a:ahLst/>
                    <a:cxnLst>
                      <a:cxn ang="0">
                        <a:pos x="1051" y="2"/>
                      </a:cxn>
                      <a:cxn ang="0">
                        <a:pos x="1061" y="15"/>
                      </a:cxn>
                      <a:cxn ang="0">
                        <a:pos x="1079" y="43"/>
                      </a:cxn>
                      <a:cxn ang="0">
                        <a:pos x="1102" y="83"/>
                      </a:cxn>
                      <a:cxn ang="0">
                        <a:pos x="1129" y="136"/>
                      </a:cxn>
                      <a:cxn ang="0">
                        <a:pos x="1156" y="201"/>
                      </a:cxn>
                      <a:cxn ang="0">
                        <a:pos x="1181" y="278"/>
                      </a:cxn>
                      <a:cxn ang="0">
                        <a:pos x="1203" y="366"/>
                      </a:cxn>
                      <a:cxn ang="0">
                        <a:pos x="1218" y="464"/>
                      </a:cxn>
                      <a:cxn ang="0">
                        <a:pos x="1224" y="574"/>
                      </a:cxn>
                      <a:cxn ang="0">
                        <a:pos x="1219" y="693"/>
                      </a:cxn>
                      <a:cxn ang="0">
                        <a:pos x="1200" y="822"/>
                      </a:cxn>
                      <a:cxn ang="0">
                        <a:pos x="1165" y="960"/>
                      </a:cxn>
                      <a:cxn ang="0">
                        <a:pos x="1123" y="1081"/>
                      </a:cxn>
                      <a:cxn ang="0">
                        <a:pos x="1076" y="1183"/>
                      </a:cxn>
                      <a:cxn ang="0">
                        <a:pos x="1026" y="1266"/>
                      </a:cxn>
                      <a:cxn ang="0">
                        <a:pos x="976" y="1333"/>
                      </a:cxn>
                      <a:cxn ang="0">
                        <a:pos x="923" y="1386"/>
                      </a:cxn>
                      <a:cxn ang="0">
                        <a:pos x="873" y="1427"/>
                      </a:cxn>
                      <a:cxn ang="0">
                        <a:pos x="824" y="1456"/>
                      </a:cxn>
                      <a:cxn ang="0">
                        <a:pos x="779" y="1475"/>
                      </a:cxn>
                      <a:cxn ang="0">
                        <a:pos x="738" y="1488"/>
                      </a:cxn>
                      <a:cxn ang="0">
                        <a:pos x="703" y="1494"/>
                      </a:cxn>
                      <a:cxn ang="0">
                        <a:pos x="675" y="1497"/>
                      </a:cxn>
                      <a:cxn ang="0">
                        <a:pos x="655" y="1496"/>
                      </a:cxn>
                      <a:cxn ang="0">
                        <a:pos x="645" y="1495"/>
                      </a:cxn>
                      <a:cxn ang="0">
                        <a:pos x="616" y="1497"/>
                      </a:cxn>
                      <a:cxn ang="0">
                        <a:pos x="562" y="1484"/>
                      </a:cxn>
                      <a:cxn ang="0">
                        <a:pos x="508" y="1451"/>
                      </a:cxn>
                      <a:cxn ang="0">
                        <a:pos x="457" y="1403"/>
                      </a:cxn>
                      <a:cxn ang="0">
                        <a:pos x="406" y="1339"/>
                      </a:cxn>
                      <a:cxn ang="0">
                        <a:pos x="358" y="1264"/>
                      </a:cxn>
                      <a:cxn ang="0">
                        <a:pos x="311" y="1178"/>
                      </a:cxn>
                      <a:cxn ang="0">
                        <a:pos x="266" y="1087"/>
                      </a:cxn>
                      <a:cxn ang="0">
                        <a:pos x="224" y="989"/>
                      </a:cxn>
                      <a:cxn ang="0">
                        <a:pos x="185" y="890"/>
                      </a:cxn>
                      <a:cxn ang="0">
                        <a:pos x="132" y="743"/>
                      </a:cxn>
                      <a:cxn ang="0">
                        <a:pos x="100" y="648"/>
                      </a:cxn>
                      <a:cxn ang="0">
                        <a:pos x="73" y="560"/>
                      </a:cxn>
                      <a:cxn ang="0">
                        <a:pos x="50" y="481"/>
                      </a:cxn>
                      <a:cxn ang="0">
                        <a:pos x="30" y="412"/>
                      </a:cxn>
                      <a:cxn ang="0">
                        <a:pos x="16" y="358"/>
                      </a:cxn>
                      <a:cxn ang="0">
                        <a:pos x="6" y="318"/>
                      </a:cxn>
                      <a:cxn ang="0">
                        <a:pos x="1" y="298"/>
                      </a:cxn>
                      <a:cxn ang="0">
                        <a:pos x="62" y="306"/>
                      </a:cxn>
                      <a:cxn ang="0">
                        <a:pos x="183" y="317"/>
                      </a:cxn>
                      <a:cxn ang="0">
                        <a:pos x="300" y="315"/>
                      </a:cxn>
                      <a:cxn ang="0">
                        <a:pos x="411" y="300"/>
                      </a:cxn>
                      <a:cxn ang="0">
                        <a:pos x="516" y="277"/>
                      </a:cxn>
                      <a:cxn ang="0">
                        <a:pos x="613" y="247"/>
                      </a:cxn>
                      <a:cxn ang="0">
                        <a:pos x="703" y="212"/>
                      </a:cxn>
                      <a:cxn ang="0">
                        <a:pos x="783" y="174"/>
                      </a:cxn>
                      <a:cxn ang="0">
                        <a:pos x="855" y="135"/>
                      </a:cxn>
                      <a:cxn ang="0">
                        <a:pos x="917" y="98"/>
                      </a:cxn>
                      <a:cxn ang="0">
                        <a:pos x="968" y="63"/>
                      </a:cxn>
                      <a:cxn ang="0">
                        <a:pos x="1006" y="34"/>
                      </a:cxn>
                      <a:cxn ang="0">
                        <a:pos x="1034" y="13"/>
                      </a:cxn>
                      <a:cxn ang="0">
                        <a:pos x="1047" y="2"/>
                      </a:cxn>
                    </a:cxnLst>
                    <a:rect l="0" t="0" r="r" b="b"/>
                    <a:pathLst>
                      <a:path w="1224" h="1497">
                        <a:moveTo>
                          <a:pt x="1049" y="0"/>
                        </a:moveTo>
                        <a:lnTo>
                          <a:pt x="1051" y="2"/>
                        </a:lnTo>
                        <a:lnTo>
                          <a:pt x="1054" y="7"/>
                        </a:lnTo>
                        <a:lnTo>
                          <a:pt x="1061" y="15"/>
                        </a:lnTo>
                        <a:lnTo>
                          <a:pt x="1069" y="27"/>
                        </a:lnTo>
                        <a:lnTo>
                          <a:pt x="1079" y="43"/>
                        </a:lnTo>
                        <a:lnTo>
                          <a:pt x="1090" y="62"/>
                        </a:lnTo>
                        <a:lnTo>
                          <a:pt x="1102" y="83"/>
                        </a:lnTo>
                        <a:lnTo>
                          <a:pt x="1115" y="108"/>
                        </a:lnTo>
                        <a:lnTo>
                          <a:pt x="1129" y="136"/>
                        </a:lnTo>
                        <a:lnTo>
                          <a:pt x="1142" y="167"/>
                        </a:lnTo>
                        <a:lnTo>
                          <a:pt x="1156" y="201"/>
                        </a:lnTo>
                        <a:lnTo>
                          <a:pt x="1169" y="238"/>
                        </a:lnTo>
                        <a:lnTo>
                          <a:pt x="1181" y="278"/>
                        </a:lnTo>
                        <a:lnTo>
                          <a:pt x="1193" y="321"/>
                        </a:lnTo>
                        <a:lnTo>
                          <a:pt x="1203" y="366"/>
                        </a:lnTo>
                        <a:lnTo>
                          <a:pt x="1211" y="414"/>
                        </a:lnTo>
                        <a:lnTo>
                          <a:pt x="1218" y="464"/>
                        </a:lnTo>
                        <a:lnTo>
                          <a:pt x="1223" y="518"/>
                        </a:lnTo>
                        <a:lnTo>
                          <a:pt x="1224" y="574"/>
                        </a:lnTo>
                        <a:lnTo>
                          <a:pt x="1223" y="632"/>
                        </a:lnTo>
                        <a:lnTo>
                          <a:pt x="1219" y="693"/>
                        </a:lnTo>
                        <a:lnTo>
                          <a:pt x="1211" y="756"/>
                        </a:lnTo>
                        <a:lnTo>
                          <a:pt x="1200" y="822"/>
                        </a:lnTo>
                        <a:lnTo>
                          <a:pt x="1185" y="889"/>
                        </a:lnTo>
                        <a:lnTo>
                          <a:pt x="1165" y="960"/>
                        </a:lnTo>
                        <a:lnTo>
                          <a:pt x="1145" y="1023"/>
                        </a:lnTo>
                        <a:lnTo>
                          <a:pt x="1123" y="1081"/>
                        </a:lnTo>
                        <a:lnTo>
                          <a:pt x="1099" y="1134"/>
                        </a:lnTo>
                        <a:lnTo>
                          <a:pt x="1076" y="1183"/>
                        </a:lnTo>
                        <a:lnTo>
                          <a:pt x="1052" y="1226"/>
                        </a:lnTo>
                        <a:lnTo>
                          <a:pt x="1026" y="1266"/>
                        </a:lnTo>
                        <a:lnTo>
                          <a:pt x="1001" y="1302"/>
                        </a:lnTo>
                        <a:lnTo>
                          <a:pt x="976" y="1333"/>
                        </a:lnTo>
                        <a:lnTo>
                          <a:pt x="949" y="1362"/>
                        </a:lnTo>
                        <a:lnTo>
                          <a:pt x="923" y="1386"/>
                        </a:lnTo>
                        <a:lnTo>
                          <a:pt x="898" y="1408"/>
                        </a:lnTo>
                        <a:lnTo>
                          <a:pt x="873" y="1427"/>
                        </a:lnTo>
                        <a:lnTo>
                          <a:pt x="848" y="1443"/>
                        </a:lnTo>
                        <a:lnTo>
                          <a:pt x="824" y="1456"/>
                        </a:lnTo>
                        <a:lnTo>
                          <a:pt x="801" y="1467"/>
                        </a:lnTo>
                        <a:lnTo>
                          <a:pt x="779" y="1475"/>
                        </a:lnTo>
                        <a:lnTo>
                          <a:pt x="758" y="1483"/>
                        </a:lnTo>
                        <a:lnTo>
                          <a:pt x="738" y="1488"/>
                        </a:lnTo>
                        <a:lnTo>
                          <a:pt x="720" y="1491"/>
                        </a:lnTo>
                        <a:lnTo>
                          <a:pt x="703" y="1494"/>
                        </a:lnTo>
                        <a:lnTo>
                          <a:pt x="688" y="1496"/>
                        </a:lnTo>
                        <a:lnTo>
                          <a:pt x="675" y="1497"/>
                        </a:lnTo>
                        <a:lnTo>
                          <a:pt x="664" y="1497"/>
                        </a:lnTo>
                        <a:lnTo>
                          <a:pt x="655" y="1496"/>
                        </a:lnTo>
                        <a:lnTo>
                          <a:pt x="648" y="1496"/>
                        </a:lnTo>
                        <a:lnTo>
                          <a:pt x="645" y="1495"/>
                        </a:lnTo>
                        <a:lnTo>
                          <a:pt x="643" y="1495"/>
                        </a:lnTo>
                        <a:lnTo>
                          <a:pt x="616" y="1497"/>
                        </a:lnTo>
                        <a:lnTo>
                          <a:pt x="588" y="1492"/>
                        </a:lnTo>
                        <a:lnTo>
                          <a:pt x="562" y="1484"/>
                        </a:lnTo>
                        <a:lnTo>
                          <a:pt x="535" y="1470"/>
                        </a:lnTo>
                        <a:lnTo>
                          <a:pt x="508" y="1451"/>
                        </a:lnTo>
                        <a:lnTo>
                          <a:pt x="482" y="1429"/>
                        </a:lnTo>
                        <a:lnTo>
                          <a:pt x="457" y="1403"/>
                        </a:lnTo>
                        <a:lnTo>
                          <a:pt x="431" y="1373"/>
                        </a:lnTo>
                        <a:lnTo>
                          <a:pt x="406" y="1339"/>
                        </a:lnTo>
                        <a:lnTo>
                          <a:pt x="382" y="1303"/>
                        </a:lnTo>
                        <a:lnTo>
                          <a:pt x="358" y="1264"/>
                        </a:lnTo>
                        <a:lnTo>
                          <a:pt x="334" y="1222"/>
                        </a:lnTo>
                        <a:lnTo>
                          <a:pt x="311" y="1178"/>
                        </a:lnTo>
                        <a:lnTo>
                          <a:pt x="288" y="1133"/>
                        </a:lnTo>
                        <a:lnTo>
                          <a:pt x="266" y="1087"/>
                        </a:lnTo>
                        <a:lnTo>
                          <a:pt x="245" y="1039"/>
                        </a:lnTo>
                        <a:lnTo>
                          <a:pt x="224" y="989"/>
                        </a:lnTo>
                        <a:lnTo>
                          <a:pt x="204" y="941"/>
                        </a:lnTo>
                        <a:lnTo>
                          <a:pt x="185" y="890"/>
                        </a:lnTo>
                        <a:lnTo>
                          <a:pt x="166" y="841"/>
                        </a:lnTo>
                        <a:lnTo>
                          <a:pt x="132" y="743"/>
                        </a:lnTo>
                        <a:lnTo>
                          <a:pt x="116" y="695"/>
                        </a:lnTo>
                        <a:lnTo>
                          <a:pt x="100" y="648"/>
                        </a:lnTo>
                        <a:lnTo>
                          <a:pt x="87" y="604"/>
                        </a:lnTo>
                        <a:lnTo>
                          <a:pt x="73" y="560"/>
                        </a:lnTo>
                        <a:lnTo>
                          <a:pt x="61" y="519"/>
                        </a:lnTo>
                        <a:lnTo>
                          <a:pt x="50" y="481"/>
                        </a:lnTo>
                        <a:lnTo>
                          <a:pt x="40" y="445"/>
                        </a:lnTo>
                        <a:lnTo>
                          <a:pt x="30" y="412"/>
                        </a:lnTo>
                        <a:lnTo>
                          <a:pt x="23" y="383"/>
                        </a:lnTo>
                        <a:lnTo>
                          <a:pt x="16" y="358"/>
                        </a:lnTo>
                        <a:lnTo>
                          <a:pt x="10" y="336"/>
                        </a:lnTo>
                        <a:lnTo>
                          <a:pt x="6" y="318"/>
                        </a:lnTo>
                        <a:lnTo>
                          <a:pt x="2" y="305"/>
                        </a:lnTo>
                        <a:lnTo>
                          <a:pt x="1" y="298"/>
                        </a:lnTo>
                        <a:lnTo>
                          <a:pt x="0" y="295"/>
                        </a:lnTo>
                        <a:lnTo>
                          <a:pt x="62" y="306"/>
                        </a:lnTo>
                        <a:lnTo>
                          <a:pt x="124" y="313"/>
                        </a:lnTo>
                        <a:lnTo>
                          <a:pt x="183" y="317"/>
                        </a:lnTo>
                        <a:lnTo>
                          <a:pt x="242" y="317"/>
                        </a:lnTo>
                        <a:lnTo>
                          <a:pt x="300" y="315"/>
                        </a:lnTo>
                        <a:lnTo>
                          <a:pt x="356" y="309"/>
                        </a:lnTo>
                        <a:lnTo>
                          <a:pt x="411" y="300"/>
                        </a:lnTo>
                        <a:lnTo>
                          <a:pt x="464" y="290"/>
                        </a:lnTo>
                        <a:lnTo>
                          <a:pt x="516" y="277"/>
                        </a:lnTo>
                        <a:lnTo>
                          <a:pt x="565" y="263"/>
                        </a:lnTo>
                        <a:lnTo>
                          <a:pt x="613" y="247"/>
                        </a:lnTo>
                        <a:lnTo>
                          <a:pt x="659" y="230"/>
                        </a:lnTo>
                        <a:lnTo>
                          <a:pt x="703" y="212"/>
                        </a:lnTo>
                        <a:lnTo>
                          <a:pt x="744" y="193"/>
                        </a:lnTo>
                        <a:lnTo>
                          <a:pt x="783" y="174"/>
                        </a:lnTo>
                        <a:lnTo>
                          <a:pt x="821" y="155"/>
                        </a:lnTo>
                        <a:lnTo>
                          <a:pt x="855" y="135"/>
                        </a:lnTo>
                        <a:lnTo>
                          <a:pt x="888" y="116"/>
                        </a:lnTo>
                        <a:lnTo>
                          <a:pt x="917" y="98"/>
                        </a:lnTo>
                        <a:lnTo>
                          <a:pt x="944" y="80"/>
                        </a:lnTo>
                        <a:lnTo>
                          <a:pt x="968" y="63"/>
                        </a:lnTo>
                        <a:lnTo>
                          <a:pt x="988" y="48"/>
                        </a:lnTo>
                        <a:lnTo>
                          <a:pt x="1006" y="34"/>
                        </a:lnTo>
                        <a:lnTo>
                          <a:pt x="1022" y="23"/>
                        </a:lnTo>
                        <a:lnTo>
                          <a:pt x="1034" y="13"/>
                        </a:lnTo>
                        <a:lnTo>
                          <a:pt x="1042" y="6"/>
                        </a:lnTo>
                        <a:lnTo>
                          <a:pt x="1047" y="2"/>
                        </a:lnTo>
                        <a:lnTo>
                          <a:pt x="1049" y="0"/>
                        </a:lnTo>
                        <a:close/>
                      </a:path>
                    </a:pathLst>
                  </a:custGeom>
                  <a:solidFill>
                    <a:srgbClr val="FFC000">
                      <a:alpha val="59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p:cNvSpPr>
                  <p:nvPr/>
                </p:nvSpPr>
                <p:spPr bwMode="auto">
                  <a:xfrm>
                    <a:off x="3879850" y="3028951"/>
                    <a:ext cx="1347788" cy="2398713"/>
                  </a:xfrm>
                  <a:custGeom>
                    <a:avLst/>
                    <a:gdLst/>
                    <a:ahLst/>
                    <a:cxnLst>
                      <a:cxn ang="0">
                        <a:pos x="24" y="1"/>
                      </a:cxn>
                      <a:cxn ang="0">
                        <a:pos x="33" y="17"/>
                      </a:cxn>
                      <a:cxn ang="0">
                        <a:pos x="52" y="44"/>
                      </a:cxn>
                      <a:cxn ang="0">
                        <a:pos x="82" y="82"/>
                      </a:cxn>
                      <a:cxn ang="0">
                        <a:pos x="121" y="127"/>
                      </a:cxn>
                      <a:cxn ang="0">
                        <a:pos x="173" y="179"/>
                      </a:cxn>
                      <a:cxn ang="0">
                        <a:pos x="236" y="235"/>
                      </a:cxn>
                      <a:cxn ang="0">
                        <a:pos x="311" y="292"/>
                      </a:cxn>
                      <a:cxn ang="0">
                        <a:pos x="399" y="349"/>
                      </a:cxn>
                      <a:cxn ang="0">
                        <a:pos x="500" y="402"/>
                      </a:cxn>
                      <a:cxn ang="0">
                        <a:pos x="614" y="450"/>
                      </a:cxn>
                      <a:cxn ang="0">
                        <a:pos x="743" y="491"/>
                      </a:cxn>
                      <a:cxn ang="0">
                        <a:pos x="813" y="510"/>
                      </a:cxn>
                      <a:cxn ang="0">
                        <a:pos x="805" y="527"/>
                      </a:cxn>
                      <a:cxn ang="0">
                        <a:pos x="791" y="559"/>
                      </a:cxn>
                      <a:cxn ang="0">
                        <a:pos x="774" y="605"/>
                      </a:cxn>
                      <a:cxn ang="0">
                        <a:pos x="754" y="663"/>
                      </a:cxn>
                      <a:cxn ang="0">
                        <a:pos x="733" y="729"/>
                      </a:cxn>
                      <a:cxn ang="0">
                        <a:pos x="714" y="805"/>
                      </a:cxn>
                      <a:cxn ang="0">
                        <a:pos x="697" y="886"/>
                      </a:cxn>
                      <a:cxn ang="0">
                        <a:pos x="686" y="971"/>
                      </a:cxn>
                      <a:cxn ang="0">
                        <a:pos x="681" y="1060"/>
                      </a:cxn>
                      <a:cxn ang="0">
                        <a:pos x="684" y="1149"/>
                      </a:cxn>
                      <a:cxn ang="0">
                        <a:pos x="697" y="1237"/>
                      </a:cxn>
                      <a:cxn ang="0">
                        <a:pos x="723" y="1322"/>
                      </a:cxn>
                      <a:cxn ang="0">
                        <a:pos x="761" y="1403"/>
                      </a:cxn>
                      <a:cxn ang="0">
                        <a:pos x="815" y="1477"/>
                      </a:cxn>
                      <a:cxn ang="0">
                        <a:pos x="847" y="1511"/>
                      </a:cxn>
                      <a:cxn ang="0">
                        <a:pos x="837" y="1508"/>
                      </a:cxn>
                      <a:cxn ang="0">
                        <a:pos x="815" y="1503"/>
                      </a:cxn>
                      <a:cxn ang="0">
                        <a:pos x="786" y="1495"/>
                      </a:cxn>
                      <a:cxn ang="0">
                        <a:pos x="749" y="1482"/>
                      </a:cxn>
                      <a:cxn ang="0">
                        <a:pos x="705" y="1466"/>
                      </a:cxn>
                      <a:cxn ang="0">
                        <a:pos x="655" y="1444"/>
                      </a:cxn>
                      <a:cxn ang="0">
                        <a:pos x="602" y="1418"/>
                      </a:cxn>
                      <a:cxn ang="0">
                        <a:pos x="545" y="1385"/>
                      </a:cxn>
                      <a:cxn ang="0">
                        <a:pos x="485" y="1347"/>
                      </a:cxn>
                      <a:cxn ang="0">
                        <a:pos x="426" y="1302"/>
                      </a:cxn>
                      <a:cxn ang="0">
                        <a:pos x="365" y="1250"/>
                      </a:cxn>
                      <a:cxn ang="0">
                        <a:pos x="306" y="1191"/>
                      </a:cxn>
                      <a:cxn ang="0">
                        <a:pos x="249" y="1124"/>
                      </a:cxn>
                      <a:cxn ang="0">
                        <a:pos x="195" y="1048"/>
                      </a:cxn>
                      <a:cxn ang="0">
                        <a:pos x="145" y="964"/>
                      </a:cxn>
                      <a:cxn ang="0">
                        <a:pos x="101" y="870"/>
                      </a:cxn>
                      <a:cxn ang="0">
                        <a:pos x="64" y="766"/>
                      </a:cxn>
                      <a:cxn ang="0">
                        <a:pos x="34" y="651"/>
                      </a:cxn>
                      <a:cxn ang="0">
                        <a:pos x="13" y="527"/>
                      </a:cxn>
                      <a:cxn ang="0">
                        <a:pos x="2" y="391"/>
                      </a:cxn>
                      <a:cxn ang="0">
                        <a:pos x="1" y="244"/>
                      </a:cxn>
                      <a:cxn ang="0">
                        <a:pos x="13" y="84"/>
                      </a:cxn>
                    </a:cxnLst>
                    <a:rect l="0" t="0" r="r" b="b"/>
                    <a:pathLst>
                      <a:path w="849" h="1511">
                        <a:moveTo>
                          <a:pt x="23" y="0"/>
                        </a:moveTo>
                        <a:lnTo>
                          <a:pt x="24" y="1"/>
                        </a:lnTo>
                        <a:lnTo>
                          <a:pt x="27" y="7"/>
                        </a:lnTo>
                        <a:lnTo>
                          <a:pt x="33" y="17"/>
                        </a:lnTo>
                        <a:lnTo>
                          <a:pt x="42" y="29"/>
                        </a:lnTo>
                        <a:lnTo>
                          <a:pt x="52" y="44"/>
                        </a:lnTo>
                        <a:lnTo>
                          <a:pt x="66" y="61"/>
                        </a:lnTo>
                        <a:lnTo>
                          <a:pt x="82" y="82"/>
                        </a:lnTo>
                        <a:lnTo>
                          <a:pt x="100" y="104"/>
                        </a:lnTo>
                        <a:lnTo>
                          <a:pt x="121" y="127"/>
                        </a:lnTo>
                        <a:lnTo>
                          <a:pt x="146" y="153"/>
                        </a:lnTo>
                        <a:lnTo>
                          <a:pt x="173" y="179"/>
                        </a:lnTo>
                        <a:lnTo>
                          <a:pt x="203" y="207"/>
                        </a:lnTo>
                        <a:lnTo>
                          <a:pt x="236" y="235"/>
                        </a:lnTo>
                        <a:lnTo>
                          <a:pt x="272" y="263"/>
                        </a:lnTo>
                        <a:lnTo>
                          <a:pt x="311" y="292"/>
                        </a:lnTo>
                        <a:lnTo>
                          <a:pt x="354" y="320"/>
                        </a:lnTo>
                        <a:lnTo>
                          <a:pt x="399" y="349"/>
                        </a:lnTo>
                        <a:lnTo>
                          <a:pt x="448" y="376"/>
                        </a:lnTo>
                        <a:lnTo>
                          <a:pt x="500" y="402"/>
                        </a:lnTo>
                        <a:lnTo>
                          <a:pt x="555" y="427"/>
                        </a:lnTo>
                        <a:lnTo>
                          <a:pt x="614" y="450"/>
                        </a:lnTo>
                        <a:lnTo>
                          <a:pt x="678" y="472"/>
                        </a:lnTo>
                        <a:lnTo>
                          <a:pt x="743" y="491"/>
                        </a:lnTo>
                        <a:lnTo>
                          <a:pt x="814" y="508"/>
                        </a:lnTo>
                        <a:lnTo>
                          <a:pt x="813" y="510"/>
                        </a:lnTo>
                        <a:lnTo>
                          <a:pt x="809" y="516"/>
                        </a:lnTo>
                        <a:lnTo>
                          <a:pt x="805" y="527"/>
                        </a:lnTo>
                        <a:lnTo>
                          <a:pt x="799" y="541"/>
                        </a:lnTo>
                        <a:lnTo>
                          <a:pt x="791" y="559"/>
                        </a:lnTo>
                        <a:lnTo>
                          <a:pt x="783" y="580"/>
                        </a:lnTo>
                        <a:lnTo>
                          <a:pt x="774" y="605"/>
                        </a:lnTo>
                        <a:lnTo>
                          <a:pt x="764" y="633"/>
                        </a:lnTo>
                        <a:lnTo>
                          <a:pt x="754" y="663"/>
                        </a:lnTo>
                        <a:lnTo>
                          <a:pt x="743" y="695"/>
                        </a:lnTo>
                        <a:lnTo>
                          <a:pt x="733" y="729"/>
                        </a:lnTo>
                        <a:lnTo>
                          <a:pt x="724" y="766"/>
                        </a:lnTo>
                        <a:lnTo>
                          <a:pt x="714" y="805"/>
                        </a:lnTo>
                        <a:lnTo>
                          <a:pt x="706" y="845"/>
                        </a:lnTo>
                        <a:lnTo>
                          <a:pt x="697" y="886"/>
                        </a:lnTo>
                        <a:lnTo>
                          <a:pt x="691" y="929"/>
                        </a:lnTo>
                        <a:lnTo>
                          <a:pt x="686" y="971"/>
                        </a:lnTo>
                        <a:lnTo>
                          <a:pt x="683" y="1016"/>
                        </a:lnTo>
                        <a:lnTo>
                          <a:pt x="681" y="1060"/>
                        </a:lnTo>
                        <a:lnTo>
                          <a:pt x="681" y="1105"/>
                        </a:lnTo>
                        <a:lnTo>
                          <a:pt x="684" y="1149"/>
                        </a:lnTo>
                        <a:lnTo>
                          <a:pt x="690" y="1194"/>
                        </a:lnTo>
                        <a:lnTo>
                          <a:pt x="697" y="1237"/>
                        </a:lnTo>
                        <a:lnTo>
                          <a:pt x="708" y="1280"/>
                        </a:lnTo>
                        <a:lnTo>
                          <a:pt x="723" y="1322"/>
                        </a:lnTo>
                        <a:lnTo>
                          <a:pt x="740" y="1363"/>
                        </a:lnTo>
                        <a:lnTo>
                          <a:pt x="761" y="1403"/>
                        </a:lnTo>
                        <a:lnTo>
                          <a:pt x="786" y="1441"/>
                        </a:lnTo>
                        <a:lnTo>
                          <a:pt x="815" y="1477"/>
                        </a:lnTo>
                        <a:lnTo>
                          <a:pt x="849" y="1511"/>
                        </a:lnTo>
                        <a:lnTo>
                          <a:pt x="847" y="1511"/>
                        </a:lnTo>
                        <a:lnTo>
                          <a:pt x="843" y="1510"/>
                        </a:lnTo>
                        <a:lnTo>
                          <a:pt x="837" y="1508"/>
                        </a:lnTo>
                        <a:lnTo>
                          <a:pt x="827" y="1506"/>
                        </a:lnTo>
                        <a:lnTo>
                          <a:pt x="815" y="1503"/>
                        </a:lnTo>
                        <a:lnTo>
                          <a:pt x="802" y="1499"/>
                        </a:lnTo>
                        <a:lnTo>
                          <a:pt x="786" y="1495"/>
                        </a:lnTo>
                        <a:lnTo>
                          <a:pt x="768" y="1489"/>
                        </a:lnTo>
                        <a:lnTo>
                          <a:pt x="749" y="1482"/>
                        </a:lnTo>
                        <a:lnTo>
                          <a:pt x="727" y="1474"/>
                        </a:lnTo>
                        <a:lnTo>
                          <a:pt x="705" y="1466"/>
                        </a:lnTo>
                        <a:lnTo>
                          <a:pt x="681" y="1455"/>
                        </a:lnTo>
                        <a:lnTo>
                          <a:pt x="655" y="1444"/>
                        </a:lnTo>
                        <a:lnTo>
                          <a:pt x="629" y="1431"/>
                        </a:lnTo>
                        <a:lnTo>
                          <a:pt x="602" y="1418"/>
                        </a:lnTo>
                        <a:lnTo>
                          <a:pt x="573" y="1402"/>
                        </a:lnTo>
                        <a:lnTo>
                          <a:pt x="545" y="1385"/>
                        </a:lnTo>
                        <a:lnTo>
                          <a:pt x="515" y="1366"/>
                        </a:lnTo>
                        <a:lnTo>
                          <a:pt x="485" y="1347"/>
                        </a:lnTo>
                        <a:lnTo>
                          <a:pt x="455" y="1325"/>
                        </a:lnTo>
                        <a:lnTo>
                          <a:pt x="426" y="1302"/>
                        </a:lnTo>
                        <a:lnTo>
                          <a:pt x="395" y="1277"/>
                        </a:lnTo>
                        <a:lnTo>
                          <a:pt x="365" y="1250"/>
                        </a:lnTo>
                        <a:lnTo>
                          <a:pt x="335" y="1222"/>
                        </a:lnTo>
                        <a:lnTo>
                          <a:pt x="306" y="1191"/>
                        </a:lnTo>
                        <a:lnTo>
                          <a:pt x="277" y="1159"/>
                        </a:lnTo>
                        <a:lnTo>
                          <a:pt x="249" y="1124"/>
                        </a:lnTo>
                        <a:lnTo>
                          <a:pt x="221" y="1087"/>
                        </a:lnTo>
                        <a:lnTo>
                          <a:pt x="195" y="1048"/>
                        </a:lnTo>
                        <a:lnTo>
                          <a:pt x="169" y="1006"/>
                        </a:lnTo>
                        <a:lnTo>
                          <a:pt x="145" y="964"/>
                        </a:lnTo>
                        <a:lnTo>
                          <a:pt x="122" y="917"/>
                        </a:lnTo>
                        <a:lnTo>
                          <a:pt x="101" y="870"/>
                        </a:lnTo>
                        <a:lnTo>
                          <a:pt x="81" y="819"/>
                        </a:lnTo>
                        <a:lnTo>
                          <a:pt x="64" y="766"/>
                        </a:lnTo>
                        <a:lnTo>
                          <a:pt x="48" y="710"/>
                        </a:lnTo>
                        <a:lnTo>
                          <a:pt x="34" y="651"/>
                        </a:lnTo>
                        <a:lnTo>
                          <a:pt x="22" y="591"/>
                        </a:lnTo>
                        <a:lnTo>
                          <a:pt x="13" y="527"/>
                        </a:lnTo>
                        <a:lnTo>
                          <a:pt x="6" y="461"/>
                        </a:lnTo>
                        <a:lnTo>
                          <a:pt x="2" y="391"/>
                        </a:lnTo>
                        <a:lnTo>
                          <a:pt x="0" y="319"/>
                        </a:lnTo>
                        <a:lnTo>
                          <a:pt x="1" y="244"/>
                        </a:lnTo>
                        <a:lnTo>
                          <a:pt x="5" y="166"/>
                        </a:lnTo>
                        <a:lnTo>
                          <a:pt x="13" y="84"/>
                        </a:lnTo>
                        <a:lnTo>
                          <a:pt x="23" y="0"/>
                        </a:lnTo>
                        <a:close/>
                      </a:path>
                    </a:pathLst>
                  </a:custGeom>
                  <a:gradFill flip="none" rotWithShape="1">
                    <a:gsLst>
                      <a:gs pos="0">
                        <a:srgbClr val="E2AC00">
                          <a:shade val="30000"/>
                          <a:satMod val="115000"/>
                        </a:srgbClr>
                      </a:gs>
                      <a:gs pos="50000">
                        <a:srgbClr val="E2AC00">
                          <a:shade val="67500"/>
                          <a:satMod val="115000"/>
                        </a:srgbClr>
                      </a:gs>
                      <a:gs pos="100000">
                        <a:srgbClr val="E2AC00">
                          <a:shade val="100000"/>
                          <a:satMod val="115000"/>
                        </a:srgbClr>
                      </a:gs>
                    </a:gsLst>
                    <a:lin ang="189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Oval 18"/>
                <p:cNvSpPr/>
                <p:nvPr/>
              </p:nvSpPr>
              <p:spPr>
                <a:xfrm flipV="1">
                  <a:off x="4052553" y="5867400"/>
                  <a:ext cx="4117976" cy="411798"/>
                </a:xfrm>
                <a:prstGeom prst="ellipse">
                  <a:avLst/>
                </a:prstGeom>
                <a:gradFill flip="none" rotWithShape="1">
                  <a:gsLst>
                    <a:gs pos="0">
                      <a:sysClr val="windowText" lastClr="000000">
                        <a:lumMod val="50000"/>
                        <a:lumOff val="50000"/>
                        <a:alpha val="53000"/>
                      </a:sys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
            <p:nvSpPr>
              <p:cNvPr id="14" name="TextBox 13"/>
              <p:cNvSpPr txBox="1"/>
              <p:nvPr/>
            </p:nvSpPr>
            <p:spPr>
              <a:xfrm>
                <a:off x="5056514" y="1870838"/>
                <a:ext cx="540533" cy="861774"/>
              </a:xfrm>
              <a:prstGeom prst="rect">
                <a:avLst/>
              </a:prstGeom>
              <a:noFill/>
            </p:spPr>
            <p:txBody>
              <a:bodyPr wrap="none" rtlCol="0">
                <a:spAutoFit/>
              </a:bodyPr>
              <a:lstStyle/>
              <a:p>
                <a:r>
                  <a:rPr lang="en-US" sz="5000" dirty="0">
                    <a:solidFill>
                      <a:schemeClr val="bg1"/>
                    </a:solidFill>
                    <a:latin typeface="Arial" pitchFamily="34" charset="0"/>
                    <a:cs typeface="Arial" pitchFamily="34" charset="0"/>
                  </a:rPr>
                  <a:t>1</a:t>
                </a:r>
              </a:p>
            </p:txBody>
          </p:sp>
          <p:sp>
            <p:nvSpPr>
              <p:cNvPr id="15" name="TextBox 14"/>
              <p:cNvSpPr txBox="1"/>
              <p:nvPr/>
            </p:nvSpPr>
            <p:spPr>
              <a:xfrm>
                <a:off x="7204843" y="2351682"/>
                <a:ext cx="540533" cy="861774"/>
              </a:xfrm>
              <a:prstGeom prst="rect">
                <a:avLst/>
              </a:prstGeom>
              <a:noFill/>
            </p:spPr>
            <p:txBody>
              <a:bodyPr wrap="none" rtlCol="0">
                <a:spAutoFit/>
              </a:bodyPr>
              <a:lstStyle/>
              <a:p>
                <a:r>
                  <a:rPr lang="en-US" sz="5000" dirty="0">
                    <a:solidFill>
                      <a:schemeClr val="bg1"/>
                    </a:solidFill>
                    <a:latin typeface="Arial" pitchFamily="34" charset="0"/>
                    <a:cs typeface="Arial" pitchFamily="34" charset="0"/>
                  </a:rPr>
                  <a:t>2</a:t>
                </a:r>
              </a:p>
            </p:txBody>
          </p:sp>
          <p:sp>
            <p:nvSpPr>
              <p:cNvPr id="16" name="TextBox 15"/>
              <p:cNvSpPr txBox="1"/>
              <p:nvPr/>
            </p:nvSpPr>
            <p:spPr>
              <a:xfrm>
                <a:off x="6694052" y="4621926"/>
                <a:ext cx="540533" cy="861774"/>
              </a:xfrm>
              <a:prstGeom prst="rect">
                <a:avLst/>
              </a:prstGeom>
              <a:noFill/>
            </p:spPr>
            <p:txBody>
              <a:bodyPr wrap="none" rtlCol="0">
                <a:spAutoFit/>
              </a:bodyPr>
              <a:lstStyle/>
              <a:p>
                <a:r>
                  <a:rPr lang="en-US" sz="5000" dirty="0">
                    <a:solidFill>
                      <a:schemeClr val="bg1"/>
                    </a:solidFill>
                    <a:latin typeface="Arial" pitchFamily="34" charset="0"/>
                    <a:cs typeface="Arial" pitchFamily="34" charset="0"/>
                  </a:rPr>
                  <a:t>3</a:t>
                </a:r>
              </a:p>
            </p:txBody>
          </p:sp>
          <p:sp>
            <p:nvSpPr>
              <p:cNvPr id="17" name="TextBox 16"/>
              <p:cNvSpPr txBox="1"/>
              <p:nvPr/>
            </p:nvSpPr>
            <p:spPr>
              <a:xfrm>
                <a:off x="4373344" y="3962400"/>
                <a:ext cx="540533" cy="861774"/>
              </a:xfrm>
              <a:prstGeom prst="rect">
                <a:avLst/>
              </a:prstGeom>
              <a:noFill/>
            </p:spPr>
            <p:txBody>
              <a:bodyPr wrap="none" rtlCol="0">
                <a:spAutoFit/>
              </a:bodyPr>
              <a:lstStyle/>
              <a:p>
                <a:r>
                  <a:rPr lang="en-US" sz="5000" dirty="0">
                    <a:solidFill>
                      <a:schemeClr val="bg1"/>
                    </a:solidFill>
                    <a:latin typeface="Arial" pitchFamily="34" charset="0"/>
                    <a:cs typeface="Arial" pitchFamily="34" charset="0"/>
                  </a:rPr>
                  <a:t>4</a:t>
                </a:r>
              </a:p>
            </p:txBody>
          </p:sp>
        </p:grpSp>
        <p:grpSp>
          <p:nvGrpSpPr>
            <p:cNvPr id="7" name="Group 6"/>
            <p:cNvGrpSpPr/>
            <p:nvPr/>
          </p:nvGrpSpPr>
          <p:grpSpPr>
            <a:xfrm>
              <a:off x="7314721" y="1828800"/>
              <a:ext cx="3334863" cy="3541246"/>
              <a:chOff x="624361" y="2133600"/>
              <a:chExt cx="3334863" cy="3541246"/>
            </a:xfrm>
          </p:grpSpPr>
          <p:sp>
            <p:nvSpPr>
              <p:cNvPr id="9" name="TextBox 8"/>
              <p:cNvSpPr txBox="1"/>
              <p:nvPr/>
            </p:nvSpPr>
            <p:spPr>
              <a:xfrm>
                <a:off x="624363" y="2133600"/>
                <a:ext cx="3334861" cy="646331"/>
              </a:xfrm>
              <a:prstGeom prst="rect">
                <a:avLst/>
              </a:prstGeom>
              <a:noFill/>
            </p:spPr>
            <p:txBody>
              <a:bodyPr wrap="square" rtlCol="0">
                <a:spAutoFit/>
              </a:bodyPr>
              <a:lstStyle/>
              <a:p>
                <a:pPr lvl="0"/>
                <a:r>
                  <a:rPr lang="en-US" kern="0" dirty="0">
                    <a:solidFill>
                      <a:schemeClr val="tx1">
                        <a:lumMod val="85000"/>
                        <a:lumOff val="15000"/>
                      </a:schemeClr>
                    </a:solidFill>
                    <a:latin typeface="Arial" pitchFamily="34" charset="0"/>
                    <a:cs typeface="Arial" pitchFamily="34" charset="0"/>
                  </a:rPr>
                  <a:t>(1) DHS:  Intensive Case Management Services (ICMS)</a:t>
                </a:r>
              </a:p>
            </p:txBody>
          </p:sp>
          <p:sp>
            <p:nvSpPr>
              <p:cNvPr id="10" name="TextBox 9"/>
              <p:cNvSpPr txBox="1"/>
              <p:nvPr/>
            </p:nvSpPr>
            <p:spPr>
              <a:xfrm>
                <a:off x="624361" y="5028515"/>
                <a:ext cx="3334861" cy="646331"/>
              </a:xfrm>
              <a:prstGeom prst="rect">
                <a:avLst/>
              </a:prstGeom>
              <a:noFill/>
            </p:spPr>
            <p:txBody>
              <a:bodyPr wrap="square" rtlCol="0">
                <a:spAutoFit/>
              </a:bodyPr>
              <a:lstStyle/>
              <a:p>
                <a:pPr lvl="0"/>
                <a:r>
                  <a:rPr lang="en-US" kern="0" dirty="0">
                    <a:solidFill>
                      <a:schemeClr val="tx1">
                        <a:lumMod val="85000"/>
                        <a:lumOff val="15000"/>
                      </a:schemeClr>
                    </a:solidFill>
                    <a:latin typeface="Arial" pitchFamily="34" charset="0"/>
                    <a:cs typeface="Arial" pitchFamily="34" charset="0"/>
                  </a:rPr>
                  <a:t>(4) DHS: Services Funding for Existing Project Based Sites</a:t>
                </a:r>
              </a:p>
            </p:txBody>
          </p:sp>
          <p:sp>
            <p:nvSpPr>
              <p:cNvPr id="11" name="TextBox 10"/>
              <p:cNvSpPr txBox="1"/>
              <p:nvPr/>
            </p:nvSpPr>
            <p:spPr>
              <a:xfrm>
                <a:off x="624361" y="4001818"/>
                <a:ext cx="3200400" cy="939765"/>
              </a:xfrm>
              <a:prstGeom prst="rect">
                <a:avLst/>
              </a:prstGeom>
              <a:noFill/>
            </p:spPr>
            <p:txBody>
              <a:bodyPr wrap="square" rtlCol="0">
                <a:spAutoFit/>
              </a:bodyPr>
              <a:lstStyle/>
              <a:p>
                <a:pPr lvl="0"/>
                <a:r>
                  <a:rPr lang="en-US" kern="0" dirty="0">
                    <a:solidFill>
                      <a:schemeClr val="tx1">
                        <a:lumMod val="85000"/>
                        <a:lumOff val="15000"/>
                      </a:schemeClr>
                    </a:solidFill>
                    <a:latin typeface="Arial" pitchFamily="34" charset="0"/>
                    <a:cs typeface="Arial" pitchFamily="34" charset="0"/>
                  </a:rPr>
                  <a:t>(3) DPH-SAPC:  </a:t>
                </a:r>
                <a:r>
                  <a:rPr lang="en-US" kern="0" dirty="0" smtClean="0">
                    <a:solidFill>
                      <a:schemeClr val="tx1">
                        <a:lumMod val="85000"/>
                        <a:lumOff val="15000"/>
                      </a:schemeClr>
                    </a:solidFill>
                    <a:latin typeface="Arial" pitchFamily="34" charset="0"/>
                    <a:cs typeface="Arial" pitchFamily="34" charset="0"/>
                  </a:rPr>
                  <a:t>Client </a:t>
                </a:r>
                <a:r>
                  <a:rPr lang="en-US" kern="0" dirty="0">
                    <a:solidFill>
                      <a:schemeClr val="tx1">
                        <a:lumMod val="85000"/>
                        <a:lumOff val="15000"/>
                      </a:schemeClr>
                    </a:solidFill>
                    <a:latin typeface="Arial" pitchFamily="34" charset="0"/>
                    <a:cs typeface="Arial" pitchFamily="34" charset="0"/>
                  </a:rPr>
                  <a:t>Engagement &amp; Navigation Services (CENS)</a:t>
                </a:r>
              </a:p>
            </p:txBody>
          </p:sp>
          <p:sp>
            <p:nvSpPr>
              <p:cNvPr id="12" name="TextBox 11"/>
              <p:cNvSpPr txBox="1"/>
              <p:nvPr/>
            </p:nvSpPr>
            <p:spPr>
              <a:xfrm>
                <a:off x="624362" y="2999124"/>
                <a:ext cx="3031172" cy="923330"/>
              </a:xfrm>
              <a:prstGeom prst="rect">
                <a:avLst/>
              </a:prstGeom>
              <a:noFill/>
            </p:spPr>
            <p:txBody>
              <a:bodyPr wrap="square" rtlCol="0">
                <a:spAutoFit/>
              </a:bodyPr>
              <a:lstStyle/>
              <a:p>
                <a:pPr lvl="0"/>
                <a:r>
                  <a:rPr lang="en-US" kern="0" dirty="0">
                    <a:solidFill>
                      <a:schemeClr val="tx1">
                        <a:lumMod val="85000"/>
                        <a:lumOff val="15000"/>
                      </a:schemeClr>
                    </a:solidFill>
                    <a:latin typeface="Arial" pitchFamily="34" charset="0"/>
                    <a:cs typeface="Arial" pitchFamily="34" charset="0"/>
                  </a:rPr>
                  <a:t>(2) DMH:  Housing Full Service Partnership (Housing FSP)</a:t>
                </a:r>
              </a:p>
            </p:txBody>
          </p:sp>
        </p:grpSp>
        <p:cxnSp>
          <p:nvCxnSpPr>
            <p:cNvPr id="8" name="Straight Connector 7"/>
            <p:cNvCxnSpPr/>
            <p:nvPr/>
          </p:nvCxnSpPr>
          <p:spPr>
            <a:xfrm rot="5400000">
              <a:off x="5303510" y="3657600"/>
              <a:ext cx="3505200" cy="15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8" name="Title 1"/>
          <p:cNvSpPr txBox="1">
            <a:spLocks noGrp="1"/>
          </p:cNvSpPr>
          <p:nvPr>
            <p:ph type="title"/>
          </p:nvPr>
        </p:nvSpPr>
        <p:spPr>
          <a:xfrm>
            <a:off x="0" y="-6350"/>
            <a:ext cx="9144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Measure H: Strategy D7 Provide Services and Subsidies for Permanent Supportive Housing</a:t>
            </a:r>
          </a:p>
        </p:txBody>
      </p:sp>
      <p:grpSp>
        <p:nvGrpSpPr>
          <p:cNvPr id="31" name="Group 30"/>
          <p:cNvGrpSpPr/>
          <p:nvPr/>
        </p:nvGrpSpPr>
        <p:grpSpPr>
          <a:xfrm>
            <a:off x="3616438" y="6208631"/>
            <a:ext cx="4707558" cy="579170"/>
            <a:chOff x="3616438" y="6208631"/>
            <a:chExt cx="4707558" cy="579170"/>
          </a:xfrm>
        </p:grpSpPr>
        <p:grpSp>
          <p:nvGrpSpPr>
            <p:cNvPr id="33" name="Group 32"/>
            <p:cNvGrpSpPr/>
            <p:nvPr/>
          </p:nvGrpSpPr>
          <p:grpSpPr>
            <a:xfrm>
              <a:off x="5181600" y="6208631"/>
              <a:ext cx="3142396" cy="579170"/>
              <a:chOff x="5163589" y="6065470"/>
              <a:chExt cx="3142396" cy="579170"/>
            </a:xfrm>
          </p:grpSpPr>
          <p:pic>
            <p:nvPicPr>
              <p:cNvPr id="35" name="Picture 34"/>
              <p:cNvPicPr>
                <a:picLocks noChangeAspect="1"/>
              </p:cNvPicPr>
              <p:nvPr/>
            </p:nvPicPr>
            <p:blipFill>
              <a:blip r:embed="rId2"/>
              <a:stretch>
                <a:fillRect/>
              </a:stretch>
            </p:blipFill>
            <p:spPr>
              <a:xfrm>
                <a:off x="6172200" y="6065470"/>
                <a:ext cx="2133785" cy="579170"/>
              </a:xfrm>
              <a:prstGeom prst="rect">
                <a:avLst/>
              </a:prstGeom>
            </p:spPr>
          </p:pic>
          <p:pic>
            <p:nvPicPr>
              <p:cNvPr id="36" name="Picture 35"/>
              <p:cNvPicPr>
                <a:picLocks noChangeAspect="1"/>
              </p:cNvPicPr>
              <p:nvPr/>
            </p:nvPicPr>
            <p:blipFill>
              <a:blip r:embed="rId3"/>
              <a:stretch>
                <a:fillRect/>
              </a:stretch>
            </p:blipFill>
            <p:spPr>
              <a:xfrm>
                <a:off x="5163589" y="6065471"/>
                <a:ext cx="971180" cy="566522"/>
              </a:xfrm>
              <a:prstGeom prst="rect">
                <a:avLst/>
              </a:prstGeom>
            </p:spPr>
          </p:pic>
        </p:grpSp>
        <p:pic>
          <p:nvPicPr>
            <p:cNvPr id="34"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94216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14</a:t>
            </a:fld>
            <a:endParaRPr lang="en-US"/>
          </a:p>
        </p:txBody>
      </p:sp>
      <p:grpSp>
        <p:nvGrpSpPr>
          <p:cNvPr id="7" name="Group 6"/>
          <p:cNvGrpSpPr/>
          <p:nvPr/>
        </p:nvGrpSpPr>
        <p:grpSpPr>
          <a:xfrm>
            <a:off x="2900820" y="1905000"/>
            <a:ext cx="3853529" cy="4429377"/>
            <a:chOff x="1593181" y="1409700"/>
            <a:chExt cx="4201858" cy="4734177"/>
          </a:xfrm>
        </p:grpSpPr>
        <p:grpSp>
          <p:nvGrpSpPr>
            <p:cNvPr id="9" name="Group 8"/>
            <p:cNvGrpSpPr/>
            <p:nvPr/>
          </p:nvGrpSpPr>
          <p:grpSpPr>
            <a:xfrm>
              <a:off x="1676192" y="1485164"/>
              <a:ext cx="4026781" cy="4008671"/>
              <a:chOff x="1676192" y="1485164"/>
              <a:chExt cx="4026781" cy="4008671"/>
            </a:xfrm>
          </p:grpSpPr>
          <p:sp>
            <p:nvSpPr>
              <p:cNvPr id="18" name="Freeform 6"/>
              <p:cNvSpPr>
                <a:spLocks/>
              </p:cNvSpPr>
              <p:nvPr/>
            </p:nvSpPr>
            <p:spPr bwMode="auto">
              <a:xfrm>
                <a:off x="3854095" y="3183114"/>
                <a:ext cx="1848878" cy="2310721"/>
              </a:xfrm>
              <a:custGeom>
                <a:avLst/>
                <a:gdLst/>
                <a:ahLst/>
                <a:cxnLst>
                  <a:cxn ang="0">
                    <a:pos x="10" y="0"/>
                  </a:cxn>
                  <a:cxn ang="0">
                    <a:pos x="40" y="2"/>
                  </a:cxn>
                  <a:cxn ang="0">
                    <a:pos x="87" y="5"/>
                  </a:cxn>
                  <a:cxn ang="0">
                    <a:pos x="148" y="10"/>
                  </a:cxn>
                  <a:cxn ang="0">
                    <a:pos x="222" y="18"/>
                  </a:cxn>
                  <a:cxn ang="0">
                    <a:pos x="306" y="30"/>
                  </a:cxn>
                  <a:cxn ang="0">
                    <a:pos x="397" y="46"/>
                  </a:cxn>
                  <a:cxn ang="0">
                    <a:pos x="495" y="66"/>
                  </a:cxn>
                  <a:cxn ang="0">
                    <a:pos x="595" y="92"/>
                  </a:cxn>
                  <a:cxn ang="0">
                    <a:pos x="696" y="123"/>
                  </a:cxn>
                  <a:cxn ang="0">
                    <a:pos x="796" y="162"/>
                  </a:cxn>
                  <a:cxn ang="0">
                    <a:pos x="891" y="206"/>
                  </a:cxn>
                  <a:cxn ang="0">
                    <a:pos x="982" y="259"/>
                  </a:cxn>
                  <a:cxn ang="0">
                    <a:pos x="1063" y="320"/>
                  </a:cxn>
                  <a:cxn ang="0">
                    <a:pos x="1134" y="390"/>
                  </a:cxn>
                  <a:cxn ang="0">
                    <a:pos x="1192" y="469"/>
                  </a:cxn>
                  <a:cxn ang="0">
                    <a:pos x="1219" y="522"/>
                  </a:cxn>
                  <a:cxn ang="0">
                    <a:pos x="1222" y="561"/>
                  </a:cxn>
                  <a:cxn ang="0">
                    <a:pos x="1225" y="583"/>
                  </a:cxn>
                  <a:cxn ang="0">
                    <a:pos x="1225" y="619"/>
                  </a:cxn>
                  <a:cxn ang="0">
                    <a:pos x="1219" y="652"/>
                  </a:cxn>
                  <a:cxn ang="0">
                    <a:pos x="1209" y="694"/>
                  </a:cxn>
                  <a:cxn ang="0">
                    <a:pos x="1193" y="744"/>
                  </a:cxn>
                  <a:cxn ang="0">
                    <a:pos x="1167" y="802"/>
                  </a:cxn>
                  <a:cxn ang="0">
                    <a:pos x="1131" y="867"/>
                  </a:cxn>
                  <a:cxn ang="0">
                    <a:pos x="1084" y="938"/>
                  </a:cxn>
                  <a:cxn ang="0">
                    <a:pos x="1021" y="1013"/>
                  </a:cxn>
                  <a:cxn ang="0">
                    <a:pos x="943" y="1094"/>
                  </a:cxn>
                  <a:cxn ang="0">
                    <a:pos x="849" y="1178"/>
                  </a:cxn>
                  <a:cxn ang="0">
                    <a:pos x="734" y="1264"/>
                  </a:cxn>
                  <a:cxn ang="0">
                    <a:pos x="598" y="1352"/>
                  </a:cxn>
                  <a:cxn ang="0">
                    <a:pos x="440" y="1441"/>
                  </a:cxn>
                  <a:cxn ang="0">
                    <a:pos x="257" y="1531"/>
                  </a:cxn>
                  <a:cxn ang="0">
                    <a:pos x="259" y="1521"/>
                  </a:cxn>
                  <a:cxn ang="0">
                    <a:pos x="265" y="1495"/>
                  </a:cxn>
                  <a:cxn ang="0">
                    <a:pos x="273" y="1454"/>
                  </a:cxn>
                  <a:cxn ang="0">
                    <a:pos x="283" y="1397"/>
                  </a:cxn>
                  <a:cxn ang="0">
                    <a:pos x="294" y="1330"/>
                  </a:cxn>
                  <a:cxn ang="0">
                    <a:pos x="304" y="1252"/>
                  </a:cxn>
                  <a:cxn ang="0">
                    <a:pos x="314" y="1165"/>
                  </a:cxn>
                  <a:cxn ang="0">
                    <a:pos x="324" y="1071"/>
                  </a:cxn>
                  <a:cxn ang="0">
                    <a:pos x="330" y="971"/>
                  </a:cxn>
                  <a:cxn ang="0">
                    <a:pos x="332" y="868"/>
                  </a:cxn>
                  <a:cxn ang="0">
                    <a:pos x="332" y="762"/>
                  </a:cxn>
                  <a:cxn ang="0">
                    <a:pos x="326" y="657"/>
                  </a:cxn>
                  <a:cxn ang="0">
                    <a:pos x="314" y="552"/>
                  </a:cxn>
                  <a:cxn ang="0">
                    <a:pos x="296" y="451"/>
                  </a:cxn>
                  <a:cxn ang="0">
                    <a:pos x="270" y="354"/>
                  </a:cxn>
                  <a:cxn ang="0">
                    <a:pos x="236" y="264"/>
                  </a:cxn>
                  <a:cxn ang="0">
                    <a:pos x="192" y="181"/>
                  </a:cxn>
                  <a:cxn ang="0">
                    <a:pos x="139" y="109"/>
                  </a:cxn>
                  <a:cxn ang="0">
                    <a:pos x="75" y="48"/>
                  </a:cxn>
                  <a:cxn ang="0">
                    <a:pos x="0" y="0"/>
                  </a:cxn>
                </a:cxnLst>
                <a:rect l="0" t="0" r="r" b="b"/>
                <a:pathLst>
                  <a:path w="1225" h="1531">
                    <a:moveTo>
                      <a:pt x="0" y="0"/>
                    </a:moveTo>
                    <a:lnTo>
                      <a:pt x="10" y="0"/>
                    </a:lnTo>
                    <a:lnTo>
                      <a:pt x="23" y="1"/>
                    </a:lnTo>
                    <a:lnTo>
                      <a:pt x="40" y="2"/>
                    </a:lnTo>
                    <a:lnTo>
                      <a:pt x="62" y="3"/>
                    </a:lnTo>
                    <a:lnTo>
                      <a:pt x="87" y="5"/>
                    </a:lnTo>
                    <a:lnTo>
                      <a:pt x="115" y="7"/>
                    </a:lnTo>
                    <a:lnTo>
                      <a:pt x="148" y="10"/>
                    </a:lnTo>
                    <a:lnTo>
                      <a:pt x="184" y="14"/>
                    </a:lnTo>
                    <a:lnTo>
                      <a:pt x="222" y="18"/>
                    </a:lnTo>
                    <a:lnTo>
                      <a:pt x="262" y="24"/>
                    </a:lnTo>
                    <a:lnTo>
                      <a:pt x="306" y="30"/>
                    </a:lnTo>
                    <a:lnTo>
                      <a:pt x="350" y="38"/>
                    </a:lnTo>
                    <a:lnTo>
                      <a:pt x="397" y="46"/>
                    </a:lnTo>
                    <a:lnTo>
                      <a:pt x="445" y="56"/>
                    </a:lnTo>
                    <a:lnTo>
                      <a:pt x="495" y="66"/>
                    </a:lnTo>
                    <a:lnTo>
                      <a:pt x="544" y="79"/>
                    </a:lnTo>
                    <a:lnTo>
                      <a:pt x="595" y="92"/>
                    </a:lnTo>
                    <a:lnTo>
                      <a:pt x="645" y="107"/>
                    </a:lnTo>
                    <a:lnTo>
                      <a:pt x="696" y="123"/>
                    </a:lnTo>
                    <a:lnTo>
                      <a:pt x="746" y="141"/>
                    </a:lnTo>
                    <a:lnTo>
                      <a:pt x="796" y="162"/>
                    </a:lnTo>
                    <a:lnTo>
                      <a:pt x="844" y="183"/>
                    </a:lnTo>
                    <a:lnTo>
                      <a:pt x="891" y="206"/>
                    </a:lnTo>
                    <a:lnTo>
                      <a:pt x="937" y="232"/>
                    </a:lnTo>
                    <a:lnTo>
                      <a:pt x="982" y="259"/>
                    </a:lnTo>
                    <a:lnTo>
                      <a:pt x="1024" y="288"/>
                    </a:lnTo>
                    <a:lnTo>
                      <a:pt x="1063" y="320"/>
                    </a:lnTo>
                    <a:lnTo>
                      <a:pt x="1101" y="354"/>
                    </a:lnTo>
                    <a:lnTo>
                      <a:pt x="1134" y="390"/>
                    </a:lnTo>
                    <a:lnTo>
                      <a:pt x="1166" y="428"/>
                    </a:lnTo>
                    <a:lnTo>
                      <a:pt x="1192" y="469"/>
                    </a:lnTo>
                    <a:lnTo>
                      <a:pt x="1216" y="512"/>
                    </a:lnTo>
                    <a:lnTo>
                      <a:pt x="1219" y="522"/>
                    </a:lnTo>
                    <a:lnTo>
                      <a:pt x="1220" y="534"/>
                    </a:lnTo>
                    <a:lnTo>
                      <a:pt x="1222" y="561"/>
                    </a:lnTo>
                    <a:lnTo>
                      <a:pt x="1223" y="574"/>
                    </a:lnTo>
                    <a:lnTo>
                      <a:pt x="1225" y="583"/>
                    </a:lnTo>
                    <a:lnTo>
                      <a:pt x="1225" y="606"/>
                    </a:lnTo>
                    <a:lnTo>
                      <a:pt x="1225" y="619"/>
                    </a:lnTo>
                    <a:lnTo>
                      <a:pt x="1222" y="635"/>
                    </a:lnTo>
                    <a:lnTo>
                      <a:pt x="1219" y="652"/>
                    </a:lnTo>
                    <a:lnTo>
                      <a:pt x="1215" y="671"/>
                    </a:lnTo>
                    <a:lnTo>
                      <a:pt x="1209" y="694"/>
                    </a:lnTo>
                    <a:lnTo>
                      <a:pt x="1202" y="718"/>
                    </a:lnTo>
                    <a:lnTo>
                      <a:pt x="1193" y="744"/>
                    </a:lnTo>
                    <a:lnTo>
                      <a:pt x="1181" y="772"/>
                    </a:lnTo>
                    <a:lnTo>
                      <a:pt x="1167" y="802"/>
                    </a:lnTo>
                    <a:lnTo>
                      <a:pt x="1150" y="834"/>
                    </a:lnTo>
                    <a:lnTo>
                      <a:pt x="1131" y="867"/>
                    </a:lnTo>
                    <a:lnTo>
                      <a:pt x="1109" y="901"/>
                    </a:lnTo>
                    <a:lnTo>
                      <a:pt x="1084" y="938"/>
                    </a:lnTo>
                    <a:lnTo>
                      <a:pt x="1054" y="975"/>
                    </a:lnTo>
                    <a:lnTo>
                      <a:pt x="1021" y="1013"/>
                    </a:lnTo>
                    <a:lnTo>
                      <a:pt x="984" y="1054"/>
                    </a:lnTo>
                    <a:lnTo>
                      <a:pt x="943" y="1094"/>
                    </a:lnTo>
                    <a:lnTo>
                      <a:pt x="898" y="1136"/>
                    </a:lnTo>
                    <a:lnTo>
                      <a:pt x="849" y="1178"/>
                    </a:lnTo>
                    <a:lnTo>
                      <a:pt x="794" y="1220"/>
                    </a:lnTo>
                    <a:lnTo>
                      <a:pt x="734" y="1264"/>
                    </a:lnTo>
                    <a:lnTo>
                      <a:pt x="669" y="1308"/>
                    </a:lnTo>
                    <a:lnTo>
                      <a:pt x="598" y="1352"/>
                    </a:lnTo>
                    <a:lnTo>
                      <a:pt x="522" y="1397"/>
                    </a:lnTo>
                    <a:lnTo>
                      <a:pt x="440" y="1441"/>
                    </a:lnTo>
                    <a:lnTo>
                      <a:pt x="352" y="1486"/>
                    </a:lnTo>
                    <a:lnTo>
                      <a:pt x="257" y="1531"/>
                    </a:lnTo>
                    <a:lnTo>
                      <a:pt x="258" y="1528"/>
                    </a:lnTo>
                    <a:lnTo>
                      <a:pt x="259" y="1521"/>
                    </a:lnTo>
                    <a:lnTo>
                      <a:pt x="262" y="1510"/>
                    </a:lnTo>
                    <a:lnTo>
                      <a:pt x="265" y="1495"/>
                    </a:lnTo>
                    <a:lnTo>
                      <a:pt x="268" y="1476"/>
                    </a:lnTo>
                    <a:lnTo>
                      <a:pt x="273" y="1454"/>
                    </a:lnTo>
                    <a:lnTo>
                      <a:pt x="278" y="1427"/>
                    </a:lnTo>
                    <a:lnTo>
                      <a:pt x="283" y="1397"/>
                    </a:lnTo>
                    <a:lnTo>
                      <a:pt x="288" y="1365"/>
                    </a:lnTo>
                    <a:lnTo>
                      <a:pt x="294" y="1330"/>
                    </a:lnTo>
                    <a:lnTo>
                      <a:pt x="299" y="1292"/>
                    </a:lnTo>
                    <a:lnTo>
                      <a:pt x="304" y="1252"/>
                    </a:lnTo>
                    <a:lnTo>
                      <a:pt x="310" y="1209"/>
                    </a:lnTo>
                    <a:lnTo>
                      <a:pt x="314" y="1165"/>
                    </a:lnTo>
                    <a:lnTo>
                      <a:pt x="320" y="1119"/>
                    </a:lnTo>
                    <a:lnTo>
                      <a:pt x="324" y="1071"/>
                    </a:lnTo>
                    <a:lnTo>
                      <a:pt x="327" y="1021"/>
                    </a:lnTo>
                    <a:lnTo>
                      <a:pt x="330" y="971"/>
                    </a:lnTo>
                    <a:lnTo>
                      <a:pt x="332" y="919"/>
                    </a:lnTo>
                    <a:lnTo>
                      <a:pt x="332" y="868"/>
                    </a:lnTo>
                    <a:lnTo>
                      <a:pt x="332" y="815"/>
                    </a:lnTo>
                    <a:lnTo>
                      <a:pt x="332" y="762"/>
                    </a:lnTo>
                    <a:lnTo>
                      <a:pt x="329" y="710"/>
                    </a:lnTo>
                    <a:lnTo>
                      <a:pt x="326" y="657"/>
                    </a:lnTo>
                    <a:lnTo>
                      <a:pt x="320" y="605"/>
                    </a:lnTo>
                    <a:lnTo>
                      <a:pt x="314" y="552"/>
                    </a:lnTo>
                    <a:lnTo>
                      <a:pt x="306" y="501"/>
                    </a:lnTo>
                    <a:lnTo>
                      <a:pt x="296" y="451"/>
                    </a:lnTo>
                    <a:lnTo>
                      <a:pt x="284" y="402"/>
                    </a:lnTo>
                    <a:lnTo>
                      <a:pt x="270" y="354"/>
                    </a:lnTo>
                    <a:lnTo>
                      <a:pt x="254" y="308"/>
                    </a:lnTo>
                    <a:lnTo>
                      <a:pt x="236" y="264"/>
                    </a:lnTo>
                    <a:lnTo>
                      <a:pt x="215" y="222"/>
                    </a:lnTo>
                    <a:lnTo>
                      <a:pt x="192" y="181"/>
                    </a:lnTo>
                    <a:lnTo>
                      <a:pt x="168" y="145"/>
                    </a:lnTo>
                    <a:lnTo>
                      <a:pt x="139" y="109"/>
                    </a:lnTo>
                    <a:lnTo>
                      <a:pt x="109" y="77"/>
                    </a:lnTo>
                    <a:lnTo>
                      <a:pt x="75" y="48"/>
                    </a:lnTo>
                    <a:lnTo>
                      <a:pt x="39" y="22"/>
                    </a:lnTo>
                    <a:lnTo>
                      <a:pt x="0" y="0"/>
                    </a:lnTo>
                    <a:close/>
                  </a:path>
                </a:pathLst>
              </a:custGeom>
              <a:solidFill>
                <a:srgbClr val="92D050">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p:cNvSpPr>
              <p:nvPr/>
            </p:nvSpPr>
            <p:spPr bwMode="auto">
              <a:xfrm>
                <a:off x="1676192" y="1485164"/>
                <a:ext cx="2485798" cy="1805109"/>
              </a:xfrm>
              <a:custGeom>
                <a:avLst/>
                <a:gdLst/>
                <a:ahLst/>
                <a:cxnLst>
                  <a:cxn ang="0">
                    <a:pos x="1599" y="1"/>
                  </a:cxn>
                  <a:cxn ang="0">
                    <a:pos x="1634" y="12"/>
                  </a:cxn>
                  <a:cxn ang="0">
                    <a:pos x="1647" y="38"/>
                  </a:cxn>
                  <a:cxn ang="0">
                    <a:pos x="1632" y="79"/>
                  </a:cxn>
                  <a:cxn ang="0">
                    <a:pos x="1574" y="152"/>
                  </a:cxn>
                  <a:cxn ang="0">
                    <a:pos x="1464" y="283"/>
                  </a:cxn>
                  <a:cxn ang="0">
                    <a:pos x="1372" y="417"/>
                  </a:cxn>
                  <a:cxn ang="0">
                    <a:pos x="1317" y="529"/>
                  </a:cxn>
                  <a:cxn ang="0">
                    <a:pos x="1274" y="660"/>
                  </a:cxn>
                  <a:cxn ang="0">
                    <a:pos x="1246" y="815"/>
                  </a:cxn>
                  <a:cxn ang="0">
                    <a:pos x="1234" y="1002"/>
                  </a:cxn>
                  <a:cxn ang="0">
                    <a:pos x="1201" y="1016"/>
                  </a:cxn>
                  <a:cxn ang="0">
                    <a:pos x="1139" y="1042"/>
                  </a:cxn>
                  <a:cxn ang="0">
                    <a:pos x="1047" y="1076"/>
                  </a:cxn>
                  <a:cxn ang="0">
                    <a:pos x="933" y="1112"/>
                  </a:cxn>
                  <a:cxn ang="0">
                    <a:pos x="798" y="1147"/>
                  </a:cxn>
                  <a:cxn ang="0">
                    <a:pos x="647" y="1175"/>
                  </a:cxn>
                  <a:cxn ang="0">
                    <a:pos x="485" y="1193"/>
                  </a:cxn>
                  <a:cxn ang="0">
                    <a:pos x="322" y="1194"/>
                  </a:cxn>
                  <a:cxn ang="0">
                    <a:pos x="194" y="1174"/>
                  </a:cxn>
                  <a:cxn ang="0">
                    <a:pos x="99" y="1134"/>
                  </a:cxn>
                  <a:cxn ang="0">
                    <a:pos x="36" y="1078"/>
                  </a:cxn>
                  <a:cxn ang="0">
                    <a:pos x="4" y="1013"/>
                  </a:cxn>
                  <a:cxn ang="0">
                    <a:pos x="1" y="942"/>
                  </a:cxn>
                  <a:cxn ang="0">
                    <a:pos x="26" y="870"/>
                  </a:cxn>
                  <a:cxn ang="0">
                    <a:pos x="77" y="803"/>
                  </a:cxn>
                  <a:cxn ang="0">
                    <a:pos x="152" y="743"/>
                  </a:cxn>
                  <a:cxn ang="0">
                    <a:pos x="235" y="697"/>
                  </a:cxn>
                  <a:cxn ang="0">
                    <a:pos x="330" y="643"/>
                  </a:cxn>
                  <a:cxn ang="0">
                    <a:pos x="438" y="577"/>
                  </a:cxn>
                  <a:cxn ang="0">
                    <a:pos x="597" y="479"/>
                  </a:cxn>
                  <a:cxn ang="0">
                    <a:pos x="759" y="377"/>
                  </a:cxn>
                  <a:cxn ang="0">
                    <a:pos x="876" y="301"/>
                  </a:cxn>
                  <a:cxn ang="0">
                    <a:pos x="983" y="232"/>
                  </a:cxn>
                  <a:cxn ang="0">
                    <a:pos x="1076" y="172"/>
                  </a:cxn>
                  <a:cxn ang="0">
                    <a:pos x="1147" y="125"/>
                  </a:cxn>
                  <a:cxn ang="0">
                    <a:pos x="1194" y="95"/>
                  </a:cxn>
                  <a:cxn ang="0">
                    <a:pos x="1213" y="83"/>
                  </a:cxn>
                  <a:cxn ang="0">
                    <a:pos x="1235" y="76"/>
                  </a:cxn>
                  <a:cxn ang="0">
                    <a:pos x="1276" y="63"/>
                  </a:cxn>
                  <a:cxn ang="0">
                    <a:pos x="1331" y="46"/>
                  </a:cxn>
                  <a:cxn ang="0">
                    <a:pos x="1396" y="29"/>
                  </a:cxn>
                  <a:cxn ang="0">
                    <a:pos x="1464" y="13"/>
                  </a:cxn>
                  <a:cxn ang="0">
                    <a:pos x="1528" y="3"/>
                  </a:cxn>
                </a:cxnLst>
                <a:rect l="0" t="0" r="r" b="b"/>
                <a:pathLst>
                  <a:path w="1647" h="1196">
                    <a:moveTo>
                      <a:pt x="1567" y="0"/>
                    </a:moveTo>
                    <a:lnTo>
                      <a:pt x="1584" y="0"/>
                    </a:lnTo>
                    <a:lnTo>
                      <a:pt x="1599" y="1"/>
                    </a:lnTo>
                    <a:lnTo>
                      <a:pt x="1613" y="4"/>
                    </a:lnTo>
                    <a:lnTo>
                      <a:pt x="1625" y="7"/>
                    </a:lnTo>
                    <a:lnTo>
                      <a:pt x="1634" y="12"/>
                    </a:lnTo>
                    <a:lnTo>
                      <a:pt x="1641" y="19"/>
                    </a:lnTo>
                    <a:lnTo>
                      <a:pt x="1646" y="28"/>
                    </a:lnTo>
                    <a:lnTo>
                      <a:pt x="1647" y="38"/>
                    </a:lnTo>
                    <a:lnTo>
                      <a:pt x="1646" y="49"/>
                    </a:lnTo>
                    <a:lnTo>
                      <a:pt x="1640" y="64"/>
                    </a:lnTo>
                    <a:lnTo>
                      <a:pt x="1632" y="79"/>
                    </a:lnTo>
                    <a:lnTo>
                      <a:pt x="1619" y="97"/>
                    </a:lnTo>
                    <a:lnTo>
                      <a:pt x="1603" y="118"/>
                    </a:lnTo>
                    <a:lnTo>
                      <a:pt x="1574" y="152"/>
                    </a:lnTo>
                    <a:lnTo>
                      <a:pt x="1545" y="185"/>
                    </a:lnTo>
                    <a:lnTo>
                      <a:pt x="1490" y="250"/>
                    </a:lnTo>
                    <a:lnTo>
                      <a:pt x="1464" y="283"/>
                    </a:lnTo>
                    <a:lnTo>
                      <a:pt x="1440" y="315"/>
                    </a:lnTo>
                    <a:lnTo>
                      <a:pt x="1393" y="382"/>
                    </a:lnTo>
                    <a:lnTo>
                      <a:pt x="1372" y="417"/>
                    </a:lnTo>
                    <a:lnTo>
                      <a:pt x="1352" y="453"/>
                    </a:lnTo>
                    <a:lnTo>
                      <a:pt x="1334" y="490"/>
                    </a:lnTo>
                    <a:lnTo>
                      <a:pt x="1317" y="529"/>
                    </a:lnTo>
                    <a:lnTo>
                      <a:pt x="1300" y="571"/>
                    </a:lnTo>
                    <a:lnTo>
                      <a:pt x="1287" y="614"/>
                    </a:lnTo>
                    <a:lnTo>
                      <a:pt x="1274" y="660"/>
                    </a:lnTo>
                    <a:lnTo>
                      <a:pt x="1263" y="709"/>
                    </a:lnTo>
                    <a:lnTo>
                      <a:pt x="1253" y="760"/>
                    </a:lnTo>
                    <a:lnTo>
                      <a:pt x="1246" y="815"/>
                    </a:lnTo>
                    <a:lnTo>
                      <a:pt x="1240" y="874"/>
                    </a:lnTo>
                    <a:lnTo>
                      <a:pt x="1235" y="936"/>
                    </a:lnTo>
                    <a:lnTo>
                      <a:pt x="1234" y="1002"/>
                    </a:lnTo>
                    <a:lnTo>
                      <a:pt x="1225" y="1006"/>
                    </a:lnTo>
                    <a:lnTo>
                      <a:pt x="1216" y="1010"/>
                    </a:lnTo>
                    <a:lnTo>
                      <a:pt x="1201" y="1016"/>
                    </a:lnTo>
                    <a:lnTo>
                      <a:pt x="1184" y="1024"/>
                    </a:lnTo>
                    <a:lnTo>
                      <a:pt x="1163" y="1033"/>
                    </a:lnTo>
                    <a:lnTo>
                      <a:pt x="1139" y="1042"/>
                    </a:lnTo>
                    <a:lnTo>
                      <a:pt x="1111" y="1053"/>
                    </a:lnTo>
                    <a:lnTo>
                      <a:pt x="1081" y="1064"/>
                    </a:lnTo>
                    <a:lnTo>
                      <a:pt x="1047" y="1076"/>
                    </a:lnTo>
                    <a:lnTo>
                      <a:pt x="1011" y="1088"/>
                    </a:lnTo>
                    <a:lnTo>
                      <a:pt x="973" y="1100"/>
                    </a:lnTo>
                    <a:lnTo>
                      <a:pt x="933" y="1112"/>
                    </a:lnTo>
                    <a:lnTo>
                      <a:pt x="889" y="1124"/>
                    </a:lnTo>
                    <a:lnTo>
                      <a:pt x="845" y="1136"/>
                    </a:lnTo>
                    <a:lnTo>
                      <a:pt x="798" y="1147"/>
                    </a:lnTo>
                    <a:lnTo>
                      <a:pt x="749" y="1158"/>
                    </a:lnTo>
                    <a:lnTo>
                      <a:pt x="699" y="1167"/>
                    </a:lnTo>
                    <a:lnTo>
                      <a:pt x="647" y="1175"/>
                    </a:lnTo>
                    <a:lnTo>
                      <a:pt x="594" y="1183"/>
                    </a:lnTo>
                    <a:lnTo>
                      <a:pt x="540" y="1188"/>
                    </a:lnTo>
                    <a:lnTo>
                      <a:pt x="485" y="1193"/>
                    </a:lnTo>
                    <a:lnTo>
                      <a:pt x="429" y="1195"/>
                    </a:lnTo>
                    <a:lnTo>
                      <a:pt x="372" y="1196"/>
                    </a:lnTo>
                    <a:lnTo>
                      <a:pt x="322" y="1194"/>
                    </a:lnTo>
                    <a:lnTo>
                      <a:pt x="275" y="1190"/>
                    </a:lnTo>
                    <a:lnTo>
                      <a:pt x="232" y="1183"/>
                    </a:lnTo>
                    <a:lnTo>
                      <a:pt x="194" y="1174"/>
                    </a:lnTo>
                    <a:lnTo>
                      <a:pt x="158" y="1162"/>
                    </a:lnTo>
                    <a:lnTo>
                      <a:pt x="126" y="1148"/>
                    </a:lnTo>
                    <a:lnTo>
                      <a:pt x="99" y="1134"/>
                    </a:lnTo>
                    <a:lnTo>
                      <a:pt x="74" y="1116"/>
                    </a:lnTo>
                    <a:lnTo>
                      <a:pt x="54" y="1098"/>
                    </a:lnTo>
                    <a:lnTo>
                      <a:pt x="36" y="1078"/>
                    </a:lnTo>
                    <a:lnTo>
                      <a:pt x="22" y="1057"/>
                    </a:lnTo>
                    <a:lnTo>
                      <a:pt x="12" y="1035"/>
                    </a:lnTo>
                    <a:lnTo>
                      <a:pt x="4" y="1013"/>
                    </a:lnTo>
                    <a:lnTo>
                      <a:pt x="1" y="990"/>
                    </a:lnTo>
                    <a:lnTo>
                      <a:pt x="0" y="966"/>
                    </a:lnTo>
                    <a:lnTo>
                      <a:pt x="1" y="942"/>
                    </a:lnTo>
                    <a:lnTo>
                      <a:pt x="7" y="918"/>
                    </a:lnTo>
                    <a:lnTo>
                      <a:pt x="15" y="894"/>
                    </a:lnTo>
                    <a:lnTo>
                      <a:pt x="26" y="870"/>
                    </a:lnTo>
                    <a:lnTo>
                      <a:pt x="40" y="847"/>
                    </a:lnTo>
                    <a:lnTo>
                      <a:pt x="57" y="824"/>
                    </a:lnTo>
                    <a:lnTo>
                      <a:pt x="77" y="803"/>
                    </a:lnTo>
                    <a:lnTo>
                      <a:pt x="99" y="781"/>
                    </a:lnTo>
                    <a:lnTo>
                      <a:pt x="124" y="762"/>
                    </a:lnTo>
                    <a:lnTo>
                      <a:pt x="152" y="743"/>
                    </a:lnTo>
                    <a:lnTo>
                      <a:pt x="182" y="726"/>
                    </a:lnTo>
                    <a:lnTo>
                      <a:pt x="207" y="712"/>
                    </a:lnTo>
                    <a:lnTo>
                      <a:pt x="235" y="697"/>
                    </a:lnTo>
                    <a:lnTo>
                      <a:pt x="265" y="680"/>
                    </a:lnTo>
                    <a:lnTo>
                      <a:pt x="296" y="662"/>
                    </a:lnTo>
                    <a:lnTo>
                      <a:pt x="330" y="643"/>
                    </a:lnTo>
                    <a:lnTo>
                      <a:pt x="365" y="621"/>
                    </a:lnTo>
                    <a:lnTo>
                      <a:pt x="400" y="600"/>
                    </a:lnTo>
                    <a:lnTo>
                      <a:pt x="438" y="577"/>
                    </a:lnTo>
                    <a:lnTo>
                      <a:pt x="477" y="554"/>
                    </a:lnTo>
                    <a:lnTo>
                      <a:pt x="556" y="504"/>
                    </a:lnTo>
                    <a:lnTo>
                      <a:pt x="597" y="479"/>
                    </a:lnTo>
                    <a:lnTo>
                      <a:pt x="637" y="454"/>
                    </a:lnTo>
                    <a:lnTo>
                      <a:pt x="719" y="402"/>
                    </a:lnTo>
                    <a:lnTo>
                      <a:pt x="759" y="377"/>
                    </a:lnTo>
                    <a:lnTo>
                      <a:pt x="799" y="351"/>
                    </a:lnTo>
                    <a:lnTo>
                      <a:pt x="838" y="326"/>
                    </a:lnTo>
                    <a:lnTo>
                      <a:pt x="876" y="301"/>
                    </a:lnTo>
                    <a:lnTo>
                      <a:pt x="913" y="278"/>
                    </a:lnTo>
                    <a:lnTo>
                      <a:pt x="949" y="254"/>
                    </a:lnTo>
                    <a:lnTo>
                      <a:pt x="983" y="232"/>
                    </a:lnTo>
                    <a:lnTo>
                      <a:pt x="1016" y="212"/>
                    </a:lnTo>
                    <a:lnTo>
                      <a:pt x="1047" y="191"/>
                    </a:lnTo>
                    <a:lnTo>
                      <a:pt x="1076" y="172"/>
                    </a:lnTo>
                    <a:lnTo>
                      <a:pt x="1102" y="155"/>
                    </a:lnTo>
                    <a:lnTo>
                      <a:pt x="1126" y="140"/>
                    </a:lnTo>
                    <a:lnTo>
                      <a:pt x="1147" y="125"/>
                    </a:lnTo>
                    <a:lnTo>
                      <a:pt x="1166" y="113"/>
                    </a:lnTo>
                    <a:lnTo>
                      <a:pt x="1182" y="103"/>
                    </a:lnTo>
                    <a:lnTo>
                      <a:pt x="1194" y="95"/>
                    </a:lnTo>
                    <a:lnTo>
                      <a:pt x="1204" y="89"/>
                    </a:lnTo>
                    <a:lnTo>
                      <a:pt x="1210" y="84"/>
                    </a:lnTo>
                    <a:lnTo>
                      <a:pt x="1213" y="83"/>
                    </a:lnTo>
                    <a:lnTo>
                      <a:pt x="1217" y="82"/>
                    </a:lnTo>
                    <a:lnTo>
                      <a:pt x="1224" y="79"/>
                    </a:lnTo>
                    <a:lnTo>
                      <a:pt x="1235" y="76"/>
                    </a:lnTo>
                    <a:lnTo>
                      <a:pt x="1246" y="72"/>
                    </a:lnTo>
                    <a:lnTo>
                      <a:pt x="1260" y="67"/>
                    </a:lnTo>
                    <a:lnTo>
                      <a:pt x="1276" y="63"/>
                    </a:lnTo>
                    <a:lnTo>
                      <a:pt x="1293" y="58"/>
                    </a:lnTo>
                    <a:lnTo>
                      <a:pt x="1311" y="52"/>
                    </a:lnTo>
                    <a:lnTo>
                      <a:pt x="1331" y="46"/>
                    </a:lnTo>
                    <a:lnTo>
                      <a:pt x="1352" y="41"/>
                    </a:lnTo>
                    <a:lnTo>
                      <a:pt x="1374" y="35"/>
                    </a:lnTo>
                    <a:lnTo>
                      <a:pt x="1396" y="29"/>
                    </a:lnTo>
                    <a:lnTo>
                      <a:pt x="1418" y="24"/>
                    </a:lnTo>
                    <a:lnTo>
                      <a:pt x="1441" y="18"/>
                    </a:lnTo>
                    <a:lnTo>
                      <a:pt x="1464" y="13"/>
                    </a:lnTo>
                    <a:lnTo>
                      <a:pt x="1486" y="9"/>
                    </a:lnTo>
                    <a:lnTo>
                      <a:pt x="1507" y="6"/>
                    </a:lnTo>
                    <a:lnTo>
                      <a:pt x="1528" y="3"/>
                    </a:lnTo>
                    <a:lnTo>
                      <a:pt x="1548" y="1"/>
                    </a:lnTo>
                    <a:lnTo>
                      <a:pt x="1567" y="0"/>
                    </a:lnTo>
                    <a:close/>
                  </a:path>
                </a:pathLst>
              </a:custGeom>
              <a:solidFill>
                <a:srgbClr val="FF0000">
                  <a:alpha val="7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p:nvSpPr>
            <p:spPr bwMode="auto">
              <a:xfrm>
                <a:off x="3736370" y="1637603"/>
                <a:ext cx="1550039" cy="1611920"/>
              </a:xfrm>
              <a:custGeom>
                <a:avLst/>
                <a:gdLst/>
                <a:ahLst/>
                <a:cxnLst>
                  <a:cxn ang="0">
                    <a:pos x="513" y="0"/>
                  </a:cxn>
                  <a:cxn ang="0">
                    <a:pos x="519" y="3"/>
                  </a:cxn>
                  <a:cxn ang="0">
                    <a:pos x="536" y="12"/>
                  </a:cxn>
                  <a:cxn ang="0">
                    <a:pos x="563" y="28"/>
                  </a:cxn>
                  <a:cxn ang="0">
                    <a:pos x="596" y="50"/>
                  </a:cxn>
                  <a:cxn ang="0">
                    <a:pos x="636" y="79"/>
                  </a:cxn>
                  <a:cxn ang="0">
                    <a:pos x="681" y="116"/>
                  </a:cxn>
                  <a:cxn ang="0">
                    <a:pos x="729" y="161"/>
                  </a:cxn>
                  <a:cxn ang="0">
                    <a:pos x="778" y="215"/>
                  </a:cxn>
                  <a:cxn ang="0">
                    <a:pos x="827" y="277"/>
                  </a:cxn>
                  <a:cxn ang="0">
                    <a:pos x="874" y="349"/>
                  </a:cxn>
                  <a:cxn ang="0">
                    <a:pos x="917" y="431"/>
                  </a:cxn>
                  <a:cxn ang="0">
                    <a:pos x="955" y="521"/>
                  </a:cxn>
                  <a:cxn ang="0">
                    <a:pos x="987" y="623"/>
                  </a:cxn>
                  <a:cxn ang="0">
                    <a:pos x="1010" y="736"/>
                  </a:cxn>
                  <a:cxn ang="0">
                    <a:pos x="1024" y="860"/>
                  </a:cxn>
                  <a:cxn ang="0">
                    <a:pos x="1026" y="996"/>
                  </a:cxn>
                  <a:cxn ang="0">
                    <a:pos x="1022" y="1067"/>
                  </a:cxn>
                  <a:cxn ang="0">
                    <a:pos x="1018" y="1061"/>
                  </a:cxn>
                  <a:cxn ang="0">
                    <a:pos x="1010" y="1050"/>
                  </a:cxn>
                  <a:cxn ang="0">
                    <a:pos x="998" y="1035"/>
                  </a:cxn>
                  <a:cxn ang="0">
                    <a:pos x="978" y="1017"/>
                  </a:cxn>
                  <a:cxn ang="0">
                    <a:pos x="951" y="997"/>
                  </a:cxn>
                  <a:cxn ang="0">
                    <a:pos x="916" y="975"/>
                  </a:cxn>
                  <a:cxn ang="0">
                    <a:pos x="873" y="954"/>
                  </a:cxn>
                  <a:cxn ang="0">
                    <a:pos x="819" y="933"/>
                  </a:cxn>
                  <a:cxn ang="0">
                    <a:pos x="754" y="914"/>
                  </a:cxn>
                  <a:cxn ang="0">
                    <a:pos x="677" y="897"/>
                  </a:cxn>
                  <a:cxn ang="0">
                    <a:pos x="587" y="885"/>
                  </a:cxn>
                  <a:cxn ang="0">
                    <a:pos x="484" y="876"/>
                  </a:cxn>
                  <a:cxn ang="0">
                    <a:pos x="366" y="873"/>
                  </a:cxn>
                  <a:cxn ang="0">
                    <a:pos x="233" y="876"/>
                  </a:cxn>
                  <a:cxn ang="0">
                    <a:pos x="82" y="887"/>
                  </a:cxn>
                  <a:cxn ang="0">
                    <a:pos x="1" y="893"/>
                  </a:cxn>
                  <a:cxn ang="0">
                    <a:pos x="5" y="873"/>
                  </a:cxn>
                  <a:cxn ang="0">
                    <a:pos x="12" y="835"/>
                  </a:cxn>
                  <a:cxn ang="0">
                    <a:pos x="24" y="783"/>
                  </a:cxn>
                  <a:cxn ang="0">
                    <a:pos x="40" y="719"/>
                  </a:cxn>
                  <a:cxn ang="0">
                    <a:pos x="59" y="644"/>
                  </a:cxn>
                  <a:cxn ang="0">
                    <a:pos x="83" y="565"/>
                  </a:cxn>
                  <a:cxn ang="0">
                    <a:pos x="110" y="480"/>
                  </a:cxn>
                  <a:cxn ang="0">
                    <a:pos x="160" y="354"/>
                  </a:cxn>
                  <a:cxn ang="0">
                    <a:pos x="198" y="271"/>
                  </a:cxn>
                  <a:cxn ang="0">
                    <a:pos x="240" y="196"/>
                  </a:cxn>
                  <a:cxn ang="0">
                    <a:pos x="287" y="129"/>
                  </a:cxn>
                  <a:cxn ang="0">
                    <a:pos x="336" y="73"/>
                  </a:cxn>
                  <a:cxn ang="0">
                    <a:pos x="391" y="31"/>
                  </a:cxn>
                  <a:cxn ang="0">
                    <a:pos x="450" y="5"/>
                  </a:cxn>
                </a:cxnLst>
                <a:rect l="0" t="0" r="r" b="b"/>
                <a:pathLst>
                  <a:path w="1027" h="1068">
                    <a:moveTo>
                      <a:pt x="481" y="0"/>
                    </a:moveTo>
                    <a:lnTo>
                      <a:pt x="513" y="0"/>
                    </a:lnTo>
                    <a:lnTo>
                      <a:pt x="515" y="1"/>
                    </a:lnTo>
                    <a:lnTo>
                      <a:pt x="519" y="3"/>
                    </a:lnTo>
                    <a:lnTo>
                      <a:pt x="526" y="7"/>
                    </a:lnTo>
                    <a:lnTo>
                      <a:pt x="536" y="12"/>
                    </a:lnTo>
                    <a:lnTo>
                      <a:pt x="548" y="19"/>
                    </a:lnTo>
                    <a:lnTo>
                      <a:pt x="563" y="28"/>
                    </a:lnTo>
                    <a:lnTo>
                      <a:pt x="579" y="38"/>
                    </a:lnTo>
                    <a:lnTo>
                      <a:pt x="596" y="50"/>
                    </a:lnTo>
                    <a:lnTo>
                      <a:pt x="616" y="64"/>
                    </a:lnTo>
                    <a:lnTo>
                      <a:pt x="636" y="79"/>
                    </a:lnTo>
                    <a:lnTo>
                      <a:pt x="658" y="97"/>
                    </a:lnTo>
                    <a:lnTo>
                      <a:pt x="681" y="116"/>
                    </a:lnTo>
                    <a:lnTo>
                      <a:pt x="704" y="138"/>
                    </a:lnTo>
                    <a:lnTo>
                      <a:pt x="729" y="161"/>
                    </a:lnTo>
                    <a:lnTo>
                      <a:pt x="753" y="187"/>
                    </a:lnTo>
                    <a:lnTo>
                      <a:pt x="778" y="215"/>
                    </a:lnTo>
                    <a:lnTo>
                      <a:pt x="803" y="245"/>
                    </a:lnTo>
                    <a:lnTo>
                      <a:pt x="827" y="277"/>
                    </a:lnTo>
                    <a:lnTo>
                      <a:pt x="851" y="312"/>
                    </a:lnTo>
                    <a:lnTo>
                      <a:pt x="874" y="349"/>
                    </a:lnTo>
                    <a:lnTo>
                      <a:pt x="896" y="389"/>
                    </a:lnTo>
                    <a:lnTo>
                      <a:pt x="917" y="431"/>
                    </a:lnTo>
                    <a:lnTo>
                      <a:pt x="937" y="475"/>
                    </a:lnTo>
                    <a:lnTo>
                      <a:pt x="955" y="521"/>
                    </a:lnTo>
                    <a:lnTo>
                      <a:pt x="972" y="571"/>
                    </a:lnTo>
                    <a:lnTo>
                      <a:pt x="987" y="623"/>
                    </a:lnTo>
                    <a:lnTo>
                      <a:pt x="1000" y="679"/>
                    </a:lnTo>
                    <a:lnTo>
                      <a:pt x="1010" y="736"/>
                    </a:lnTo>
                    <a:lnTo>
                      <a:pt x="1019" y="797"/>
                    </a:lnTo>
                    <a:lnTo>
                      <a:pt x="1024" y="860"/>
                    </a:lnTo>
                    <a:lnTo>
                      <a:pt x="1027" y="927"/>
                    </a:lnTo>
                    <a:lnTo>
                      <a:pt x="1026" y="996"/>
                    </a:lnTo>
                    <a:lnTo>
                      <a:pt x="1022" y="1068"/>
                    </a:lnTo>
                    <a:lnTo>
                      <a:pt x="1022" y="1067"/>
                    </a:lnTo>
                    <a:lnTo>
                      <a:pt x="1021" y="1064"/>
                    </a:lnTo>
                    <a:lnTo>
                      <a:pt x="1018" y="1061"/>
                    </a:lnTo>
                    <a:lnTo>
                      <a:pt x="1015" y="1056"/>
                    </a:lnTo>
                    <a:lnTo>
                      <a:pt x="1010" y="1050"/>
                    </a:lnTo>
                    <a:lnTo>
                      <a:pt x="1004" y="1043"/>
                    </a:lnTo>
                    <a:lnTo>
                      <a:pt x="998" y="1035"/>
                    </a:lnTo>
                    <a:lnTo>
                      <a:pt x="989" y="1027"/>
                    </a:lnTo>
                    <a:lnTo>
                      <a:pt x="978" y="1017"/>
                    </a:lnTo>
                    <a:lnTo>
                      <a:pt x="966" y="1007"/>
                    </a:lnTo>
                    <a:lnTo>
                      <a:pt x="951" y="997"/>
                    </a:lnTo>
                    <a:lnTo>
                      <a:pt x="935" y="986"/>
                    </a:lnTo>
                    <a:lnTo>
                      <a:pt x="916" y="975"/>
                    </a:lnTo>
                    <a:lnTo>
                      <a:pt x="896" y="965"/>
                    </a:lnTo>
                    <a:lnTo>
                      <a:pt x="873" y="954"/>
                    </a:lnTo>
                    <a:lnTo>
                      <a:pt x="847" y="944"/>
                    </a:lnTo>
                    <a:lnTo>
                      <a:pt x="819" y="933"/>
                    </a:lnTo>
                    <a:lnTo>
                      <a:pt x="788" y="923"/>
                    </a:lnTo>
                    <a:lnTo>
                      <a:pt x="754" y="914"/>
                    </a:lnTo>
                    <a:lnTo>
                      <a:pt x="717" y="905"/>
                    </a:lnTo>
                    <a:lnTo>
                      <a:pt x="677" y="897"/>
                    </a:lnTo>
                    <a:lnTo>
                      <a:pt x="634" y="891"/>
                    </a:lnTo>
                    <a:lnTo>
                      <a:pt x="587" y="885"/>
                    </a:lnTo>
                    <a:lnTo>
                      <a:pt x="538" y="879"/>
                    </a:lnTo>
                    <a:lnTo>
                      <a:pt x="484" y="876"/>
                    </a:lnTo>
                    <a:lnTo>
                      <a:pt x="428" y="874"/>
                    </a:lnTo>
                    <a:lnTo>
                      <a:pt x="366" y="873"/>
                    </a:lnTo>
                    <a:lnTo>
                      <a:pt x="301" y="874"/>
                    </a:lnTo>
                    <a:lnTo>
                      <a:pt x="233" y="876"/>
                    </a:lnTo>
                    <a:lnTo>
                      <a:pt x="159" y="881"/>
                    </a:lnTo>
                    <a:lnTo>
                      <a:pt x="82" y="887"/>
                    </a:lnTo>
                    <a:lnTo>
                      <a:pt x="0" y="896"/>
                    </a:lnTo>
                    <a:lnTo>
                      <a:pt x="1" y="893"/>
                    </a:lnTo>
                    <a:lnTo>
                      <a:pt x="2" y="885"/>
                    </a:lnTo>
                    <a:lnTo>
                      <a:pt x="5" y="873"/>
                    </a:lnTo>
                    <a:lnTo>
                      <a:pt x="8" y="856"/>
                    </a:lnTo>
                    <a:lnTo>
                      <a:pt x="12" y="835"/>
                    </a:lnTo>
                    <a:lnTo>
                      <a:pt x="17" y="811"/>
                    </a:lnTo>
                    <a:lnTo>
                      <a:pt x="24" y="783"/>
                    </a:lnTo>
                    <a:lnTo>
                      <a:pt x="32" y="752"/>
                    </a:lnTo>
                    <a:lnTo>
                      <a:pt x="40" y="719"/>
                    </a:lnTo>
                    <a:lnTo>
                      <a:pt x="49" y="683"/>
                    </a:lnTo>
                    <a:lnTo>
                      <a:pt x="59" y="644"/>
                    </a:lnTo>
                    <a:lnTo>
                      <a:pt x="71" y="605"/>
                    </a:lnTo>
                    <a:lnTo>
                      <a:pt x="83" y="565"/>
                    </a:lnTo>
                    <a:lnTo>
                      <a:pt x="97" y="523"/>
                    </a:lnTo>
                    <a:lnTo>
                      <a:pt x="110" y="480"/>
                    </a:lnTo>
                    <a:lnTo>
                      <a:pt x="126" y="437"/>
                    </a:lnTo>
                    <a:lnTo>
                      <a:pt x="160" y="354"/>
                    </a:lnTo>
                    <a:lnTo>
                      <a:pt x="179" y="312"/>
                    </a:lnTo>
                    <a:lnTo>
                      <a:pt x="198" y="271"/>
                    </a:lnTo>
                    <a:lnTo>
                      <a:pt x="218" y="233"/>
                    </a:lnTo>
                    <a:lnTo>
                      <a:pt x="240" y="196"/>
                    </a:lnTo>
                    <a:lnTo>
                      <a:pt x="263" y="161"/>
                    </a:lnTo>
                    <a:lnTo>
                      <a:pt x="287" y="129"/>
                    </a:lnTo>
                    <a:lnTo>
                      <a:pt x="310" y="100"/>
                    </a:lnTo>
                    <a:lnTo>
                      <a:pt x="336" y="73"/>
                    </a:lnTo>
                    <a:lnTo>
                      <a:pt x="363" y="50"/>
                    </a:lnTo>
                    <a:lnTo>
                      <a:pt x="391" y="31"/>
                    </a:lnTo>
                    <a:lnTo>
                      <a:pt x="420" y="16"/>
                    </a:lnTo>
                    <a:lnTo>
                      <a:pt x="450" y="5"/>
                    </a:lnTo>
                    <a:lnTo>
                      <a:pt x="481" y="0"/>
                    </a:lnTo>
                    <a:close/>
                  </a:path>
                </a:pathLst>
              </a:custGeom>
              <a:solidFill>
                <a:schemeClr val="accent1">
                  <a:alpha val="7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p:nvSpPr>
            <p:spPr bwMode="auto">
              <a:xfrm>
                <a:off x="1978050" y="3183114"/>
                <a:ext cx="1847369" cy="2259405"/>
              </a:xfrm>
              <a:custGeom>
                <a:avLst/>
                <a:gdLst/>
                <a:ahLst/>
                <a:cxnLst>
                  <a:cxn ang="0">
                    <a:pos x="1051" y="2"/>
                  </a:cxn>
                  <a:cxn ang="0">
                    <a:pos x="1061" y="15"/>
                  </a:cxn>
                  <a:cxn ang="0">
                    <a:pos x="1079" y="43"/>
                  </a:cxn>
                  <a:cxn ang="0">
                    <a:pos x="1102" y="83"/>
                  </a:cxn>
                  <a:cxn ang="0">
                    <a:pos x="1129" y="136"/>
                  </a:cxn>
                  <a:cxn ang="0">
                    <a:pos x="1156" y="201"/>
                  </a:cxn>
                  <a:cxn ang="0">
                    <a:pos x="1181" y="278"/>
                  </a:cxn>
                  <a:cxn ang="0">
                    <a:pos x="1203" y="366"/>
                  </a:cxn>
                  <a:cxn ang="0">
                    <a:pos x="1218" y="464"/>
                  </a:cxn>
                  <a:cxn ang="0">
                    <a:pos x="1224" y="574"/>
                  </a:cxn>
                  <a:cxn ang="0">
                    <a:pos x="1219" y="693"/>
                  </a:cxn>
                  <a:cxn ang="0">
                    <a:pos x="1200" y="822"/>
                  </a:cxn>
                  <a:cxn ang="0">
                    <a:pos x="1165" y="960"/>
                  </a:cxn>
                  <a:cxn ang="0">
                    <a:pos x="1123" y="1081"/>
                  </a:cxn>
                  <a:cxn ang="0">
                    <a:pos x="1076" y="1183"/>
                  </a:cxn>
                  <a:cxn ang="0">
                    <a:pos x="1026" y="1266"/>
                  </a:cxn>
                  <a:cxn ang="0">
                    <a:pos x="976" y="1333"/>
                  </a:cxn>
                  <a:cxn ang="0">
                    <a:pos x="923" y="1386"/>
                  </a:cxn>
                  <a:cxn ang="0">
                    <a:pos x="873" y="1427"/>
                  </a:cxn>
                  <a:cxn ang="0">
                    <a:pos x="824" y="1456"/>
                  </a:cxn>
                  <a:cxn ang="0">
                    <a:pos x="779" y="1475"/>
                  </a:cxn>
                  <a:cxn ang="0">
                    <a:pos x="738" y="1488"/>
                  </a:cxn>
                  <a:cxn ang="0">
                    <a:pos x="703" y="1494"/>
                  </a:cxn>
                  <a:cxn ang="0">
                    <a:pos x="675" y="1497"/>
                  </a:cxn>
                  <a:cxn ang="0">
                    <a:pos x="655" y="1496"/>
                  </a:cxn>
                  <a:cxn ang="0">
                    <a:pos x="645" y="1495"/>
                  </a:cxn>
                  <a:cxn ang="0">
                    <a:pos x="616" y="1497"/>
                  </a:cxn>
                  <a:cxn ang="0">
                    <a:pos x="562" y="1484"/>
                  </a:cxn>
                  <a:cxn ang="0">
                    <a:pos x="508" y="1451"/>
                  </a:cxn>
                  <a:cxn ang="0">
                    <a:pos x="457" y="1403"/>
                  </a:cxn>
                  <a:cxn ang="0">
                    <a:pos x="406" y="1339"/>
                  </a:cxn>
                  <a:cxn ang="0">
                    <a:pos x="358" y="1264"/>
                  </a:cxn>
                  <a:cxn ang="0">
                    <a:pos x="311" y="1178"/>
                  </a:cxn>
                  <a:cxn ang="0">
                    <a:pos x="266" y="1087"/>
                  </a:cxn>
                  <a:cxn ang="0">
                    <a:pos x="224" y="989"/>
                  </a:cxn>
                  <a:cxn ang="0">
                    <a:pos x="185" y="890"/>
                  </a:cxn>
                  <a:cxn ang="0">
                    <a:pos x="132" y="743"/>
                  </a:cxn>
                  <a:cxn ang="0">
                    <a:pos x="100" y="648"/>
                  </a:cxn>
                  <a:cxn ang="0">
                    <a:pos x="73" y="560"/>
                  </a:cxn>
                  <a:cxn ang="0">
                    <a:pos x="50" y="481"/>
                  </a:cxn>
                  <a:cxn ang="0">
                    <a:pos x="30" y="412"/>
                  </a:cxn>
                  <a:cxn ang="0">
                    <a:pos x="16" y="358"/>
                  </a:cxn>
                  <a:cxn ang="0">
                    <a:pos x="6" y="318"/>
                  </a:cxn>
                  <a:cxn ang="0">
                    <a:pos x="1" y="298"/>
                  </a:cxn>
                  <a:cxn ang="0">
                    <a:pos x="62" y="306"/>
                  </a:cxn>
                  <a:cxn ang="0">
                    <a:pos x="183" y="317"/>
                  </a:cxn>
                  <a:cxn ang="0">
                    <a:pos x="300" y="315"/>
                  </a:cxn>
                  <a:cxn ang="0">
                    <a:pos x="411" y="300"/>
                  </a:cxn>
                  <a:cxn ang="0">
                    <a:pos x="516" y="277"/>
                  </a:cxn>
                  <a:cxn ang="0">
                    <a:pos x="613" y="247"/>
                  </a:cxn>
                  <a:cxn ang="0">
                    <a:pos x="703" y="212"/>
                  </a:cxn>
                  <a:cxn ang="0">
                    <a:pos x="783" y="174"/>
                  </a:cxn>
                  <a:cxn ang="0">
                    <a:pos x="855" y="135"/>
                  </a:cxn>
                  <a:cxn ang="0">
                    <a:pos x="917" y="98"/>
                  </a:cxn>
                  <a:cxn ang="0">
                    <a:pos x="968" y="63"/>
                  </a:cxn>
                  <a:cxn ang="0">
                    <a:pos x="1006" y="34"/>
                  </a:cxn>
                  <a:cxn ang="0">
                    <a:pos x="1034" y="13"/>
                  </a:cxn>
                  <a:cxn ang="0">
                    <a:pos x="1047" y="2"/>
                  </a:cxn>
                </a:cxnLst>
                <a:rect l="0" t="0" r="r" b="b"/>
                <a:pathLst>
                  <a:path w="1224" h="1497">
                    <a:moveTo>
                      <a:pt x="1049" y="0"/>
                    </a:moveTo>
                    <a:lnTo>
                      <a:pt x="1051" y="2"/>
                    </a:lnTo>
                    <a:lnTo>
                      <a:pt x="1054" y="7"/>
                    </a:lnTo>
                    <a:lnTo>
                      <a:pt x="1061" y="15"/>
                    </a:lnTo>
                    <a:lnTo>
                      <a:pt x="1069" y="27"/>
                    </a:lnTo>
                    <a:lnTo>
                      <a:pt x="1079" y="43"/>
                    </a:lnTo>
                    <a:lnTo>
                      <a:pt x="1090" y="62"/>
                    </a:lnTo>
                    <a:lnTo>
                      <a:pt x="1102" y="83"/>
                    </a:lnTo>
                    <a:lnTo>
                      <a:pt x="1115" y="108"/>
                    </a:lnTo>
                    <a:lnTo>
                      <a:pt x="1129" y="136"/>
                    </a:lnTo>
                    <a:lnTo>
                      <a:pt x="1142" y="167"/>
                    </a:lnTo>
                    <a:lnTo>
                      <a:pt x="1156" y="201"/>
                    </a:lnTo>
                    <a:lnTo>
                      <a:pt x="1169" y="238"/>
                    </a:lnTo>
                    <a:lnTo>
                      <a:pt x="1181" y="278"/>
                    </a:lnTo>
                    <a:lnTo>
                      <a:pt x="1193" y="321"/>
                    </a:lnTo>
                    <a:lnTo>
                      <a:pt x="1203" y="366"/>
                    </a:lnTo>
                    <a:lnTo>
                      <a:pt x="1211" y="414"/>
                    </a:lnTo>
                    <a:lnTo>
                      <a:pt x="1218" y="464"/>
                    </a:lnTo>
                    <a:lnTo>
                      <a:pt x="1223" y="518"/>
                    </a:lnTo>
                    <a:lnTo>
                      <a:pt x="1224" y="574"/>
                    </a:lnTo>
                    <a:lnTo>
                      <a:pt x="1223" y="632"/>
                    </a:lnTo>
                    <a:lnTo>
                      <a:pt x="1219" y="693"/>
                    </a:lnTo>
                    <a:lnTo>
                      <a:pt x="1211" y="756"/>
                    </a:lnTo>
                    <a:lnTo>
                      <a:pt x="1200" y="822"/>
                    </a:lnTo>
                    <a:lnTo>
                      <a:pt x="1185" y="889"/>
                    </a:lnTo>
                    <a:lnTo>
                      <a:pt x="1165" y="960"/>
                    </a:lnTo>
                    <a:lnTo>
                      <a:pt x="1145" y="1023"/>
                    </a:lnTo>
                    <a:lnTo>
                      <a:pt x="1123" y="1081"/>
                    </a:lnTo>
                    <a:lnTo>
                      <a:pt x="1099" y="1134"/>
                    </a:lnTo>
                    <a:lnTo>
                      <a:pt x="1076" y="1183"/>
                    </a:lnTo>
                    <a:lnTo>
                      <a:pt x="1052" y="1226"/>
                    </a:lnTo>
                    <a:lnTo>
                      <a:pt x="1026" y="1266"/>
                    </a:lnTo>
                    <a:lnTo>
                      <a:pt x="1001" y="1302"/>
                    </a:lnTo>
                    <a:lnTo>
                      <a:pt x="976" y="1333"/>
                    </a:lnTo>
                    <a:lnTo>
                      <a:pt x="949" y="1362"/>
                    </a:lnTo>
                    <a:lnTo>
                      <a:pt x="923" y="1386"/>
                    </a:lnTo>
                    <a:lnTo>
                      <a:pt x="898" y="1408"/>
                    </a:lnTo>
                    <a:lnTo>
                      <a:pt x="873" y="1427"/>
                    </a:lnTo>
                    <a:lnTo>
                      <a:pt x="848" y="1443"/>
                    </a:lnTo>
                    <a:lnTo>
                      <a:pt x="824" y="1456"/>
                    </a:lnTo>
                    <a:lnTo>
                      <a:pt x="801" y="1467"/>
                    </a:lnTo>
                    <a:lnTo>
                      <a:pt x="779" y="1475"/>
                    </a:lnTo>
                    <a:lnTo>
                      <a:pt x="758" y="1483"/>
                    </a:lnTo>
                    <a:lnTo>
                      <a:pt x="738" y="1488"/>
                    </a:lnTo>
                    <a:lnTo>
                      <a:pt x="720" y="1491"/>
                    </a:lnTo>
                    <a:lnTo>
                      <a:pt x="703" y="1494"/>
                    </a:lnTo>
                    <a:lnTo>
                      <a:pt x="688" y="1496"/>
                    </a:lnTo>
                    <a:lnTo>
                      <a:pt x="675" y="1497"/>
                    </a:lnTo>
                    <a:lnTo>
                      <a:pt x="664" y="1497"/>
                    </a:lnTo>
                    <a:lnTo>
                      <a:pt x="655" y="1496"/>
                    </a:lnTo>
                    <a:lnTo>
                      <a:pt x="648" y="1496"/>
                    </a:lnTo>
                    <a:lnTo>
                      <a:pt x="645" y="1495"/>
                    </a:lnTo>
                    <a:lnTo>
                      <a:pt x="643" y="1495"/>
                    </a:lnTo>
                    <a:lnTo>
                      <a:pt x="616" y="1497"/>
                    </a:lnTo>
                    <a:lnTo>
                      <a:pt x="588" y="1492"/>
                    </a:lnTo>
                    <a:lnTo>
                      <a:pt x="562" y="1484"/>
                    </a:lnTo>
                    <a:lnTo>
                      <a:pt x="535" y="1470"/>
                    </a:lnTo>
                    <a:lnTo>
                      <a:pt x="508" y="1451"/>
                    </a:lnTo>
                    <a:lnTo>
                      <a:pt x="482" y="1429"/>
                    </a:lnTo>
                    <a:lnTo>
                      <a:pt x="457" y="1403"/>
                    </a:lnTo>
                    <a:lnTo>
                      <a:pt x="431" y="1373"/>
                    </a:lnTo>
                    <a:lnTo>
                      <a:pt x="406" y="1339"/>
                    </a:lnTo>
                    <a:lnTo>
                      <a:pt x="382" y="1303"/>
                    </a:lnTo>
                    <a:lnTo>
                      <a:pt x="358" y="1264"/>
                    </a:lnTo>
                    <a:lnTo>
                      <a:pt x="334" y="1222"/>
                    </a:lnTo>
                    <a:lnTo>
                      <a:pt x="311" y="1178"/>
                    </a:lnTo>
                    <a:lnTo>
                      <a:pt x="288" y="1133"/>
                    </a:lnTo>
                    <a:lnTo>
                      <a:pt x="266" y="1087"/>
                    </a:lnTo>
                    <a:lnTo>
                      <a:pt x="245" y="1039"/>
                    </a:lnTo>
                    <a:lnTo>
                      <a:pt x="224" y="989"/>
                    </a:lnTo>
                    <a:lnTo>
                      <a:pt x="204" y="941"/>
                    </a:lnTo>
                    <a:lnTo>
                      <a:pt x="185" y="890"/>
                    </a:lnTo>
                    <a:lnTo>
                      <a:pt x="166" y="841"/>
                    </a:lnTo>
                    <a:lnTo>
                      <a:pt x="132" y="743"/>
                    </a:lnTo>
                    <a:lnTo>
                      <a:pt x="116" y="695"/>
                    </a:lnTo>
                    <a:lnTo>
                      <a:pt x="100" y="648"/>
                    </a:lnTo>
                    <a:lnTo>
                      <a:pt x="87" y="604"/>
                    </a:lnTo>
                    <a:lnTo>
                      <a:pt x="73" y="560"/>
                    </a:lnTo>
                    <a:lnTo>
                      <a:pt x="61" y="519"/>
                    </a:lnTo>
                    <a:lnTo>
                      <a:pt x="50" y="481"/>
                    </a:lnTo>
                    <a:lnTo>
                      <a:pt x="40" y="445"/>
                    </a:lnTo>
                    <a:lnTo>
                      <a:pt x="30" y="412"/>
                    </a:lnTo>
                    <a:lnTo>
                      <a:pt x="23" y="383"/>
                    </a:lnTo>
                    <a:lnTo>
                      <a:pt x="16" y="358"/>
                    </a:lnTo>
                    <a:lnTo>
                      <a:pt x="10" y="336"/>
                    </a:lnTo>
                    <a:lnTo>
                      <a:pt x="6" y="318"/>
                    </a:lnTo>
                    <a:lnTo>
                      <a:pt x="2" y="305"/>
                    </a:lnTo>
                    <a:lnTo>
                      <a:pt x="1" y="298"/>
                    </a:lnTo>
                    <a:lnTo>
                      <a:pt x="0" y="295"/>
                    </a:lnTo>
                    <a:lnTo>
                      <a:pt x="62" y="306"/>
                    </a:lnTo>
                    <a:lnTo>
                      <a:pt x="124" y="313"/>
                    </a:lnTo>
                    <a:lnTo>
                      <a:pt x="183" y="317"/>
                    </a:lnTo>
                    <a:lnTo>
                      <a:pt x="242" y="317"/>
                    </a:lnTo>
                    <a:lnTo>
                      <a:pt x="300" y="315"/>
                    </a:lnTo>
                    <a:lnTo>
                      <a:pt x="356" y="309"/>
                    </a:lnTo>
                    <a:lnTo>
                      <a:pt x="411" y="300"/>
                    </a:lnTo>
                    <a:lnTo>
                      <a:pt x="464" y="290"/>
                    </a:lnTo>
                    <a:lnTo>
                      <a:pt x="516" y="277"/>
                    </a:lnTo>
                    <a:lnTo>
                      <a:pt x="565" y="263"/>
                    </a:lnTo>
                    <a:lnTo>
                      <a:pt x="613" y="247"/>
                    </a:lnTo>
                    <a:lnTo>
                      <a:pt x="659" y="230"/>
                    </a:lnTo>
                    <a:lnTo>
                      <a:pt x="703" y="212"/>
                    </a:lnTo>
                    <a:lnTo>
                      <a:pt x="744" y="193"/>
                    </a:lnTo>
                    <a:lnTo>
                      <a:pt x="783" y="174"/>
                    </a:lnTo>
                    <a:lnTo>
                      <a:pt x="821" y="155"/>
                    </a:lnTo>
                    <a:lnTo>
                      <a:pt x="855" y="135"/>
                    </a:lnTo>
                    <a:lnTo>
                      <a:pt x="888" y="116"/>
                    </a:lnTo>
                    <a:lnTo>
                      <a:pt x="917" y="98"/>
                    </a:lnTo>
                    <a:lnTo>
                      <a:pt x="944" y="80"/>
                    </a:lnTo>
                    <a:lnTo>
                      <a:pt x="968" y="63"/>
                    </a:lnTo>
                    <a:lnTo>
                      <a:pt x="988" y="48"/>
                    </a:lnTo>
                    <a:lnTo>
                      <a:pt x="1006" y="34"/>
                    </a:lnTo>
                    <a:lnTo>
                      <a:pt x="1022" y="23"/>
                    </a:lnTo>
                    <a:lnTo>
                      <a:pt x="1034" y="13"/>
                    </a:lnTo>
                    <a:lnTo>
                      <a:pt x="1042" y="6"/>
                    </a:lnTo>
                    <a:lnTo>
                      <a:pt x="1047" y="2"/>
                    </a:lnTo>
                    <a:lnTo>
                      <a:pt x="1049" y="0"/>
                    </a:lnTo>
                    <a:close/>
                  </a:path>
                </a:pathLst>
              </a:custGeom>
              <a:solidFill>
                <a:srgbClr val="FFC000">
                  <a:alpha val="59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Oval 9"/>
            <p:cNvSpPr/>
            <p:nvPr/>
          </p:nvSpPr>
          <p:spPr>
            <a:xfrm flipV="1">
              <a:off x="1635124" y="5732079"/>
              <a:ext cx="4117976" cy="411798"/>
            </a:xfrm>
            <a:prstGeom prst="ellipse">
              <a:avLst/>
            </a:prstGeom>
            <a:gradFill flip="none" rotWithShape="1">
              <a:gsLst>
                <a:gs pos="0">
                  <a:schemeClr val="tx1">
                    <a:lumMod val="95000"/>
                    <a:lumOff val="5000"/>
                    <a:alpha val="23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sp>
          <p:nvSpPr>
            <p:cNvPr id="11" name="Oval 10"/>
            <p:cNvSpPr/>
            <p:nvPr/>
          </p:nvSpPr>
          <p:spPr>
            <a:xfrm>
              <a:off x="1830878" y="1680066"/>
              <a:ext cx="3734350" cy="3734350"/>
            </a:xfrm>
            <a:prstGeom prst="ellipse">
              <a:avLst/>
            </a:prstGeom>
            <a:gradFill flip="none" rotWithShape="1">
              <a:gsLst>
                <a:gs pos="0">
                  <a:schemeClr val="bg1">
                    <a:lumMod val="75000"/>
                  </a:schemeClr>
                </a:gs>
                <a:gs pos="100000">
                  <a:schemeClr val="tx1">
                    <a:lumMod val="75000"/>
                    <a:lumOff val="25000"/>
                    <a:shade val="67500"/>
                    <a:satMod val="115000"/>
                  </a:schemeClr>
                </a:gs>
                <a:gs pos="100000">
                  <a:schemeClr val="tx1">
                    <a:lumMod val="75000"/>
                    <a:lumOff val="2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593181" y="1409700"/>
              <a:ext cx="4201858" cy="4259212"/>
              <a:chOff x="1593181" y="1409700"/>
              <a:chExt cx="4201858" cy="4259212"/>
            </a:xfrm>
          </p:grpSpPr>
          <p:sp>
            <p:nvSpPr>
              <p:cNvPr id="14" name="Freeform 8"/>
              <p:cNvSpPr>
                <a:spLocks/>
              </p:cNvSpPr>
              <p:nvPr/>
            </p:nvSpPr>
            <p:spPr bwMode="auto">
              <a:xfrm>
                <a:off x="1674683" y="1409700"/>
                <a:ext cx="2482779" cy="1492686"/>
              </a:xfrm>
              <a:custGeom>
                <a:avLst/>
                <a:gdLst/>
                <a:ahLst/>
                <a:cxnLst>
                  <a:cxn ang="0">
                    <a:pos x="1413" y="2"/>
                  </a:cxn>
                  <a:cxn ang="0">
                    <a:pos x="1498" y="10"/>
                  </a:cxn>
                  <a:cxn ang="0">
                    <a:pos x="1565" y="25"/>
                  </a:cxn>
                  <a:cxn ang="0">
                    <a:pos x="1613" y="43"/>
                  </a:cxn>
                  <a:cxn ang="0">
                    <a:pos x="1640" y="62"/>
                  </a:cxn>
                  <a:cxn ang="0">
                    <a:pos x="1644" y="73"/>
                  </a:cxn>
                  <a:cxn ang="0">
                    <a:pos x="1635" y="71"/>
                  </a:cxn>
                  <a:cxn ang="0">
                    <a:pos x="1593" y="70"/>
                  </a:cxn>
                  <a:cxn ang="0">
                    <a:pos x="1561" y="74"/>
                  </a:cxn>
                  <a:cxn ang="0">
                    <a:pos x="1523" y="81"/>
                  </a:cxn>
                  <a:cxn ang="0">
                    <a:pos x="1482" y="95"/>
                  </a:cxn>
                  <a:cxn ang="0">
                    <a:pos x="1436" y="115"/>
                  </a:cxn>
                  <a:cxn ang="0">
                    <a:pos x="1388" y="145"/>
                  </a:cxn>
                  <a:cxn ang="0">
                    <a:pos x="1336" y="185"/>
                  </a:cxn>
                  <a:cxn ang="0">
                    <a:pos x="1283" y="236"/>
                  </a:cxn>
                  <a:cxn ang="0">
                    <a:pos x="1230" y="300"/>
                  </a:cxn>
                  <a:cxn ang="0">
                    <a:pos x="1178" y="379"/>
                  </a:cxn>
                  <a:cxn ang="0">
                    <a:pos x="1127" y="473"/>
                  </a:cxn>
                  <a:cxn ang="0">
                    <a:pos x="1077" y="585"/>
                  </a:cxn>
                  <a:cxn ang="0">
                    <a:pos x="1031" y="715"/>
                  </a:cxn>
                  <a:cxn ang="0">
                    <a:pos x="989" y="865"/>
                  </a:cxn>
                  <a:cxn ang="0">
                    <a:pos x="980" y="862"/>
                  </a:cxn>
                  <a:cxn ang="0">
                    <a:pos x="954" y="854"/>
                  </a:cxn>
                  <a:cxn ang="0">
                    <a:pos x="914" y="843"/>
                  </a:cxn>
                  <a:cxn ang="0">
                    <a:pos x="861" y="830"/>
                  </a:cxn>
                  <a:cxn ang="0">
                    <a:pos x="798" y="815"/>
                  </a:cxn>
                  <a:cxn ang="0">
                    <a:pos x="726" y="802"/>
                  </a:cxn>
                  <a:cxn ang="0">
                    <a:pos x="648" y="792"/>
                  </a:cxn>
                  <a:cxn ang="0">
                    <a:pos x="563" y="786"/>
                  </a:cxn>
                  <a:cxn ang="0">
                    <a:pos x="477" y="786"/>
                  </a:cxn>
                  <a:cxn ang="0">
                    <a:pos x="389" y="793"/>
                  </a:cxn>
                  <a:cxn ang="0">
                    <a:pos x="301" y="808"/>
                  </a:cxn>
                  <a:cxn ang="0">
                    <a:pos x="217" y="835"/>
                  </a:cxn>
                  <a:cxn ang="0">
                    <a:pos x="137" y="872"/>
                  </a:cxn>
                  <a:cxn ang="0">
                    <a:pos x="64" y="924"/>
                  </a:cxn>
                  <a:cxn ang="0">
                    <a:pos x="0" y="989"/>
                  </a:cxn>
                  <a:cxn ang="0">
                    <a:pos x="2" y="979"/>
                  </a:cxn>
                  <a:cxn ang="0">
                    <a:pos x="11" y="951"/>
                  </a:cxn>
                  <a:cxn ang="0">
                    <a:pos x="25" y="907"/>
                  </a:cxn>
                  <a:cxn ang="0">
                    <a:pos x="49" y="849"/>
                  </a:cxn>
                  <a:cxn ang="0">
                    <a:pos x="81" y="781"/>
                  </a:cxn>
                  <a:cxn ang="0">
                    <a:pos x="123" y="704"/>
                  </a:cxn>
                  <a:cxn ang="0">
                    <a:pos x="177" y="620"/>
                  </a:cxn>
                  <a:cxn ang="0">
                    <a:pos x="243" y="533"/>
                  </a:cxn>
                  <a:cxn ang="0">
                    <a:pos x="321" y="445"/>
                  </a:cxn>
                  <a:cxn ang="0">
                    <a:pos x="415" y="357"/>
                  </a:cxn>
                  <a:cxn ang="0">
                    <a:pos x="525" y="274"/>
                  </a:cxn>
                  <a:cxn ang="0">
                    <a:pos x="650" y="196"/>
                  </a:cxn>
                  <a:cxn ang="0">
                    <a:pos x="798" y="123"/>
                  </a:cxn>
                  <a:cxn ang="0">
                    <a:pos x="940" y="70"/>
                  </a:cxn>
                  <a:cxn ang="0">
                    <a:pos x="1075" y="33"/>
                  </a:cxn>
                  <a:cxn ang="0">
                    <a:pos x="1200" y="11"/>
                  </a:cxn>
                  <a:cxn ang="0">
                    <a:pos x="1313" y="1"/>
                  </a:cxn>
                </a:cxnLst>
                <a:rect l="0" t="0" r="r" b="b"/>
                <a:pathLst>
                  <a:path w="1645" h="989">
                    <a:moveTo>
                      <a:pt x="1365" y="0"/>
                    </a:moveTo>
                    <a:lnTo>
                      <a:pt x="1413" y="2"/>
                    </a:lnTo>
                    <a:lnTo>
                      <a:pt x="1458" y="5"/>
                    </a:lnTo>
                    <a:lnTo>
                      <a:pt x="1498" y="10"/>
                    </a:lnTo>
                    <a:lnTo>
                      <a:pt x="1534" y="16"/>
                    </a:lnTo>
                    <a:lnTo>
                      <a:pt x="1565" y="25"/>
                    </a:lnTo>
                    <a:lnTo>
                      <a:pt x="1592" y="33"/>
                    </a:lnTo>
                    <a:lnTo>
                      <a:pt x="1613" y="43"/>
                    </a:lnTo>
                    <a:lnTo>
                      <a:pt x="1629" y="53"/>
                    </a:lnTo>
                    <a:lnTo>
                      <a:pt x="1640" y="62"/>
                    </a:lnTo>
                    <a:lnTo>
                      <a:pt x="1645" y="73"/>
                    </a:lnTo>
                    <a:lnTo>
                      <a:pt x="1644" y="73"/>
                    </a:lnTo>
                    <a:lnTo>
                      <a:pt x="1641" y="72"/>
                    </a:lnTo>
                    <a:lnTo>
                      <a:pt x="1635" y="71"/>
                    </a:lnTo>
                    <a:lnTo>
                      <a:pt x="1627" y="70"/>
                    </a:lnTo>
                    <a:lnTo>
                      <a:pt x="1593" y="70"/>
                    </a:lnTo>
                    <a:lnTo>
                      <a:pt x="1577" y="72"/>
                    </a:lnTo>
                    <a:lnTo>
                      <a:pt x="1561" y="74"/>
                    </a:lnTo>
                    <a:lnTo>
                      <a:pt x="1543" y="77"/>
                    </a:lnTo>
                    <a:lnTo>
                      <a:pt x="1523" y="81"/>
                    </a:lnTo>
                    <a:lnTo>
                      <a:pt x="1504" y="87"/>
                    </a:lnTo>
                    <a:lnTo>
                      <a:pt x="1482" y="95"/>
                    </a:lnTo>
                    <a:lnTo>
                      <a:pt x="1459" y="104"/>
                    </a:lnTo>
                    <a:lnTo>
                      <a:pt x="1436" y="115"/>
                    </a:lnTo>
                    <a:lnTo>
                      <a:pt x="1412" y="129"/>
                    </a:lnTo>
                    <a:lnTo>
                      <a:pt x="1388" y="145"/>
                    </a:lnTo>
                    <a:lnTo>
                      <a:pt x="1362" y="163"/>
                    </a:lnTo>
                    <a:lnTo>
                      <a:pt x="1336" y="185"/>
                    </a:lnTo>
                    <a:lnTo>
                      <a:pt x="1310" y="209"/>
                    </a:lnTo>
                    <a:lnTo>
                      <a:pt x="1283" y="236"/>
                    </a:lnTo>
                    <a:lnTo>
                      <a:pt x="1257" y="266"/>
                    </a:lnTo>
                    <a:lnTo>
                      <a:pt x="1230" y="300"/>
                    </a:lnTo>
                    <a:lnTo>
                      <a:pt x="1204" y="337"/>
                    </a:lnTo>
                    <a:lnTo>
                      <a:pt x="1178" y="379"/>
                    </a:lnTo>
                    <a:lnTo>
                      <a:pt x="1152" y="423"/>
                    </a:lnTo>
                    <a:lnTo>
                      <a:pt x="1127" y="473"/>
                    </a:lnTo>
                    <a:lnTo>
                      <a:pt x="1101" y="527"/>
                    </a:lnTo>
                    <a:lnTo>
                      <a:pt x="1077" y="585"/>
                    </a:lnTo>
                    <a:lnTo>
                      <a:pt x="1053" y="647"/>
                    </a:lnTo>
                    <a:lnTo>
                      <a:pt x="1031" y="715"/>
                    </a:lnTo>
                    <a:lnTo>
                      <a:pt x="1009" y="788"/>
                    </a:lnTo>
                    <a:lnTo>
                      <a:pt x="989" y="865"/>
                    </a:lnTo>
                    <a:lnTo>
                      <a:pt x="986" y="865"/>
                    </a:lnTo>
                    <a:lnTo>
                      <a:pt x="980" y="862"/>
                    </a:lnTo>
                    <a:lnTo>
                      <a:pt x="969" y="859"/>
                    </a:lnTo>
                    <a:lnTo>
                      <a:pt x="954" y="854"/>
                    </a:lnTo>
                    <a:lnTo>
                      <a:pt x="936" y="849"/>
                    </a:lnTo>
                    <a:lnTo>
                      <a:pt x="914" y="843"/>
                    </a:lnTo>
                    <a:lnTo>
                      <a:pt x="889" y="836"/>
                    </a:lnTo>
                    <a:lnTo>
                      <a:pt x="861" y="830"/>
                    </a:lnTo>
                    <a:lnTo>
                      <a:pt x="831" y="822"/>
                    </a:lnTo>
                    <a:lnTo>
                      <a:pt x="798" y="815"/>
                    </a:lnTo>
                    <a:lnTo>
                      <a:pt x="763" y="809"/>
                    </a:lnTo>
                    <a:lnTo>
                      <a:pt x="726" y="802"/>
                    </a:lnTo>
                    <a:lnTo>
                      <a:pt x="688" y="797"/>
                    </a:lnTo>
                    <a:lnTo>
                      <a:pt x="648" y="792"/>
                    </a:lnTo>
                    <a:lnTo>
                      <a:pt x="606" y="788"/>
                    </a:lnTo>
                    <a:lnTo>
                      <a:pt x="563" y="786"/>
                    </a:lnTo>
                    <a:lnTo>
                      <a:pt x="520" y="785"/>
                    </a:lnTo>
                    <a:lnTo>
                      <a:pt x="477" y="786"/>
                    </a:lnTo>
                    <a:lnTo>
                      <a:pt x="432" y="788"/>
                    </a:lnTo>
                    <a:lnTo>
                      <a:pt x="389" y="793"/>
                    </a:lnTo>
                    <a:lnTo>
                      <a:pt x="344" y="800"/>
                    </a:lnTo>
                    <a:lnTo>
                      <a:pt x="301" y="808"/>
                    </a:lnTo>
                    <a:lnTo>
                      <a:pt x="259" y="820"/>
                    </a:lnTo>
                    <a:lnTo>
                      <a:pt x="217" y="835"/>
                    </a:lnTo>
                    <a:lnTo>
                      <a:pt x="177" y="852"/>
                    </a:lnTo>
                    <a:lnTo>
                      <a:pt x="137" y="872"/>
                    </a:lnTo>
                    <a:lnTo>
                      <a:pt x="100" y="896"/>
                    </a:lnTo>
                    <a:lnTo>
                      <a:pt x="64" y="924"/>
                    </a:lnTo>
                    <a:lnTo>
                      <a:pt x="31" y="954"/>
                    </a:lnTo>
                    <a:lnTo>
                      <a:pt x="0" y="989"/>
                    </a:lnTo>
                    <a:lnTo>
                      <a:pt x="1" y="987"/>
                    </a:lnTo>
                    <a:lnTo>
                      <a:pt x="2" y="979"/>
                    </a:lnTo>
                    <a:lnTo>
                      <a:pt x="6" y="967"/>
                    </a:lnTo>
                    <a:lnTo>
                      <a:pt x="11" y="951"/>
                    </a:lnTo>
                    <a:lnTo>
                      <a:pt x="17" y="931"/>
                    </a:lnTo>
                    <a:lnTo>
                      <a:pt x="25" y="907"/>
                    </a:lnTo>
                    <a:lnTo>
                      <a:pt x="37" y="880"/>
                    </a:lnTo>
                    <a:lnTo>
                      <a:pt x="49" y="849"/>
                    </a:lnTo>
                    <a:lnTo>
                      <a:pt x="64" y="817"/>
                    </a:lnTo>
                    <a:lnTo>
                      <a:pt x="81" y="781"/>
                    </a:lnTo>
                    <a:lnTo>
                      <a:pt x="101" y="743"/>
                    </a:lnTo>
                    <a:lnTo>
                      <a:pt x="123" y="704"/>
                    </a:lnTo>
                    <a:lnTo>
                      <a:pt x="149" y="663"/>
                    </a:lnTo>
                    <a:lnTo>
                      <a:pt x="177" y="620"/>
                    </a:lnTo>
                    <a:lnTo>
                      <a:pt x="207" y="577"/>
                    </a:lnTo>
                    <a:lnTo>
                      <a:pt x="243" y="533"/>
                    </a:lnTo>
                    <a:lnTo>
                      <a:pt x="280" y="489"/>
                    </a:lnTo>
                    <a:lnTo>
                      <a:pt x="321" y="445"/>
                    </a:lnTo>
                    <a:lnTo>
                      <a:pt x="366" y="401"/>
                    </a:lnTo>
                    <a:lnTo>
                      <a:pt x="415" y="357"/>
                    </a:lnTo>
                    <a:lnTo>
                      <a:pt x="467" y="315"/>
                    </a:lnTo>
                    <a:lnTo>
                      <a:pt x="525" y="274"/>
                    </a:lnTo>
                    <a:lnTo>
                      <a:pt x="585" y="233"/>
                    </a:lnTo>
                    <a:lnTo>
                      <a:pt x="650" y="196"/>
                    </a:lnTo>
                    <a:lnTo>
                      <a:pt x="724" y="157"/>
                    </a:lnTo>
                    <a:lnTo>
                      <a:pt x="798" y="123"/>
                    </a:lnTo>
                    <a:lnTo>
                      <a:pt x="870" y="94"/>
                    </a:lnTo>
                    <a:lnTo>
                      <a:pt x="940" y="70"/>
                    </a:lnTo>
                    <a:lnTo>
                      <a:pt x="1008" y="50"/>
                    </a:lnTo>
                    <a:lnTo>
                      <a:pt x="1075" y="33"/>
                    </a:lnTo>
                    <a:lnTo>
                      <a:pt x="1138" y="21"/>
                    </a:lnTo>
                    <a:lnTo>
                      <a:pt x="1200" y="11"/>
                    </a:lnTo>
                    <a:lnTo>
                      <a:pt x="1258" y="4"/>
                    </a:lnTo>
                    <a:lnTo>
                      <a:pt x="1313" y="1"/>
                    </a:lnTo>
                    <a:lnTo>
                      <a:pt x="1365" y="0"/>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a:off x="4388383" y="1637603"/>
                <a:ext cx="1406656" cy="2109985"/>
              </a:xfrm>
              <a:custGeom>
                <a:avLst/>
                <a:gdLst/>
                <a:ahLst/>
                <a:cxnLst>
                  <a:cxn ang="0">
                    <a:pos x="120" y="2"/>
                  </a:cxn>
                  <a:cxn ang="0">
                    <a:pos x="188" y="15"/>
                  </a:cxn>
                  <a:cxn ang="0">
                    <a:pos x="260" y="41"/>
                  </a:cxn>
                  <a:cxn ang="0">
                    <a:pos x="336" y="80"/>
                  </a:cxn>
                  <a:cxn ang="0">
                    <a:pos x="417" y="135"/>
                  </a:cxn>
                  <a:cxn ang="0">
                    <a:pos x="501" y="209"/>
                  </a:cxn>
                  <a:cxn ang="0">
                    <a:pos x="589" y="301"/>
                  </a:cxn>
                  <a:cxn ang="0">
                    <a:pos x="680" y="414"/>
                  </a:cxn>
                  <a:cxn ang="0">
                    <a:pos x="762" y="533"/>
                  </a:cxn>
                  <a:cxn ang="0">
                    <a:pos x="821" y="642"/>
                  </a:cxn>
                  <a:cxn ang="0">
                    <a:pos x="865" y="750"/>
                  </a:cxn>
                  <a:cxn ang="0">
                    <a:pos x="896" y="856"/>
                  </a:cxn>
                  <a:cxn ang="0">
                    <a:pos x="917" y="958"/>
                  </a:cxn>
                  <a:cxn ang="0">
                    <a:pos x="928" y="1055"/>
                  </a:cxn>
                  <a:cxn ang="0">
                    <a:pos x="932" y="1142"/>
                  </a:cxn>
                  <a:cxn ang="0">
                    <a:pos x="931" y="1221"/>
                  </a:cxn>
                  <a:cxn ang="0">
                    <a:pos x="926" y="1287"/>
                  </a:cxn>
                  <a:cxn ang="0">
                    <a:pos x="920" y="1339"/>
                  </a:cxn>
                  <a:cxn ang="0">
                    <a:pos x="914" y="1376"/>
                  </a:cxn>
                  <a:cxn ang="0">
                    <a:pos x="911" y="1395"/>
                  </a:cxn>
                  <a:cxn ang="0">
                    <a:pos x="865" y="1346"/>
                  </a:cxn>
                  <a:cxn ang="0">
                    <a:pos x="770" y="1253"/>
                  </a:cxn>
                  <a:cxn ang="0">
                    <a:pos x="671" y="1173"/>
                  </a:cxn>
                  <a:cxn ang="0">
                    <a:pos x="571" y="1105"/>
                  </a:cxn>
                  <a:cxn ang="0">
                    <a:pos x="473" y="1050"/>
                  </a:cxn>
                  <a:cxn ang="0">
                    <a:pos x="380" y="1004"/>
                  </a:cxn>
                  <a:cxn ang="0">
                    <a:pos x="293" y="968"/>
                  </a:cxn>
                  <a:cxn ang="0">
                    <a:pos x="216" y="941"/>
                  </a:cxn>
                  <a:cxn ang="0">
                    <a:pos x="152" y="921"/>
                  </a:cxn>
                  <a:cxn ang="0">
                    <a:pos x="102" y="909"/>
                  </a:cxn>
                  <a:cxn ang="0">
                    <a:pos x="71" y="901"/>
                  </a:cxn>
                  <a:cxn ang="0">
                    <a:pos x="60" y="899"/>
                  </a:cxn>
                  <a:cxn ang="0">
                    <a:pos x="91" y="826"/>
                  </a:cxn>
                  <a:cxn ang="0">
                    <a:pos x="114" y="770"/>
                  </a:cxn>
                  <a:cxn ang="0">
                    <a:pos x="137" y="706"/>
                  </a:cxn>
                  <a:cxn ang="0">
                    <a:pos x="158" y="631"/>
                  </a:cxn>
                  <a:cxn ang="0">
                    <a:pos x="178" y="544"/>
                  </a:cxn>
                  <a:cxn ang="0">
                    <a:pos x="194" y="442"/>
                  </a:cxn>
                  <a:cxn ang="0">
                    <a:pos x="205" y="321"/>
                  </a:cxn>
                  <a:cxn ang="0">
                    <a:pos x="206" y="243"/>
                  </a:cxn>
                  <a:cxn ang="0">
                    <a:pos x="196" y="180"/>
                  </a:cxn>
                  <a:cxn ang="0">
                    <a:pos x="180" y="129"/>
                  </a:cxn>
                  <a:cxn ang="0">
                    <a:pos x="158" y="89"/>
                  </a:cxn>
                  <a:cxn ang="0">
                    <a:pos x="132" y="59"/>
                  </a:cxn>
                  <a:cxn ang="0">
                    <a:pos x="104" y="38"/>
                  </a:cxn>
                  <a:cxn ang="0">
                    <a:pos x="76" y="23"/>
                  </a:cxn>
                  <a:cxn ang="0">
                    <a:pos x="49" y="15"/>
                  </a:cxn>
                  <a:cxn ang="0">
                    <a:pos x="27" y="11"/>
                  </a:cxn>
                  <a:cxn ang="0">
                    <a:pos x="10" y="9"/>
                  </a:cxn>
                  <a:cxn ang="0">
                    <a:pos x="28" y="4"/>
                  </a:cxn>
                  <a:cxn ang="0">
                    <a:pos x="88" y="0"/>
                  </a:cxn>
                </a:cxnLst>
                <a:rect l="0" t="0" r="r" b="b"/>
                <a:pathLst>
                  <a:path w="932" h="1398">
                    <a:moveTo>
                      <a:pt x="88" y="0"/>
                    </a:moveTo>
                    <a:lnTo>
                      <a:pt x="120" y="2"/>
                    </a:lnTo>
                    <a:lnTo>
                      <a:pt x="153" y="7"/>
                    </a:lnTo>
                    <a:lnTo>
                      <a:pt x="188" y="15"/>
                    </a:lnTo>
                    <a:lnTo>
                      <a:pt x="223" y="26"/>
                    </a:lnTo>
                    <a:lnTo>
                      <a:pt x="260" y="41"/>
                    </a:lnTo>
                    <a:lnTo>
                      <a:pt x="297" y="59"/>
                    </a:lnTo>
                    <a:lnTo>
                      <a:pt x="336" y="80"/>
                    </a:lnTo>
                    <a:lnTo>
                      <a:pt x="376" y="106"/>
                    </a:lnTo>
                    <a:lnTo>
                      <a:pt x="417" y="135"/>
                    </a:lnTo>
                    <a:lnTo>
                      <a:pt x="459" y="170"/>
                    </a:lnTo>
                    <a:lnTo>
                      <a:pt x="501" y="209"/>
                    </a:lnTo>
                    <a:lnTo>
                      <a:pt x="545" y="253"/>
                    </a:lnTo>
                    <a:lnTo>
                      <a:pt x="589" y="301"/>
                    </a:lnTo>
                    <a:lnTo>
                      <a:pt x="635" y="355"/>
                    </a:lnTo>
                    <a:lnTo>
                      <a:pt x="680" y="414"/>
                    </a:lnTo>
                    <a:lnTo>
                      <a:pt x="727" y="479"/>
                    </a:lnTo>
                    <a:lnTo>
                      <a:pt x="762" y="533"/>
                    </a:lnTo>
                    <a:lnTo>
                      <a:pt x="794" y="588"/>
                    </a:lnTo>
                    <a:lnTo>
                      <a:pt x="821" y="642"/>
                    </a:lnTo>
                    <a:lnTo>
                      <a:pt x="844" y="696"/>
                    </a:lnTo>
                    <a:lnTo>
                      <a:pt x="865" y="750"/>
                    </a:lnTo>
                    <a:lnTo>
                      <a:pt x="882" y="804"/>
                    </a:lnTo>
                    <a:lnTo>
                      <a:pt x="896" y="856"/>
                    </a:lnTo>
                    <a:lnTo>
                      <a:pt x="907" y="909"/>
                    </a:lnTo>
                    <a:lnTo>
                      <a:pt x="917" y="958"/>
                    </a:lnTo>
                    <a:lnTo>
                      <a:pt x="923" y="1008"/>
                    </a:lnTo>
                    <a:lnTo>
                      <a:pt x="928" y="1055"/>
                    </a:lnTo>
                    <a:lnTo>
                      <a:pt x="930" y="1099"/>
                    </a:lnTo>
                    <a:lnTo>
                      <a:pt x="932" y="1142"/>
                    </a:lnTo>
                    <a:lnTo>
                      <a:pt x="932" y="1183"/>
                    </a:lnTo>
                    <a:lnTo>
                      <a:pt x="931" y="1221"/>
                    </a:lnTo>
                    <a:lnTo>
                      <a:pt x="929" y="1255"/>
                    </a:lnTo>
                    <a:lnTo>
                      <a:pt x="926" y="1287"/>
                    </a:lnTo>
                    <a:lnTo>
                      <a:pt x="924" y="1315"/>
                    </a:lnTo>
                    <a:lnTo>
                      <a:pt x="920" y="1339"/>
                    </a:lnTo>
                    <a:lnTo>
                      <a:pt x="917" y="1359"/>
                    </a:lnTo>
                    <a:lnTo>
                      <a:pt x="914" y="1376"/>
                    </a:lnTo>
                    <a:lnTo>
                      <a:pt x="912" y="1387"/>
                    </a:lnTo>
                    <a:lnTo>
                      <a:pt x="911" y="1395"/>
                    </a:lnTo>
                    <a:lnTo>
                      <a:pt x="910" y="1398"/>
                    </a:lnTo>
                    <a:lnTo>
                      <a:pt x="865" y="1346"/>
                    </a:lnTo>
                    <a:lnTo>
                      <a:pt x="818" y="1298"/>
                    </a:lnTo>
                    <a:lnTo>
                      <a:pt x="770" y="1253"/>
                    </a:lnTo>
                    <a:lnTo>
                      <a:pt x="721" y="1211"/>
                    </a:lnTo>
                    <a:lnTo>
                      <a:pt x="671" y="1173"/>
                    </a:lnTo>
                    <a:lnTo>
                      <a:pt x="621" y="1138"/>
                    </a:lnTo>
                    <a:lnTo>
                      <a:pt x="571" y="1105"/>
                    </a:lnTo>
                    <a:lnTo>
                      <a:pt x="522" y="1076"/>
                    </a:lnTo>
                    <a:lnTo>
                      <a:pt x="473" y="1050"/>
                    </a:lnTo>
                    <a:lnTo>
                      <a:pt x="426" y="1026"/>
                    </a:lnTo>
                    <a:lnTo>
                      <a:pt x="380" y="1004"/>
                    </a:lnTo>
                    <a:lnTo>
                      <a:pt x="336" y="985"/>
                    </a:lnTo>
                    <a:lnTo>
                      <a:pt x="293" y="968"/>
                    </a:lnTo>
                    <a:lnTo>
                      <a:pt x="254" y="953"/>
                    </a:lnTo>
                    <a:lnTo>
                      <a:pt x="216" y="941"/>
                    </a:lnTo>
                    <a:lnTo>
                      <a:pt x="183" y="930"/>
                    </a:lnTo>
                    <a:lnTo>
                      <a:pt x="152" y="921"/>
                    </a:lnTo>
                    <a:lnTo>
                      <a:pt x="125" y="914"/>
                    </a:lnTo>
                    <a:lnTo>
                      <a:pt x="102" y="909"/>
                    </a:lnTo>
                    <a:lnTo>
                      <a:pt x="84" y="904"/>
                    </a:lnTo>
                    <a:lnTo>
                      <a:pt x="71" y="901"/>
                    </a:lnTo>
                    <a:lnTo>
                      <a:pt x="62" y="900"/>
                    </a:lnTo>
                    <a:lnTo>
                      <a:pt x="60" y="899"/>
                    </a:lnTo>
                    <a:lnTo>
                      <a:pt x="80" y="851"/>
                    </a:lnTo>
                    <a:lnTo>
                      <a:pt x="91" y="826"/>
                    </a:lnTo>
                    <a:lnTo>
                      <a:pt x="102" y="799"/>
                    </a:lnTo>
                    <a:lnTo>
                      <a:pt x="114" y="770"/>
                    </a:lnTo>
                    <a:lnTo>
                      <a:pt x="125" y="739"/>
                    </a:lnTo>
                    <a:lnTo>
                      <a:pt x="137" y="706"/>
                    </a:lnTo>
                    <a:lnTo>
                      <a:pt x="148" y="671"/>
                    </a:lnTo>
                    <a:lnTo>
                      <a:pt x="158" y="631"/>
                    </a:lnTo>
                    <a:lnTo>
                      <a:pt x="168" y="590"/>
                    </a:lnTo>
                    <a:lnTo>
                      <a:pt x="178" y="544"/>
                    </a:lnTo>
                    <a:lnTo>
                      <a:pt x="186" y="496"/>
                    </a:lnTo>
                    <a:lnTo>
                      <a:pt x="194" y="442"/>
                    </a:lnTo>
                    <a:lnTo>
                      <a:pt x="200" y="383"/>
                    </a:lnTo>
                    <a:lnTo>
                      <a:pt x="205" y="321"/>
                    </a:lnTo>
                    <a:lnTo>
                      <a:pt x="207" y="281"/>
                    </a:lnTo>
                    <a:lnTo>
                      <a:pt x="206" y="243"/>
                    </a:lnTo>
                    <a:lnTo>
                      <a:pt x="202" y="210"/>
                    </a:lnTo>
                    <a:lnTo>
                      <a:pt x="196" y="180"/>
                    </a:lnTo>
                    <a:lnTo>
                      <a:pt x="190" y="153"/>
                    </a:lnTo>
                    <a:lnTo>
                      <a:pt x="180" y="129"/>
                    </a:lnTo>
                    <a:lnTo>
                      <a:pt x="170" y="108"/>
                    </a:lnTo>
                    <a:lnTo>
                      <a:pt x="158" y="89"/>
                    </a:lnTo>
                    <a:lnTo>
                      <a:pt x="145" y="73"/>
                    </a:lnTo>
                    <a:lnTo>
                      <a:pt x="132" y="59"/>
                    </a:lnTo>
                    <a:lnTo>
                      <a:pt x="118" y="48"/>
                    </a:lnTo>
                    <a:lnTo>
                      <a:pt x="104" y="38"/>
                    </a:lnTo>
                    <a:lnTo>
                      <a:pt x="90" y="30"/>
                    </a:lnTo>
                    <a:lnTo>
                      <a:pt x="76" y="23"/>
                    </a:lnTo>
                    <a:lnTo>
                      <a:pt x="62" y="19"/>
                    </a:lnTo>
                    <a:lnTo>
                      <a:pt x="49" y="15"/>
                    </a:lnTo>
                    <a:lnTo>
                      <a:pt x="38" y="12"/>
                    </a:lnTo>
                    <a:lnTo>
                      <a:pt x="27" y="11"/>
                    </a:lnTo>
                    <a:lnTo>
                      <a:pt x="18" y="10"/>
                    </a:lnTo>
                    <a:lnTo>
                      <a:pt x="10" y="9"/>
                    </a:lnTo>
                    <a:lnTo>
                      <a:pt x="0" y="9"/>
                    </a:lnTo>
                    <a:lnTo>
                      <a:pt x="28" y="4"/>
                    </a:lnTo>
                    <a:lnTo>
                      <a:pt x="57" y="1"/>
                    </a:lnTo>
                    <a:lnTo>
                      <a:pt x="88" y="0"/>
                    </a:lnTo>
                    <a:close/>
                  </a:path>
                </a:pathLst>
              </a:cu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b="100000"/>
                </a:path>
                <a:tileRect t="-100000" r="-10000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p:nvSpPr>
            <p:spPr bwMode="auto">
              <a:xfrm>
                <a:off x="3324335" y="3952851"/>
                <a:ext cx="2392222" cy="1716061"/>
              </a:xfrm>
              <a:custGeom>
                <a:avLst/>
                <a:gdLst/>
                <a:ahLst/>
                <a:cxnLst>
                  <a:cxn ang="0">
                    <a:pos x="1566" y="1"/>
                  </a:cxn>
                  <a:cxn ang="0">
                    <a:pos x="1570" y="10"/>
                  </a:cxn>
                  <a:cxn ang="0">
                    <a:pos x="1578" y="41"/>
                  </a:cxn>
                  <a:cxn ang="0">
                    <a:pos x="1583" y="73"/>
                  </a:cxn>
                  <a:cxn ang="0">
                    <a:pos x="1585" y="115"/>
                  </a:cxn>
                  <a:cxn ang="0">
                    <a:pos x="1581" y="166"/>
                  </a:cxn>
                  <a:cxn ang="0">
                    <a:pos x="1569" y="228"/>
                  </a:cxn>
                  <a:cxn ang="0">
                    <a:pos x="1547" y="300"/>
                  </a:cxn>
                  <a:cxn ang="0">
                    <a:pos x="1515" y="381"/>
                  </a:cxn>
                  <a:cxn ang="0">
                    <a:pos x="1468" y="474"/>
                  </a:cxn>
                  <a:cxn ang="0">
                    <a:pos x="1424" y="544"/>
                  </a:cxn>
                  <a:cxn ang="0">
                    <a:pos x="1372" y="617"/>
                  </a:cxn>
                  <a:cxn ang="0">
                    <a:pos x="1311" y="691"/>
                  </a:cxn>
                  <a:cxn ang="0">
                    <a:pos x="1241" y="763"/>
                  </a:cxn>
                  <a:cxn ang="0">
                    <a:pos x="1160" y="833"/>
                  </a:cxn>
                  <a:cxn ang="0">
                    <a:pos x="1071" y="899"/>
                  </a:cxn>
                  <a:cxn ang="0">
                    <a:pos x="971" y="959"/>
                  </a:cxn>
                  <a:cxn ang="0">
                    <a:pos x="863" y="1014"/>
                  </a:cxn>
                  <a:cxn ang="0">
                    <a:pos x="744" y="1059"/>
                  </a:cxn>
                  <a:cxn ang="0">
                    <a:pos x="616" y="1096"/>
                  </a:cxn>
                  <a:cxn ang="0">
                    <a:pos x="477" y="1122"/>
                  </a:cxn>
                  <a:cxn ang="0">
                    <a:pos x="328" y="1135"/>
                  </a:cxn>
                  <a:cxn ang="0">
                    <a:pos x="169" y="1135"/>
                  </a:cxn>
                  <a:cxn ang="0">
                    <a:pos x="0" y="1119"/>
                  </a:cxn>
                  <a:cxn ang="0">
                    <a:pos x="6" y="1117"/>
                  </a:cxn>
                  <a:cxn ang="0">
                    <a:pos x="22" y="1113"/>
                  </a:cxn>
                  <a:cxn ang="0">
                    <a:pos x="47" y="1104"/>
                  </a:cxn>
                  <a:cxn ang="0">
                    <a:pos x="80" y="1089"/>
                  </a:cxn>
                  <a:cxn ang="0">
                    <a:pos x="119" y="1069"/>
                  </a:cxn>
                  <a:cxn ang="0">
                    <a:pos x="164" y="1041"/>
                  </a:cxn>
                  <a:cxn ang="0">
                    <a:pos x="212" y="1004"/>
                  </a:cxn>
                  <a:cxn ang="0">
                    <a:pos x="262" y="958"/>
                  </a:cxn>
                  <a:cxn ang="0">
                    <a:pos x="313" y="903"/>
                  </a:cxn>
                  <a:cxn ang="0">
                    <a:pos x="364" y="836"/>
                  </a:cxn>
                  <a:cxn ang="0">
                    <a:pos x="413" y="757"/>
                  </a:cxn>
                  <a:cxn ang="0">
                    <a:pos x="460" y="665"/>
                  </a:cxn>
                  <a:cxn ang="0">
                    <a:pos x="501" y="559"/>
                  </a:cxn>
                  <a:cxn ang="0">
                    <a:pos x="536" y="438"/>
                  </a:cxn>
                  <a:cxn ang="0">
                    <a:pos x="566" y="301"/>
                  </a:cxn>
                  <a:cxn ang="0">
                    <a:pos x="578" y="226"/>
                  </a:cxn>
                  <a:cxn ang="0">
                    <a:pos x="592" y="230"/>
                  </a:cxn>
                  <a:cxn ang="0">
                    <a:pos x="634" y="241"/>
                  </a:cxn>
                  <a:cxn ang="0">
                    <a:pos x="675" y="251"/>
                  </a:cxn>
                  <a:cxn ang="0">
                    <a:pos x="724" y="262"/>
                  </a:cxn>
                  <a:cxn ang="0">
                    <a:pos x="782" y="273"/>
                  </a:cxn>
                  <a:cxn ang="0">
                    <a:pos x="844" y="285"/>
                  </a:cxn>
                  <a:cxn ang="0">
                    <a:pos x="912" y="295"/>
                  </a:cxn>
                  <a:cxn ang="0">
                    <a:pos x="1018" y="307"/>
                  </a:cxn>
                  <a:cxn ang="0">
                    <a:pos x="1090" y="312"/>
                  </a:cxn>
                  <a:cxn ang="0">
                    <a:pos x="1162" y="313"/>
                  </a:cxn>
                  <a:cxn ang="0">
                    <a:pos x="1232" y="308"/>
                  </a:cxn>
                  <a:cxn ang="0">
                    <a:pos x="1300" y="300"/>
                  </a:cxn>
                  <a:cxn ang="0">
                    <a:pos x="1362" y="286"/>
                  </a:cxn>
                  <a:cxn ang="0">
                    <a:pos x="1419" y="265"/>
                  </a:cxn>
                  <a:cxn ang="0">
                    <a:pos x="1469" y="237"/>
                  </a:cxn>
                  <a:cxn ang="0">
                    <a:pos x="1510" y="201"/>
                  </a:cxn>
                  <a:cxn ang="0">
                    <a:pos x="1541" y="155"/>
                  </a:cxn>
                  <a:cxn ang="0">
                    <a:pos x="1560" y="101"/>
                  </a:cxn>
                  <a:cxn ang="0">
                    <a:pos x="1567" y="36"/>
                  </a:cxn>
                </a:cxnLst>
                <a:rect l="0" t="0" r="r" b="b"/>
                <a:pathLst>
                  <a:path w="1585" h="1137">
                    <a:moveTo>
                      <a:pt x="1565" y="0"/>
                    </a:moveTo>
                    <a:lnTo>
                      <a:pt x="1566" y="1"/>
                    </a:lnTo>
                    <a:lnTo>
                      <a:pt x="1568" y="4"/>
                    </a:lnTo>
                    <a:lnTo>
                      <a:pt x="1570" y="10"/>
                    </a:lnTo>
                    <a:lnTo>
                      <a:pt x="1576" y="28"/>
                    </a:lnTo>
                    <a:lnTo>
                      <a:pt x="1578" y="41"/>
                    </a:lnTo>
                    <a:lnTo>
                      <a:pt x="1582" y="56"/>
                    </a:lnTo>
                    <a:lnTo>
                      <a:pt x="1583" y="73"/>
                    </a:lnTo>
                    <a:lnTo>
                      <a:pt x="1584" y="93"/>
                    </a:lnTo>
                    <a:lnTo>
                      <a:pt x="1585" y="115"/>
                    </a:lnTo>
                    <a:lnTo>
                      <a:pt x="1583" y="140"/>
                    </a:lnTo>
                    <a:lnTo>
                      <a:pt x="1581" y="166"/>
                    </a:lnTo>
                    <a:lnTo>
                      <a:pt x="1576" y="196"/>
                    </a:lnTo>
                    <a:lnTo>
                      <a:pt x="1569" y="228"/>
                    </a:lnTo>
                    <a:lnTo>
                      <a:pt x="1559" y="263"/>
                    </a:lnTo>
                    <a:lnTo>
                      <a:pt x="1547" y="300"/>
                    </a:lnTo>
                    <a:lnTo>
                      <a:pt x="1533" y="339"/>
                    </a:lnTo>
                    <a:lnTo>
                      <a:pt x="1515" y="381"/>
                    </a:lnTo>
                    <a:lnTo>
                      <a:pt x="1494" y="426"/>
                    </a:lnTo>
                    <a:lnTo>
                      <a:pt x="1468" y="474"/>
                    </a:lnTo>
                    <a:lnTo>
                      <a:pt x="1447" y="509"/>
                    </a:lnTo>
                    <a:lnTo>
                      <a:pt x="1424" y="544"/>
                    </a:lnTo>
                    <a:lnTo>
                      <a:pt x="1400" y="580"/>
                    </a:lnTo>
                    <a:lnTo>
                      <a:pt x="1372" y="617"/>
                    </a:lnTo>
                    <a:lnTo>
                      <a:pt x="1343" y="654"/>
                    </a:lnTo>
                    <a:lnTo>
                      <a:pt x="1311" y="691"/>
                    </a:lnTo>
                    <a:lnTo>
                      <a:pt x="1276" y="727"/>
                    </a:lnTo>
                    <a:lnTo>
                      <a:pt x="1241" y="763"/>
                    </a:lnTo>
                    <a:lnTo>
                      <a:pt x="1201" y="798"/>
                    </a:lnTo>
                    <a:lnTo>
                      <a:pt x="1160" y="833"/>
                    </a:lnTo>
                    <a:lnTo>
                      <a:pt x="1117" y="866"/>
                    </a:lnTo>
                    <a:lnTo>
                      <a:pt x="1071" y="899"/>
                    </a:lnTo>
                    <a:lnTo>
                      <a:pt x="1023" y="930"/>
                    </a:lnTo>
                    <a:lnTo>
                      <a:pt x="971" y="959"/>
                    </a:lnTo>
                    <a:lnTo>
                      <a:pt x="918" y="987"/>
                    </a:lnTo>
                    <a:lnTo>
                      <a:pt x="863" y="1014"/>
                    </a:lnTo>
                    <a:lnTo>
                      <a:pt x="805" y="1038"/>
                    </a:lnTo>
                    <a:lnTo>
                      <a:pt x="744" y="1059"/>
                    </a:lnTo>
                    <a:lnTo>
                      <a:pt x="681" y="1079"/>
                    </a:lnTo>
                    <a:lnTo>
                      <a:pt x="616" y="1096"/>
                    </a:lnTo>
                    <a:lnTo>
                      <a:pt x="548" y="1111"/>
                    </a:lnTo>
                    <a:lnTo>
                      <a:pt x="477" y="1122"/>
                    </a:lnTo>
                    <a:lnTo>
                      <a:pt x="404" y="1130"/>
                    </a:lnTo>
                    <a:lnTo>
                      <a:pt x="328" y="1135"/>
                    </a:lnTo>
                    <a:lnTo>
                      <a:pt x="250" y="1137"/>
                    </a:lnTo>
                    <a:lnTo>
                      <a:pt x="169" y="1135"/>
                    </a:lnTo>
                    <a:lnTo>
                      <a:pt x="86" y="1129"/>
                    </a:lnTo>
                    <a:lnTo>
                      <a:pt x="0" y="1119"/>
                    </a:lnTo>
                    <a:lnTo>
                      <a:pt x="2" y="1119"/>
                    </a:lnTo>
                    <a:lnTo>
                      <a:pt x="6" y="1117"/>
                    </a:lnTo>
                    <a:lnTo>
                      <a:pt x="13" y="1116"/>
                    </a:lnTo>
                    <a:lnTo>
                      <a:pt x="22" y="1113"/>
                    </a:lnTo>
                    <a:lnTo>
                      <a:pt x="33" y="1109"/>
                    </a:lnTo>
                    <a:lnTo>
                      <a:pt x="47" y="1104"/>
                    </a:lnTo>
                    <a:lnTo>
                      <a:pt x="62" y="1097"/>
                    </a:lnTo>
                    <a:lnTo>
                      <a:pt x="80" y="1089"/>
                    </a:lnTo>
                    <a:lnTo>
                      <a:pt x="99" y="1080"/>
                    </a:lnTo>
                    <a:lnTo>
                      <a:pt x="119" y="1069"/>
                    </a:lnTo>
                    <a:lnTo>
                      <a:pt x="141" y="1056"/>
                    </a:lnTo>
                    <a:lnTo>
                      <a:pt x="164" y="1041"/>
                    </a:lnTo>
                    <a:lnTo>
                      <a:pt x="187" y="1023"/>
                    </a:lnTo>
                    <a:lnTo>
                      <a:pt x="212" y="1004"/>
                    </a:lnTo>
                    <a:lnTo>
                      <a:pt x="237" y="982"/>
                    </a:lnTo>
                    <a:lnTo>
                      <a:pt x="262" y="958"/>
                    </a:lnTo>
                    <a:lnTo>
                      <a:pt x="288" y="932"/>
                    </a:lnTo>
                    <a:lnTo>
                      <a:pt x="313" y="903"/>
                    </a:lnTo>
                    <a:lnTo>
                      <a:pt x="339" y="871"/>
                    </a:lnTo>
                    <a:lnTo>
                      <a:pt x="364" y="836"/>
                    </a:lnTo>
                    <a:lnTo>
                      <a:pt x="389" y="798"/>
                    </a:lnTo>
                    <a:lnTo>
                      <a:pt x="413" y="757"/>
                    </a:lnTo>
                    <a:lnTo>
                      <a:pt x="436" y="713"/>
                    </a:lnTo>
                    <a:lnTo>
                      <a:pt x="460" y="665"/>
                    </a:lnTo>
                    <a:lnTo>
                      <a:pt x="481" y="614"/>
                    </a:lnTo>
                    <a:lnTo>
                      <a:pt x="501" y="559"/>
                    </a:lnTo>
                    <a:lnTo>
                      <a:pt x="519" y="500"/>
                    </a:lnTo>
                    <a:lnTo>
                      <a:pt x="536" y="438"/>
                    </a:lnTo>
                    <a:lnTo>
                      <a:pt x="552" y="371"/>
                    </a:lnTo>
                    <a:lnTo>
                      <a:pt x="566" y="301"/>
                    </a:lnTo>
                    <a:lnTo>
                      <a:pt x="577" y="225"/>
                    </a:lnTo>
                    <a:lnTo>
                      <a:pt x="578" y="226"/>
                    </a:lnTo>
                    <a:lnTo>
                      <a:pt x="583" y="227"/>
                    </a:lnTo>
                    <a:lnTo>
                      <a:pt x="592" y="230"/>
                    </a:lnTo>
                    <a:lnTo>
                      <a:pt x="603" y="233"/>
                    </a:lnTo>
                    <a:lnTo>
                      <a:pt x="634" y="241"/>
                    </a:lnTo>
                    <a:lnTo>
                      <a:pt x="654" y="246"/>
                    </a:lnTo>
                    <a:lnTo>
                      <a:pt x="675" y="251"/>
                    </a:lnTo>
                    <a:lnTo>
                      <a:pt x="699" y="256"/>
                    </a:lnTo>
                    <a:lnTo>
                      <a:pt x="724" y="262"/>
                    </a:lnTo>
                    <a:lnTo>
                      <a:pt x="752" y="267"/>
                    </a:lnTo>
                    <a:lnTo>
                      <a:pt x="782" y="273"/>
                    </a:lnTo>
                    <a:lnTo>
                      <a:pt x="812" y="279"/>
                    </a:lnTo>
                    <a:lnTo>
                      <a:pt x="844" y="285"/>
                    </a:lnTo>
                    <a:lnTo>
                      <a:pt x="877" y="290"/>
                    </a:lnTo>
                    <a:lnTo>
                      <a:pt x="912" y="295"/>
                    </a:lnTo>
                    <a:lnTo>
                      <a:pt x="946" y="300"/>
                    </a:lnTo>
                    <a:lnTo>
                      <a:pt x="1018" y="307"/>
                    </a:lnTo>
                    <a:lnTo>
                      <a:pt x="1053" y="309"/>
                    </a:lnTo>
                    <a:lnTo>
                      <a:pt x="1090" y="312"/>
                    </a:lnTo>
                    <a:lnTo>
                      <a:pt x="1126" y="313"/>
                    </a:lnTo>
                    <a:lnTo>
                      <a:pt x="1162" y="313"/>
                    </a:lnTo>
                    <a:lnTo>
                      <a:pt x="1197" y="311"/>
                    </a:lnTo>
                    <a:lnTo>
                      <a:pt x="1232" y="308"/>
                    </a:lnTo>
                    <a:lnTo>
                      <a:pt x="1266" y="305"/>
                    </a:lnTo>
                    <a:lnTo>
                      <a:pt x="1300" y="300"/>
                    </a:lnTo>
                    <a:lnTo>
                      <a:pt x="1331" y="294"/>
                    </a:lnTo>
                    <a:lnTo>
                      <a:pt x="1362" y="286"/>
                    </a:lnTo>
                    <a:lnTo>
                      <a:pt x="1391" y="276"/>
                    </a:lnTo>
                    <a:lnTo>
                      <a:pt x="1419" y="265"/>
                    </a:lnTo>
                    <a:lnTo>
                      <a:pt x="1445" y="252"/>
                    </a:lnTo>
                    <a:lnTo>
                      <a:pt x="1469" y="237"/>
                    </a:lnTo>
                    <a:lnTo>
                      <a:pt x="1490" y="220"/>
                    </a:lnTo>
                    <a:lnTo>
                      <a:pt x="1510" y="201"/>
                    </a:lnTo>
                    <a:lnTo>
                      <a:pt x="1526" y="179"/>
                    </a:lnTo>
                    <a:lnTo>
                      <a:pt x="1541" y="155"/>
                    </a:lnTo>
                    <a:lnTo>
                      <a:pt x="1552" y="130"/>
                    </a:lnTo>
                    <a:lnTo>
                      <a:pt x="1560" y="101"/>
                    </a:lnTo>
                    <a:lnTo>
                      <a:pt x="1565" y="70"/>
                    </a:lnTo>
                    <a:lnTo>
                      <a:pt x="1567" y="36"/>
                    </a:lnTo>
                    <a:lnTo>
                      <a:pt x="1565" y="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35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1593181" y="3158965"/>
                <a:ext cx="1281386" cy="2280535"/>
              </a:xfrm>
              <a:custGeom>
                <a:avLst/>
                <a:gdLst/>
                <a:ahLst/>
                <a:cxnLst>
                  <a:cxn ang="0">
                    <a:pos x="24" y="1"/>
                  </a:cxn>
                  <a:cxn ang="0">
                    <a:pos x="33" y="17"/>
                  </a:cxn>
                  <a:cxn ang="0">
                    <a:pos x="52" y="44"/>
                  </a:cxn>
                  <a:cxn ang="0">
                    <a:pos x="82" y="82"/>
                  </a:cxn>
                  <a:cxn ang="0">
                    <a:pos x="121" y="127"/>
                  </a:cxn>
                  <a:cxn ang="0">
                    <a:pos x="173" y="179"/>
                  </a:cxn>
                  <a:cxn ang="0">
                    <a:pos x="236" y="235"/>
                  </a:cxn>
                  <a:cxn ang="0">
                    <a:pos x="311" y="292"/>
                  </a:cxn>
                  <a:cxn ang="0">
                    <a:pos x="399" y="349"/>
                  </a:cxn>
                  <a:cxn ang="0">
                    <a:pos x="500" y="402"/>
                  </a:cxn>
                  <a:cxn ang="0">
                    <a:pos x="614" y="450"/>
                  </a:cxn>
                  <a:cxn ang="0">
                    <a:pos x="743" y="491"/>
                  </a:cxn>
                  <a:cxn ang="0">
                    <a:pos x="813" y="510"/>
                  </a:cxn>
                  <a:cxn ang="0">
                    <a:pos x="805" y="527"/>
                  </a:cxn>
                  <a:cxn ang="0">
                    <a:pos x="791" y="559"/>
                  </a:cxn>
                  <a:cxn ang="0">
                    <a:pos x="774" y="605"/>
                  </a:cxn>
                  <a:cxn ang="0">
                    <a:pos x="754" y="663"/>
                  </a:cxn>
                  <a:cxn ang="0">
                    <a:pos x="733" y="729"/>
                  </a:cxn>
                  <a:cxn ang="0">
                    <a:pos x="714" y="805"/>
                  </a:cxn>
                  <a:cxn ang="0">
                    <a:pos x="697" y="886"/>
                  </a:cxn>
                  <a:cxn ang="0">
                    <a:pos x="686" y="971"/>
                  </a:cxn>
                  <a:cxn ang="0">
                    <a:pos x="681" y="1060"/>
                  </a:cxn>
                  <a:cxn ang="0">
                    <a:pos x="684" y="1149"/>
                  </a:cxn>
                  <a:cxn ang="0">
                    <a:pos x="697" y="1237"/>
                  </a:cxn>
                  <a:cxn ang="0">
                    <a:pos x="723" y="1322"/>
                  </a:cxn>
                  <a:cxn ang="0">
                    <a:pos x="761" y="1403"/>
                  </a:cxn>
                  <a:cxn ang="0">
                    <a:pos x="815" y="1477"/>
                  </a:cxn>
                  <a:cxn ang="0">
                    <a:pos x="847" y="1511"/>
                  </a:cxn>
                  <a:cxn ang="0">
                    <a:pos x="837" y="1508"/>
                  </a:cxn>
                  <a:cxn ang="0">
                    <a:pos x="815" y="1503"/>
                  </a:cxn>
                  <a:cxn ang="0">
                    <a:pos x="786" y="1495"/>
                  </a:cxn>
                  <a:cxn ang="0">
                    <a:pos x="749" y="1482"/>
                  </a:cxn>
                  <a:cxn ang="0">
                    <a:pos x="705" y="1466"/>
                  </a:cxn>
                  <a:cxn ang="0">
                    <a:pos x="655" y="1444"/>
                  </a:cxn>
                  <a:cxn ang="0">
                    <a:pos x="602" y="1418"/>
                  </a:cxn>
                  <a:cxn ang="0">
                    <a:pos x="545" y="1385"/>
                  </a:cxn>
                  <a:cxn ang="0">
                    <a:pos x="485" y="1347"/>
                  </a:cxn>
                  <a:cxn ang="0">
                    <a:pos x="426" y="1302"/>
                  </a:cxn>
                  <a:cxn ang="0">
                    <a:pos x="365" y="1250"/>
                  </a:cxn>
                  <a:cxn ang="0">
                    <a:pos x="306" y="1191"/>
                  </a:cxn>
                  <a:cxn ang="0">
                    <a:pos x="249" y="1124"/>
                  </a:cxn>
                  <a:cxn ang="0">
                    <a:pos x="195" y="1048"/>
                  </a:cxn>
                  <a:cxn ang="0">
                    <a:pos x="145" y="964"/>
                  </a:cxn>
                  <a:cxn ang="0">
                    <a:pos x="101" y="870"/>
                  </a:cxn>
                  <a:cxn ang="0">
                    <a:pos x="64" y="766"/>
                  </a:cxn>
                  <a:cxn ang="0">
                    <a:pos x="34" y="651"/>
                  </a:cxn>
                  <a:cxn ang="0">
                    <a:pos x="13" y="527"/>
                  </a:cxn>
                  <a:cxn ang="0">
                    <a:pos x="2" y="391"/>
                  </a:cxn>
                  <a:cxn ang="0">
                    <a:pos x="1" y="244"/>
                  </a:cxn>
                  <a:cxn ang="0">
                    <a:pos x="13" y="84"/>
                  </a:cxn>
                </a:cxnLst>
                <a:rect l="0" t="0" r="r" b="b"/>
                <a:pathLst>
                  <a:path w="849" h="1511">
                    <a:moveTo>
                      <a:pt x="23" y="0"/>
                    </a:moveTo>
                    <a:lnTo>
                      <a:pt x="24" y="1"/>
                    </a:lnTo>
                    <a:lnTo>
                      <a:pt x="27" y="7"/>
                    </a:lnTo>
                    <a:lnTo>
                      <a:pt x="33" y="17"/>
                    </a:lnTo>
                    <a:lnTo>
                      <a:pt x="42" y="29"/>
                    </a:lnTo>
                    <a:lnTo>
                      <a:pt x="52" y="44"/>
                    </a:lnTo>
                    <a:lnTo>
                      <a:pt x="66" y="61"/>
                    </a:lnTo>
                    <a:lnTo>
                      <a:pt x="82" y="82"/>
                    </a:lnTo>
                    <a:lnTo>
                      <a:pt x="100" y="104"/>
                    </a:lnTo>
                    <a:lnTo>
                      <a:pt x="121" y="127"/>
                    </a:lnTo>
                    <a:lnTo>
                      <a:pt x="146" y="153"/>
                    </a:lnTo>
                    <a:lnTo>
                      <a:pt x="173" y="179"/>
                    </a:lnTo>
                    <a:lnTo>
                      <a:pt x="203" y="207"/>
                    </a:lnTo>
                    <a:lnTo>
                      <a:pt x="236" y="235"/>
                    </a:lnTo>
                    <a:lnTo>
                      <a:pt x="272" y="263"/>
                    </a:lnTo>
                    <a:lnTo>
                      <a:pt x="311" y="292"/>
                    </a:lnTo>
                    <a:lnTo>
                      <a:pt x="354" y="320"/>
                    </a:lnTo>
                    <a:lnTo>
                      <a:pt x="399" y="349"/>
                    </a:lnTo>
                    <a:lnTo>
                      <a:pt x="448" y="376"/>
                    </a:lnTo>
                    <a:lnTo>
                      <a:pt x="500" y="402"/>
                    </a:lnTo>
                    <a:lnTo>
                      <a:pt x="555" y="427"/>
                    </a:lnTo>
                    <a:lnTo>
                      <a:pt x="614" y="450"/>
                    </a:lnTo>
                    <a:lnTo>
                      <a:pt x="678" y="472"/>
                    </a:lnTo>
                    <a:lnTo>
                      <a:pt x="743" y="491"/>
                    </a:lnTo>
                    <a:lnTo>
                      <a:pt x="814" y="508"/>
                    </a:lnTo>
                    <a:lnTo>
                      <a:pt x="813" y="510"/>
                    </a:lnTo>
                    <a:lnTo>
                      <a:pt x="809" y="516"/>
                    </a:lnTo>
                    <a:lnTo>
                      <a:pt x="805" y="527"/>
                    </a:lnTo>
                    <a:lnTo>
                      <a:pt x="799" y="541"/>
                    </a:lnTo>
                    <a:lnTo>
                      <a:pt x="791" y="559"/>
                    </a:lnTo>
                    <a:lnTo>
                      <a:pt x="783" y="580"/>
                    </a:lnTo>
                    <a:lnTo>
                      <a:pt x="774" y="605"/>
                    </a:lnTo>
                    <a:lnTo>
                      <a:pt x="764" y="633"/>
                    </a:lnTo>
                    <a:lnTo>
                      <a:pt x="754" y="663"/>
                    </a:lnTo>
                    <a:lnTo>
                      <a:pt x="743" y="695"/>
                    </a:lnTo>
                    <a:lnTo>
                      <a:pt x="733" y="729"/>
                    </a:lnTo>
                    <a:lnTo>
                      <a:pt x="724" y="766"/>
                    </a:lnTo>
                    <a:lnTo>
                      <a:pt x="714" y="805"/>
                    </a:lnTo>
                    <a:lnTo>
                      <a:pt x="706" y="845"/>
                    </a:lnTo>
                    <a:lnTo>
                      <a:pt x="697" y="886"/>
                    </a:lnTo>
                    <a:lnTo>
                      <a:pt x="691" y="929"/>
                    </a:lnTo>
                    <a:lnTo>
                      <a:pt x="686" y="971"/>
                    </a:lnTo>
                    <a:lnTo>
                      <a:pt x="683" y="1016"/>
                    </a:lnTo>
                    <a:lnTo>
                      <a:pt x="681" y="1060"/>
                    </a:lnTo>
                    <a:lnTo>
                      <a:pt x="681" y="1105"/>
                    </a:lnTo>
                    <a:lnTo>
                      <a:pt x="684" y="1149"/>
                    </a:lnTo>
                    <a:lnTo>
                      <a:pt x="690" y="1194"/>
                    </a:lnTo>
                    <a:lnTo>
                      <a:pt x="697" y="1237"/>
                    </a:lnTo>
                    <a:lnTo>
                      <a:pt x="708" y="1280"/>
                    </a:lnTo>
                    <a:lnTo>
                      <a:pt x="723" y="1322"/>
                    </a:lnTo>
                    <a:lnTo>
                      <a:pt x="740" y="1363"/>
                    </a:lnTo>
                    <a:lnTo>
                      <a:pt x="761" y="1403"/>
                    </a:lnTo>
                    <a:lnTo>
                      <a:pt x="786" y="1441"/>
                    </a:lnTo>
                    <a:lnTo>
                      <a:pt x="815" y="1477"/>
                    </a:lnTo>
                    <a:lnTo>
                      <a:pt x="849" y="1511"/>
                    </a:lnTo>
                    <a:lnTo>
                      <a:pt x="847" y="1511"/>
                    </a:lnTo>
                    <a:lnTo>
                      <a:pt x="843" y="1510"/>
                    </a:lnTo>
                    <a:lnTo>
                      <a:pt x="837" y="1508"/>
                    </a:lnTo>
                    <a:lnTo>
                      <a:pt x="827" y="1506"/>
                    </a:lnTo>
                    <a:lnTo>
                      <a:pt x="815" y="1503"/>
                    </a:lnTo>
                    <a:lnTo>
                      <a:pt x="802" y="1499"/>
                    </a:lnTo>
                    <a:lnTo>
                      <a:pt x="786" y="1495"/>
                    </a:lnTo>
                    <a:lnTo>
                      <a:pt x="768" y="1489"/>
                    </a:lnTo>
                    <a:lnTo>
                      <a:pt x="749" y="1482"/>
                    </a:lnTo>
                    <a:lnTo>
                      <a:pt x="727" y="1474"/>
                    </a:lnTo>
                    <a:lnTo>
                      <a:pt x="705" y="1466"/>
                    </a:lnTo>
                    <a:lnTo>
                      <a:pt x="681" y="1455"/>
                    </a:lnTo>
                    <a:lnTo>
                      <a:pt x="655" y="1444"/>
                    </a:lnTo>
                    <a:lnTo>
                      <a:pt x="629" y="1431"/>
                    </a:lnTo>
                    <a:lnTo>
                      <a:pt x="602" y="1418"/>
                    </a:lnTo>
                    <a:lnTo>
                      <a:pt x="573" y="1402"/>
                    </a:lnTo>
                    <a:lnTo>
                      <a:pt x="545" y="1385"/>
                    </a:lnTo>
                    <a:lnTo>
                      <a:pt x="515" y="1366"/>
                    </a:lnTo>
                    <a:lnTo>
                      <a:pt x="485" y="1347"/>
                    </a:lnTo>
                    <a:lnTo>
                      <a:pt x="455" y="1325"/>
                    </a:lnTo>
                    <a:lnTo>
                      <a:pt x="426" y="1302"/>
                    </a:lnTo>
                    <a:lnTo>
                      <a:pt x="395" y="1277"/>
                    </a:lnTo>
                    <a:lnTo>
                      <a:pt x="365" y="1250"/>
                    </a:lnTo>
                    <a:lnTo>
                      <a:pt x="335" y="1222"/>
                    </a:lnTo>
                    <a:lnTo>
                      <a:pt x="306" y="1191"/>
                    </a:lnTo>
                    <a:lnTo>
                      <a:pt x="277" y="1159"/>
                    </a:lnTo>
                    <a:lnTo>
                      <a:pt x="249" y="1124"/>
                    </a:lnTo>
                    <a:lnTo>
                      <a:pt x="221" y="1087"/>
                    </a:lnTo>
                    <a:lnTo>
                      <a:pt x="195" y="1048"/>
                    </a:lnTo>
                    <a:lnTo>
                      <a:pt x="169" y="1006"/>
                    </a:lnTo>
                    <a:lnTo>
                      <a:pt x="145" y="964"/>
                    </a:lnTo>
                    <a:lnTo>
                      <a:pt x="122" y="917"/>
                    </a:lnTo>
                    <a:lnTo>
                      <a:pt x="101" y="870"/>
                    </a:lnTo>
                    <a:lnTo>
                      <a:pt x="81" y="819"/>
                    </a:lnTo>
                    <a:lnTo>
                      <a:pt x="64" y="766"/>
                    </a:lnTo>
                    <a:lnTo>
                      <a:pt x="48" y="710"/>
                    </a:lnTo>
                    <a:lnTo>
                      <a:pt x="34" y="651"/>
                    </a:lnTo>
                    <a:lnTo>
                      <a:pt x="22" y="591"/>
                    </a:lnTo>
                    <a:lnTo>
                      <a:pt x="13" y="527"/>
                    </a:lnTo>
                    <a:lnTo>
                      <a:pt x="6" y="461"/>
                    </a:lnTo>
                    <a:lnTo>
                      <a:pt x="2" y="391"/>
                    </a:lnTo>
                    <a:lnTo>
                      <a:pt x="0" y="319"/>
                    </a:lnTo>
                    <a:lnTo>
                      <a:pt x="1" y="244"/>
                    </a:lnTo>
                    <a:lnTo>
                      <a:pt x="5" y="166"/>
                    </a:lnTo>
                    <a:lnTo>
                      <a:pt x="13" y="84"/>
                    </a:lnTo>
                    <a:lnTo>
                      <a:pt x="23" y="0"/>
                    </a:lnTo>
                    <a:close/>
                  </a:path>
                </a:pathLst>
              </a:custGeom>
              <a:gradFill flip="none" rotWithShape="1">
                <a:gsLst>
                  <a:gs pos="0">
                    <a:srgbClr val="E2AC00">
                      <a:shade val="30000"/>
                      <a:satMod val="115000"/>
                    </a:srgbClr>
                  </a:gs>
                  <a:gs pos="50000">
                    <a:srgbClr val="E2AC00">
                      <a:shade val="67500"/>
                      <a:satMod val="115000"/>
                    </a:srgbClr>
                  </a:gs>
                  <a:gs pos="100000">
                    <a:srgbClr val="E2AC00">
                      <a:shade val="100000"/>
                      <a:satMod val="115000"/>
                    </a:srgbClr>
                  </a:gs>
                </a:gsLst>
                <a:lin ang="189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22" name="Picture 21"/>
          <p:cNvPicPr>
            <a:picLocks noChangeAspect="1"/>
          </p:cNvPicPr>
          <p:nvPr/>
        </p:nvPicPr>
        <p:blipFill>
          <a:blip r:embed="rId2"/>
          <a:stretch>
            <a:fillRect/>
          </a:stretch>
        </p:blipFill>
        <p:spPr>
          <a:xfrm>
            <a:off x="4103365" y="3207120"/>
            <a:ext cx="1402636" cy="1177756"/>
          </a:xfrm>
          <a:prstGeom prst="rect">
            <a:avLst/>
          </a:prstGeom>
        </p:spPr>
      </p:pic>
      <p:sp>
        <p:nvSpPr>
          <p:cNvPr id="23" name="TextBox 22"/>
          <p:cNvSpPr txBox="1"/>
          <p:nvPr/>
        </p:nvSpPr>
        <p:spPr>
          <a:xfrm>
            <a:off x="52434" y="2188712"/>
            <a:ext cx="3334861" cy="738664"/>
          </a:xfrm>
          <a:prstGeom prst="rect">
            <a:avLst/>
          </a:prstGeom>
          <a:noFill/>
        </p:spPr>
        <p:txBody>
          <a:bodyPr wrap="square" rtlCol="0">
            <a:spAutoFit/>
          </a:bodyPr>
          <a:lstStyle/>
          <a:p>
            <a:pPr lvl="0"/>
            <a:r>
              <a:rPr lang="en-US" sz="1400" kern="0" dirty="0">
                <a:solidFill>
                  <a:schemeClr val="tx1">
                    <a:lumMod val="85000"/>
                    <a:lumOff val="15000"/>
                  </a:schemeClr>
                </a:solidFill>
                <a:latin typeface="Arial" pitchFamily="34" charset="0"/>
                <a:cs typeface="Arial" pitchFamily="34" charset="0"/>
              </a:rPr>
              <a:t>100% of all D7 participants will receive Intensive Case Management Services (ICMS)</a:t>
            </a:r>
          </a:p>
        </p:txBody>
      </p:sp>
      <p:sp>
        <p:nvSpPr>
          <p:cNvPr id="24" name="TextBox 23"/>
          <p:cNvSpPr txBox="1"/>
          <p:nvPr/>
        </p:nvSpPr>
        <p:spPr>
          <a:xfrm>
            <a:off x="27034" y="4702813"/>
            <a:ext cx="3334861" cy="738664"/>
          </a:xfrm>
          <a:prstGeom prst="rect">
            <a:avLst/>
          </a:prstGeom>
          <a:noFill/>
        </p:spPr>
        <p:txBody>
          <a:bodyPr wrap="square" rtlCol="0">
            <a:spAutoFit/>
          </a:bodyPr>
          <a:lstStyle/>
          <a:p>
            <a:pPr lvl="0"/>
            <a:r>
              <a:rPr lang="en-US" sz="1400" kern="0" dirty="0">
                <a:solidFill>
                  <a:schemeClr val="tx1">
                    <a:lumMod val="85000"/>
                    <a:lumOff val="15000"/>
                  </a:schemeClr>
                </a:solidFill>
                <a:latin typeface="Arial" pitchFamily="34" charset="0"/>
                <a:cs typeface="Arial" pitchFamily="34" charset="0"/>
              </a:rPr>
              <a:t>Services funding for existing project based sites will begin to roll out to developers </a:t>
            </a:r>
          </a:p>
        </p:txBody>
      </p:sp>
      <p:sp>
        <p:nvSpPr>
          <p:cNvPr id="25" name="TextBox 24"/>
          <p:cNvSpPr txBox="1"/>
          <p:nvPr/>
        </p:nvSpPr>
        <p:spPr>
          <a:xfrm>
            <a:off x="6372741" y="2100936"/>
            <a:ext cx="3031172" cy="738664"/>
          </a:xfrm>
          <a:prstGeom prst="rect">
            <a:avLst/>
          </a:prstGeom>
          <a:noFill/>
        </p:spPr>
        <p:txBody>
          <a:bodyPr wrap="square" rtlCol="0">
            <a:spAutoFit/>
          </a:bodyPr>
          <a:lstStyle/>
          <a:p>
            <a:pPr lvl="0"/>
            <a:r>
              <a:rPr lang="en-US" sz="1400" kern="0" dirty="0">
                <a:solidFill>
                  <a:schemeClr val="tx1">
                    <a:lumMod val="85000"/>
                    <a:lumOff val="15000"/>
                  </a:schemeClr>
                </a:solidFill>
                <a:latin typeface="Arial" pitchFamily="34" charset="0"/>
                <a:cs typeface="Arial" pitchFamily="34" charset="0"/>
              </a:rPr>
              <a:t>Approximately 30% will receive Housing Full Service Partnership (Housing FSP) services</a:t>
            </a:r>
          </a:p>
        </p:txBody>
      </p:sp>
      <p:sp>
        <p:nvSpPr>
          <p:cNvPr id="26" name="TextBox 25"/>
          <p:cNvSpPr txBox="1"/>
          <p:nvPr/>
        </p:nvSpPr>
        <p:spPr>
          <a:xfrm>
            <a:off x="6488022" y="4775695"/>
            <a:ext cx="2994698" cy="738664"/>
          </a:xfrm>
          <a:prstGeom prst="rect">
            <a:avLst/>
          </a:prstGeom>
          <a:noFill/>
        </p:spPr>
        <p:txBody>
          <a:bodyPr wrap="square" rtlCol="0">
            <a:spAutoFit/>
          </a:bodyPr>
          <a:lstStyle/>
          <a:p>
            <a:pPr lvl="0"/>
            <a:r>
              <a:rPr lang="en-US" sz="1400" kern="0" dirty="0">
                <a:solidFill>
                  <a:schemeClr val="tx1">
                    <a:lumMod val="85000"/>
                    <a:lumOff val="15000"/>
                  </a:schemeClr>
                </a:solidFill>
                <a:latin typeface="Arial" pitchFamily="34" charset="0"/>
                <a:cs typeface="Arial" pitchFamily="34" charset="0"/>
              </a:rPr>
              <a:t>Approximately 30% will receive </a:t>
            </a:r>
            <a:r>
              <a:rPr lang="en-US" sz="1400" kern="0" dirty="0" smtClean="0">
                <a:solidFill>
                  <a:schemeClr val="tx1">
                    <a:lumMod val="85000"/>
                    <a:lumOff val="15000"/>
                  </a:schemeClr>
                </a:solidFill>
                <a:latin typeface="Arial" pitchFamily="34" charset="0"/>
                <a:cs typeface="Arial" pitchFamily="34" charset="0"/>
              </a:rPr>
              <a:t>Client </a:t>
            </a:r>
            <a:r>
              <a:rPr lang="en-US" sz="1400" kern="0" dirty="0">
                <a:solidFill>
                  <a:schemeClr val="tx1">
                    <a:lumMod val="85000"/>
                    <a:lumOff val="15000"/>
                  </a:schemeClr>
                </a:solidFill>
                <a:latin typeface="Arial" pitchFamily="34" charset="0"/>
                <a:cs typeface="Arial" pitchFamily="34" charset="0"/>
              </a:rPr>
              <a:t>Engagement &amp; Navigation Services (CENS)</a:t>
            </a:r>
          </a:p>
        </p:txBody>
      </p:sp>
      <p:sp>
        <p:nvSpPr>
          <p:cNvPr id="27" name="Title 1"/>
          <p:cNvSpPr txBox="1">
            <a:spLocks noGrp="1"/>
          </p:cNvSpPr>
          <p:nvPr>
            <p:ph type="title"/>
          </p:nvPr>
        </p:nvSpPr>
        <p:spPr>
          <a:xfrm>
            <a:off x="859507" y="80732"/>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Measure H: Strategy D7 Provide Services and Subsidies for Permanent Supportive Housing</a:t>
            </a:r>
          </a:p>
        </p:txBody>
      </p:sp>
      <p:grpSp>
        <p:nvGrpSpPr>
          <p:cNvPr id="30" name="Group 29"/>
          <p:cNvGrpSpPr/>
          <p:nvPr/>
        </p:nvGrpSpPr>
        <p:grpSpPr>
          <a:xfrm>
            <a:off x="3616438" y="6208631"/>
            <a:ext cx="4707558" cy="579170"/>
            <a:chOff x="3616438" y="6208631"/>
            <a:chExt cx="4707558" cy="579170"/>
          </a:xfrm>
        </p:grpSpPr>
        <p:grpSp>
          <p:nvGrpSpPr>
            <p:cNvPr id="32" name="Group 31"/>
            <p:cNvGrpSpPr/>
            <p:nvPr/>
          </p:nvGrpSpPr>
          <p:grpSpPr>
            <a:xfrm>
              <a:off x="5181600" y="6208631"/>
              <a:ext cx="3142396" cy="579170"/>
              <a:chOff x="5163589" y="6065470"/>
              <a:chExt cx="3142396" cy="579170"/>
            </a:xfrm>
          </p:grpSpPr>
          <p:pic>
            <p:nvPicPr>
              <p:cNvPr id="34" name="Picture 33"/>
              <p:cNvPicPr>
                <a:picLocks noChangeAspect="1"/>
              </p:cNvPicPr>
              <p:nvPr/>
            </p:nvPicPr>
            <p:blipFill>
              <a:blip r:embed="rId3"/>
              <a:stretch>
                <a:fillRect/>
              </a:stretch>
            </p:blipFill>
            <p:spPr>
              <a:xfrm>
                <a:off x="6172200" y="6065470"/>
                <a:ext cx="2133785" cy="579170"/>
              </a:xfrm>
              <a:prstGeom prst="rect">
                <a:avLst/>
              </a:prstGeom>
            </p:spPr>
          </p:pic>
          <p:pic>
            <p:nvPicPr>
              <p:cNvPr id="35" name="Picture 34"/>
              <p:cNvPicPr>
                <a:picLocks noChangeAspect="1"/>
              </p:cNvPicPr>
              <p:nvPr/>
            </p:nvPicPr>
            <p:blipFill>
              <a:blip r:embed="rId4"/>
              <a:stretch>
                <a:fillRect/>
              </a:stretch>
            </p:blipFill>
            <p:spPr>
              <a:xfrm>
                <a:off x="5163589" y="6065471"/>
                <a:ext cx="971180" cy="566522"/>
              </a:xfrm>
              <a:prstGeom prst="rect">
                <a:avLst/>
              </a:prstGeom>
            </p:spPr>
          </p:pic>
        </p:grpSp>
        <p:pic>
          <p:nvPicPr>
            <p:cNvPr id="33"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452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09" y="152400"/>
            <a:ext cx="8961582" cy="693960"/>
          </a:xfrm>
        </p:spPr>
        <p:txBody>
          <a:bodyPr>
            <a:noAutofit/>
          </a:bodyPr>
          <a:lstStyle/>
          <a:p>
            <a:r>
              <a:rPr lang="en-US" sz="2800" b="1" dirty="0"/>
              <a:t>Ensuring the Right Level of Services are Available Countywide</a:t>
            </a:r>
          </a:p>
        </p:txBody>
      </p:sp>
      <p:sp>
        <p:nvSpPr>
          <p:cNvPr id="4" name="Slide Number Placeholder 3"/>
          <p:cNvSpPr>
            <a:spLocks noGrp="1"/>
          </p:cNvSpPr>
          <p:nvPr>
            <p:ph type="sldNum" sz="quarter" idx="12"/>
          </p:nvPr>
        </p:nvSpPr>
        <p:spPr/>
        <p:txBody>
          <a:bodyPr/>
          <a:lstStyle/>
          <a:p>
            <a:fld id="{918558A9-1DBE-4E41-84CE-979D030679D0}" type="slidenum">
              <a:rPr lang="en-US" smtClean="0"/>
              <a:pPr/>
              <a:t>15</a:t>
            </a:fld>
            <a:endParaRPr lang="en-US" dirty="0"/>
          </a:p>
        </p:txBody>
      </p:sp>
      <p:sp>
        <p:nvSpPr>
          <p:cNvPr id="8" name="Rectangle 7"/>
          <p:cNvSpPr/>
          <p:nvPr/>
        </p:nvSpPr>
        <p:spPr>
          <a:xfrm>
            <a:off x="762000" y="1295400"/>
            <a:ext cx="3344975" cy="300082"/>
          </a:xfrm>
          <a:prstGeom prst="rect">
            <a:avLst/>
          </a:prstGeom>
        </p:spPr>
        <p:txBody>
          <a:bodyPr wrap="square">
            <a:spAutoFit/>
          </a:bodyPr>
          <a:lstStyle/>
          <a:p>
            <a:r>
              <a:rPr lang="en-AU" sz="1350" dirty="0">
                <a:solidFill>
                  <a:schemeClr val="accent2"/>
                </a:solidFill>
                <a:latin typeface="+mj-lt"/>
                <a:ea typeface="Roboto Medium" panose="02000000000000000000" pitchFamily="2" charset="0"/>
              </a:rPr>
              <a:t>Intensive Case Management Services</a:t>
            </a:r>
          </a:p>
        </p:txBody>
      </p:sp>
      <p:sp>
        <p:nvSpPr>
          <p:cNvPr id="9" name="Oval 8"/>
          <p:cNvSpPr/>
          <p:nvPr/>
        </p:nvSpPr>
        <p:spPr>
          <a:xfrm>
            <a:off x="105064" y="1219200"/>
            <a:ext cx="617220" cy="617220"/>
          </a:xfrm>
          <a:prstGeom prst="ellipse">
            <a:avLst/>
          </a:prstGeom>
          <a:solidFill>
            <a:srgbClr val="0A3C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500" dirty="0">
                <a:solidFill>
                  <a:srgbClr val="FFFFFF"/>
                </a:solidFill>
                <a:latin typeface="+mj-lt"/>
              </a:rPr>
              <a:t>DHS</a:t>
            </a:r>
          </a:p>
        </p:txBody>
      </p:sp>
      <p:sp>
        <p:nvSpPr>
          <p:cNvPr id="10" name="Rectangle 9"/>
          <p:cNvSpPr/>
          <p:nvPr/>
        </p:nvSpPr>
        <p:spPr>
          <a:xfrm>
            <a:off x="855665" y="1588330"/>
            <a:ext cx="3070369" cy="1892826"/>
          </a:xfrm>
          <a:prstGeom prst="rect">
            <a:avLst/>
          </a:prstGeom>
          <a:solidFill>
            <a:schemeClr val="bg1"/>
          </a:solidFill>
        </p:spPr>
        <p:txBody>
          <a:bodyPr wrap="square">
            <a:spAutoFit/>
          </a:bodyPr>
          <a:lstStyle/>
          <a:p>
            <a:r>
              <a:rPr lang="en-US" sz="900" dirty="0"/>
              <a:t>ICMS services are based on a whatever it takes approach so they are comprehensive and tailored for each client.</a:t>
            </a:r>
          </a:p>
          <a:p>
            <a:endParaRPr lang="en-US" sz="900" dirty="0"/>
          </a:p>
          <a:p>
            <a:pPr marL="171450" indent="-171450">
              <a:buFont typeface="Arial" charset="0"/>
              <a:buChar char="•"/>
            </a:pPr>
            <a:r>
              <a:rPr lang="en-US" sz="900" dirty="0"/>
              <a:t>Obtaining necessary documentation</a:t>
            </a:r>
          </a:p>
          <a:p>
            <a:pPr marL="171450" indent="-171450">
              <a:buFont typeface="Arial" charset="0"/>
              <a:buChar char="•"/>
            </a:pPr>
            <a:r>
              <a:rPr lang="en-US" sz="900" dirty="0"/>
              <a:t>Completing and submitting rental subsidy application</a:t>
            </a:r>
          </a:p>
          <a:p>
            <a:pPr marL="171450" indent="-171450">
              <a:buFont typeface="Arial" charset="0"/>
              <a:buChar char="•"/>
            </a:pPr>
            <a:r>
              <a:rPr lang="en-US" sz="900" dirty="0"/>
              <a:t>Housing search</a:t>
            </a:r>
          </a:p>
          <a:p>
            <a:pPr marL="171450" indent="-171450">
              <a:buFont typeface="Arial" charset="0"/>
              <a:buChar char="•"/>
            </a:pPr>
            <a:r>
              <a:rPr lang="en-US" sz="900" dirty="0"/>
              <a:t>Eviction prevention support and intervention</a:t>
            </a:r>
          </a:p>
          <a:p>
            <a:pPr marL="171450" indent="-171450">
              <a:buFont typeface="Arial" charset="0"/>
              <a:buChar char="•"/>
            </a:pPr>
            <a:r>
              <a:rPr lang="en-US" sz="900" dirty="0"/>
              <a:t>Ongoing client support and home visits</a:t>
            </a:r>
          </a:p>
          <a:p>
            <a:pPr marL="171450" indent="-171450">
              <a:buFont typeface="Arial" charset="0"/>
              <a:buChar char="•"/>
            </a:pPr>
            <a:r>
              <a:rPr lang="en-US" sz="900" dirty="0"/>
              <a:t>Making and keeping appointments for health, mental health and SUD services</a:t>
            </a:r>
          </a:p>
          <a:p>
            <a:pPr marL="171450" indent="-171450">
              <a:buFont typeface="Arial" charset="0"/>
              <a:buChar char="•"/>
            </a:pPr>
            <a:r>
              <a:rPr lang="en-US" sz="900" dirty="0"/>
              <a:t>Transportation</a:t>
            </a:r>
          </a:p>
          <a:p>
            <a:pPr marL="171450" indent="-171450">
              <a:buFont typeface="Arial" charset="0"/>
              <a:buChar char="•"/>
            </a:pPr>
            <a:r>
              <a:rPr lang="en-US" sz="900" dirty="0"/>
              <a:t>Ensuring access and enrollment in health and income benefits </a:t>
            </a:r>
          </a:p>
        </p:txBody>
      </p:sp>
      <p:sp>
        <p:nvSpPr>
          <p:cNvPr id="11" name="Oval 10"/>
          <p:cNvSpPr/>
          <p:nvPr/>
        </p:nvSpPr>
        <p:spPr>
          <a:xfrm>
            <a:off x="4800600" y="1219200"/>
            <a:ext cx="617220" cy="617220"/>
          </a:xfrm>
          <a:prstGeom prst="ellipse">
            <a:avLst/>
          </a:prstGeom>
          <a:solidFill>
            <a:srgbClr val="0A3C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500" dirty="0">
                <a:solidFill>
                  <a:srgbClr val="FFFFFF"/>
                </a:solidFill>
                <a:latin typeface="+mj-lt"/>
              </a:rPr>
              <a:t>DMH</a:t>
            </a:r>
          </a:p>
        </p:txBody>
      </p:sp>
      <p:sp>
        <p:nvSpPr>
          <p:cNvPr id="12" name="Rectangle 11"/>
          <p:cNvSpPr/>
          <p:nvPr/>
        </p:nvSpPr>
        <p:spPr>
          <a:xfrm>
            <a:off x="5467670" y="1295400"/>
            <a:ext cx="3344975" cy="300082"/>
          </a:xfrm>
          <a:prstGeom prst="rect">
            <a:avLst/>
          </a:prstGeom>
        </p:spPr>
        <p:txBody>
          <a:bodyPr wrap="square">
            <a:spAutoFit/>
          </a:bodyPr>
          <a:lstStyle/>
          <a:p>
            <a:r>
              <a:rPr lang="en-AU" sz="1350" dirty="0">
                <a:solidFill>
                  <a:schemeClr val="accent2"/>
                </a:solidFill>
                <a:latin typeface="+mj-lt"/>
                <a:ea typeface="Roboto Medium" panose="02000000000000000000" pitchFamily="2" charset="0"/>
              </a:rPr>
              <a:t>Housing Full Service Partnership</a:t>
            </a:r>
          </a:p>
        </p:txBody>
      </p:sp>
      <p:sp>
        <p:nvSpPr>
          <p:cNvPr id="13" name="Rounded Rectangle 12"/>
          <p:cNvSpPr/>
          <p:nvPr/>
        </p:nvSpPr>
        <p:spPr>
          <a:xfrm>
            <a:off x="5467670" y="1595482"/>
            <a:ext cx="3162409" cy="149772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rIns="135000"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0"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1" algn="l" defTabSz="914340" rtl="0" eaLnBrk="1" latinLnBrk="0" hangingPunct="1">
              <a:defRPr sz="1800" kern="1200">
                <a:solidFill>
                  <a:schemeClr val="lt1"/>
                </a:solidFill>
                <a:latin typeface="+mn-lt"/>
                <a:ea typeface="+mn-ea"/>
                <a:cs typeface="+mn-cs"/>
              </a:defRPr>
            </a:lvl7pPr>
            <a:lvl8pPr marL="3200193"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r>
              <a:rPr lang="en-US" sz="900" dirty="0">
                <a:solidFill>
                  <a:schemeClr val="tx1"/>
                </a:solidFill>
              </a:rPr>
              <a:t>These services will help clients manage the symptoms of their mental illness and will assist them with their mental health wellness and recovery goals.</a:t>
            </a:r>
          </a:p>
          <a:p>
            <a:r>
              <a:rPr lang="en-US" sz="900" dirty="0">
                <a:solidFill>
                  <a:schemeClr val="tx1"/>
                </a:solidFill>
              </a:rPr>
              <a:t>  </a:t>
            </a:r>
          </a:p>
          <a:p>
            <a:r>
              <a:rPr lang="en-US" sz="900" dirty="0">
                <a:solidFill>
                  <a:schemeClr val="tx1"/>
                </a:solidFill>
              </a:rPr>
              <a:t>Services include:</a:t>
            </a:r>
          </a:p>
          <a:p>
            <a:pPr marL="171450" indent="-171450">
              <a:buFont typeface="Arial" charset="0"/>
              <a:buChar char="•"/>
            </a:pPr>
            <a:r>
              <a:rPr lang="en-US" sz="900" dirty="0">
                <a:solidFill>
                  <a:schemeClr val="tx1"/>
                </a:solidFill>
              </a:rPr>
              <a:t>Individual/Group Therapy/Counseling</a:t>
            </a:r>
          </a:p>
          <a:p>
            <a:pPr marL="171450" indent="-171450">
              <a:buFont typeface="Arial" charset="0"/>
              <a:buChar char="•"/>
            </a:pPr>
            <a:r>
              <a:rPr lang="en-US" sz="900" dirty="0">
                <a:solidFill>
                  <a:schemeClr val="tx1"/>
                </a:solidFill>
              </a:rPr>
              <a:t>Medication Support</a:t>
            </a:r>
          </a:p>
          <a:p>
            <a:pPr marL="171450" indent="-171450">
              <a:buFont typeface="Arial" charset="0"/>
              <a:buChar char="•"/>
            </a:pPr>
            <a:r>
              <a:rPr lang="en-US" sz="900" dirty="0">
                <a:solidFill>
                  <a:schemeClr val="tx1"/>
                </a:solidFill>
              </a:rPr>
              <a:t>Crisis Intervention</a:t>
            </a:r>
          </a:p>
          <a:p>
            <a:pPr marL="171450" indent="-171450">
              <a:buFont typeface="Arial" charset="0"/>
              <a:buChar char="•"/>
            </a:pPr>
            <a:r>
              <a:rPr lang="en-US" sz="900" dirty="0">
                <a:solidFill>
                  <a:schemeClr val="tx1"/>
                </a:solidFill>
              </a:rPr>
              <a:t>Referrals and Linkage</a:t>
            </a:r>
          </a:p>
        </p:txBody>
      </p:sp>
      <p:sp>
        <p:nvSpPr>
          <p:cNvPr id="14" name="Rectangle 13"/>
          <p:cNvSpPr/>
          <p:nvPr/>
        </p:nvSpPr>
        <p:spPr>
          <a:xfrm>
            <a:off x="761999" y="3733864"/>
            <a:ext cx="3344975" cy="507831"/>
          </a:xfrm>
          <a:prstGeom prst="rect">
            <a:avLst/>
          </a:prstGeom>
        </p:spPr>
        <p:txBody>
          <a:bodyPr wrap="square">
            <a:spAutoFit/>
          </a:bodyPr>
          <a:lstStyle/>
          <a:p>
            <a:r>
              <a:rPr lang="en-AU" sz="1350" dirty="0">
                <a:solidFill>
                  <a:schemeClr val="accent2"/>
                </a:solidFill>
                <a:latin typeface="+mj-lt"/>
                <a:ea typeface="Roboto Medium" panose="02000000000000000000" pitchFamily="2" charset="0"/>
              </a:rPr>
              <a:t>Provision of Additional Funding for PSH sites</a:t>
            </a:r>
          </a:p>
        </p:txBody>
      </p:sp>
      <p:sp>
        <p:nvSpPr>
          <p:cNvPr id="15" name="Oval 14"/>
          <p:cNvSpPr/>
          <p:nvPr/>
        </p:nvSpPr>
        <p:spPr>
          <a:xfrm>
            <a:off x="105064" y="3657664"/>
            <a:ext cx="617220" cy="617220"/>
          </a:xfrm>
          <a:prstGeom prst="ellipse">
            <a:avLst/>
          </a:prstGeom>
          <a:solidFill>
            <a:srgbClr val="0A3C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500" dirty="0">
                <a:solidFill>
                  <a:srgbClr val="FFFFFF"/>
                </a:solidFill>
                <a:latin typeface="+mj-lt"/>
              </a:rPr>
              <a:t>DHS</a:t>
            </a:r>
          </a:p>
        </p:txBody>
      </p:sp>
      <p:sp>
        <p:nvSpPr>
          <p:cNvPr id="16" name="Rounded Rectangle 15"/>
          <p:cNvSpPr/>
          <p:nvPr/>
        </p:nvSpPr>
        <p:spPr>
          <a:xfrm>
            <a:off x="761999" y="4241694"/>
            <a:ext cx="3173239" cy="1377843"/>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rIns="135000" rtlCol="0" anchor="ctr"/>
          <a:lstStyle>
            <a:defPPr>
              <a:defRPr lang="en-US"/>
            </a:defPPr>
            <a:lvl1pPr marL="0" algn="l" defTabSz="914340" rtl="0" eaLnBrk="1" latinLnBrk="0" hangingPunct="1">
              <a:defRPr sz="1800" kern="1200">
                <a:solidFill>
                  <a:schemeClr val="lt1"/>
                </a:solidFill>
                <a:latin typeface="+mn-lt"/>
                <a:ea typeface="+mn-ea"/>
                <a:cs typeface="+mn-cs"/>
              </a:defRPr>
            </a:lvl1pPr>
            <a:lvl2pPr marL="457170" algn="l" defTabSz="914340" rtl="0" eaLnBrk="1" latinLnBrk="0" hangingPunct="1">
              <a:defRPr sz="1800" kern="1200">
                <a:solidFill>
                  <a:schemeClr val="lt1"/>
                </a:solidFill>
                <a:latin typeface="+mn-lt"/>
                <a:ea typeface="+mn-ea"/>
                <a:cs typeface="+mn-cs"/>
              </a:defRPr>
            </a:lvl2pPr>
            <a:lvl3pPr marL="914340" algn="l" defTabSz="914340" rtl="0" eaLnBrk="1" latinLnBrk="0" hangingPunct="1">
              <a:defRPr sz="1800" kern="1200">
                <a:solidFill>
                  <a:schemeClr val="lt1"/>
                </a:solidFill>
                <a:latin typeface="+mn-lt"/>
                <a:ea typeface="+mn-ea"/>
                <a:cs typeface="+mn-cs"/>
              </a:defRPr>
            </a:lvl3pPr>
            <a:lvl4pPr marL="1371511" algn="l" defTabSz="914340" rtl="0" eaLnBrk="1" latinLnBrk="0" hangingPunct="1">
              <a:defRPr sz="1800" kern="1200">
                <a:solidFill>
                  <a:schemeClr val="lt1"/>
                </a:solidFill>
                <a:latin typeface="+mn-lt"/>
                <a:ea typeface="+mn-ea"/>
                <a:cs typeface="+mn-cs"/>
              </a:defRPr>
            </a:lvl4pPr>
            <a:lvl5pPr marL="1828681" algn="l" defTabSz="914340" rtl="0" eaLnBrk="1" latinLnBrk="0" hangingPunct="1">
              <a:defRPr sz="1800" kern="1200">
                <a:solidFill>
                  <a:schemeClr val="lt1"/>
                </a:solidFill>
                <a:latin typeface="+mn-lt"/>
                <a:ea typeface="+mn-ea"/>
                <a:cs typeface="+mn-cs"/>
              </a:defRPr>
            </a:lvl5pPr>
            <a:lvl6pPr marL="2285852" algn="l" defTabSz="914340" rtl="0" eaLnBrk="1" latinLnBrk="0" hangingPunct="1">
              <a:defRPr sz="1800" kern="1200">
                <a:solidFill>
                  <a:schemeClr val="lt1"/>
                </a:solidFill>
                <a:latin typeface="+mn-lt"/>
                <a:ea typeface="+mn-ea"/>
                <a:cs typeface="+mn-cs"/>
              </a:defRPr>
            </a:lvl6pPr>
            <a:lvl7pPr marL="2743021" algn="l" defTabSz="914340" rtl="0" eaLnBrk="1" latinLnBrk="0" hangingPunct="1">
              <a:defRPr sz="1800" kern="1200">
                <a:solidFill>
                  <a:schemeClr val="lt1"/>
                </a:solidFill>
                <a:latin typeface="+mn-lt"/>
                <a:ea typeface="+mn-ea"/>
                <a:cs typeface="+mn-cs"/>
              </a:defRPr>
            </a:lvl7pPr>
            <a:lvl8pPr marL="3200193" algn="l" defTabSz="914340" rtl="0" eaLnBrk="1" latinLnBrk="0" hangingPunct="1">
              <a:defRPr sz="1800" kern="1200">
                <a:solidFill>
                  <a:schemeClr val="lt1"/>
                </a:solidFill>
                <a:latin typeface="+mn-lt"/>
                <a:ea typeface="+mn-ea"/>
                <a:cs typeface="+mn-cs"/>
              </a:defRPr>
            </a:lvl8pPr>
            <a:lvl9pPr marL="3657363" algn="l" defTabSz="914340" rtl="0" eaLnBrk="1" latinLnBrk="0" hangingPunct="1">
              <a:defRPr sz="1800" kern="1200">
                <a:solidFill>
                  <a:schemeClr val="lt1"/>
                </a:solidFill>
                <a:latin typeface="+mn-lt"/>
                <a:ea typeface="+mn-ea"/>
                <a:cs typeface="+mn-cs"/>
              </a:defRPr>
            </a:lvl9pPr>
          </a:lstStyle>
          <a:p>
            <a:endParaRPr lang="en-US" sz="1050" b="1" u="sng" dirty="0">
              <a:solidFill>
                <a:schemeClr val="tx1"/>
              </a:solidFill>
            </a:endParaRPr>
          </a:p>
          <a:p>
            <a:r>
              <a:rPr lang="en-US" sz="1050" b="1" u="sng" dirty="0">
                <a:solidFill>
                  <a:schemeClr val="tx1"/>
                </a:solidFill>
              </a:rPr>
              <a:t>D7 includes a $7.5 million annual flexible allocation that can fund</a:t>
            </a:r>
          </a:p>
          <a:p>
            <a:endParaRPr lang="en-US" sz="1050" b="1" u="sng" dirty="0">
              <a:solidFill>
                <a:schemeClr val="tx1"/>
              </a:solidFill>
            </a:endParaRPr>
          </a:p>
          <a:p>
            <a:pPr marL="214313" indent="-214313">
              <a:buFont typeface="Arial" charset="0"/>
              <a:buChar char="•"/>
            </a:pPr>
            <a:r>
              <a:rPr lang="en-US" sz="900" dirty="0">
                <a:solidFill>
                  <a:schemeClr val="tx1"/>
                </a:solidFill>
              </a:rPr>
              <a:t>Additional new permanent supportive housing</a:t>
            </a:r>
          </a:p>
          <a:p>
            <a:pPr marL="214313" indent="-214313">
              <a:buFont typeface="Arial" charset="0"/>
              <a:buChar char="•"/>
            </a:pPr>
            <a:r>
              <a:rPr lang="en-US" sz="900" dirty="0">
                <a:solidFill>
                  <a:schemeClr val="tx1"/>
                </a:solidFill>
              </a:rPr>
              <a:t>Services in existing permanent supportive housing that have had insufficient services funding </a:t>
            </a:r>
          </a:p>
          <a:p>
            <a:pPr marL="214313" indent="-214313">
              <a:buFont typeface="Arial" charset="0"/>
              <a:buChar char="•"/>
            </a:pPr>
            <a:r>
              <a:rPr lang="en-US" sz="900" dirty="0">
                <a:solidFill>
                  <a:schemeClr val="tx1"/>
                </a:solidFill>
              </a:rPr>
              <a:t>Local rent subsidies if projections for federal subsidies are not realized</a:t>
            </a:r>
          </a:p>
          <a:p>
            <a:pPr>
              <a:lnSpc>
                <a:spcPct val="130000"/>
              </a:lnSpc>
            </a:pPr>
            <a:endParaRPr lang="en-US" sz="900" dirty="0">
              <a:solidFill>
                <a:schemeClr val="tx1"/>
              </a:solidFill>
              <a:latin typeface="+mj-lt"/>
            </a:endParaRPr>
          </a:p>
        </p:txBody>
      </p:sp>
      <p:sp>
        <p:nvSpPr>
          <p:cNvPr id="17" name="Rectangle 16"/>
          <p:cNvSpPr/>
          <p:nvPr/>
        </p:nvSpPr>
        <p:spPr>
          <a:xfrm>
            <a:off x="5476268" y="3627150"/>
            <a:ext cx="3640023" cy="300082"/>
          </a:xfrm>
          <a:prstGeom prst="rect">
            <a:avLst/>
          </a:prstGeom>
        </p:spPr>
        <p:txBody>
          <a:bodyPr wrap="square">
            <a:spAutoFit/>
          </a:bodyPr>
          <a:lstStyle/>
          <a:p>
            <a:r>
              <a:rPr lang="en-AU" sz="1350" dirty="0">
                <a:solidFill>
                  <a:schemeClr val="accent2"/>
                </a:solidFill>
                <a:latin typeface="+mj-lt"/>
                <a:ea typeface="Roboto Medium" panose="02000000000000000000" pitchFamily="2" charset="0"/>
              </a:rPr>
              <a:t>Substance Use Disorder Services</a:t>
            </a:r>
          </a:p>
        </p:txBody>
      </p:sp>
      <p:sp>
        <p:nvSpPr>
          <p:cNvPr id="18" name="Oval 17"/>
          <p:cNvSpPr/>
          <p:nvPr/>
        </p:nvSpPr>
        <p:spPr>
          <a:xfrm>
            <a:off x="4761220" y="3481156"/>
            <a:ext cx="695979" cy="712893"/>
          </a:xfrm>
          <a:prstGeom prst="ellipse">
            <a:avLst/>
          </a:prstGeom>
          <a:solidFill>
            <a:srgbClr val="0A3C6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US" sz="1500" dirty="0">
                <a:solidFill>
                  <a:srgbClr val="FFFFFF"/>
                </a:solidFill>
                <a:latin typeface="+mj-lt"/>
              </a:rPr>
              <a:t>DPH</a:t>
            </a:r>
          </a:p>
        </p:txBody>
      </p:sp>
      <p:sp>
        <p:nvSpPr>
          <p:cNvPr id="19" name="Content Placeholder 2"/>
          <p:cNvSpPr txBox="1">
            <a:spLocks/>
          </p:cNvSpPr>
          <p:nvPr/>
        </p:nvSpPr>
        <p:spPr>
          <a:xfrm>
            <a:off x="5599719" y="4241694"/>
            <a:ext cx="3080876" cy="883179"/>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900" dirty="0" smtClean="0"/>
              <a:t>Community </a:t>
            </a:r>
            <a:r>
              <a:rPr lang="en-US" sz="900" dirty="0"/>
              <a:t>Engagement and Navigation Services includes outreach and engagement, screening and referral, SUD service navigation, and care coordination to improve access to </a:t>
            </a:r>
            <a:r>
              <a:rPr lang="en-US" sz="900" dirty="0" smtClean="0"/>
              <a:t>SUD treatment </a:t>
            </a:r>
            <a:r>
              <a:rPr lang="en-US" sz="900" dirty="0"/>
              <a:t>services</a:t>
            </a:r>
          </a:p>
          <a:p>
            <a:pPr marL="0" indent="0">
              <a:buNone/>
            </a:pPr>
            <a:endParaRPr lang="en-US" sz="900" dirty="0"/>
          </a:p>
        </p:txBody>
      </p:sp>
      <p:sp>
        <p:nvSpPr>
          <p:cNvPr id="22" name="Rectangle 21"/>
          <p:cNvSpPr/>
          <p:nvPr/>
        </p:nvSpPr>
        <p:spPr>
          <a:xfrm>
            <a:off x="0" y="5619537"/>
            <a:ext cx="9116291" cy="540753"/>
          </a:xfrm>
          <a:prstGeom prst="rect">
            <a:avLst/>
          </a:prstGeom>
          <a:noFill/>
          <a:ln w="12700">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14000"/>
              </a:lnSpc>
              <a:spcBef>
                <a:spcPts val="600"/>
              </a:spcBef>
              <a:spcAft>
                <a:spcPts val="1200"/>
              </a:spcAft>
            </a:pPr>
            <a:r>
              <a:rPr lang="en-US" sz="1400" b="1" i="1" dirty="0">
                <a:solidFill>
                  <a:schemeClr val="bg1"/>
                </a:solidFill>
                <a:latin typeface="+mj-lt"/>
                <a:ea typeface="Open Sans" panose="020B0606030504020204" pitchFamily="34" charset="0"/>
                <a:cs typeface="Open Sans" panose="020B0606030504020204" pitchFamily="34" charset="0"/>
              </a:rPr>
              <a:t>All services are provided by community based service providers through contracts with each department listed above</a:t>
            </a:r>
          </a:p>
        </p:txBody>
      </p:sp>
      <p:grpSp>
        <p:nvGrpSpPr>
          <p:cNvPr id="23" name="Group 22"/>
          <p:cNvGrpSpPr/>
          <p:nvPr/>
        </p:nvGrpSpPr>
        <p:grpSpPr>
          <a:xfrm>
            <a:off x="3616438" y="6208631"/>
            <a:ext cx="4707558" cy="579170"/>
            <a:chOff x="3616438" y="6208631"/>
            <a:chExt cx="4707558" cy="579170"/>
          </a:xfrm>
        </p:grpSpPr>
        <p:grpSp>
          <p:nvGrpSpPr>
            <p:cNvPr id="25" name="Group 24"/>
            <p:cNvGrpSpPr/>
            <p:nvPr/>
          </p:nvGrpSpPr>
          <p:grpSpPr>
            <a:xfrm>
              <a:off x="5181600" y="6208631"/>
              <a:ext cx="3142396" cy="579170"/>
              <a:chOff x="5163589" y="6065470"/>
              <a:chExt cx="3142396" cy="579170"/>
            </a:xfrm>
          </p:grpSpPr>
          <p:pic>
            <p:nvPicPr>
              <p:cNvPr id="27" name="Picture 26"/>
              <p:cNvPicPr>
                <a:picLocks noChangeAspect="1"/>
              </p:cNvPicPr>
              <p:nvPr/>
            </p:nvPicPr>
            <p:blipFill>
              <a:blip r:embed="rId3"/>
              <a:stretch>
                <a:fillRect/>
              </a:stretch>
            </p:blipFill>
            <p:spPr>
              <a:xfrm>
                <a:off x="6172200" y="6065470"/>
                <a:ext cx="2133785" cy="579170"/>
              </a:xfrm>
              <a:prstGeom prst="rect">
                <a:avLst/>
              </a:prstGeom>
            </p:spPr>
          </p:pic>
          <p:pic>
            <p:nvPicPr>
              <p:cNvPr id="28" name="Picture 27"/>
              <p:cNvPicPr>
                <a:picLocks noChangeAspect="1"/>
              </p:cNvPicPr>
              <p:nvPr/>
            </p:nvPicPr>
            <p:blipFill>
              <a:blip r:embed="rId4"/>
              <a:stretch>
                <a:fillRect/>
              </a:stretch>
            </p:blipFill>
            <p:spPr>
              <a:xfrm>
                <a:off x="5163589" y="6065471"/>
                <a:ext cx="971180" cy="566522"/>
              </a:xfrm>
              <a:prstGeom prst="rect">
                <a:avLst/>
              </a:prstGeom>
            </p:spPr>
          </p:pic>
        </p:grpSp>
        <p:pic>
          <p:nvPicPr>
            <p:cNvPr id="26"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5291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16</a:t>
            </a:fld>
            <a:endParaRPr lang="en-US"/>
          </a:p>
        </p:txBody>
      </p:sp>
      <p:graphicFrame>
        <p:nvGraphicFramePr>
          <p:cNvPr id="6" name="Diagram 5"/>
          <p:cNvGraphicFramePr/>
          <p:nvPr>
            <p:extLst>
              <p:ext uri="{D42A27DB-BD31-4B8C-83A1-F6EECF244321}">
                <p14:modId xmlns:p14="http://schemas.microsoft.com/office/powerpoint/2010/main" val="147086508"/>
              </p:ext>
            </p:extLst>
          </p:nvPr>
        </p:nvGraphicFramePr>
        <p:xfrm>
          <a:off x="590550" y="2362200"/>
          <a:ext cx="7867650" cy="372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9525" y="1143000"/>
            <a:ext cx="9029700" cy="1282700"/>
            <a:chOff x="386266" y="1488814"/>
            <a:chExt cx="10608148" cy="968934"/>
          </a:xfrm>
          <a:solidFill>
            <a:schemeClr val="accent5">
              <a:lumMod val="60000"/>
              <a:lumOff val="40000"/>
            </a:schemeClr>
          </a:solidFill>
        </p:grpSpPr>
        <p:sp>
          <p:nvSpPr>
            <p:cNvPr id="8" name="Rectangle 7"/>
            <p:cNvSpPr/>
            <p:nvPr/>
          </p:nvSpPr>
          <p:spPr bwMode="gray">
            <a:xfrm>
              <a:off x="753134" y="1501136"/>
              <a:ext cx="10241280" cy="956612"/>
            </a:xfrm>
            <a:prstGeom prst="rect">
              <a:avLst/>
            </a:prstGeom>
            <a:solidFill>
              <a:schemeClr val="tx2">
                <a:lumMod val="60000"/>
                <a:lumOff val="40000"/>
              </a:schemeClr>
            </a:solidFill>
            <a:ln w="19050">
              <a:noFill/>
              <a:miter lim="800000"/>
              <a:headEnd/>
              <a:tailEnd/>
            </a:ln>
            <a:effectLst>
              <a:outerShdw blurRad="50800" dist="50800" dir="5400000" algn="ctr" rotWithShape="0">
                <a:schemeClr val="accent1">
                  <a:lumMod val="50000"/>
                </a:schemeClr>
              </a:outerShdw>
            </a:effectLst>
          </p:spPr>
          <p:txBody>
            <a:bodyPr wrap="square" lIns="548640" tIns="72000" rIns="73152" bIns="72000" rtlCol="0" anchor="ctr" anchorCtr="0"/>
            <a:lstStyle/>
            <a:p>
              <a:r>
                <a:rPr lang="en-US" sz="1200" dirty="0">
                  <a:solidFill>
                    <a:srgbClr val="FFFFFF"/>
                  </a:solidFill>
                  <a:ea typeface="Open Sans" panose="020B0606030504020204" pitchFamily="34" charset="0"/>
                  <a:cs typeface="Open Sans" panose="020B0606030504020204" pitchFamily="34" charset="0"/>
                </a:rPr>
                <a:t>    </a:t>
              </a:r>
              <a:endParaRPr lang="en-US" sz="1400" dirty="0">
                <a:solidFill>
                  <a:schemeClr val="accent1">
                    <a:lumMod val="50000"/>
                  </a:schemeClr>
                </a:solidFill>
                <a:effectLst>
                  <a:outerShdw blurRad="50800" dist="50800" dir="5400000" algn="ctr" rotWithShape="0">
                    <a:schemeClr val="accent1">
                      <a:lumMod val="50000"/>
                    </a:schemeClr>
                  </a:outerShdw>
                </a:effectLst>
                <a:ea typeface="Open Sans" panose="020B0606030504020204" pitchFamily="34" charset="0"/>
                <a:cs typeface="Open Sans" panose="020B0606030504020204" pitchFamily="34" charset="0"/>
              </a:endParaRPr>
            </a:p>
          </p:txBody>
        </p:sp>
        <p:sp>
          <p:nvSpPr>
            <p:cNvPr id="9" name="Oval 8"/>
            <p:cNvSpPr/>
            <p:nvPr/>
          </p:nvSpPr>
          <p:spPr>
            <a:xfrm>
              <a:off x="386266" y="1488814"/>
              <a:ext cx="1490401" cy="957059"/>
            </a:xfrm>
            <a:prstGeom prst="ellipse">
              <a:avLst/>
            </a:prstGeom>
            <a:solidFill>
              <a:schemeClr val="tx2">
                <a:lumMod val="60000"/>
                <a:lumOff val="40000"/>
              </a:schemeClr>
            </a:solidFill>
            <a:ln w="12700">
              <a:solidFill>
                <a:schemeClr val="bg1">
                  <a:lumMod val="75000"/>
                </a:schemeClr>
              </a:solidFill>
            </a:ln>
          </p:spPr>
          <p:txBody>
            <a:bodyPr wrap="square" rtlCol="0" anchor="ctr">
              <a:spAutoFit/>
            </a:bodyPr>
            <a:lstStyle/>
            <a:p>
              <a:pPr algn="just">
                <a:lnSpc>
                  <a:spcPct val="114000"/>
                </a:lnSpc>
                <a:spcBef>
                  <a:spcPts val="600"/>
                </a:spcBef>
                <a:spcAft>
                  <a:spcPts val="1200"/>
                </a:spcAft>
              </a:pPr>
              <a:endPar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805" y="1492426"/>
            <a:ext cx="673099" cy="600159"/>
          </a:xfrm>
          <a:prstGeom prst="rect">
            <a:avLst/>
          </a:prstGeom>
        </p:spPr>
      </p:pic>
      <p:sp>
        <p:nvSpPr>
          <p:cNvPr id="15" name="Rectangle: Rounded Corners 17">
            <a:extLst>
              <a:ext uri="{FF2B5EF4-FFF2-40B4-BE49-F238E27FC236}">
                <a16:creationId xmlns:a16="http://schemas.microsoft.com/office/drawing/2014/main" xmlns="" id="{82F6FFA6-5548-45CC-920A-C77B978B4D17}"/>
              </a:ext>
            </a:extLst>
          </p:cNvPr>
          <p:cNvSpPr/>
          <p:nvPr/>
        </p:nvSpPr>
        <p:spPr>
          <a:xfrm>
            <a:off x="1553198" y="1399818"/>
            <a:ext cx="1379745" cy="886182"/>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DHS, DMH and DPH work to identify providers for all 3 service types</a:t>
            </a:r>
          </a:p>
        </p:txBody>
      </p:sp>
      <p:sp>
        <p:nvSpPr>
          <p:cNvPr id="16" name="Rectangle: Rounded Corners 21">
            <a:extLst>
              <a:ext uri="{FF2B5EF4-FFF2-40B4-BE49-F238E27FC236}">
                <a16:creationId xmlns:a16="http://schemas.microsoft.com/office/drawing/2014/main" xmlns="" id="{5A6F8C29-C88F-4B03-88A2-7EBF0DD360A1}"/>
              </a:ext>
            </a:extLst>
          </p:cNvPr>
          <p:cNvSpPr/>
          <p:nvPr/>
        </p:nvSpPr>
        <p:spPr>
          <a:xfrm>
            <a:off x="3231368" y="1388816"/>
            <a:ext cx="1769278" cy="85259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Providers will be identified in each SPA to ensure accessibility </a:t>
            </a:r>
            <a:r>
              <a:rPr lang="en-US" sz="1200">
                <a:solidFill>
                  <a:schemeClr val="tx1"/>
                </a:solidFill>
              </a:rPr>
              <a:t>to services</a:t>
            </a:r>
            <a:endParaRPr lang="en-US" sz="1200" dirty="0">
              <a:solidFill>
                <a:schemeClr val="tx1"/>
              </a:solidFill>
            </a:endParaRPr>
          </a:p>
        </p:txBody>
      </p:sp>
      <p:sp>
        <p:nvSpPr>
          <p:cNvPr id="17" name="Rectangle: Rounded Corners 22">
            <a:extLst>
              <a:ext uri="{FF2B5EF4-FFF2-40B4-BE49-F238E27FC236}">
                <a16:creationId xmlns:a16="http://schemas.microsoft.com/office/drawing/2014/main" xmlns="" id="{00F016CB-E91C-4982-834D-69345D2269EE}"/>
              </a:ext>
            </a:extLst>
          </p:cNvPr>
          <p:cNvSpPr/>
          <p:nvPr/>
        </p:nvSpPr>
        <p:spPr>
          <a:xfrm>
            <a:off x="5299071" y="1388816"/>
            <a:ext cx="1328230" cy="84577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Ongoing expansion of providers to meet the need</a:t>
            </a:r>
          </a:p>
        </p:txBody>
      </p:sp>
      <p:sp>
        <p:nvSpPr>
          <p:cNvPr id="18" name="Rectangle: Rounded Corners 23">
            <a:extLst>
              <a:ext uri="{FF2B5EF4-FFF2-40B4-BE49-F238E27FC236}">
                <a16:creationId xmlns:a16="http://schemas.microsoft.com/office/drawing/2014/main" xmlns="" id="{06291AD6-C153-4309-92C0-D827B2D6B967}"/>
              </a:ext>
            </a:extLst>
          </p:cNvPr>
          <p:cNvSpPr/>
          <p:nvPr/>
        </p:nvSpPr>
        <p:spPr>
          <a:xfrm>
            <a:off x="6953853" y="1374765"/>
            <a:ext cx="1591571" cy="85262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a:solidFill>
                  <a:schemeClr val="tx1"/>
                </a:solidFill>
              </a:rPr>
              <a:t>DHS, DMH and DPH will facilitate integration of all key contracted partners</a:t>
            </a:r>
          </a:p>
        </p:txBody>
      </p:sp>
      <p:sp>
        <p:nvSpPr>
          <p:cNvPr id="20" name="Title 19"/>
          <p:cNvSpPr txBox="1">
            <a:spLocks noGrp="1"/>
          </p:cNvSpPr>
          <p:nvPr>
            <p:ph type="title"/>
          </p:nvPr>
        </p:nvSpPr>
        <p:spPr>
          <a:xfrm>
            <a:off x="123825" y="90078"/>
            <a:ext cx="8677275" cy="954107"/>
          </a:xfrm>
          <a:prstGeom prst="rect">
            <a:avLst/>
          </a:prstGeom>
          <a:noFill/>
        </p:spPr>
        <p:txBody>
          <a:bodyPr wrap="square" rtlCol="0">
            <a:spAutoFit/>
          </a:bodyPr>
          <a:lstStyle/>
          <a:p>
            <a:r>
              <a:rPr lang="en-US" sz="2800" dirty="0"/>
              <a:t>Making sure the integration in integrated services works</a:t>
            </a:r>
          </a:p>
        </p:txBody>
      </p:sp>
      <p:grpSp>
        <p:nvGrpSpPr>
          <p:cNvPr id="19" name="Group 18"/>
          <p:cNvGrpSpPr/>
          <p:nvPr/>
        </p:nvGrpSpPr>
        <p:grpSpPr>
          <a:xfrm>
            <a:off x="3616438" y="6208631"/>
            <a:ext cx="4707558" cy="579170"/>
            <a:chOff x="3616438" y="6208631"/>
            <a:chExt cx="4707558" cy="579170"/>
          </a:xfrm>
        </p:grpSpPr>
        <p:grpSp>
          <p:nvGrpSpPr>
            <p:cNvPr id="23" name="Group 22"/>
            <p:cNvGrpSpPr/>
            <p:nvPr/>
          </p:nvGrpSpPr>
          <p:grpSpPr>
            <a:xfrm>
              <a:off x="5181600" y="6208631"/>
              <a:ext cx="3142396" cy="579170"/>
              <a:chOff x="5163589" y="6065470"/>
              <a:chExt cx="3142396" cy="579170"/>
            </a:xfrm>
          </p:grpSpPr>
          <p:pic>
            <p:nvPicPr>
              <p:cNvPr id="25" name="Picture 24"/>
              <p:cNvPicPr>
                <a:picLocks noChangeAspect="1"/>
              </p:cNvPicPr>
              <p:nvPr/>
            </p:nvPicPr>
            <p:blipFill>
              <a:blip r:embed="rId8"/>
              <a:stretch>
                <a:fillRect/>
              </a:stretch>
            </p:blipFill>
            <p:spPr>
              <a:xfrm>
                <a:off x="6172200" y="6065470"/>
                <a:ext cx="2133785" cy="579170"/>
              </a:xfrm>
              <a:prstGeom prst="rect">
                <a:avLst/>
              </a:prstGeom>
            </p:spPr>
          </p:pic>
          <p:pic>
            <p:nvPicPr>
              <p:cNvPr id="26" name="Picture 25"/>
              <p:cNvPicPr>
                <a:picLocks noChangeAspect="1"/>
              </p:cNvPicPr>
              <p:nvPr/>
            </p:nvPicPr>
            <p:blipFill>
              <a:blip r:embed="rId9"/>
              <a:stretch>
                <a:fillRect/>
              </a:stretch>
            </p:blipFill>
            <p:spPr>
              <a:xfrm>
                <a:off x="5163589" y="6065471"/>
                <a:ext cx="971180" cy="566522"/>
              </a:xfrm>
              <a:prstGeom prst="rect">
                <a:avLst/>
              </a:prstGeom>
            </p:spPr>
          </p:pic>
        </p:grpSp>
        <p:pic>
          <p:nvPicPr>
            <p:cNvPr id="24" name="Picture 2" descr="Image result for county of los angeles public health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340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8200"/>
            <a:ext cx="8229600" cy="4525963"/>
          </a:xfrm>
        </p:spPr>
        <p:txBody>
          <a:bodyPr/>
          <a:lstStyle/>
          <a:p>
            <a:pPr marL="0" indent="0">
              <a:buNone/>
            </a:pPr>
            <a:r>
              <a:rPr lang="en-US" sz="3600" dirty="0">
                <a:latin typeface="+mj-lt"/>
              </a:rPr>
              <a:t>DHS provides funding for Intensive Case Management Services (ICMS) to agencies serving people experiencing homelessness with complex physical and behavioral health conditions.</a:t>
            </a:r>
            <a:endParaRPr lang="en-US" sz="3600" dirty="0"/>
          </a:p>
          <a:p>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pPr/>
              <a:t>17</a:t>
            </a:fld>
            <a:endParaRPr lang="en-US"/>
          </a:p>
        </p:txBody>
      </p:sp>
      <p:grpSp>
        <p:nvGrpSpPr>
          <p:cNvPr id="9" name="Group 8"/>
          <p:cNvGrpSpPr/>
          <p:nvPr/>
        </p:nvGrpSpPr>
        <p:grpSpPr>
          <a:xfrm>
            <a:off x="3616438" y="6208631"/>
            <a:ext cx="4707558" cy="579170"/>
            <a:chOff x="3616438" y="6208631"/>
            <a:chExt cx="4707558" cy="579170"/>
          </a:xfrm>
        </p:grpSpPr>
        <p:grpSp>
          <p:nvGrpSpPr>
            <p:cNvPr id="10" name="Group 9"/>
            <p:cNvGrpSpPr/>
            <p:nvPr/>
          </p:nvGrpSpPr>
          <p:grpSpPr>
            <a:xfrm>
              <a:off x="5181600" y="6208631"/>
              <a:ext cx="3142396" cy="579170"/>
              <a:chOff x="5163589" y="6065470"/>
              <a:chExt cx="3142396" cy="579170"/>
            </a:xfrm>
          </p:grpSpPr>
          <p:pic>
            <p:nvPicPr>
              <p:cNvPr id="12" name="Picture 11"/>
              <p:cNvPicPr>
                <a:picLocks noChangeAspect="1"/>
              </p:cNvPicPr>
              <p:nvPr/>
            </p:nvPicPr>
            <p:blipFill>
              <a:blip r:embed="rId2"/>
              <a:stretch>
                <a:fillRect/>
              </a:stretch>
            </p:blipFill>
            <p:spPr>
              <a:xfrm>
                <a:off x="6172200" y="6065470"/>
                <a:ext cx="2133785" cy="579170"/>
              </a:xfrm>
              <a:prstGeom prst="rect">
                <a:avLst/>
              </a:prstGeom>
            </p:spPr>
          </p:pic>
          <p:pic>
            <p:nvPicPr>
              <p:cNvPr id="13" name="Picture 12"/>
              <p:cNvPicPr>
                <a:picLocks noChangeAspect="1"/>
              </p:cNvPicPr>
              <p:nvPr/>
            </p:nvPicPr>
            <p:blipFill>
              <a:blip r:embed="rId3"/>
              <a:stretch>
                <a:fillRect/>
              </a:stretch>
            </p:blipFill>
            <p:spPr>
              <a:xfrm>
                <a:off x="5163589" y="6065471"/>
                <a:ext cx="971180" cy="566522"/>
              </a:xfrm>
              <a:prstGeom prst="rect">
                <a:avLst/>
              </a:prstGeom>
            </p:spPr>
          </p:pic>
        </p:grpSp>
        <p:pic>
          <p:nvPicPr>
            <p:cNvPr id="11"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396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Best Practices in icms </a:t>
            </a:r>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pPr/>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510" y="5205624"/>
            <a:ext cx="1282603" cy="92794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565" y="5269133"/>
            <a:ext cx="1214052" cy="8855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52" y="5203546"/>
            <a:ext cx="1324995" cy="961349"/>
          </a:xfrm>
          <a:prstGeom prst="rect">
            <a:avLst/>
          </a:prstGeom>
        </p:spPr>
      </p:pic>
      <p:grpSp>
        <p:nvGrpSpPr>
          <p:cNvPr id="8" name="Group 7"/>
          <p:cNvGrpSpPr/>
          <p:nvPr/>
        </p:nvGrpSpPr>
        <p:grpSpPr>
          <a:xfrm>
            <a:off x="685800" y="293105"/>
            <a:ext cx="8364142" cy="4987234"/>
            <a:chOff x="2336362" y="-165466"/>
            <a:chExt cx="7629713" cy="6898710"/>
          </a:xfrm>
        </p:grpSpPr>
        <p:sp>
          <p:nvSpPr>
            <p:cNvPr id="9" name="TextBox 8"/>
            <p:cNvSpPr txBox="1"/>
            <p:nvPr/>
          </p:nvSpPr>
          <p:spPr>
            <a:xfrm>
              <a:off x="5877117" y="2361573"/>
              <a:ext cx="3949940" cy="638609"/>
            </a:xfrm>
            <a:prstGeom prst="rect">
              <a:avLst/>
            </a:prstGeom>
            <a:noFill/>
          </p:spPr>
          <p:txBody>
            <a:bodyPr wrap="square" rtlCol="0">
              <a:spAutoFit/>
            </a:bodyPr>
            <a:lstStyle/>
            <a:p>
              <a:r>
                <a:rPr lang="en-US" sz="1200" dirty="0">
                  <a:latin typeface="Calibri" charset="0"/>
                  <a:ea typeface="Calibri" charset="0"/>
                  <a:cs typeface="Calibri" charset="0"/>
                </a:rPr>
                <a:t>Connect people experiencing homelessness to permanent </a:t>
              </a:r>
            </a:p>
            <a:p>
              <a:r>
                <a:rPr lang="en-US" sz="1200" dirty="0">
                  <a:latin typeface="Calibri" charset="0"/>
                  <a:ea typeface="Calibri" charset="0"/>
                  <a:cs typeface="Calibri" charset="0"/>
                </a:rPr>
                <a:t>housing without preconditions or barriers to entry</a:t>
              </a:r>
              <a:endParaRPr lang="en-US" sz="1200" dirty="0">
                <a:solidFill>
                  <a:schemeClr val="tx1">
                    <a:lumMod val="75000"/>
                    <a:lumOff val="25000"/>
                  </a:schemeClr>
                </a:solidFill>
                <a:latin typeface="Calibri" charset="0"/>
                <a:ea typeface="Calibri" charset="0"/>
                <a:cs typeface="Calibri" charset="0"/>
              </a:endParaRPr>
            </a:p>
          </p:txBody>
        </p:sp>
        <p:sp>
          <p:nvSpPr>
            <p:cNvPr id="10" name="TextBox 9"/>
            <p:cNvSpPr txBox="1"/>
            <p:nvPr/>
          </p:nvSpPr>
          <p:spPr>
            <a:xfrm>
              <a:off x="5843021" y="2020567"/>
              <a:ext cx="2849891" cy="447026"/>
            </a:xfrm>
            <a:prstGeom prst="rect">
              <a:avLst/>
            </a:prstGeom>
            <a:noFill/>
          </p:spPr>
          <p:txBody>
            <a:bodyPr wrap="square" rtlCol="0">
              <a:spAutoFit/>
            </a:bodyPr>
            <a:lstStyle/>
            <a:p>
              <a:r>
                <a:rPr lang="en-US" sz="1500" b="1" dirty="0">
                  <a:solidFill>
                    <a:schemeClr val="tx1">
                      <a:lumMod val="75000"/>
                      <a:lumOff val="25000"/>
                    </a:schemeClr>
                  </a:solidFill>
                  <a:latin typeface="Arial" panose="020B0604020202020204" pitchFamily="34" charset="0"/>
                  <a:cs typeface="Arial" panose="020B0604020202020204" pitchFamily="34" charset="0"/>
                </a:rPr>
                <a:t>Housing First</a:t>
              </a:r>
            </a:p>
          </p:txBody>
        </p:sp>
        <p:grpSp>
          <p:nvGrpSpPr>
            <p:cNvPr id="11" name="Group 10"/>
            <p:cNvGrpSpPr/>
            <p:nvPr/>
          </p:nvGrpSpPr>
          <p:grpSpPr>
            <a:xfrm>
              <a:off x="2336362" y="1014413"/>
              <a:ext cx="3503257" cy="5586490"/>
              <a:chOff x="2340172" y="1014413"/>
              <a:chExt cx="3082655" cy="4915777"/>
            </a:xfrm>
          </p:grpSpPr>
          <p:grpSp>
            <p:nvGrpSpPr>
              <p:cNvPr id="38" name="Group 37"/>
              <p:cNvGrpSpPr/>
              <p:nvPr/>
            </p:nvGrpSpPr>
            <p:grpSpPr>
              <a:xfrm>
                <a:off x="2340172" y="3525128"/>
                <a:ext cx="2971604" cy="2405062"/>
                <a:chOff x="2340172" y="4279900"/>
                <a:chExt cx="2971604" cy="2405062"/>
              </a:xfrm>
              <a:effectLst>
                <a:outerShdw blurRad="88900" dist="38100" sx="102000" sy="102000" algn="t" rotWithShape="0">
                  <a:prstClr val="black">
                    <a:alpha val="31000"/>
                  </a:prstClr>
                </a:outerShdw>
              </a:effectLst>
            </p:grpSpPr>
            <p:sp>
              <p:nvSpPr>
                <p:cNvPr id="45" name="Freeform 5"/>
                <p:cNvSpPr>
                  <a:spLocks/>
                </p:cNvSpPr>
                <p:nvPr/>
              </p:nvSpPr>
              <p:spPr bwMode="auto">
                <a:xfrm>
                  <a:off x="2340172" y="4279900"/>
                  <a:ext cx="1408113" cy="1739900"/>
                </a:xfrm>
                <a:custGeom>
                  <a:avLst/>
                  <a:gdLst>
                    <a:gd name="T0" fmla="*/ 284 w 807"/>
                    <a:gd name="T1" fmla="*/ 0 h 998"/>
                    <a:gd name="T2" fmla="*/ 24 w 807"/>
                    <a:gd name="T3" fmla="*/ 454 h 998"/>
                    <a:gd name="T4" fmla="*/ 0 w 807"/>
                    <a:gd name="T5" fmla="*/ 545 h 998"/>
                    <a:gd name="T6" fmla="*/ 24 w 807"/>
                    <a:gd name="T7" fmla="*/ 636 h 998"/>
                    <a:gd name="T8" fmla="*/ 233 w 807"/>
                    <a:gd name="T9" fmla="*/ 998 h 998"/>
                    <a:gd name="T10" fmla="*/ 807 w 807"/>
                    <a:gd name="T11" fmla="*/ 0 h 998"/>
                    <a:gd name="T12" fmla="*/ 284 w 807"/>
                    <a:gd name="T13" fmla="*/ 0 h 998"/>
                  </a:gdLst>
                  <a:ahLst/>
                  <a:cxnLst>
                    <a:cxn ang="0">
                      <a:pos x="T0" y="T1"/>
                    </a:cxn>
                    <a:cxn ang="0">
                      <a:pos x="T2" y="T3"/>
                    </a:cxn>
                    <a:cxn ang="0">
                      <a:pos x="T4" y="T5"/>
                    </a:cxn>
                    <a:cxn ang="0">
                      <a:pos x="T6" y="T7"/>
                    </a:cxn>
                    <a:cxn ang="0">
                      <a:pos x="T8" y="T9"/>
                    </a:cxn>
                    <a:cxn ang="0">
                      <a:pos x="T10" y="T11"/>
                    </a:cxn>
                    <a:cxn ang="0">
                      <a:pos x="T12" y="T13"/>
                    </a:cxn>
                  </a:cxnLst>
                  <a:rect l="0" t="0" r="r" b="b"/>
                  <a:pathLst>
                    <a:path w="807" h="998">
                      <a:moveTo>
                        <a:pt x="284" y="0"/>
                      </a:moveTo>
                      <a:cubicBezTo>
                        <a:pt x="246" y="66"/>
                        <a:pt x="24" y="454"/>
                        <a:pt x="24" y="454"/>
                      </a:cubicBezTo>
                      <a:cubicBezTo>
                        <a:pt x="9" y="481"/>
                        <a:pt x="0" y="512"/>
                        <a:pt x="0" y="545"/>
                      </a:cubicBezTo>
                      <a:cubicBezTo>
                        <a:pt x="0" y="578"/>
                        <a:pt x="9" y="609"/>
                        <a:pt x="24" y="636"/>
                      </a:cubicBezTo>
                      <a:cubicBezTo>
                        <a:pt x="233" y="998"/>
                        <a:pt x="233" y="998"/>
                        <a:pt x="233" y="998"/>
                      </a:cubicBezTo>
                      <a:cubicBezTo>
                        <a:pt x="233" y="998"/>
                        <a:pt x="667" y="242"/>
                        <a:pt x="807" y="0"/>
                      </a:cubicBezTo>
                      <a:lnTo>
                        <a:pt x="284" y="0"/>
                      </a:lnTo>
                      <a:close/>
                    </a:path>
                  </a:pathLst>
                </a:custGeom>
                <a:gradFill flip="none" rotWithShape="1">
                  <a:gsLst>
                    <a:gs pos="0">
                      <a:schemeClr val="tx1"/>
                    </a:gs>
                    <a:gs pos="31000">
                      <a:schemeClr val="tx1">
                        <a:lumMod val="75000"/>
                        <a:lumOff val="25000"/>
                      </a:schemeClr>
                    </a:gs>
                    <a:gs pos="100000">
                      <a:schemeClr val="tx1">
                        <a:lumMod val="50000"/>
                        <a:lumOff val="50000"/>
                      </a:schemeClr>
                    </a:gs>
                  </a:gsLst>
                  <a:lin ang="16200000" scaled="1"/>
                  <a:tileRect/>
                </a:gra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6" name="Freeform 6"/>
                <p:cNvSpPr>
                  <a:spLocks/>
                </p:cNvSpPr>
                <p:nvPr/>
              </p:nvSpPr>
              <p:spPr bwMode="auto">
                <a:xfrm>
                  <a:off x="2374901" y="4943475"/>
                  <a:ext cx="2936875" cy="1741487"/>
                </a:xfrm>
                <a:custGeom>
                  <a:avLst/>
                  <a:gdLst>
                    <a:gd name="T0" fmla="*/ 785 w 1684"/>
                    <a:gd name="T1" fmla="*/ 999 h 999"/>
                    <a:gd name="T2" fmla="*/ 884 w 1684"/>
                    <a:gd name="T3" fmla="*/ 726 h 999"/>
                    <a:gd name="T4" fmla="*/ 865 w 1684"/>
                    <a:gd name="T5" fmla="*/ 726 h 999"/>
                    <a:gd name="T6" fmla="*/ 381 w 1684"/>
                    <a:gd name="T7" fmla="*/ 726 h 999"/>
                    <a:gd name="T8" fmla="*/ 290 w 1684"/>
                    <a:gd name="T9" fmla="*/ 702 h 999"/>
                    <a:gd name="T10" fmla="*/ 224 w 1684"/>
                    <a:gd name="T11" fmla="*/ 636 h 999"/>
                    <a:gd name="T12" fmla="*/ 0 w 1684"/>
                    <a:gd name="T13" fmla="*/ 246 h 999"/>
                    <a:gd name="T14" fmla="*/ 102 w 1684"/>
                    <a:gd name="T15" fmla="*/ 273 h 999"/>
                    <a:gd name="T16" fmla="*/ 865 w 1684"/>
                    <a:gd name="T17" fmla="*/ 273 h 999"/>
                    <a:gd name="T18" fmla="*/ 884 w 1684"/>
                    <a:gd name="T19" fmla="*/ 273 h 999"/>
                    <a:gd name="T20" fmla="*/ 785 w 1684"/>
                    <a:gd name="T21" fmla="*/ 0 h 999"/>
                    <a:gd name="T22" fmla="*/ 1683 w 1684"/>
                    <a:gd name="T23" fmla="*/ 500 h 999"/>
                    <a:gd name="T24" fmla="*/ 1684 w 1684"/>
                    <a:gd name="T25" fmla="*/ 500 h 999"/>
                    <a:gd name="T26" fmla="*/ 785 w 1684"/>
                    <a:gd name="T27"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999">
                      <a:moveTo>
                        <a:pt x="785" y="999"/>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0"/>
                        <a:pt x="1015" y="799"/>
                        <a:pt x="785" y="999"/>
                      </a:cubicBezTo>
                      <a:close/>
                    </a:path>
                  </a:pathLst>
                </a:custGeom>
                <a:solidFill>
                  <a:srgbClr val="002060"/>
                </a:soli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39" name="Group 38"/>
              <p:cNvGrpSpPr/>
              <p:nvPr/>
            </p:nvGrpSpPr>
            <p:grpSpPr>
              <a:xfrm>
                <a:off x="2345760" y="2133600"/>
                <a:ext cx="2966016" cy="2403475"/>
                <a:chOff x="2345760" y="2489200"/>
                <a:chExt cx="2966016" cy="2403475"/>
              </a:xfrm>
              <a:effectLst>
                <a:outerShdw blurRad="88900" dist="38100" sx="102000" sy="102000" algn="t" rotWithShape="0">
                  <a:prstClr val="black">
                    <a:alpha val="31000"/>
                  </a:prstClr>
                </a:outerShdw>
              </a:effectLst>
            </p:grpSpPr>
            <p:sp>
              <p:nvSpPr>
                <p:cNvPr id="43" name="Freeform 7"/>
                <p:cNvSpPr>
                  <a:spLocks/>
                </p:cNvSpPr>
                <p:nvPr/>
              </p:nvSpPr>
              <p:spPr bwMode="auto">
                <a:xfrm>
                  <a:off x="2345760" y="2489200"/>
                  <a:ext cx="1408113" cy="1738312"/>
                </a:xfrm>
                <a:custGeom>
                  <a:avLst/>
                  <a:gdLst>
                    <a:gd name="T0" fmla="*/ 284 w 807"/>
                    <a:gd name="T1" fmla="*/ 0 h 998"/>
                    <a:gd name="T2" fmla="*/ 24 w 807"/>
                    <a:gd name="T3" fmla="*/ 454 h 998"/>
                    <a:gd name="T4" fmla="*/ 0 w 807"/>
                    <a:gd name="T5" fmla="*/ 545 h 998"/>
                    <a:gd name="T6" fmla="*/ 24 w 807"/>
                    <a:gd name="T7" fmla="*/ 636 h 998"/>
                    <a:gd name="T8" fmla="*/ 233 w 807"/>
                    <a:gd name="T9" fmla="*/ 998 h 998"/>
                    <a:gd name="T10" fmla="*/ 807 w 807"/>
                    <a:gd name="T11" fmla="*/ 0 h 998"/>
                    <a:gd name="T12" fmla="*/ 284 w 807"/>
                    <a:gd name="T13" fmla="*/ 0 h 998"/>
                  </a:gdLst>
                  <a:ahLst/>
                  <a:cxnLst>
                    <a:cxn ang="0">
                      <a:pos x="T0" y="T1"/>
                    </a:cxn>
                    <a:cxn ang="0">
                      <a:pos x="T2" y="T3"/>
                    </a:cxn>
                    <a:cxn ang="0">
                      <a:pos x="T4" y="T5"/>
                    </a:cxn>
                    <a:cxn ang="0">
                      <a:pos x="T6" y="T7"/>
                    </a:cxn>
                    <a:cxn ang="0">
                      <a:pos x="T8" y="T9"/>
                    </a:cxn>
                    <a:cxn ang="0">
                      <a:pos x="T10" y="T11"/>
                    </a:cxn>
                    <a:cxn ang="0">
                      <a:pos x="T12" y="T13"/>
                    </a:cxn>
                  </a:cxnLst>
                  <a:rect l="0" t="0" r="r" b="b"/>
                  <a:pathLst>
                    <a:path w="807" h="998">
                      <a:moveTo>
                        <a:pt x="284" y="0"/>
                      </a:moveTo>
                      <a:cubicBezTo>
                        <a:pt x="246" y="66"/>
                        <a:pt x="24" y="454"/>
                        <a:pt x="24" y="454"/>
                      </a:cubicBezTo>
                      <a:cubicBezTo>
                        <a:pt x="9" y="481"/>
                        <a:pt x="0" y="512"/>
                        <a:pt x="0" y="545"/>
                      </a:cubicBezTo>
                      <a:cubicBezTo>
                        <a:pt x="0" y="578"/>
                        <a:pt x="9" y="609"/>
                        <a:pt x="24" y="636"/>
                      </a:cubicBezTo>
                      <a:cubicBezTo>
                        <a:pt x="233" y="998"/>
                        <a:pt x="233" y="998"/>
                        <a:pt x="233" y="998"/>
                      </a:cubicBezTo>
                      <a:cubicBezTo>
                        <a:pt x="233" y="998"/>
                        <a:pt x="667" y="242"/>
                        <a:pt x="807" y="0"/>
                      </a:cubicBezTo>
                      <a:lnTo>
                        <a:pt x="284" y="0"/>
                      </a:lnTo>
                      <a:close/>
                    </a:path>
                  </a:pathLst>
                </a:custGeom>
                <a:gradFill flip="none" rotWithShape="1">
                  <a:gsLst>
                    <a:gs pos="0">
                      <a:schemeClr val="tx1"/>
                    </a:gs>
                    <a:gs pos="31000">
                      <a:schemeClr val="tx1">
                        <a:lumMod val="75000"/>
                        <a:lumOff val="25000"/>
                      </a:schemeClr>
                    </a:gs>
                    <a:gs pos="100000">
                      <a:schemeClr val="tx1">
                        <a:lumMod val="50000"/>
                        <a:lumOff val="50000"/>
                      </a:schemeClr>
                    </a:gs>
                  </a:gsLst>
                  <a:lin ang="16200000" scaled="1"/>
                  <a:tileRect/>
                </a:gra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4" name="Freeform 8"/>
                <p:cNvSpPr>
                  <a:spLocks/>
                </p:cNvSpPr>
                <p:nvPr/>
              </p:nvSpPr>
              <p:spPr bwMode="auto">
                <a:xfrm>
                  <a:off x="2374901" y="3152775"/>
                  <a:ext cx="2936875" cy="1739900"/>
                </a:xfrm>
                <a:custGeom>
                  <a:avLst/>
                  <a:gdLst>
                    <a:gd name="T0" fmla="*/ 785 w 1684"/>
                    <a:gd name="T1" fmla="*/ 999 h 999"/>
                    <a:gd name="T2" fmla="*/ 884 w 1684"/>
                    <a:gd name="T3" fmla="*/ 726 h 999"/>
                    <a:gd name="T4" fmla="*/ 865 w 1684"/>
                    <a:gd name="T5" fmla="*/ 726 h 999"/>
                    <a:gd name="T6" fmla="*/ 381 w 1684"/>
                    <a:gd name="T7" fmla="*/ 726 h 999"/>
                    <a:gd name="T8" fmla="*/ 290 w 1684"/>
                    <a:gd name="T9" fmla="*/ 702 h 999"/>
                    <a:gd name="T10" fmla="*/ 224 w 1684"/>
                    <a:gd name="T11" fmla="*/ 636 h 999"/>
                    <a:gd name="T12" fmla="*/ 0 w 1684"/>
                    <a:gd name="T13" fmla="*/ 246 h 999"/>
                    <a:gd name="T14" fmla="*/ 102 w 1684"/>
                    <a:gd name="T15" fmla="*/ 273 h 999"/>
                    <a:gd name="T16" fmla="*/ 865 w 1684"/>
                    <a:gd name="T17" fmla="*/ 273 h 999"/>
                    <a:gd name="T18" fmla="*/ 884 w 1684"/>
                    <a:gd name="T19" fmla="*/ 273 h 999"/>
                    <a:gd name="T20" fmla="*/ 785 w 1684"/>
                    <a:gd name="T21" fmla="*/ 0 h 999"/>
                    <a:gd name="T22" fmla="*/ 1683 w 1684"/>
                    <a:gd name="T23" fmla="*/ 500 h 999"/>
                    <a:gd name="T24" fmla="*/ 1684 w 1684"/>
                    <a:gd name="T25" fmla="*/ 500 h 999"/>
                    <a:gd name="T26" fmla="*/ 785 w 1684"/>
                    <a:gd name="T27"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999">
                      <a:moveTo>
                        <a:pt x="785" y="999"/>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0"/>
                        <a:pt x="1015" y="799"/>
                        <a:pt x="785" y="999"/>
                      </a:cubicBezTo>
                      <a:close/>
                    </a:path>
                  </a:pathLst>
                </a:custGeom>
                <a:solidFill>
                  <a:srgbClr val="FF0000"/>
                </a:soli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40" name="Group 39"/>
              <p:cNvGrpSpPr/>
              <p:nvPr/>
            </p:nvGrpSpPr>
            <p:grpSpPr>
              <a:xfrm>
                <a:off x="2345686" y="1014413"/>
                <a:ext cx="3077141" cy="2302453"/>
                <a:chOff x="2345686" y="1014413"/>
                <a:chExt cx="3077141" cy="2302453"/>
              </a:xfrm>
              <a:effectLst>
                <a:outerShdw blurRad="88900" dist="38100" sx="102000" sy="102000" algn="t" rotWithShape="0">
                  <a:prstClr val="black">
                    <a:alpha val="31000"/>
                  </a:prstClr>
                </a:outerShdw>
              </a:effectLst>
            </p:grpSpPr>
            <p:sp>
              <p:nvSpPr>
                <p:cNvPr id="41" name="Freeform 9"/>
                <p:cNvSpPr>
                  <a:spLocks/>
                </p:cNvSpPr>
                <p:nvPr/>
              </p:nvSpPr>
              <p:spPr bwMode="auto">
                <a:xfrm>
                  <a:off x="2345686" y="1014413"/>
                  <a:ext cx="1236663" cy="1446212"/>
                </a:xfrm>
                <a:custGeom>
                  <a:avLst/>
                  <a:gdLst>
                    <a:gd name="T0" fmla="*/ 186 w 709"/>
                    <a:gd name="T1" fmla="*/ 0 h 830"/>
                    <a:gd name="T2" fmla="*/ 24 w 709"/>
                    <a:gd name="T3" fmla="*/ 286 h 830"/>
                    <a:gd name="T4" fmla="*/ 0 w 709"/>
                    <a:gd name="T5" fmla="*/ 377 h 830"/>
                    <a:gd name="T6" fmla="*/ 24 w 709"/>
                    <a:gd name="T7" fmla="*/ 468 h 830"/>
                    <a:gd name="T8" fmla="*/ 233 w 709"/>
                    <a:gd name="T9" fmla="*/ 830 h 830"/>
                    <a:gd name="T10" fmla="*/ 709 w 709"/>
                    <a:gd name="T11" fmla="*/ 0 h 830"/>
                    <a:gd name="T12" fmla="*/ 186 w 709"/>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709" h="830">
                      <a:moveTo>
                        <a:pt x="186" y="0"/>
                      </a:moveTo>
                      <a:cubicBezTo>
                        <a:pt x="148" y="66"/>
                        <a:pt x="24" y="286"/>
                        <a:pt x="24" y="286"/>
                      </a:cubicBezTo>
                      <a:cubicBezTo>
                        <a:pt x="9" y="313"/>
                        <a:pt x="0" y="344"/>
                        <a:pt x="0" y="377"/>
                      </a:cubicBezTo>
                      <a:cubicBezTo>
                        <a:pt x="0" y="410"/>
                        <a:pt x="9" y="441"/>
                        <a:pt x="24" y="468"/>
                      </a:cubicBezTo>
                      <a:cubicBezTo>
                        <a:pt x="233" y="830"/>
                        <a:pt x="233" y="830"/>
                        <a:pt x="233" y="830"/>
                      </a:cubicBezTo>
                      <a:cubicBezTo>
                        <a:pt x="233" y="830"/>
                        <a:pt x="569" y="242"/>
                        <a:pt x="709" y="0"/>
                      </a:cubicBezTo>
                      <a:lnTo>
                        <a:pt x="186" y="0"/>
                      </a:lnTo>
                      <a:close/>
                    </a:path>
                  </a:pathLst>
                </a:custGeom>
                <a:gradFill flip="none" rotWithShape="1">
                  <a:gsLst>
                    <a:gs pos="0">
                      <a:schemeClr val="tx1"/>
                    </a:gs>
                    <a:gs pos="31000">
                      <a:schemeClr val="tx1">
                        <a:lumMod val="75000"/>
                        <a:lumOff val="25000"/>
                      </a:schemeClr>
                    </a:gs>
                    <a:gs pos="100000">
                      <a:schemeClr val="tx1">
                        <a:lumMod val="50000"/>
                        <a:lumOff val="50000"/>
                      </a:schemeClr>
                    </a:gs>
                  </a:gsLst>
                  <a:lin ang="16200000" scaled="1"/>
                  <a:tileRect/>
                </a:gra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42" name="Freeform 10"/>
                <p:cNvSpPr>
                  <a:spLocks/>
                </p:cNvSpPr>
                <p:nvPr/>
              </p:nvSpPr>
              <p:spPr bwMode="auto">
                <a:xfrm>
                  <a:off x="2485952" y="1575379"/>
                  <a:ext cx="2936875" cy="1741487"/>
                </a:xfrm>
                <a:custGeom>
                  <a:avLst/>
                  <a:gdLst>
                    <a:gd name="T0" fmla="*/ 785 w 1684"/>
                    <a:gd name="T1" fmla="*/ 1000 h 1000"/>
                    <a:gd name="T2" fmla="*/ 884 w 1684"/>
                    <a:gd name="T3" fmla="*/ 726 h 1000"/>
                    <a:gd name="T4" fmla="*/ 865 w 1684"/>
                    <a:gd name="T5" fmla="*/ 726 h 1000"/>
                    <a:gd name="T6" fmla="*/ 381 w 1684"/>
                    <a:gd name="T7" fmla="*/ 726 h 1000"/>
                    <a:gd name="T8" fmla="*/ 290 w 1684"/>
                    <a:gd name="T9" fmla="*/ 702 h 1000"/>
                    <a:gd name="T10" fmla="*/ 224 w 1684"/>
                    <a:gd name="T11" fmla="*/ 636 h 1000"/>
                    <a:gd name="T12" fmla="*/ 0 w 1684"/>
                    <a:gd name="T13" fmla="*/ 246 h 1000"/>
                    <a:gd name="T14" fmla="*/ 102 w 1684"/>
                    <a:gd name="T15" fmla="*/ 273 h 1000"/>
                    <a:gd name="T16" fmla="*/ 865 w 1684"/>
                    <a:gd name="T17" fmla="*/ 273 h 1000"/>
                    <a:gd name="T18" fmla="*/ 884 w 1684"/>
                    <a:gd name="T19" fmla="*/ 273 h 1000"/>
                    <a:gd name="T20" fmla="*/ 785 w 1684"/>
                    <a:gd name="T21" fmla="*/ 0 h 1000"/>
                    <a:gd name="T22" fmla="*/ 1683 w 1684"/>
                    <a:gd name="T23" fmla="*/ 500 h 1000"/>
                    <a:gd name="T24" fmla="*/ 1684 w 1684"/>
                    <a:gd name="T25" fmla="*/ 500 h 1000"/>
                    <a:gd name="T26" fmla="*/ 785 w 1684"/>
                    <a:gd name="T27"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1000">
                      <a:moveTo>
                        <a:pt x="785" y="1000"/>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1"/>
                        <a:pt x="1015" y="799"/>
                        <a:pt x="785" y="1000"/>
                      </a:cubicBezTo>
                      <a:close/>
                    </a:path>
                  </a:pathLst>
                </a:custGeom>
                <a:solidFill>
                  <a:srgbClr val="00B050"/>
                </a:solidFill>
                <a:ln w="9525">
                  <a:noFill/>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sp>
          <p:nvSpPr>
            <p:cNvPr id="12" name="TextBox 11"/>
            <p:cNvSpPr txBox="1"/>
            <p:nvPr/>
          </p:nvSpPr>
          <p:spPr>
            <a:xfrm>
              <a:off x="5808662" y="3901772"/>
              <a:ext cx="4157413" cy="638609"/>
            </a:xfrm>
            <a:prstGeom prst="rect">
              <a:avLst/>
            </a:prstGeom>
            <a:noFill/>
          </p:spPr>
          <p:txBody>
            <a:bodyPr wrap="square" rtlCol="0">
              <a:spAutoFit/>
            </a:bodyPr>
            <a:lstStyle/>
            <a:p>
              <a:r>
                <a:rPr lang="en-US" sz="1200" dirty="0">
                  <a:latin typeface="Calibri" charset="0"/>
                  <a:ea typeface="Calibri" charset="0"/>
                  <a:cs typeface="Calibri" charset="0"/>
                </a:rPr>
                <a:t>Harm reduction is a set of practical strategies and ideas aimed at reducing negative consequences associated with drug use. </a:t>
              </a:r>
              <a:endParaRPr lang="en-US" sz="1200" dirty="0">
                <a:solidFill>
                  <a:schemeClr val="tx1">
                    <a:lumMod val="75000"/>
                    <a:lumOff val="25000"/>
                  </a:schemeClr>
                </a:solidFill>
                <a:latin typeface="Calibri" charset="0"/>
                <a:ea typeface="Calibri" charset="0"/>
                <a:cs typeface="Calibri" charset="0"/>
              </a:endParaRPr>
            </a:p>
          </p:txBody>
        </p:sp>
        <p:sp>
          <p:nvSpPr>
            <p:cNvPr id="13" name="TextBox 12"/>
            <p:cNvSpPr txBox="1"/>
            <p:nvPr/>
          </p:nvSpPr>
          <p:spPr>
            <a:xfrm>
              <a:off x="5808662" y="3568069"/>
              <a:ext cx="2849891" cy="447026"/>
            </a:xfrm>
            <a:prstGeom prst="rect">
              <a:avLst/>
            </a:prstGeom>
            <a:noFill/>
          </p:spPr>
          <p:txBody>
            <a:bodyPr wrap="square" rtlCol="0">
              <a:spAutoFit/>
            </a:bodyPr>
            <a:lstStyle/>
            <a:p>
              <a:r>
                <a:rPr lang="en-US" sz="1500" b="1" dirty="0">
                  <a:solidFill>
                    <a:schemeClr val="tx1">
                      <a:lumMod val="75000"/>
                      <a:lumOff val="25000"/>
                    </a:schemeClr>
                  </a:solidFill>
                  <a:latin typeface="Arial" panose="020B0604020202020204" pitchFamily="34" charset="0"/>
                  <a:cs typeface="Arial" panose="020B0604020202020204" pitchFamily="34" charset="0"/>
                </a:rPr>
                <a:t>Harm Reduction</a:t>
              </a:r>
            </a:p>
          </p:txBody>
        </p:sp>
        <p:sp>
          <p:nvSpPr>
            <p:cNvPr id="14" name="TextBox 13"/>
            <p:cNvSpPr txBox="1"/>
            <p:nvPr/>
          </p:nvSpPr>
          <p:spPr>
            <a:xfrm>
              <a:off x="5804142" y="5328304"/>
              <a:ext cx="3670849" cy="1404940"/>
            </a:xfrm>
            <a:prstGeom prst="rect">
              <a:avLst/>
            </a:prstGeom>
            <a:noFill/>
          </p:spPr>
          <p:txBody>
            <a:bodyPr wrap="square" rtlCol="0">
              <a:spAutoFit/>
            </a:bodyPr>
            <a:lstStyle/>
            <a:p>
              <a:r>
                <a:rPr lang="en-US" sz="1200" dirty="0">
                  <a:latin typeface="Calibri" charset="0"/>
                  <a:ea typeface="Calibri" charset="0"/>
                  <a:cs typeface="Calibri" charset="0"/>
                </a:rPr>
                <a:t>Whatever it Takes is a flexible approach to service delivery for people who are experiencing homelessness or are living in permanent supportive housing and dealing with mental illness, chronic health conditions and or substance use disorders.  </a:t>
              </a:r>
              <a:endParaRPr lang="en-US" sz="1200" dirty="0">
                <a:solidFill>
                  <a:schemeClr val="tx1">
                    <a:lumMod val="75000"/>
                    <a:lumOff val="25000"/>
                  </a:schemeClr>
                </a:solidFill>
                <a:latin typeface="Calibri" charset="0"/>
                <a:ea typeface="Calibri" charset="0"/>
                <a:cs typeface="Calibri" charset="0"/>
              </a:endParaRPr>
            </a:p>
          </p:txBody>
        </p:sp>
        <p:sp>
          <p:nvSpPr>
            <p:cNvPr id="15" name="TextBox 14"/>
            <p:cNvSpPr txBox="1"/>
            <p:nvPr/>
          </p:nvSpPr>
          <p:spPr>
            <a:xfrm>
              <a:off x="5808662" y="4940229"/>
              <a:ext cx="2849891" cy="447026"/>
            </a:xfrm>
            <a:prstGeom prst="rect">
              <a:avLst/>
            </a:prstGeom>
            <a:noFill/>
          </p:spPr>
          <p:txBody>
            <a:bodyPr wrap="square" rtlCol="0">
              <a:spAutoFit/>
            </a:bodyPr>
            <a:lstStyle/>
            <a:p>
              <a:r>
                <a:rPr lang="en-US" sz="1500" b="1" dirty="0">
                  <a:solidFill>
                    <a:schemeClr val="tx1">
                      <a:lumMod val="75000"/>
                      <a:lumOff val="25000"/>
                    </a:schemeClr>
                  </a:solidFill>
                  <a:latin typeface="Arial" panose="020B0604020202020204" pitchFamily="34" charset="0"/>
                  <a:cs typeface="Arial" panose="020B0604020202020204" pitchFamily="34" charset="0"/>
                </a:rPr>
                <a:t>Whatever it Takes </a:t>
              </a:r>
            </a:p>
          </p:txBody>
        </p:sp>
        <p:grpSp>
          <p:nvGrpSpPr>
            <p:cNvPr id="19" name="Group 18"/>
            <p:cNvGrpSpPr/>
            <p:nvPr/>
          </p:nvGrpSpPr>
          <p:grpSpPr>
            <a:xfrm>
              <a:off x="4243372" y="5353702"/>
              <a:ext cx="694930" cy="571082"/>
              <a:chOff x="7000875" y="2609851"/>
              <a:chExt cx="481013" cy="395288"/>
            </a:xfrm>
            <a:solidFill>
              <a:schemeClr val="bg1"/>
            </a:solidFill>
          </p:grpSpPr>
          <p:sp>
            <p:nvSpPr>
              <p:cNvPr id="36" name="Freeform 39"/>
              <p:cNvSpPr>
                <a:spLocks/>
              </p:cNvSpPr>
              <p:nvPr/>
            </p:nvSpPr>
            <p:spPr bwMode="auto">
              <a:xfrm>
                <a:off x="7000875" y="2638426"/>
                <a:ext cx="419100" cy="366713"/>
              </a:xfrm>
              <a:custGeom>
                <a:avLst/>
                <a:gdLst>
                  <a:gd name="T0" fmla="*/ 2249 w 2905"/>
                  <a:gd name="T1" fmla="*/ 239 h 2540"/>
                  <a:gd name="T2" fmla="*/ 2885 w 2905"/>
                  <a:gd name="T3" fmla="*/ 968 h 2540"/>
                  <a:gd name="T4" fmla="*/ 2609 w 2905"/>
                  <a:gd name="T5" fmla="*/ 1645 h 2540"/>
                  <a:gd name="T6" fmla="*/ 2513 w 2905"/>
                  <a:gd name="T7" fmla="*/ 1837 h 2540"/>
                  <a:gd name="T8" fmla="*/ 2362 w 2905"/>
                  <a:gd name="T9" fmla="*/ 1977 h 2540"/>
                  <a:gd name="T10" fmla="*/ 2169 w 2905"/>
                  <a:gd name="T11" fmla="*/ 2102 h 2540"/>
                  <a:gd name="T12" fmla="*/ 2044 w 2905"/>
                  <a:gd name="T13" fmla="*/ 2294 h 2540"/>
                  <a:gd name="T14" fmla="*/ 1903 w 2905"/>
                  <a:gd name="T15" fmla="*/ 2444 h 2540"/>
                  <a:gd name="T16" fmla="*/ 1710 w 2905"/>
                  <a:gd name="T17" fmla="*/ 2540 h 2540"/>
                  <a:gd name="T18" fmla="*/ 1191 w 2905"/>
                  <a:gd name="T19" fmla="*/ 2359 h 2540"/>
                  <a:gd name="T20" fmla="*/ 1027 w 2905"/>
                  <a:gd name="T21" fmla="*/ 2380 h 2540"/>
                  <a:gd name="T22" fmla="*/ 934 w 2905"/>
                  <a:gd name="T23" fmla="*/ 2229 h 2540"/>
                  <a:gd name="T24" fmla="*/ 907 w 2905"/>
                  <a:gd name="T25" fmla="*/ 2175 h 2540"/>
                  <a:gd name="T26" fmla="*/ 745 w 2905"/>
                  <a:gd name="T27" fmla="*/ 2107 h 2540"/>
                  <a:gd name="T28" fmla="*/ 735 w 2905"/>
                  <a:gd name="T29" fmla="*/ 1941 h 2540"/>
                  <a:gd name="T30" fmla="*/ 612 w 2905"/>
                  <a:gd name="T31" fmla="*/ 1952 h 2540"/>
                  <a:gd name="T32" fmla="*/ 495 w 2905"/>
                  <a:gd name="T33" fmla="*/ 1816 h 2540"/>
                  <a:gd name="T34" fmla="*/ 490 w 2905"/>
                  <a:gd name="T35" fmla="*/ 1730 h 2540"/>
                  <a:gd name="T36" fmla="*/ 323 w 2905"/>
                  <a:gd name="T37" fmla="*/ 1690 h 2540"/>
                  <a:gd name="T38" fmla="*/ 284 w 2905"/>
                  <a:gd name="T39" fmla="*/ 1525 h 2540"/>
                  <a:gd name="T40" fmla="*/ 0 w 2905"/>
                  <a:gd name="T41" fmla="*/ 904 h 2540"/>
                  <a:gd name="T42" fmla="*/ 87 w 2905"/>
                  <a:gd name="T43" fmla="*/ 837 h 2540"/>
                  <a:gd name="T44" fmla="*/ 629 w 2905"/>
                  <a:gd name="T45" fmla="*/ 1240 h 2540"/>
                  <a:gd name="T46" fmla="*/ 771 w 2905"/>
                  <a:gd name="T47" fmla="*/ 1357 h 2540"/>
                  <a:gd name="T48" fmla="*/ 760 w 2905"/>
                  <a:gd name="T49" fmla="*/ 1479 h 2540"/>
                  <a:gd name="T50" fmla="*/ 927 w 2905"/>
                  <a:gd name="T51" fmla="*/ 1489 h 2540"/>
                  <a:gd name="T52" fmla="*/ 996 w 2905"/>
                  <a:gd name="T53" fmla="*/ 1649 h 2540"/>
                  <a:gd name="T54" fmla="*/ 1050 w 2905"/>
                  <a:gd name="T55" fmla="*/ 1676 h 2540"/>
                  <a:gd name="T56" fmla="*/ 1201 w 2905"/>
                  <a:gd name="T57" fmla="*/ 1769 h 2540"/>
                  <a:gd name="T58" fmla="*/ 1181 w 2905"/>
                  <a:gd name="T59" fmla="*/ 1932 h 2540"/>
                  <a:gd name="T60" fmla="*/ 1344 w 2905"/>
                  <a:gd name="T61" fmla="*/ 1912 h 2540"/>
                  <a:gd name="T62" fmla="*/ 1438 w 2905"/>
                  <a:gd name="T63" fmla="*/ 2062 h 2540"/>
                  <a:gd name="T64" fmla="*/ 1716 w 2905"/>
                  <a:gd name="T65" fmla="*/ 2402 h 2540"/>
                  <a:gd name="T66" fmla="*/ 1809 w 2905"/>
                  <a:gd name="T67" fmla="*/ 2325 h 2540"/>
                  <a:gd name="T68" fmla="*/ 1567 w 2905"/>
                  <a:gd name="T69" fmla="*/ 2025 h 2540"/>
                  <a:gd name="T70" fmla="*/ 1633 w 2905"/>
                  <a:gd name="T71" fmla="*/ 1939 h 2540"/>
                  <a:gd name="T72" fmla="*/ 1936 w 2905"/>
                  <a:gd name="T73" fmla="*/ 2183 h 2540"/>
                  <a:gd name="T74" fmla="*/ 2029 w 2905"/>
                  <a:gd name="T75" fmla="*/ 2106 h 2540"/>
                  <a:gd name="T76" fmla="*/ 1786 w 2905"/>
                  <a:gd name="T77" fmla="*/ 1806 h 2540"/>
                  <a:gd name="T78" fmla="*/ 1853 w 2905"/>
                  <a:gd name="T79" fmla="*/ 1720 h 2540"/>
                  <a:gd name="T80" fmla="*/ 2156 w 2905"/>
                  <a:gd name="T81" fmla="*/ 1965 h 2540"/>
                  <a:gd name="T82" fmla="*/ 2249 w 2905"/>
                  <a:gd name="T83" fmla="*/ 1887 h 2540"/>
                  <a:gd name="T84" fmla="*/ 2006 w 2905"/>
                  <a:gd name="T85" fmla="*/ 1587 h 2540"/>
                  <a:gd name="T86" fmla="*/ 2074 w 2905"/>
                  <a:gd name="T87" fmla="*/ 1501 h 2540"/>
                  <a:gd name="T88" fmla="*/ 2377 w 2905"/>
                  <a:gd name="T89" fmla="*/ 1746 h 2540"/>
                  <a:gd name="T90" fmla="*/ 2469 w 2905"/>
                  <a:gd name="T91" fmla="*/ 1669 h 2540"/>
                  <a:gd name="T92" fmla="*/ 2438 w 2905"/>
                  <a:gd name="T93" fmla="*/ 1591 h 2540"/>
                  <a:gd name="T94" fmla="*/ 2295 w 2905"/>
                  <a:gd name="T95" fmla="*/ 1449 h 2540"/>
                  <a:gd name="T96" fmla="*/ 2062 w 2905"/>
                  <a:gd name="T97" fmla="*/ 1218 h 2540"/>
                  <a:gd name="T98" fmla="*/ 1813 w 2905"/>
                  <a:gd name="T99" fmla="*/ 970 h 2540"/>
                  <a:gd name="T100" fmla="*/ 1616 w 2905"/>
                  <a:gd name="T101" fmla="*/ 775 h 2540"/>
                  <a:gd name="T102" fmla="*/ 1537 w 2905"/>
                  <a:gd name="T103" fmla="*/ 706 h 2540"/>
                  <a:gd name="T104" fmla="*/ 1428 w 2905"/>
                  <a:gd name="T105" fmla="*/ 754 h 2540"/>
                  <a:gd name="T106" fmla="*/ 1226 w 2905"/>
                  <a:gd name="T107" fmla="*/ 1069 h 2540"/>
                  <a:gd name="T108" fmla="*/ 976 w 2905"/>
                  <a:gd name="T109" fmla="*/ 1147 h 2540"/>
                  <a:gd name="T110" fmla="*/ 796 w 2905"/>
                  <a:gd name="T111" fmla="*/ 1004 h 2540"/>
                  <a:gd name="T112" fmla="*/ 1064 w 2905"/>
                  <a:gd name="T113" fmla="*/ 203 h 2540"/>
                  <a:gd name="T114" fmla="*/ 1158 w 2905"/>
                  <a:gd name="T115" fmla="*/ 94 h 2540"/>
                  <a:gd name="T116" fmla="*/ 1338 w 2905"/>
                  <a:gd name="T117" fmla="*/ 10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5" h="2540">
                    <a:moveTo>
                      <a:pt x="1451" y="0"/>
                    </a:moveTo>
                    <a:lnTo>
                      <a:pt x="1493" y="3"/>
                    </a:lnTo>
                    <a:lnTo>
                      <a:pt x="1538" y="11"/>
                    </a:lnTo>
                    <a:lnTo>
                      <a:pt x="1585" y="23"/>
                    </a:lnTo>
                    <a:lnTo>
                      <a:pt x="2221" y="222"/>
                    </a:lnTo>
                    <a:lnTo>
                      <a:pt x="2236" y="229"/>
                    </a:lnTo>
                    <a:lnTo>
                      <a:pt x="2249" y="239"/>
                    </a:lnTo>
                    <a:lnTo>
                      <a:pt x="2885" y="870"/>
                    </a:lnTo>
                    <a:lnTo>
                      <a:pt x="2896" y="886"/>
                    </a:lnTo>
                    <a:lnTo>
                      <a:pt x="2903" y="902"/>
                    </a:lnTo>
                    <a:lnTo>
                      <a:pt x="2905" y="919"/>
                    </a:lnTo>
                    <a:lnTo>
                      <a:pt x="2903" y="936"/>
                    </a:lnTo>
                    <a:lnTo>
                      <a:pt x="2896" y="954"/>
                    </a:lnTo>
                    <a:lnTo>
                      <a:pt x="2885" y="968"/>
                    </a:lnTo>
                    <a:lnTo>
                      <a:pt x="2445" y="1405"/>
                    </a:lnTo>
                    <a:lnTo>
                      <a:pt x="2552" y="1511"/>
                    </a:lnTo>
                    <a:lnTo>
                      <a:pt x="2572" y="1534"/>
                    </a:lnTo>
                    <a:lnTo>
                      <a:pt x="2588" y="1560"/>
                    </a:lnTo>
                    <a:lnTo>
                      <a:pt x="2599" y="1587"/>
                    </a:lnTo>
                    <a:lnTo>
                      <a:pt x="2606" y="1615"/>
                    </a:lnTo>
                    <a:lnTo>
                      <a:pt x="2609" y="1645"/>
                    </a:lnTo>
                    <a:lnTo>
                      <a:pt x="2608" y="1675"/>
                    </a:lnTo>
                    <a:lnTo>
                      <a:pt x="2603" y="1705"/>
                    </a:lnTo>
                    <a:lnTo>
                      <a:pt x="2594" y="1734"/>
                    </a:lnTo>
                    <a:lnTo>
                      <a:pt x="2580" y="1762"/>
                    </a:lnTo>
                    <a:lnTo>
                      <a:pt x="2562" y="1790"/>
                    </a:lnTo>
                    <a:lnTo>
                      <a:pt x="2540" y="1815"/>
                    </a:lnTo>
                    <a:lnTo>
                      <a:pt x="2513" y="1837"/>
                    </a:lnTo>
                    <a:lnTo>
                      <a:pt x="2484" y="1857"/>
                    </a:lnTo>
                    <a:lnTo>
                      <a:pt x="2453" y="1870"/>
                    </a:lnTo>
                    <a:lnTo>
                      <a:pt x="2421" y="1879"/>
                    </a:lnTo>
                    <a:lnTo>
                      <a:pt x="2389" y="1883"/>
                    </a:lnTo>
                    <a:lnTo>
                      <a:pt x="2385" y="1915"/>
                    </a:lnTo>
                    <a:lnTo>
                      <a:pt x="2376" y="1947"/>
                    </a:lnTo>
                    <a:lnTo>
                      <a:pt x="2362" y="1977"/>
                    </a:lnTo>
                    <a:lnTo>
                      <a:pt x="2343" y="2007"/>
                    </a:lnTo>
                    <a:lnTo>
                      <a:pt x="2319" y="2033"/>
                    </a:lnTo>
                    <a:lnTo>
                      <a:pt x="2293" y="2056"/>
                    </a:lnTo>
                    <a:lnTo>
                      <a:pt x="2263" y="2075"/>
                    </a:lnTo>
                    <a:lnTo>
                      <a:pt x="2233" y="2089"/>
                    </a:lnTo>
                    <a:lnTo>
                      <a:pt x="2201" y="2098"/>
                    </a:lnTo>
                    <a:lnTo>
                      <a:pt x="2169" y="2102"/>
                    </a:lnTo>
                    <a:lnTo>
                      <a:pt x="2164" y="2134"/>
                    </a:lnTo>
                    <a:lnTo>
                      <a:pt x="2155" y="2166"/>
                    </a:lnTo>
                    <a:lnTo>
                      <a:pt x="2142" y="2196"/>
                    </a:lnTo>
                    <a:lnTo>
                      <a:pt x="2123" y="2226"/>
                    </a:lnTo>
                    <a:lnTo>
                      <a:pt x="2100" y="2252"/>
                    </a:lnTo>
                    <a:lnTo>
                      <a:pt x="2073" y="2275"/>
                    </a:lnTo>
                    <a:lnTo>
                      <a:pt x="2044" y="2294"/>
                    </a:lnTo>
                    <a:lnTo>
                      <a:pt x="2012" y="2308"/>
                    </a:lnTo>
                    <a:lnTo>
                      <a:pt x="1981" y="2316"/>
                    </a:lnTo>
                    <a:lnTo>
                      <a:pt x="1948" y="2321"/>
                    </a:lnTo>
                    <a:lnTo>
                      <a:pt x="1944" y="2352"/>
                    </a:lnTo>
                    <a:lnTo>
                      <a:pt x="1935" y="2385"/>
                    </a:lnTo>
                    <a:lnTo>
                      <a:pt x="1922" y="2415"/>
                    </a:lnTo>
                    <a:lnTo>
                      <a:pt x="1903" y="2444"/>
                    </a:lnTo>
                    <a:lnTo>
                      <a:pt x="1880" y="2471"/>
                    </a:lnTo>
                    <a:lnTo>
                      <a:pt x="1854" y="2492"/>
                    </a:lnTo>
                    <a:lnTo>
                      <a:pt x="1828" y="2510"/>
                    </a:lnTo>
                    <a:lnTo>
                      <a:pt x="1799" y="2524"/>
                    </a:lnTo>
                    <a:lnTo>
                      <a:pt x="1770" y="2533"/>
                    </a:lnTo>
                    <a:lnTo>
                      <a:pt x="1739" y="2539"/>
                    </a:lnTo>
                    <a:lnTo>
                      <a:pt x="1710" y="2540"/>
                    </a:lnTo>
                    <a:lnTo>
                      <a:pt x="1680" y="2537"/>
                    </a:lnTo>
                    <a:lnTo>
                      <a:pt x="1650" y="2530"/>
                    </a:lnTo>
                    <a:lnTo>
                      <a:pt x="1623" y="2519"/>
                    </a:lnTo>
                    <a:lnTo>
                      <a:pt x="1597" y="2503"/>
                    </a:lnTo>
                    <a:lnTo>
                      <a:pt x="1574" y="2483"/>
                    </a:lnTo>
                    <a:lnTo>
                      <a:pt x="1320" y="2231"/>
                    </a:lnTo>
                    <a:lnTo>
                      <a:pt x="1191" y="2359"/>
                    </a:lnTo>
                    <a:lnTo>
                      <a:pt x="1172" y="2375"/>
                    </a:lnTo>
                    <a:lnTo>
                      <a:pt x="1150" y="2387"/>
                    </a:lnTo>
                    <a:lnTo>
                      <a:pt x="1127" y="2394"/>
                    </a:lnTo>
                    <a:lnTo>
                      <a:pt x="1102" y="2396"/>
                    </a:lnTo>
                    <a:lnTo>
                      <a:pt x="1077" y="2395"/>
                    </a:lnTo>
                    <a:lnTo>
                      <a:pt x="1052" y="2389"/>
                    </a:lnTo>
                    <a:lnTo>
                      <a:pt x="1027" y="2380"/>
                    </a:lnTo>
                    <a:lnTo>
                      <a:pt x="1005" y="2365"/>
                    </a:lnTo>
                    <a:lnTo>
                      <a:pt x="983" y="2347"/>
                    </a:lnTo>
                    <a:lnTo>
                      <a:pt x="965" y="2326"/>
                    </a:lnTo>
                    <a:lnTo>
                      <a:pt x="951" y="2303"/>
                    </a:lnTo>
                    <a:lnTo>
                      <a:pt x="941" y="2278"/>
                    </a:lnTo>
                    <a:lnTo>
                      <a:pt x="935" y="2254"/>
                    </a:lnTo>
                    <a:lnTo>
                      <a:pt x="934" y="2229"/>
                    </a:lnTo>
                    <a:lnTo>
                      <a:pt x="936" y="2204"/>
                    </a:lnTo>
                    <a:lnTo>
                      <a:pt x="944" y="2181"/>
                    </a:lnTo>
                    <a:lnTo>
                      <a:pt x="955" y="2160"/>
                    </a:lnTo>
                    <a:lnTo>
                      <a:pt x="971" y="2140"/>
                    </a:lnTo>
                    <a:lnTo>
                      <a:pt x="952" y="2157"/>
                    </a:lnTo>
                    <a:lnTo>
                      <a:pt x="930" y="2168"/>
                    </a:lnTo>
                    <a:lnTo>
                      <a:pt x="907" y="2175"/>
                    </a:lnTo>
                    <a:lnTo>
                      <a:pt x="882" y="2178"/>
                    </a:lnTo>
                    <a:lnTo>
                      <a:pt x="857" y="2176"/>
                    </a:lnTo>
                    <a:lnTo>
                      <a:pt x="832" y="2170"/>
                    </a:lnTo>
                    <a:lnTo>
                      <a:pt x="808" y="2161"/>
                    </a:lnTo>
                    <a:lnTo>
                      <a:pt x="784" y="2147"/>
                    </a:lnTo>
                    <a:lnTo>
                      <a:pt x="763" y="2128"/>
                    </a:lnTo>
                    <a:lnTo>
                      <a:pt x="745" y="2107"/>
                    </a:lnTo>
                    <a:lnTo>
                      <a:pt x="730" y="2084"/>
                    </a:lnTo>
                    <a:lnTo>
                      <a:pt x="721" y="2060"/>
                    </a:lnTo>
                    <a:lnTo>
                      <a:pt x="715" y="2035"/>
                    </a:lnTo>
                    <a:lnTo>
                      <a:pt x="714" y="2011"/>
                    </a:lnTo>
                    <a:lnTo>
                      <a:pt x="716" y="1986"/>
                    </a:lnTo>
                    <a:lnTo>
                      <a:pt x="723" y="1963"/>
                    </a:lnTo>
                    <a:lnTo>
                      <a:pt x="735" y="1941"/>
                    </a:lnTo>
                    <a:lnTo>
                      <a:pt x="751" y="1922"/>
                    </a:lnTo>
                    <a:lnTo>
                      <a:pt x="731" y="1938"/>
                    </a:lnTo>
                    <a:lnTo>
                      <a:pt x="710" y="1949"/>
                    </a:lnTo>
                    <a:lnTo>
                      <a:pt x="686" y="1956"/>
                    </a:lnTo>
                    <a:lnTo>
                      <a:pt x="662" y="1959"/>
                    </a:lnTo>
                    <a:lnTo>
                      <a:pt x="636" y="1957"/>
                    </a:lnTo>
                    <a:lnTo>
                      <a:pt x="612" y="1952"/>
                    </a:lnTo>
                    <a:lnTo>
                      <a:pt x="588" y="1942"/>
                    </a:lnTo>
                    <a:lnTo>
                      <a:pt x="564" y="1928"/>
                    </a:lnTo>
                    <a:lnTo>
                      <a:pt x="543" y="1909"/>
                    </a:lnTo>
                    <a:lnTo>
                      <a:pt x="524" y="1888"/>
                    </a:lnTo>
                    <a:lnTo>
                      <a:pt x="511" y="1866"/>
                    </a:lnTo>
                    <a:lnTo>
                      <a:pt x="501" y="1841"/>
                    </a:lnTo>
                    <a:lnTo>
                      <a:pt x="495" y="1816"/>
                    </a:lnTo>
                    <a:lnTo>
                      <a:pt x="494" y="1792"/>
                    </a:lnTo>
                    <a:lnTo>
                      <a:pt x="497" y="1767"/>
                    </a:lnTo>
                    <a:lnTo>
                      <a:pt x="504" y="1744"/>
                    </a:lnTo>
                    <a:lnTo>
                      <a:pt x="515" y="1722"/>
                    </a:lnTo>
                    <a:lnTo>
                      <a:pt x="530" y="1703"/>
                    </a:lnTo>
                    <a:lnTo>
                      <a:pt x="511" y="1719"/>
                    </a:lnTo>
                    <a:lnTo>
                      <a:pt x="490" y="1730"/>
                    </a:lnTo>
                    <a:lnTo>
                      <a:pt x="466" y="1737"/>
                    </a:lnTo>
                    <a:lnTo>
                      <a:pt x="442" y="1740"/>
                    </a:lnTo>
                    <a:lnTo>
                      <a:pt x="417" y="1738"/>
                    </a:lnTo>
                    <a:lnTo>
                      <a:pt x="392" y="1733"/>
                    </a:lnTo>
                    <a:lnTo>
                      <a:pt x="367" y="1723"/>
                    </a:lnTo>
                    <a:lnTo>
                      <a:pt x="344" y="1709"/>
                    </a:lnTo>
                    <a:lnTo>
                      <a:pt x="323" y="1690"/>
                    </a:lnTo>
                    <a:lnTo>
                      <a:pt x="305" y="1670"/>
                    </a:lnTo>
                    <a:lnTo>
                      <a:pt x="291" y="1647"/>
                    </a:lnTo>
                    <a:lnTo>
                      <a:pt x="281" y="1622"/>
                    </a:lnTo>
                    <a:lnTo>
                      <a:pt x="275" y="1597"/>
                    </a:lnTo>
                    <a:lnTo>
                      <a:pt x="273" y="1573"/>
                    </a:lnTo>
                    <a:lnTo>
                      <a:pt x="276" y="1549"/>
                    </a:lnTo>
                    <a:lnTo>
                      <a:pt x="284" y="1525"/>
                    </a:lnTo>
                    <a:lnTo>
                      <a:pt x="295" y="1504"/>
                    </a:lnTo>
                    <a:lnTo>
                      <a:pt x="311" y="1485"/>
                    </a:lnTo>
                    <a:lnTo>
                      <a:pt x="432" y="1363"/>
                    </a:lnTo>
                    <a:lnTo>
                      <a:pt x="20" y="952"/>
                    </a:lnTo>
                    <a:lnTo>
                      <a:pt x="9" y="938"/>
                    </a:lnTo>
                    <a:lnTo>
                      <a:pt x="2" y="921"/>
                    </a:lnTo>
                    <a:lnTo>
                      <a:pt x="0" y="904"/>
                    </a:lnTo>
                    <a:lnTo>
                      <a:pt x="2" y="887"/>
                    </a:lnTo>
                    <a:lnTo>
                      <a:pt x="9" y="870"/>
                    </a:lnTo>
                    <a:lnTo>
                      <a:pt x="20" y="855"/>
                    </a:lnTo>
                    <a:lnTo>
                      <a:pt x="35" y="844"/>
                    </a:lnTo>
                    <a:lnTo>
                      <a:pt x="51" y="837"/>
                    </a:lnTo>
                    <a:lnTo>
                      <a:pt x="69" y="835"/>
                    </a:lnTo>
                    <a:lnTo>
                      <a:pt x="87" y="837"/>
                    </a:lnTo>
                    <a:lnTo>
                      <a:pt x="103" y="844"/>
                    </a:lnTo>
                    <a:lnTo>
                      <a:pt x="118" y="855"/>
                    </a:lnTo>
                    <a:lnTo>
                      <a:pt x="531" y="1267"/>
                    </a:lnTo>
                    <a:lnTo>
                      <a:pt x="554" y="1253"/>
                    </a:lnTo>
                    <a:lnTo>
                      <a:pt x="577" y="1243"/>
                    </a:lnTo>
                    <a:lnTo>
                      <a:pt x="603" y="1239"/>
                    </a:lnTo>
                    <a:lnTo>
                      <a:pt x="629" y="1240"/>
                    </a:lnTo>
                    <a:lnTo>
                      <a:pt x="656" y="1245"/>
                    </a:lnTo>
                    <a:lnTo>
                      <a:pt x="681" y="1255"/>
                    </a:lnTo>
                    <a:lnTo>
                      <a:pt x="706" y="1269"/>
                    </a:lnTo>
                    <a:lnTo>
                      <a:pt x="728" y="1288"/>
                    </a:lnTo>
                    <a:lnTo>
                      <a:pt x="747" y="1309"/>
                    </a:lnTo>
                    <a:lnTo>
                      <a:pt x="761" y="1333"/>
                    </a:lnTo>
                    <a:lnTo>
                      <a:pt x="771" y="1357"/>
                    </a:lnTo>
                    <a:lnTo>
                      <a:pt x="776" y="1381"/>
                    </a:lnTo>
                    <a:lnTo>
                      <a:pt x="778" y="1407"/>
                    </a:lnTo>
                    <a:lnTo>
                      <a:pt x="775" y="1431"/>
                    </a:lnTo>
                    <a:lnTo>
                      <a:pt x="768" y="1454"/>
                    </a:lnTo>
                    <a:lnTo>
                      <a:pt x="757" y="1476"/>
                    </a:lnTo>
                    <a:lnTo>
                      <a:pt x="741" y="1495"/>
                    </a:lnTo>
                    <a:lnTo>
                      <a:pt x="760" y="1479"/>
                    </a:lnTo>
                    <a:lnTo>
                      <a:pt x="781" y="1467"/>
                    </a:lnTo>
                    <a:lnTo>
                      <a:pt x="805" y="1460"/>
                    </a:lnTo>
                    <a:lnTo>
                      <a:pt x="829" y="1457"/>
                    </a:lnTo>
                    <a:lnTo>
                      <a:pt x="855" y="1459"/>
                    </a:lnTo>
                    <a:lnTo>
                      <a:pt x="879" y="1464"/>
                    </a:lnTo>
                    <a:lnTo>
                      <a:pt x="904" y="1475"/>
                    </a:lnTo>
                    <a:lnTo>
                      <a:pt x="927" y="1489"/>
                    </a:lnTo>
                    <a:lnTo>
                      <a:pt x="949" y="1507"/>
                    </a:lnTo>
                    <a:lnTo>
                      <a:pt x="967" y="1528"/>
                    </a:lnTo>
                    <a:lnTo>
                      <a:pt x="981" y="1551"/>
                    </a:lnTo>
                    <a:lnTo>
                      <a:pt x="990" y="1575"/>
                    </a:lnTo>
                    <a:lnTo>
                      <a:pt x="997" y="1600"/>
                    </a:lnTo>
                    <a:lnTo>
                      <a:pt x="998" y="1625"/>
                    </a:lnTo>
                    <a:lnTo>
                      <a:pt x="996" y="1649"/>
                    </a:lnTo>
                    <a:lnTo>
                      <a:pt x="988" y="1672"/>
                    </a:lnTo>
                    <a:lnTo>
                      <a:pt x="977" y="1694"/>
                    </a:lnTo>
                    <a:lnTo>
                      <a:pt x="961" y="1714"/>
                    </a:lnTo>
                    <a:lnTo>
                      <a:pt x="980" y="1698"/>
                    </a:lnTo>
                    <a:lnTo>
                      <a:pt x="1002" y="1686"/>
                    </a:lnTo>
                    <a:lnTo>
                      <a:pt x="1025" y="1679"/>
                    </a:lnTo>
                    <a:lnTo>
                      <a:pt x="1050" y="1676"/>
                    </a:lnTo>
                    <a:lnTo>
                      <a:pt x="1075" y="1678"/>
                    </a:lnTo>
                    <a:lnTo>
                      <a:pt x="1100" y="1683"/>
                    </a:lnTo>
                    <a:lnTo>
                      <a:pt x="1124" y="1693"/>
                    </a:lnTo>
                    <a:lnTo>
                      <a:pt x="1148" y="1708"/>
                    </a:lnTo>
                    <a:lnTo>
                      <a:pt x="1169" y="1725"/>
                    </a:lnTo>
                    <a:lnTo>
                      <a:pt x="1187" y="1746"/>
                    </a:lnTo>
                    <a:lnTo>
                      <a:pt x="1201" y="1769"/>
                    </a:lnTo>
                    <a:lnTo>
                      <a:pt x="1211" y="1794"/>
                    </a:lnTo>
                    <a:lnTo>
                      <a:pt x="1217" y="1818"/>
                    </a:lnTo>
                    <a:lnTo>
                      <a:pt x="1218" y="1843"/>
                    </a:lnTo>
                    <a:lnTo>
                      <a:pt x="1215" y="1868"/>
                    </a:lnTo>
                    <a:lnTo>
                      <a:pt x="1208" y="1891"/>
                    </a:lnTo>
                    <a:lnTo>
                      <a:pt x="1196" y="1912"/>
                    </a:lnTo>
                    <a:lnTo>
                      <a:pt x="1181" y="1932"/>
                    </a:lnTo>
                    <a:lnTo>
                      <a:pt x="1201" y="1916"/>
                    </a:lnTo>
                    <a:lnTo>
                      <a:pt x="1222" y="1905"/>
                    </a:lnTo>
                    <a:lnTo>
                      <a:pt x="1245" y="1898"/>
                    </a:lnTo>
                    <a:lnTo>
                      <a:pt x="1270" y="1895"/>
                    </a:lnTo>
                    <a:lnTo>
                      <a:pt x="1294" y="1896"/>
                    </a:lnTo>
                    <a:lnTo>
                      <a:pt x="1320" y="1902"/>
                    </a:lnTo>
                    <a:lnTo>
                      <a:pt x="1344" y="1912"/>
                    </a:lnTo>
                    <a:lnTo>
                      <a:pt x="1367" y="1926"/>
                    </a:lnTo>
                    <a:lnTo>
                      <a:pt x="1388" y="1944"/>
                    </a:lnTo>
                    <a:lnTo>
                      <a:pt x="1407" y="1965"/>
                    </a:lnTo>
                    <a:lnTo>
                      <a:pt x="1421" y="1988"/>
                    </a:lnTo>
                    <a:lnTo>
                      <a:pt x="1431" y="2013"/>
                    </a:lnTo>
                    <a:lnTo>
                      <a:pt x="1436" y="2037"/>
                    </a:lnTo>
                    <a:lnTo>
                      <a:pt x="1438" y="2062"/>
                    </a:lnTo>
                    <a:lnTo>
                      <a:pt x="1435" y="2087"/>
                    </a:lnTo>
                    <a:lnTo>
                      <a:pt x="1428" y="2110"/>
                    </a:lnTo>
                    <a:lnTo>
                      <a:pt x="1416" y="2131"/>
                    </a:lnTo>
                    <a:lnTo>
                      <a:pt x="1672" y="2386"/>
                    </a:lnTo>
                    <a:lnTo>
                      <a:pt x="1685" y="2395"/>
                    </a:lnTo>
                    <a:lnTo>
                      <a:pt x="1699" y="2401"/>
                    </a:lnTo>
                    <a:lnTo>
                      <a:pt x="1716" y="2402"/>
                    </a:lnTo>
                    <a:lnTo>
                      <a:pt x="1733" y="2400"/>
                    </a:lnTo>
                    <a:lnTo>
                      <a:pt x="1750" y="2395"/>
                    </a:lnTo>
                    <a:lnTo>
                      <a:pt x="1767" y="2386"/>
                    </a:lnTo>
                    <a:lnTo>
                      <a:pt x="1782" y="2374"/>
                    </a:lnTo>
                    <a:lnTo>
                      <a:pt x="1794" y="2358"/>
                    </a:lnTo>
                    <a:lnTo>
                      <a:pt x="1803" y="2342"/>
                    </a:lnTo>
                    <a:lnTo>
                      <a:pt x="1809" y="2325"/>
                    </a:lnTo>
                    <a:lnTo>
                      <a:pt x="1811" y="2308"/>
                    </a:lnTo>
                    <a:lnTo>
                      <a:pt x="1809" y="2291"/>
                    </a:lnTo>
                    <a:lnTo>
                      <a:pt x="1803" y="2276"/>
                    </a:lnTo>
                    <a:lnTo>
                      <a:pt x="1794" y="2264"/>
                    </a:lnTo>
                    <a:lnTo>
                      <a:pt x="1584" y="2055"/>
                    </a:lnTo>
                    <a:lnTo>
                      <a:pt x="1573" y="2041"/>
                    </a:lnTo>
                    <a:lnTo>
                      <a:pt x="1567" y="2025"/>
                    </a:lnTo>
                    <a:lnTo>
                      <a:pt x="1564" y="2007"/>
                    </a:lnTo>
                    <a:lnTo>
                      <a:pt x="1567" y="1989"/>
                    </a:lnTo>
                    <a:lnTo>
                      <a:pt x="1573" y="1973"/>
                    </a:lnTo>
                    <a:lnTo>
                      <a:pt x="1584" y="1958"/>
                    </a:lnTo>
                    <a:lnTo>
                      <a:pt x="1599" y="1947"/>
                    </a:lnTo>
                    <a:lnTo>
                      <a:pt x="1616" y="1941"/>
                    </a:lnTo>
                    <a:lnTo>
                      <a:pt x="1633" y="1939"/>
                    </a:lnTo>
                    <a:lnTo>
                      <a:pt x="1650" y="1941"/>
                    </a:lnTo>
                    <a:lnTo>
                      <a:pt x="1668" y="1947"/>
                    </a:lnTo>
                    <a:lnTo>
                      <a:pt x="1682" y="1958"/>
                    </a:lnTo>
                    <a:lnTo>
                      <a:pt x="1892" y="2167"/>
                    </a:lnTo>
                    <a:lnTo>
                      <a:pt x="1904" y="2176"/>
                    </a:lnTo>
                    <a:lnTo>
                      <a:pt x="1920" y="2182"/>
                    </a:lnTo>
                    <a:lnTo>
                      <a:pt x="1936" y="2183"/>
                    </a:lnTo>
                    <a:lnTo>
                      <a:pt x="1953" y="2182"/>
                    </a:lnTo>
                    <a:lnTo>
                      <a:pt x="1971" y="2176"/>
                    </a:lnTo>
                    <a:lnTo>
                      <a:pt x="1987" y="2167"/>
                    </a:lnTo>
                    <a:lnTo>
                      <a:pt x="2002" y="2155"/>
                    </a:lnTo>
                    <a:lnTo>
                      <a:pt x="2015" y="2139"/>
                    </a:lnTo>
                    <a:lnTo>
                      <a:pt x="2024" y="2123"/>
                    </a:lnTo>
                    <a:lnTo>
                      <a:pt x="2029" y="2106"/>
                    </a:lnTo>
                    <a:lnTo>
                      <a:pt x="2031" y="2089"/>
                    </a:lnTo>
                    <a:lnTo>
                      <a:pt x="2029" y="2073"/>
                    </a:lnTo>
                    <a:lnTo>
                      <a:pt x="2024" y="2058"/>
                    </a:lnTo>
                    <a:lnTo>
                      <a:pt x="2015" y="2045"/>
                    </a:lnTo>
                    <a:lnTo>
                      <a:pt x="1804" y="1837"/>
                    </a:lnTo>
                    <a:lnTo>
                      <a:pt x="1793" y="1822"/>
                    </a:lnTo>
                    <a:lnTo>
                      <a:pt x="1786" y="1806"/>
                    </a:lnTo>
                    <a:lnTo>
                      <a:pt x="1784" y="1788"/>
                    </a:lnTo>
                    <a:lnTo>
                      <a:pt x="1786" y="1770"/>
                    </a:lnTo>
                    <a:lnTo>
                      <a:pt x="1793" y="1754"/>
                    </a:lnTo>
                    <a:lnTo>
                      <a:pt x="1804" y="1740"/>
                    </a:lnTo>
                    <a:lnTo>
                      <a:pt x="1820" y="1729"/>
                    </a:lnTo>
                    <a:lnTo>
                      <a:pt x="1836" y="1722"/>
                    </a:lnTo>
                    <a:lnTo>
                      <a:pt x="1853" y="1720"/>
                    </a:lnTo>
                    <a:lnTo>
                      <a:pt x="1871" y="1722"/>
                    </a:lnTo>
                    <a:lnTo>
                      <a:pt x="1887" y="1729"/>
                    </a:lnTo>
                    <a:lnTo>
                      <a:pt x="1902" y="1740"/>
                    </a:lnTo>
                    <a:lnTo>
                      <a:pt x="2112" y="1948"/>
                    </a:lnTo>
                    <a:lnTo>
                      <a:pt x="2125" y="1957"/>
                    </a:lnTo>
                    <a:lnTo>
                      <a:pt x="2140" y="1963"/>
                    </a:lnTo>
                    <a:lnTo>
                      <a:pt x="2156" y="1965"/>
                    </a:lnTo>
                    <a:lnTo>
                      <a:pt x="2174" y="1963"/>
                    </a:lnTo>
                    <a:lnTo>
                      <a:pt x="2190" y="1957"/>
                    </a:lnTo>
                    <a:lnTo>
                      <a:pt x="2207" y="1949"/>
                    </a:lnTo>
                    <a:lnTo>
                      <a:pt x="2223" y="1936"/>
                    </a:lnTo>
                    <a:lnTo>
                      <a:pt x="2235" y="1920"/>
                    </a:lnTo>
                    <a:lnTo>
                      <a:pt x="2244" y="1904"/>
                    </a:lnTo>
                    <a:lnTo>
                      <a:pt x="2249" y="1887"/>
                    </a:lnTo>
                    <a:lnTo>
                      <a:pt x="2251" y="1871"/>
                    </a:lnTo>
                    <a:lnTo>
                      <a:pt x="2249" y="1855"/>
                    </a:lnTo>
                    <a:lnTo>
                      <a:pt x="2244" y="1839"/>
                    </a:lnTo>
                    <a:lnTo>
                      <a:pt x="2234" y="1826"/>
                    </a:lnTo>
                    <a:lnTo>
                      <a:pt x="2025" y="1618"/>
                    </a:lnTo>
                    <a:lnTo>
                      <a:pt x="2013" y="1603"/>
                    </a:lnTo>
                    <a:lnTo>
                      <a:pt x="2006" y="1587"/>
                    </a:lnTo>
                    <a:lnTo>
                      <a:pt x="2004" y="1570"/>
                    </a:lnTo>
                    <a:lnTo>
                      <a:pt x="2006" y="1553"/>
                    </a:lnTo>
                    <a:lnTo>
                      <a:pt x="2013" y="1535"/>
                    </a:lnTo>
                    <a:lnTo>
                      <a:pt x="2025" y="1521"/>
                    </a:lnTo>
                    <a:lnTo>
                      <a:pt x="2039" y="1510"/>
                    </a:lnTo>
                    <a:lnTo>
                      <a:pt x="2055" y="1503"/>
                    </a:lnTo>
                    <a:lnTo>
                      <a:pt x="2074" y="1501"/>
                    </a:lnTo>
                    <a:lnTo>
                      <a:pt x="2091" y="1503"/>
                    </a:lnTo>
                    <a:lnTo>
                      <a:pt x="2107" y="1510"/>
                    </a:lnTo>
                    <a:lnTo>
                      <a:pt x="2122" y="1521"/>
                    </a:lnTo>
                    <a:lnTo>
                      <a:pt x="2332" y="1729"/>
                    </a:lnTo>
                    <a:lnTo>
                      <a:pt x="2345" y="1739"/>
                    </a:lnTo>
                    <a:lnTo>
                      <a:pt x="2359" y="1744"/>
                    </a:lnTo>
                    <a:lnTo>
                      <a:pt x="2377" y="1746"/>
                    </a:lnTo>
                    <a:lnTo>
                      <a:pt x="2393" y="1744"/>
                    </a:lnTo>
                    <a:lnTo>
                      <a:pt x="2410" y="1739"/>
                    </a:lnTo>
                    <a:lnTo>
                      <a:pt x="2427" y="1730"/>
                    </a:lnTo>
                    <a:lnTo>
                      <a:pt x="2442" y="1718"/>
                    </a:lnTo>
                    <a:lnTo>
                      <a:pt x="2455" y="1703"/>
                    </a:lnTo>
                    <a:lnTo>
                      <a:pt x="2463" y="1685"/>
                    </a:lnTo>
                    <a:lnTo>
                      <a:pt x="2469" y="1669"/>
                    </a:lnTo>
                    <a:lnTo>
                      <a:pt x="2471" y="1652"/>
                    </a:lnTo>
                    <a:lnTo>
                      <a:pt x="2469" y="1636"/>
                    </a:lnTo>
                    <a:lnTo>
                      <a:pt x="2463" y="1620"/>
                    </a:lnTo>
                    <a:lnTo>
                      <a:pt x="2454" y="1608"/>
                    </a:lnTo>
                    <a:lnTo>
                      <a:pt x="2452" y="1606"/>
                    </a:lnTo>
                    <a:lnTo>
                      <a:pt x="2447" y="1600"/>
                    </a:lnTo>
                    <a:lnTo>
                      <a:pt x="2438" y="1591"/>
                    </a:lnTo>
                    <a:lnTo>
                      <a:pt x="2426" y="1579"/>
                    </a:lnTo>
                    <a:lnTo>
                      <a:pt x="2410" y="1564"/>
                    </a:lnTo>
                    <a:lnTo>
                      <a:pt x="2392" y="1545"/>
                    </a:lnTo>
                    <a:lnTo>
                      <a:pt x="2372" y="1525"/>
                    </a:lnTo>
                    <a:lnTo>
                      <a:pt x="2348" y="1502"/>
                    </a:lnTo>
                    <a:lnTo>
                      <a:pt x="2323" y="1477"/>
                    </a:lnTo>
                    <a:lnTo>
                      <a:pt x="2295" y="1449"/>
                    </a:lnTo>
                    <a:lnTo>
                      <a:pt x="2265" y="1420"/>
                    </a:lnTo>
                    <a:lnTo>
                      <a:pt x="2235" y="1389"/>
                    </a:lnTo>
                    <a:lnTo>
                      <a:pt x="2202" y="1357"/>
                    </a:lnTo>
                    <a:lnTo>
                      <a:pt x="2169" y="1323"/>
                    </a:lnTo>
                    <a:lnTo>
                      <a:pt x="2134" y="1289"/>
                    </a:lnTo>
                    <a:lnTo>
                      <a:pt x="2099" y="1254"/>
                    </a:lnTo>
                    <a:lnTo>
                      <a:pt x="2062" y="1218"/>
                    </a:lnTo>
                    <a:lnTo>
                      <a:pt x="2027" y="1182"/>
                    </a:lnTo>
                    <a:lnTo>
                      <a:pt x="1990" y="1146"/>
                    </a:lnTo>
                    <a:lnTo>
                      <a:pt x="1954" y="1110"/>
                    </a:lnTo>
                    <a:lnTo>
                      <a:pt x="1918" y="1074"/>
                    </a:lnTo>
                    <a:lnTo>
                      <a:pt x="1882" y="1039"/>
                    </a:lnTo>
                    <a:lnTo>
                      <a:pt x="1847" y="1003"/>
                    </a:lnTo>
                    <a:lnTo>
                      <a:pt x="1813" y="970"/>
                    </a:lnTo>
                    <a:lnTo>
                      <a:pt x="1780" y="937"/>
                    </a:lnTo>
                    <a:lnTo>
                      <a:pt x="1748" y="906"/>
                    </a:lnTo>
                    <a:lnTo>
                      <a:pt x="1718" y="875"/>
                    </a:lnTo>
                    <a:lnTo>
                      <a:pt x="1689" y="847"/>
                    </a:lnTo>
                    <a:lnTo>
                      <a:pt x="1663" y="821"/>
                    </a:lnTo>
                    <a:lnTo>
                      <a:pt x="1638" y="797"/>
                    </a:lnTo>
                    <a:lnTo>
                      <a:pt x="1616" y="775"/>
                    </a:lnTo>
                    <a:lnTo>
                      <a:pt x="1596" y="756"/>
                    </a:lnTo>
                    <a:lnTo>
                      <a:pt x="1579" y="740"/>
                    </a:lnTo>
                    <a:lnTo>
                      <a:pt x="1565" y="725"/>
                    </a:lnTo>
                    <a:lnTo>
                      <a:pt x="1560" y="721"/>
                    </a:lnTo>
                    <a:lnTo>
                      <a:pt x="1553" y="715"/>
                    </a:lnTo>
                    <a:lnTo>
                      <a:pt x="1546" y="711"/>
                    </a:lnTo>
                    <a:lnTo>
                      <a:pt x="1537" y="706"/>
                    </a:lnTo>
                    <a:lnTo>
                      <a:pt x="1527" y="704"/>
                    </a:lnTo>
                    <a:lnTo>
                      <a:pt x="1515" y="703"/>
                    </a:lnTo>
                    <a:lnTo>
                      <a:pt x="1501" y="705"/>
                    </a:lnTo>
                    <a:lnTo>
                      <a:pt x="1485" y="711"/>
                    </a:lnTo>
                    <a:lnTo>
                      <a:pt x="1468" y="720"/>
                    </a:lnTo>
                    <a:lnTo>
                      <a:pt x="1449" y="735"/>
                    </a:lnTo>
                    <a:lnTo>
                      <a:pt x="1428" y="754"/>
                    </a:lnTo>
                    <a:lnTo>
                      <a:pt x="1405" y="779"/>
                    </a:lnTo>
                    <a:lnTo>
                      <a:pt x="1383" y="808"/>
                    </a:lnTo>
                    <a:lnTo>
                      <a:pt x="1366" y="837"/>
                    </a:lnTo>
                    <a:lnTo>
                      <a:pt x="1270" y="1012"/>
                    </a:lnTo>
                    <a:lnTo>
                      <a:pt x="1259" y="1031"/>
                    </a:lnTo>
                    <a:lnTo>
                      <a:pt x="1244" y="1050"/>
                    </a:lnTo>
                    <a:lnTo>
                      <a:pt x="1226" y="1069"/>
                    </a:lnTo>
                    <a:lnTo>
                      <a:pt x="1194" y="1096"/>
                    </a:lnTo>
                    <a:lnTo>
                      <a:pt x="1161" y="1119"/>
                    </a:lnTo>
                    <a:lnTo>
                      <a:pt x="1125" y="1136"/>
                    </a:lnTo>
                    <a:lnTo>
                      <a:pt x="1089" y="1147"/>
                    </a:lnTo>
                    <a:lnTo>
                      <a:pt x="1052" y="1153"/>
                    </a:lnTo>
                    <a:lnTo>
                      <a:pt x="1014" y="1153"/>
                    </a:lnTo>
                    <a:lnTo>
                      <a:pt x="976" y="1147"/>
                    </a:lnTo>
                    <a:lnTo>
                      <a:pt x="944" y="1137"/>
                    </a:lnTo>
                    <a:lnTo>
                      <a:pt x="913" y="1123"/>
                    </a:lnTo>
                    <a:lnTo>
                      <a:pt x="883" y="1106"/>
                    </a:lnTo>
                    <a:lnTo>
                      <a:pt x="858" y="1085"/>
                    </a:lnTo>
                    <a:lnTo>
                      <a:pt x="833" y="1061"/>
                    </a:lnTo>
                    <a:lnTo>
                      <a:pt x="813" y="1034"/>
                    </a:lnTo>
                    <a:lnTo>
                      <a:pt x="796" y="1004"/>
                    </a:lnTo>
                    <a:lnTo>
                      <a:pt x="784" y="980"/>
                    </a:lnTo>
                    <a:lnTo>
                      <a:pt x="777" y="955"/>
                    </a:lnTo>
                    <a:lnTo>
                      <a:pt x="772" y="930"/>
                    </a:lnTo>
                    <a:lnTo>
                      <a:pt x="772" y="908"/>
                    </a:lnTo>
                    <a:lnTo>
                      <a:pt x="774" y="886"/>
                    </a:lnTo>
                    <a:lnTo>
                      <a:pt x="781" y="866"/>
                    </a:lnTo>
                    <a:lnTo>
                      <a:pt x="1064" y="203"/>
                    </a:lnTo>
                    <a:lnTo>
                      <a:pt x="1074" y="185"/>
                    </a:lnTo>
                    <a:lnTo>
                      <a:pt x="1086" y="166"/>
                    </a:lnTo>
                    <a:lnTo>
                      <a:pt x="1102" y="147"/>
                    </a:lnTo>
                    <a:lnTo>
                      <a:pt x="1120" y="126"/>
                    </a:lnTo>
                    <a:lnTo>
                      <a:pt x="1130" y="117"/>
                    </a:lnTo>
                    <a:lnTo>
                      <a:pt x="1142" y="106"/>
                    </a:lnTo>
                    <a:lnTo>
                      <a:pt x="1158" y="94"/>
                    </a:lnTo>
                    <a:lnTo>
                      <a:pt x="1176" y="81"/>
                    </a:lnTo>
                    <a:lnTo>
                      <a:pt x="1196" y="67"/>
                    </a:lnTo>
                    <a:lnTo>
                      <a:pt x="1220" y="53"/>
                    </a:lnTo>
                    <a:lnTo>
                      <a:pt x="1245" y="40"/>
                    </a:lnTo>
                    <a:lnTo>
                      <a:pt x="1274" y="28"/>
                    </a:lnTo>
                    <a:lnTo>
                      <a:pt x="1305" y="18"/>
                    </a:lnTo>
                    <a:lnTo>
                      <a:pt x="1338" y="10"/>
                    </a:lnTo>
                    <a:lnTo>
                      <a:pt x="1373" y="3"/>
                    </a:lnTo>
                    <a:lnTo>
                      <a:pt x="1412" y="0"/>
                    </a:lnTo>
                    <a:lnTo>
                      <a:pt x="1451"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7" name="Freeform 40"/>
              <p:cNvSpPr>
                <a:spLocks noEditPoints="1"/>
              </p:cNvSpPr>
              <p:nvPr/>
            </p:nvSpPr>
            <p:spPr bwMode="auto">
              <a:xfrm>
                <a:off x="7332663" y="2609851"/>
                <a:ext cx="149225" cy="147638"/>
              </a:xfrm>
              <a:custGeom>
                <a:avLst/>
                <a:gdLst>
                  <a:gd name="T0" fmla="*/ 671 w 1031"/>
                  <a:gd name="T1" fmla="*/ 657 h 1025"/>
                  <a:gd name="T2" fmla="*/ 626 w 1031"/>
                  <a:gd name="T3" fmla="*/ 679 h 1025"/>
                  <a:gd name="T4" fmla="*/ 595 w 1031"/>
                  <a:gd name="T5" fmla="*/ 718 h 1025"/>
                  <a:gd name="T6" fmla="*/ 584 w 1031"/>
                  <a:gd name="T7" fmla="*/ 766 h 1025"/>
                  <a:gd name="T8" fmla="*/ 595 w 1031"/>
                  <a:gd name="T9" fmla="*/ 817 h 1025"/>
                  <a:gd name="T10" fmla="*/ 626 w 1031"/>
                  <a:gd name="T11" fmla="*/ 854 h 1025"/>
                  <a:gd name="T12" fmla="*/ 671 w 1031"/>
                  <a:gd name="T13" fmla="*/ 877 h 1025"/>
                  <a:gd name="T14" fmla="*/ 723 w 1031"/>
                  <a:gd name="T15" fmla="*/ 877 h 1025"/>
                  <a:gd name="T16" fmla="*/ 768 w 1031"/>
                  <a:gd name="T17" fmla="*/ 854 h 1025"/>
                  <a:gd name="T18" fmla="*/ 800 w 1031"/>
                  <a:gd name="T19" fmla="*/ 816 h 1025"/>
                  <a:gd name="T20" fmla="*/ 811 w 1031"/>
                  <a:gd name="T21" fmla="*/ 766 h 1025"/>
                  <a:gd name="T22" fmla="*/ 800 w 1031"/>
                  <a:gd name="T23" fmla="*/ 718 h 1025"/>
                  <a:gd name="T24" fmla="*/ 768 w 1031"/>
                  <a:gd name="T25" fmla="*/ 679 h 1025"/>
                  <a:gd name="T26" fmla="*/ 723 w 1031"/>
                  <a:gd name="T27" fmla="*/ 657 h 1025"/>
                  <a:gd name="T28" fmla="*/ 345 w 1031"/>
                  <a:gd name="T29" fmla="*/ 0 h 1025"/>
                  <a:gd name="T30" fmla="*/ 391 w 1031"/>
                  <a:gd name="T31" fmla="*/ 12 h 1025"/>
                  <a:gd name="T32" fmla="*/ 432 w 1031"/>
                  <a:gd name="T33" fmla="*/ 39 h 1025"/>
                  <a:gd name="T34" fmla="*/ 1007 w 1031"/>
                  <a:gd name="T35" fmla="*/ 615 h 1025"/>
                  <a:gd name="T36" fmla="*/ 1027 w 1031"/>
                  <a:gd name="T37" fmla="*/ 659 h 1025"/>
                  <a:gd name="T38" fmla="*/ 1031 w 1031"/>
                  <a:gd name="T39" fmla="*/ 705 h 1025"/>
                  <a:gd name="T40" fmla="*/ 1019 w 1031"/>
                  <a:gd name="T41" fmla="*/ 751 h 1025"/>
                  <a:gd name="T42" fmla="*/ 992 w 1031"/>
                  <a:gd name="T43" fmla="*/ 791 h 1025"/>
                  <a:gd name="T44" fmla="*/ 776 w 1031"/>
                  <a:gd name="T45" fmla="*/ 1001 h 1025"/>
                  <a:gd name="T46" fmla="*/ 732 w 1031"/>
                  <a:gd name="T47" fmla="*/ 1021 h 1025"/>
                  <a:gd name="T48" fmla="*/ 686 w 1031"/>
                  <a:gd name="T49" fmla="*/ 1025 h 1025"/>
                  <a:gd name="T50" fmla="*/ 640 w 1031"/>
                  <a:gd name="T51" fmla="*/ 1013 h 1025"/>
                  <a:gd name="T52" fmla="*/ 600 w 1031"/>
                  <a:gd name="T53" fmla="*/ 985 h 1025"/>
                  <a:gd name="T54" fmla="*/ 24 w 1031"/>
                  <a:gd name="T55" fmla="*/ 409 h 1025"/>
                  <a:gd name="T56" fmla="*/ 4 w 1031"/>
                  <a:gd name="T57" fmla="*/ 367 h 1025"/>
                  <a:gd name="T58" fmla="*/ 0 w 1031"/>
                  <a:gd name="T59" fmla="*/ 320 h 1025"/>
                  <a:gd name="T60" fmla="*/ 11 w 1031"/>
                  <a:gd name="T61" fmla="*/ 275 h 1025"/>
                  <a:gd name="T62" fmla="*/ 40 w 1031"/>
                  <a:gd name="T63" fmla="*/ 234 h 1025"/>
                  <a:gd name="T64" fmla="*/ 255 w 1031"/>
                  <a:gd name="T65" fmla="*/ 24 h 1025"/>
                  <a:gd name="T66" fmla="*/ 298 w 1031"/>
                  <a:gd name="T67" fmla="*/ 4 h 1025"/>
                  <a:gd name="T68" fmla="*/ 345 w 1031"/>
                  <a:gd name="T69" fmla="*/ 0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1" h="1025">
                    <a:moveTo>
                      <a:pt x="698" y="654"/>
                    </a:moveTo>
                    <a:lnTo>
                      <a:pt x="671" y="657"/>
                    </a:lnTo>
                    <a:lnTo>
                      <a:pt x="648" y="665"/>
                    </a:lnTo>
                    <a:lnTo>
                      <a:pt x="626" y="679"/>
                    </a:lnTo>
                    <a:lnTo>
                      <a:pt x="609" y="696"/>
                    </a:lnTo>
                    <a:lnTo>
                      <a:pt x="595" y="718"/>
                    </a:lnTo>
                    <a:lnTo>
                      <a:pt x="587" y="741"/>
                    </a:lnTo>
                    <a:lnTo>
                      <a:pt x="584" y="766"/>
                    </a:lnTo>
                    <a:lnTo>
                      <a:pt x="587" y="793"/>
                    </a:lnTo>
                    <a:lnTo>
                      <a:pt x="595" y="817"/>
                    </a:lnTo>
                    <a:lnTo>
                      <a:pt x="609" y="837"/>
                    </a:lnTo>
                    <a:lnTo>
                      <a:pt x="626" y="854"/>
                    </a:lnTo>
                    <a:lnTo>
                      <a:pt x="648" y="868"/>
                    </a:lnTo>
                    <a:lnTo>
                      <a:pt x="671" y="877"/>
                    </a:lnTo>
                    <a:lnTo>
                      <a:pt x="698" y="880"/>
                    </a:lnTo>
                    <a:lnTo>
                      <a:pt x="723" y="877"/>
                    </a:lnTo>
                    <a:lnTo>
                      <a:pt x="748" y="868"/>
                    </a:lnTo>
                    <a:lnTo>
                      <a:pt x="768" y="854"/>
                    </a:lnTo>
                    <a:lnTo>
                      <a:pt x="785" y="837"/>
                    </a:lnTo>
                    <a:lnTo>
                      <a:pt x="800" y="816"/>
                    </a:lnTo>
                    <a:lnTo>
                      <a:pt x="808" y="793"/>
                    </a:lnTo>
                    <a:lnTo>
                      <a:pt x="811" y="766"/>
                    </a:lnTo>
                    <a:lnTo>
                      <a:pt x="808" y="741"/>
                    </a:lnTo>
                    <a:lnTo>
                      <a:pt x="800" y="718"/>
                    </a:lnTo>
                    <a:lnTo>
                      <a:pt x="785" y="696"/>
                    </a:lnTo>
                    <a:lnTo>
                      <a:pt x="768" y="679"/>
                    </a:lnTo>
                    <a:lnTo>
                      <a:pt x="748" y="665"/>
                    </a:lnTo>
                    <a:lnTo>
                      <a:pt x="723" y="657"/>
                    </a:lnTo>
                    <a:lnTo>
                      <a:pt x="698" y="654"/>
                    </a:lnTo>
                    <a:close/>
                    <a:moveTo>
                      <a:pt x="345" y="0"/>
                    </a:moveTo>
                    <a:lnTo>
                      <a:pt x="368" y="4"/>
                    </a:lnTo>
                    <a:lnTo>
                      <a:pt x="391" y="12"/>
                    </a:lnTo>
                    <a:lnTo>
                      <a:pt x="412" y="24"/>
                    </a:lnTo>
                    <a:lnTo>
                      <a:pt x="432" y="39"/>
                    </a:lnTo>
                    <a:lnTo>
                      <a:pt x="992" y="596"/>
                    </a:lnTo>
                    <a:lnTo>
                      <a:pt x="1007" y="615"/>
                    </a:lnTo>
                    <a:lnTo>
                      <a:pt x="1019" y="637"/>
                    </a:lnTo>
                    <a:lnTo>
                      <a:pt x="1027" y="659"/>
                    </a:lnTo>
                    <a:lnTo>
                      <a:pt x="1031" y="682"/>
                    </a:lnTo>
                    <a:lnTo>
                      <a:pt x="1031" y="705"/>
                    </a:lnTo>
                    <a:lnTo>
                      <a:pt x="1027" y="729"/>
                    </a:lnTo>
                    <a:lnTo>
                      <a:pt x="1019" y="751"/>
                    </a:lnTo>
                    <a:lnTo>
                      <a:pt x="1007" y="771"/>
                    </a:lnTo>
                    <a:lnTo>
                      <a:pt x="992" y="791"/>
                    </a:lnTo>
                    <a:lnTo>
                      <a:pt x="796" y="985"/>
                    </a:lnTo>
                    <a:lnTo>
                      <a:pt x="776" y="1001"/>
                    </a:lnTo>
                    <a:lnTo>
                      <a:pt x="755" y="1013"/>
                    </a:lnTo>
                    <a:lnTo>
                      <a:pt x="732" y="1021"/>
                    </a:lnTo>
                    <a:lnTo>
                      <a:pt x="709" y="1025"/>
                    </a:lnTo>
                    <a:lnTo>
                      <a:pt x="686" y="1025"/>
                    </a:lnTo>
                    <a:lnTo>
                      <a:pt x="663" y="1021"/>
                    </a:lnTo>
                    <a:lnTo>
                      <a:pt x="640" y="1013"/>
                    </a:lnTo>
                    <a:lnTo>
                      <a:pt x="619" y="1001"/>
                    </a:lnTo>
                    <a:lnTo>
                      <a:pt x="600" y="985"/>
                    </a:lnTo>
                    <a:lnTo>
                      <a:pt x="40" y="429"/>
                    </a:lnTo>
                    <a:lnTo>
                      <a:pt x="24" y="409"/>
                    </a:lnTo>
                    <a:lnTo>
                      <a:pt x="11" y="389"/>
                    </a:lnTo>
                    <a:lnTo>
                      <a:pt x="4" y="367"/>
                    </a:lnTo>
                    <a:lnTo>
                      <a:pt x="0" y="344"/>
                    </a:lnTo>
                    <a:lnTo>
                      <a:pt x="0" y="320"/>
                    </a:lnTo>
                    <a:lnTo>
                      <a:pt x="4" y="297"/>
                    </a:lnTo>
                    <a:lnTo>
                      <a:pt x="11" y="275"/>
                    </a:lnTo>
                    <a:lnTo>
                      <a:pt x="24" y="253"/>
                    </a:lnTo>
                    <a:lnTo>
                      <a:pt x="40" y="234"/>
                    </a:lnTo>
                    <a:lnTo>
                      <a:pt x="236" y="39"/>
                    </a:lnTo>
                    <a:lnTo>
                      <a:pt x="255" y="24"/>
                    </a:lnTo>
                    <a:lnTo>
                      <a:pt x="275" y="12"/>
                    </a:lnTo>
                    <a:lnTo>
                      <a:pt x="298" y="4"/>
                    </a:lnTo>
                    <a:lnTo>
                      <a:pt x="321" y="0"/>
                    </a:lnTo>
                    <a:lnTo>
                      <a:pt x="345"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nvGrpSpPr>
            <p:cNvPr id="21" name="Group 20"/>
            <p:cNvGrpSpPr/>
            <p:nvPr/>
          </p:nvGrpSpPr>
          <p:grpSpPr>
            <a:xfrm>
              <a:off x="2741540" y="-165466"/>
              <a:ext cx="2140559" cy="2689113"/>
              <a:chOff x="3613381" y="563754"/>
              <a:chExt cx="1598383" cy="2007996"/>
            </a:xfrm>
            <a:solidFill>
              <a:schemeClr val="bg1"/>
            </a:solidFill>
          </p:grpSpPr>
          <p:sp>
            <p:nvSpPr>
              <p:cNvPr id="22" name="Freeform 17"/>
              <p:cNvSpPr>
                <a:spLocks noEditPoints="1"/>
              </p:cNvSpPr>
              <p:nvPr/>
            </p:nvSpPr>
            <p:spPr bwMode="auto">
              <a:xfrm>
                <a:off x="3613381" y="563754"/>
                <a:ext cx="463835" cy="765065"/>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3" name="Freeform 18"/>
              <p:cNvSpPr>
                <a:spLocks/>
              </p:cNvSpPr>
              <p:nvPr/>
            </p:nvSpPr>
            <p:spPr bwMode="auto">
              <a:xfrm>
                <a:off x="4984751" y="2243138"/>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4" name="Freeform 19"/>
              <p:cNvSpPr>
                <a:spLocks/>
              </p:cNvSpPr>
              <p:nvPr/>
            </p:nvSpPr>
            <p:spPr bwMode="auto">
              <a:xfrm>
                <a:off x="4881563" y="2271713"/>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5" name="Freeform 20"/>
              <p:cNvSpPr>
                <a:spLocks/>
              </p:cNvSpPr>
              <p:nvPr/>
            </p:nvSpPr>
            <p:spPr bwMode="auto">
              <a:xfrm>
                <a:off x="4805363" y="2346325"/>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6" name="Freeform 21"/>
              <p:cNvSpPr>
                <a:spLocks/>
              </p:cNvSpPr>
              <p:nvPr/>
            </p:nvSpPr>
            <p:spPr bwMode="auto">
              <a:xfrm>
                <a:off x="4776788" y="2449513"/>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7" name="Freeform 22"/>
              <p:cNvSpPr>
                <a:spLocks/>
              </p:cNvSpPr>
              <p:nvPr/>
            </p:nvSpPr>
            <p:spPr bwMode="auto">
              <a:xfrm>
                <a:off x="4805363" y="2540000"/>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8" name="Freeform 23"/>
              <p:cNvSpPr>
                <a:spLocks/>
              </p:cNvSpPr>
              <p:nvPr/>
            </p:nvSpPr>
            <p:spPr bwMode="auto">
              <a:xfrm>
                <a:off x="5141913" y="2540000"/>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29" name="Freeform 24"/>
              <p:cNvSpPr>
                <a:spLocks/>
              </p:cNvSpPr>
              <p:nvPr/>
            </p:nvSpPr>
            <p:spPr bwMode="auto">
              <a:xfrm>
                <a:off x="5165726" y="2449513"/>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0" name="Freeform 25"/>
              <p:cNvSpPr>
                <a:spLocks/>
              </p:cNvSpPr>
              <p:nvPr/>
            </p:nvSpPr>
            <p:spPr bwMode="auto">
              <a:xfrm>
                <a:off x="5141913" y="2346325"/>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1" name="Freeform 26"/>
              <p:cNvSpPr>
                <a:spLocks/>
              </p:cNvSpPr>
              <p:nvPr/>
            </p:nvSpPr>
            <p:spPr bwMode="auto">
              <a:xfrm>
                <a:off x="5075238" y="2271713"/>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2" name="Freeform 27"/>
              <p:cNvSpPr>
                <a:spLocks/>
              </p:cNvSpPr>
              <p:nvPr/>
            </p:nvSpPr>
            <p:spPr bwMode="auto">
              <a:xfrm>
                <a:off x="3830763" y="736133"/>
                <a:ext cx="53016" cy="148487"/>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sp>
            <p:nvSpPr>
              <p:cNvPr id="33" name="Freeform 28"/>
              <p:cNvSpPr>
                <a:spLocks/>
              </p:cNvSpPr>
              <p:nvPr/>
            </p:nvSpPr>
            <p:spPr bwMode="auto">
              <a:xfrm>
                <a:off x="3830763" y="951098"/>
                <a:ext cx="59543" cy="74367"/>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endParaRPr lang="en-US" sz="1800">
                  <a:latin typeface="Arial" panose="020B0604020202020204" pitchFamily="34" charset="0"/>
                  <a:cs typeface="Arial" panose="020B0604020202020204" pitchFamily="34" charset="0"/>
                </a:endParaRPr>
              </a:p>
            </p:txBody>
          </p:sp>
        </p:grpSp>
      </p:grpSp>
      <p:pic>
        <p:nvPicPr>
          <p:cNvPr id="47" name="Picture 46"/>
          <p:cNvPicPr>
            <a:picLocks noChangeAspect="1"/>
          </p:cNvPicPr>
          <p:nvPr/>
        </p:nvPicPr>
        <p:blipFill>
          <a:blip r:embed="rId5"/>
          <a:stretch>
            <a:fillRect/>
          </a:stretch>
        </p:blipFill>
        <p:spPr>
          <a:xfrm>
            <a:off x="2941146" y="2128661"/>
            <a:ext cx="438665" cy="388912"/>
          </a:xfrm>
          <a:prstGeom prst="rect">
            <a:avLst/>
          </a:prstGeom>
        </p:spPr>
      </p:pic>
      <p:pic>
        <p:nvPicPr>
          <p:cNvPr id="48" name="Picture 47"/>
          <p:cNvPicPr>
            <a:picLocks noChangeAspect="1"/>
          </p:cNvPicPr>
          <p:nvPr/>
        </p:nvPicPr>
        <p:blipFill>
          <a:blip r:embed="rId6"/>
          <a:stretch>
            <a:fillRect/>
          </a:stretch>
        </p:blipFill>
        <p:spPr>
          <a:xfrm>
            <a:off x="2674342" y="3088059"/>
            <a:ext cx="717274" cy="495338"/>
          </a:xfrm>
          <a:prstGeom prst="rect">
            <a:avLst/>
          </a:prstGeom>
        </p:spPr>
      </p:pic>
      <p:grpSp>
        <p:nvGrpSpPr>
          <p:cNvPr id="49" name="Group 48"/>
          <p:cNvGrpSpPr/>
          <p:nvPr/>
        </p:nvGrpSpPr>
        <p:grpSpPr>
          <a:xfrm>
            <a:off x="3616438" y="6208631"/>
            <a:ext cx="4707558" cy="579170"/>
            <a:chOff x="3616438" y="6208631"/>
            <a:chExt cx="4707558" cy="579170"/>
          </a:xfrm>
        </p:grpSpPr>
        <p:grpSp>
          <p:nvGrpSpPr>
            <p:cNvPr id="53" name="Group 52"/>
            <p:cNvGrpSpPr/>
            <p:nvPr/>
          </p:nvGrpSpPr>
          <p:grpSpPr>
            <a:xfrm>
              <a:off x="5181600" y="6208631"/>
              <a:ext cx="3142396" cy="579170"/>
              <a:chOff x="5163589" y="6065470"/>
              <a:chExt cx="3142396" cy="579170"/>
            </a:xfrm>
          </p:grpSpPr>
          <p:pic>
            <p:nvPicPr>
              <p:cNvPr id="55" name="Picture 54"/>
              <p:cNvPicPr>
                <a:picLocks noChangeAspect="1"/>
              </p:cNvPicPr>
              <p:nvPr/>
            </p:nvPicPr>
            <p:blipFill>
              <a:blip r:embed="rId7"/>
              <a:stretch>
                <a:fillRect/>
              </a:stretch>
            </p:blipFill>
            <p:spPr>
              <a:xfrm>
                <a:off x="6172200" y="6065470"/>
                <a:ext cx="2133785" cy="579170"/>
              </a:xfrm>
              <a:prstGeom prst="rect">
                <a:avLst/>
              </a:prstGeom>
            </p:spPr>
          </p:pic>
          <p:pic>
            <p:nvPicPr>
              <p:cNvPr id="56" name="Picture 55"/>
              <p:cNvPicPr>
                <a:picLocks noChangeAspect="1"/>
              </p:cNvPicPr>
              <p:nvPr/>
            </p:nvPicPr>
            <p:blipFill>
              <a:blip r:embed="rId8"/>
              <a:stretch>
                <a:fillRect/>
              </a:stretch>
            </p:blipFill>
            <p:spPr>
              <a:xfrm>
                <a:off x="5163589" y="6065471"/>
                <a:ext cx="971180" cy="566522"/>
              </a:xfrm>
              <a:prstGeom prst="rect">
                <a:avLst/>
              </a:prstGeom>
            </p:spPr>
          </p:pic>
        </p:grpSp>
        <p:pic>
          <p:nvPicPr>
            <p:cNvPr id="54" name="Picture 2" descr="Image result for county of los angeles public health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7976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19</a:t>
            </a:fld>
            <a:endParaRPr lang="en-US" dirty="0"/>
          </a:p>
        </p:txBody>
      </p:sp>
      <p:sp>
        <p:nvSpPr>
          <p:cNvPr id="5" name="Title 1"/>
          <p:cNvSpPr txBox="1">
            <a:spLocks/>
          </p:cNvSpPr>
          <p:nvPr/>
        </p:nvSpPr>
        <p:spPr>
          <a:xfrm>
            <a:off x="457200" y="167051"/>
            <a:ext cx="8229600" cy="1143000"/>
          </a:xfrm>
          <a:prstGeom prst="rect">
            <a:avLst/>
          </a:prstGeom>
          <a:noFill/>
          <a:ln>
            <a:noFill/>
          </a:ln>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4000" b="1" kern="0" dirty="0" smtClean="0">
                <a:solidFill>
                  <a:prstClr val="black"/>
                </a:solidFill>
                <a:cs typeface="Arial" pitchFamily="34" charset="0"/>
              </a:rPr>
              <a:t>ICMS</a:t>
            </a:r>
            <a:r>
              <a:rPr kumimoji="0" lang="en-US" sz="4000" b="1" i="0" u="none" strike="noStrike" kern="0" cap="none" spc="0" normalizeH="0" baseline="0" noProof="0" dirty="0" smtClean="0">
                <a:ln>
                  <a:noFill/>
                </a:ln>
                <a:solidFill>
                  <a:prstClr val="black"/>
                </a:solidFill>
                <a:effectLst/>
                <a:uLnTx/>
                <a:uFillTx/>
                <a:cs typeface="Arial" pitchFamily="34" charset="0"/>
              </a:rPr>
              <a:t> Provider Role in D7</a:t>
            </a:r>
            <a:endParaRPr kumimoji="0" lang="en-US" sz="4000" b="1" i="0" u="none" strike="noStrike" kern="0" cap="none" spc="0" normalizeH="0" baseline="0" noProof="0" dirty="0">
              <a:ln>
                <a:noFill/>
              </a:ln>
              <a:solidFill>
                <a:prstClr val="black"/>
              </a:solidFill>
              <a:effectLst/>
              <a:uLnTx/>
              <a:uFillTx/>
              <a:cs typeface="Arial" pitchFamily="34" charset="0"/>
            </a:endParaRPr>
          </a:p>
        </p:txBody>
      </p:sp>
      <p:grpSp>
        <p:nvGrpSpPr>
          <p:cNvPr id="7" name="Group 6"/>
          <p:cNvGrpSpPr/>
          <p:nvPr/>
        </p:nvGrpSpPr>
        <p:grpSpPr>
          <a:xfrm>
            <a:off x="3616438" y="6208631"/>
            <a:ext cx="4707558" cy="579170"/>
            <a:chOff x="3616438" y="6208631"/>
            <a:chExt cx="4707558" cy="579170"/>
          </a:xfrm>
        </p:grpSpPr>
        <p:grpSp>
          <p:nvGrpSpPr>
            <p:cNvPr id="8" name="Group 7"/>
            <p:cNvGrpSpPr/>
            <p:nvPr/>
          </p:nvGrpSpPr>
          <p:grpSpPr>
            <a:xfrm>
              <a:off x="5181600" y="6208631"/>
              <a:ext cx="3142396" cy="579170"/>
              <a:chOff x="5163589" y="6065470"/>
              <a:chExt cx="3142396" cy="579170"/>
            </a:xfrm>
          </p:grpSpPr>
          <p:pic>
            <p:nvPicPr>
              <p:cNvPr id="10" name="Picture 9"/>
              <p:cNvPicPr>
                <a:picLocks noChangeAspect="1"/>
              </p:cNvPicPr>
              <p:nvPr/>
            </p:nvPicPr>
            <p:blipFill>
              <a:blip r:embed="rId2"/>
              <a:stretch>
                <a:fillRect/>
              </a:stretch>
            </p:blipFill>
            <p:spPr>
              <a:xfrm>
                <a:off x="6172200" y="6065470"/>
                <a:ext cx="2133785" cy="579170"/>
              </a:xfrm>
              <a:prstGeom prst="rect">
                <a:avLst/>
              </a:prstGeom>
            </p:spPr>
          </p:pic>
          <p:pic>
            <p:nvPicPr>
              <p:cNvPr id="11" name="Picture 10"/>
              <p:cNvPicPr>
                <a:picLocks noChangeAspect="1"/>
              </p:cNvPicPr>
              <p:nvPr/>
            </p:nvPicPr>
            <p:blipFill>
              <a:blip r:embed="rId3"/>
              <a:stretch>
                <a:fillRect/>
              </a:stretch>
            </p:blipFill>
            <p:spPr>
              <a:xfrm>
                <a:off x="5163589" y="6065471"/>
                <a:ext cx="971180" cy="566522"/>
              </a:xfrm>
              <a:prstGeom prst="rect">
                <a:avLst/>
              </a:prstGeom>
            </p:spPr>
          </p:pic>
        </p:grpSp>
        <p:pic>
          <p:nvPicPr>
            <p:cNvPr id="9"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5"/>
          <a:stretch>
            <a:fillRect/>
          </a:stretch>
        </p:blipFill>
        <p:spPr>
          <a:xfrm>
            <a:off x="192551" y="1371600"/>
            <a:ext cx="8241323" cy="6858000"/>
          </a:xfrm>
          <a:prstGeom prst="rect">
            <a:avLst/>
          </a:prstGeom>
        </p:spPr>
      </p:pic>
    </p:spTree>
    <p:extLst>
      <p:ext uri="{BB962C8B-B14F-4D97-AF65-F5344CB8AC3E}">
        <p14:creationId xmlns:p14="http://schemas.microsoft.com/office/powerpoint/2010/main" val="355573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0"/>
            <a:ext cx="8763000" cy="1143000"/>
          </a:xfrm>
        </p:spPr>
        <p:txBody>
          <a:bodyPr>
            <a:normAutofit fontScale="90000"/>
          </a:bodyPr>
          <a:lstStyle/>
          <a:p>
            <a:r>
              <a:rPr lang="en-US" dirty="0"/>
              <a:t>HOMELESS INITIATIVEs AND MEASURE H</a:t>
            </a:r>
          </a:p>
        </p:txBody>
      </p:sp>
      <p:sp>
        <p:nvSpPr>
          <p:cNvPr id="3" name="Content Placeholder 2"/>
          <p:cNvSpPr>
            <a:spLocks noGrp="1"/>
          </p:cNvSpPr>
          <p:nvPr>
            <p:ph idx="1"/>
          </p:nvPr>
        </p:nvSpPr>
        <p:spPr>
          <a:xfrm>
            <a:off x="573429" y="1323175"/>
            <a:ext cx="8229600" cy="4525963"/>
          </a:xfrm>
        </p:spPr>
        <p:txBody>
          <a:bodyPr>
            <a:normAutofit/>
          </a:bodyPr>
          <a:lstStyle/>
          <a:p>
            <a:r>
              <a:rPr lang="en-US" sz="2800" dirty="0"/>
              <a:t>51 Strategies to Combat Homelessness </a:t>
            </a:r>
          </a:p>
          <a:p>
            <a:pPr marL="0" indent="0">
              <a:buNone/>
            </a:pPr>
            <a:endParaRPr lang="en-US" sz="2800" dirty="0"/>
          </a:p>
          <a:p>
            <a:r>
              <a:rPr lang="en-US" sz="2800" dirty="0"/>
              <a:t>March 2017 voters approved a quarter cent sales tax dedicated to funding homeless services. </a:t>
            </a:r>
          </a:p>
          <a:p>
            <a:endParaRPr lang="en-US" sz="2800" dirty="0"/>
          </a:p>
          <a:p>
            <a:r>
              <a:rPr lang="en-US" sz="2800" dirty="0"/>
              <a:t>Strategy D7 “Permanent Supportive Housing” has a goal of providing subsidies and services to 2500 people experiencing homelessness. </a:t>
            </a:r>
          </a:p>
          <a:p>
            <a:pPr marL="0" indent="0">
              <a:buNone/>
            </a:pPr>
            <a:endParaRPr lang="en-US" sz="2800" dirty="0"/>
          </a:p>
        </p:txBody>
      </p:sp>
      <p:sp>
        <p:nvSpPr>
          <p:cNvPr id="4" name="Slide Number Placeholder 3"/>
          <p:cNvSpPr>
            <a:spLocks noGrp="1"/>
          </p:cNvSpPr>
          <p:nvPr>
            <p:ph type="sldNum" sz="quarter" idx="12"/>
          </p:nvPr>
        </p:nvSpPr>
        <p:spPr/>
        <p:txBody>
          <a:bodyPr/>
          <a:lstStyle/>
          <a:p>
            <a:r>
              <a:rPr lang="en-US" dirty="0" smtClean="0"/>
              <a:t>2</a:t>
            </a:r>
            <a:endParaRPr lang="en-US" dirty="0"/>
          </a:p>
        </p:txBody>
      </p:sp>
      <p:grpSp>
        <p:nvGrpSpPr>
          <p:cNvPr id="5" name="Group 4"/>
          <p:cNvGrpSpPr/>
          <p:nvPr/>
        </p:nvGrpSpPr>
        <p:grpSpPr>
          <a:xfrm>
            <a:off x="3616438" y="6208631"/>
            <a:ext cx="4707558" cy="579170"/>
            <a:chOff x="3616438" y="6208631"/>
            <a:chExt cx="4707558" cy="579170"/>
          </a:xfrm>
        </p:grpSpPr>
        <p:grpSp>
          <p:nvGrpSpPr>
            <p:cNvPr id="7" name="Group 6"/>
            <p:cNvGrpSpPr/>
            <p:nvPr/>
          </p:nvGrpSpPr>
          <p:grpSpPr>
            <a:xfrm>
              <a:off x="5181600" y="6208631"/>
              <a:ext cx="3142396" cy="579170"/>
              <a:chOff x="5163589" y="6065470"/>
              <a:chExt cx="3142396" cy="579170"/>
            </a:xfrm>
          </p:grpSpPr>
          <p:pic>
            <p:nvPicPr>
              <p:cNvPr id="8" name="Picture 7"/>
              <p:cNvPicPr>
                <a:picLocks noChangeAspect="1"/>
              </p:cNvPicPr>
              <p:nvPr/>
            </p:nvPicPr>
            <p:blipFill>
              <a:blip r:embed="rId2"/>
              <a:stretch>
                <a:fillRect/>
              </a:stretch>
            </p:blipFill>
            <p:spPr>
              <a:xfrm>
                <a:off x="6172200" y="6065470"/>
                <a:ext cx="2133785" cy="579170"/>
              </a:xfrm>
              <a:prstGeom prst="rect">
                <a:avLst/>
              </a:prstGeom>
            </p:spPr>
          </p:pic>
          <p:pic>
            <p:nvPicPr>
              <p:cNvPr id="9" name="Picture 8"/>
              <p:cNvPicPr>
                <a:picLocks noChangeAspect="1"/>
              </p:cNvPicPr>
              <p:nvPr/>
            </p:nvPicPr>
            <p:blipFill>
              <a:blip r:embed="rId3"/>
              <a:stretch>
                <a:fillRect/>
              </a:stretch>
            </p:blipFill>
            <p:spPr>
              <a:xfrm>
                <a:off x="5163589" y="6065471"/>
                <a:ext cx="971180" cy="566522"/>
              </a:xfrm>
              <a:prstGeom prst="rect">
                <a:avLst/>
              </a:prstGeom>
            </p:spPr>
          </p:pic>
        </p:grpSp>
        <p:pic>
          <p:nvPicPr>
            <p:cNvPr id="2050"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4969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20</a:t>
            </a:fld>
            <a:endParaRPr lang="en-US" dirty="0"/>
          </a:p>
        </p:txBody>
      </p:sp>
      <p:pic>
        <p:nvPicPr>
          <p:cNvPr id="5" name="Picture 4"/>
          <p:cNvPicPr>
            <a:picLocks noChangeAspect="1"/>
          </p:cNvPicPr>
          <p:nvPr/>
        </p:nvPicPr>
        <p:blipFill>
          <a:blip r:embed="rId2"/>
          <a:stretch>
            <a:fillRect/>
          </a:stretch>
        </p:blipFill>
        <p:spPr>
          <a:xfrm>
            <a:off x="228600" y="1882288"/>
            <a:ext cx="8364437" cy="4596782"/>
          </a:xfrm>
          <a:prstGeom prst="rect">
            <a:avLst/>
          </a:prstGeom>
        </p:spPr>
      </p:pic>
      <p:pic>
        <p:nvPicPr>
          <p:cNvPr id="6" name="Picture 5"/>
          <p:cNvPicPr>
            <a:picLocks noChangeAspect="1"/>
          </p:cNvPicPr>
          <p:nvPr/>
        </p:nvPicPr>
        <p:blipFill>
          <a:blip r:embed="rId3"/>
          <a:stretch>
            <a:fillRect/>
          </a:stretch>
        </p:blipFill>
        <p:spPr>
          <a:xfrm>
            <a:off x="118863" y="76200"/>
            <a:ext cx="8474174" cy="1182727"/>
          </a:xfrm>
          <a:prstGeom prst="rect">
            <a:avLst/>
          </a:prstGeom>
        </p:spPr>
      </p:pic>
      <p:grpSp>
        <p:nvGrpSpPr>
          <p:cNvPr id="10" name="Group 9"/>
          <p:cNvGrpSpPr/>
          <p:nvPr/>
        </p:nvGrpSpPr>
        <p:grpSpPr>
          <a:xfrm>
            <a:off x="3616438" y="6208631"/>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4"/>
              <a:stretch>
                <a:fillRect/>
              </a:stretch>
            </p:blipFill>
            <p:spPr>
              <a:xfrm>
                <a:off x="6172200" y="6065470"/>
                <a:ext cx="2133785" cy="579170"/>
              </a:xfrm>
              <a:prstGeom prst="rect">
                <a:avLst/>
              </a:prstGeom>
            </p:spPr>
          </p:pic>
          <p:pic>
            <p:nvPicPr>
              <p:cNvPr id="14" name="Picture 13"/>
              <p:cNvPicPr>
                <a:picLocks noChangeAspect="1"/>
              </p:cNvPicPr>
              <p:nvPr/>
            </p:nvPicPr>
            <p:blipFill>
              <a:blip r:embed="rId5"/>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0247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21</a:t>
            </a:r>
            <a:endParaRPr lang="en-US" dirty="0"/>
          </a:p>
        </p:txBody>
      </p:sp>
      <p:pic>
        <p:nvPicPr>
          <p:cNvPr id="5" name="Picture 4"/>
          <p:cNvPicPr>
            <a:picLocks noChangeAspect="1"/>
          </p:cNvPicPr>
          <p:nvPr/>
        </p:nvPicPr>
        <p:blipFill>
          <a:blip r:embed="rId2"/>
          <a:stretch>
            <a:fillRect/>
          </a:stretch>
        </p:blipFill>
        <p:spPr>
          <a:xfrm>
            <a:off x="304800" y="1828800"/>
            <a:ext cx="8315665" cy="4566300"/>
          </a:xfrm>
          <a:prstGeom prst="rect">
            <a:avLst/>
          </a:prstGeom>
        </p:spPr>
      </p:pic>
      <p:pic>
        <p:nvPicPr>
          <p:cNvPr id="6" name="Picture 5"/>
          <p:cNvPicPr>
            <a:picLocks noChangeAspect="1"/>
          </p:cNvPicPr>
          <p:nvPr/>
        </p:nvPicPr>
        <p:blipFill>
          <a:blip r:embed="rId3"/>
          <a:stretch>
            <a:fillRect/>
          </a:stretch>
        </p:blipFill>
        <p:spPr>
          <a:xfrm>
            <a:off x="246051" y="152400"/>
            <a:ext cx="8382727" cy="1347333"/>
          </a:xfrm>
          <a:prstGeom prst="rect">
            <a:avLst/>
          </a:prstGeom>
        </p:spPr>
      </p:pic>
      <p:grpSp>
        <p:nvGrpSpPr>
          <p:cNvPr id="11" name="Group 10"/>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4"/>
              <a:stretch>
                <a:fillRect/>
              </a:stretch>
            </p:blipFill>
            <p:spPr>
              <a:xfrm>
                <a:off x="6172200" y="6065470"/>
                <a:ext cx="2133785" cy="579170"/>
              </a:xfrm>
              <a:prstGeom prst="rect">
                <a:avLst/>
              </a:prstGeom>
            </p:spPr>
          </p:pic>
          <p:pic>
            <p:nvPicPr>
              <p:cNvPr id="15" name="Picture 14"/>
              <p:cNvPicPr>
                <a:picLocks noChangeAspect="1"/>
              </p:cNvPicPr>
              <p:nvPr/>
            </p:nvPicPr>
            <p:blipFill>
              <a:blip r:embed="rId5"/>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12809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22</a:t>
            </a:r>
            <a:endParaRPr lang="en-US" dirty="0"/>
          </a:p>
        </p:txBody>
      </p:sp>
      <p:pic>
        <p:nvPicPr>
          <p:cNvPr id="5" name="Picture 4"/>
          <p:cNvPicPr>
            <a:picLocks noChangeAspect="1"/>
          </p:cNvPicPr>
          <p:nvPr/>
        </p:nvPicPr>
        <p:blipFill>
          <a:blip r:embed="rId2"/>
          <a:stretch>
            <a:fillRect/>
          </a:stretch>
        </p:blipFill>
        <p:spPr>
          <a:xfrm>
            <a:off x="-40361" y="1676400"/>
            <a:ext cx="8498561" cy="4596782"/>
          </a:xfrm>
          <a:prstGeom prst="rect">
            <a:avLst/>
          </a:prstGeom>
        </p:spPr>
      </p:pic>
      <p:pic>
        <p:nvPicPr>
          <p:cNvPr id="6" name="Picture 5"/>
          <p:cNvPicPr>
            <a:picLocks noChangeAspect="1"/>
          </p:cNvPicPr>
          <p:nvPr/>
        </p:nvPicPr>
        <p:blipFill>
          <a:blip r:embed="rId3"/>
          <a:stretch>
            <a:fillRect/>
          </a:stretch>
        </p:blipFill>
        <p:spPr>
          <a:xfrm>
            <a:off x="222039" y="80403"/>
            <a:ext cx="8382727" cy="1347333"/>
          </a:xfrm>
          <a:prstGeom prst="rect">
            <a:avLst/>
          </a:prstGeom>
        </p:spPr>
      </p:pic>
      <p:grpSp>
        <p:nvGrpSpPr>
          <p:cNvPr id="9" name="Group 8"/>
          <p:cNvGrpSpPr/>
          <p:nvPr/>
        </p:nvGrpSpPr>
        <p:grpSpPr>
          <a:xfrm>
            <a:off x="3616438" y="6208631"/>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4"/>
              <a:stretch>
                <a:fillRect/>
              </a:stretch>
            </p:blipFill>
            <p:spPr>
              <a:xfrm>
                <a:off x="6172200" y="6065470"/>
                <a:ext cx="2133785" cy="579170"/>
              </a:xfrm>
              <a:prstGeom prst="rect">
                <a:avLst/>
              </a:prstGeom>
            </p:spPr>
          </p:pic>
          <p:pic>
            <p:nvPicPr>
              <p:cNvPr id="14" name="Picture 13"/>
              <p:cNvPicPr>
                <a:picLocks noChangeAspect="1"/>
              </p:cNvPicPr>
              <p:nvPr/>
            </p:nvPicPr>
            <p:blipFill>
              <a:blip r:embed="rId5"/>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14210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800" y="964150"/>
            <a:ext cx="8577815" cy="5511262"/>
          </a:xfrm>
          <a:prstGeom prst="rect">
            <a:avLst/>
          </a:prstGeom>
        </p:spPr>
      </p:pic>
      <p:grpSp>
        <p:nvGrpSpPr>
          <p:cNvPr id="11" name="Group 10"/>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4"/>
              <a:stretch>
                <a:fillRect/>
              </a:stretch>
            </p:blipFill>
            <p:spPr>
              <a:xfrm>
                <a:off x="6172200" y="6065470"/>
                <a:ext cx="2133785" cy="579170"/>
              </a:xfrm>
              <a:prstGeom prst="rect">
                <a:avLst/>
              </a:prstGeom>
            </p:spPr>
          </p:pic>
          <p:pic>
            <p:nvPicPr>
              <p:cNvPr id="15" name="Picture 14"/>
              <p:cNvPicPr>
                <a:picLocks noChangeAspect="1"/>
              </p:cNvPicPr>
              <p:nvPr/>
            </p:nvPicPr>
            <p:blipFill>
              <a:blip r:embed="rId5"/>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lide Number Placeholder 3"/>
          <p:cNvSpPr txBox="1">
            <a:spLocks/>
          </p:cNvSpPr>
          <p:nvPr/>
        </p:nvSpPr>
        <p:spPr>
          <a:xfrm>
            <a:off x="8368426" y="6132512"/>
            <a:ext cx="685800" cy="685800"/>
          </a:xfrm>
          <a:prstGeom prst="rect">
            <a:avLst/>
          </a:prstGeom>
          <a:solidFill>
            <a:srgbClr val="000000"/>
          </a:solidFill>
        </p:spPr>
        <p:txBody>
          <a:bodyPr vert="horz" lIns="91440" tIns="45720" rIns="91440" bIns="45720" rtlCol="0" anchor="ctr"/>
          <a:lstStyle>
            <a:defPPr>
              <a:defRPr lang="en-US"/>
            </a:defPPr>
            <a:lvl1pPr marL="0" algn="ctr" defTabSz="914400" rtl="0" eaLnBrk="1" latinLnBrk="0" hangingPunct="1">
              <a:defRPr sz="32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white"/>
                </a:solidFill>
                <a:latin typeface="Franklin Gothic Heavy"/>
              </a:rPr>
              <a:t>23</a:t>
            </a:r>
            <a:endParaRPr lang="en-US" dirty="0">
              <a:solidFill>
                <a:prstClr val="white"/>
              </a:solidFill>
              <a:latin typeface="Franklin Gothic Heavy"/>
            </a:endParaRPr>
          </a:p>
        </p:txBody>
      </p:sp>
    </p:spTree>
    <p:extLst>
      <p:ext uri="{BB962C8B-B14F-4D97-AF65-F5344CB8AC3E}">
        <p14:creationId xmlns:p14="http://schemas.microsoft.com/office/powerpoint/2010/main" val="2699682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34985"/>
          </a:xfrm>
        </p:spPr>
        <p:txBody>
          <a:bodyPr/>
          <a:lstStyle/>
          <a:p>
            <a:pPr algn="ctr"/>
            <a:r>
              <a:rPr lang="en-US" cap="all" dirty="0"/>
              <a:t>ROLE OF cens at PSH SITES</a:t>
            </a:r>
          </a:p>
        </p:txBody>
      </p:sp>
      <p:sp>
        <p:nvSpPr>
          <p:cNvPr id="3" name="Content Placeholder 2"/>
          <p:cNvSpPr>
            <a:spLocks noGrp="1"/>
          </p:cNvSpPr>
          <p:nvPr>
            <p:ph idx="1"/>
          </p:nvPr>
        </p:nvSpPr>
        <p:spPr>
          <a:xfrm>
            <a:off x="284117" y="1434512"/>
            <a:ext cx="8575766" cy="4811013"/>
          </a:xfrm>
        </p:spPr>
        <p:txBody>
          <a:bodyPr/>
          <a:lstStyle/>
          <a:p>
            <a:pPr marL="347663" indent="-347663">
              <a:spcBef>
                <a:spcPts val="600"/>
              </a:spcBef>
              <a:spcAft>
                <a:spcPts val="600"/>
              </a:spcAft>
            </a:pPr>
            <a:r>
              <a:rPr lang="en-US" sz="2800" u="sng" dirty="0">
                <a:solidFill>
                  <a:prstClr val="black"/>
                </a:solidFill>
              </a:rPr>
              <a:t>Goal:</a:t>
            </a:r>
            <a:r>
              <a:rPr lang="en-US" sz="2800" dirty="0">
                <a:solidFill>
                  <a:prstClr val="black"/>
                </a:solidFill>
              </a:rPr>
              <a:t>  to prevent eviction due to relapse by connecting residents to </a:t>
            </a:r>
            <a:r>
              <a:rPr lang="en-US" sz="2800" dirty="0"/>
              <a:t>substance use disorder (</a:t>
            </a:r>
            <a:r>
              <a:rPr lang="en-US" sz="2800" dirty="0">
                <a:solidFill>
                  <a:prstClr val="black"/>
                </a:solidFill>
              </a:rPr>
              <a:t>SUD) treatment.</a:t>
            </a:r>
          </a:p>
          <a:p>
            <a:pPr marL="347663" indent="-347663">
              <a:spcBef>
                <a:spcPts val="600"/>
              </a:spcBef>
              <a:spcAft>
                <a:spcPts val="600"/>
              </a:spcAft>
            </a:pPr>
            <a:r>
              <a:rPr lang="en-US" sz="2800" u="sng" dirty="0"/>
              <a:t>Target population:</a:t>
            </a:r>
            <a:r>
              <a:rPr lang="en-US" sz="2800" dirty="0"/>
              <a:t> </a:t>
            </a:r>
            <a:r>
              <a:rPr lang="en-US" sz="2800" dirty="0">
                <a:cs typeface="Arial" panose="020B0604020202020204" pitchFamily="34" charset="0"/>
              </a:rPr>
              <a:t>individuals residing at or matched to project-based and scattered PSH sites throughout Los Angeles County.</a:t>
            </a:r>
          </a:p>
          <a:p>
            <a:pPr marL="347663" indent="-347663">
              <a:spcBef>
                <a:spcPts val="600"/>
              </a:spcBef>
              <a:spcAft>
                <a:spcPts val="600"/>
              </a:spcAft>
            </a:pPr>
            <a:r>
              <a:rPr lang="en-US" sz="2800" u="sng" dirty="0"/>
              <a:t>Target population:</a:t>
            </a:r>
            <a:r>
              <a:rPr lang="en-US" sz="2800" dirty="0"/>
              <a:t>  PSH residents who have relapsed and who are referred to CENS for SUD screening and referral.</a:t>
            </a:r>
          </a:p>
          <a:p>
            <a:pPr marL="347663" indent="-347663">
              <a:spcBef>
                <a:spcPts val="600"/>
              </a:spcBef>
              <a:spcAft>
                <a:spcPts val="600"/>
              </a:spcAft>
            </a:pPr>
            <a:r>
              <a:rPr lang="en-US" sz="2800" u="sng" dirty="0"/>
              <a:t>Number to be served:</a:t>
            </a:r>
            <a:r>
              <a:rPr lang="en-US" sz="2800" dirty="0"/>
              <a:t>  approximately 1/3 of D7 participants will receive CENS services.</a:t>
            </a:r>
          </a:p>
          <a:p>
            <a:pPr marL="0" indent="0">
              <a:buNone/>
            </a:pPr>
            <a:endParaRPr lang="en-US" sz="1500" dirty="0"/>
          </a:p>
        </p:txBody>
      </p:sp>
      <p:grpSp>
        <p:nvGrpSpPr>
          <p:cNvPr id="11" name="Group 10"/>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3"/>
              <a:stretch>
                <a:fillRect/>
              </a:stretch>
            </p:blipFill>
            <p:spPr>
              <a:xfrm>
                <a:off x="6172200" y="6065470"/>
                <a:ext cx="2133785" cy="579170"/>
              </a:xfrm>
              <a:prstGeom prst="rect">
                <a:avLst/>
              </a:prstGeom>
            </p:spPr>
          </p:pic>
          <p:pic>
            <p:nvPicPr>
              <p:cNvPr id="15" name="Picture 14"/>
              <p:cNvPicPr>
                <a:picLocks noChangeAspect="1"/>
              </p:cNvPicPr>
              <p:nvPr/>
            </p:nvPicPr>
            <p:blipFill>
              <a:blip r:embed="rId4"/>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3"/>
          <p:cNvSpPr txBox="1">
            <a:spLocks/>
          </p:cNvSpPr>
          <p:nvPr/>
        </p:nvSpPr>
        <p:spPr>
          <a:xfrm>
            <a:off x="8399127" y="6103386"/>
            <a:ext cx="685800" cy="685800"/>
          </a:xfrm>
          <a:prstGeom prst="rect">
            <a:avLst/>
          </a:prstGeom>
          <a:solidFill>
            <a:srgbClr val="000000"/>
          </a:solidFill>
        </p:spPr>
        <p:txBody>
          <a:bodyPr vert="horz" lIns="91440" tIns="45720" rIns="91440" bIns="45720" rtlCol="0" anchor="ctr"/>
          <a:lstStyle>
            <a:defPPr>
              <a:defRPr lang="en-US"/>
            </a:defPPr>
            <a:lvl1pPr marL="0" algn="ctr" defTabSz="914400" rtl="0" eaLnBrk="1" latinLnBrk="0" hangingPunct="1">
              <a:defRPr sz="32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24</a:t>
            </a:r>
            <a:endParaRPr lang="en-US" dirty="0"/>
          </a:p>
        </p:txBody>
      </p:sp>
    </p:spTree>
    <p:extLst>
      <p:ext uri="{BB962C8B-B14F-4D97-AF65-F5344CB8AC3E}">
        <p14:creationId xmlns:p14="http://schemas.microsoft.com/office/powerpoint/2010/main" val="212105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WHERE DO CENS PROVIDE SERVICES?</a:t>
            </a:r>
          </a:p>
        </p:txBody>
      </p:sp>
      <p:sp>
        <p:nvSpPr>
          <p:cNvPr id="3" name="Content Placeholder 2"/>
          <p:cNvSpPr>
            <a:spLocks noGrp="1"/>
          </p:cNvSpPr>
          <p:nvPr>
            <p:ph idx="1"/>
          </p:nvPr>
        </p:nvSpPr>
        <p:spPr>
          <a:xfrm>
            <a:off x="283029" y="1600200"/>
            <a:ext cx="8665028" cy="4525963"/>
          </a:xfrm>
        </p:spPr>
        <p:txBody>
          <a:bodyPr/>
          <a:lstStyle/>
          <a:p>
            <a:pPr marL="347663" indent="-347663">
              <a:spcBef>
                <a:spcPts val="600"/>
              </a:spcBef>
              <a:spcAft>
                <a:spcPts val="600"/>
              </a:spcAft>
            </a:pPr>
            <a:r>
              <a:rPr lang="en-US" sz="2800" dirty="0"/>
              <a:t>CENS services are provided on-site at project-based and scattered permanent supportive housing sites.</a:t>
            </a:r>
          </a:p>
          <a:p>
            <a:pPr marL="347663" indent="-347663">
              <a:spcBef>
                <a:spcPts val="600"/>
              </a:spcBef>
              <a:spcAft>
                <a:spcPts val="600"/>
              </a:spcAft>
            </a:pPr>
            <a:r>
              <a:rPr lang="en-US" sz="2800" dirty="0"/>
              <a:t>CENS services are also provided at the CENS Area Offices located in each of the 8 service planning areas.</a:t>
            </a:r>
          </a:p>
          <a:p>
            <a:pPr marL="347663" indent="-347663">
              <a:spcBef>
                <a:spcPts val="600"/>
              </a:spcBef>
              <a:spcAft>
                <a:spcPts val="600"/>
              </a:spcAft>
            </a:pPr>
            <a:r>
              <a:rPr lang="en-US" sz="2800" dirty="0"/>
              <a:t>CENS staff meet with residents in a community room or private office.</a:t>
            </a:r>
          </a:p>
          <a:p>
            <a:pPr marL="347663" indent="-347663">
              <a:spcBef>
                <a:spcPts val="600"/>
              </a:spcBef>
              <a:spcAft>
                <a:spcPts val="600"/>
              </a:spcAft>
            </a:pPr>
            <a:r>
              <a:rPr lang="en-US" sz="2800" dirty="0"/>
              <a:t>Currently, CENS are not able to meet with residents in their housing units.</a:t>
            </a:r>
          </a:p>
          <a:p>
            <a:endParaRPr lang="en-US" dirty="0"/>
          </a:p>
        </p:txBody>
      </p:sp>
      <p:sp>
        <p:nvSpPr>
          <p:cNvPr id="11" name="Slide Number Placeholder 3"/>
          <p:cNvSpPr txBox="1">
            <a:spLocks/>
          </p:cNvSpPr>
          <p:nvPr/>
        </p:nvSpPr>
        <p:spPr>
          <a:xfrm>
            <a:off x="8361427" y="6124838"/>
            <a:ext cx="685800" cy="685800"/>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32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25</a:t>
            </a:r>
            <a:endParaRPr lang="en-US" dirty="0"/>
          </a:p>
        </p:txBody>
      </p:sp>
      <p:grpSp>
        <p:nvGrpSpPr>
          <p:cNvPr id="12" name="Group 11"/>
          <p:cNvGrpSpPr/>
          <p:nvPr/>
        </p:nvGrpSpPr>
        <p:grpSpPr>
          <a:xfrm>
            <a:off x="3616438" y="6208631"/>
            <a:ext cx="4707558" cy="579170"/>
            <a:chOff x="3616438" y="6208631"/>
            <a:chExt cx="4707558" cy="579170"/>
          </a:xfrm>
        </p:grpSpPr>
        <p:grpSp>
          <p:nvGrpSpPr>
            <p:cNvPr id="13" name="Group 12"/>
            <p:cNvGrpSpPr/>
            <p:nvPr/>
          </p:nvGrpSpPr>
          <p:grpSpPr>
            <a:xfrm>
              <a:off x="5181600" y="6208631"/>
              <a:ext cx="3142396" cy="579170"/>
              <a:chOff x="5163589" y="6065470"/>
              <a:chExt cx="3142396" cy="579170"/>
            </a:xfrm>
          </p:grpSpPr>
          <p:pic>
            <p:nvPicPr>
              <p:cNvPr id="15" name="Picture 14"/>
              <p:cNvPicPr>
                <a:picLocks noChangeAspect="1"/>
              </p:cNvPicPr>
              <p:nvPr/>
            </p:nvPicPr>
            <p:blipFill>
              <a:blip r:embed="rId2"/>
              <a:stretch>
                <a:fillRect/>
              </a:stretch>
            </p:blipFill>
            <p:spPr>
              <a:xfrm>
                <a:off x="6172200" y="6065470"/>
                <a:ext cx="2133785" cy="579170"/>
              </a:xfrm>
              <a:prstGeom prst="rect">
                <a:avLst/>
              </a:prstGeom>
            </p:spPr>
          </p:pic>
          <p:pic>
            <p:nvPicPr>
              <p:cNvPr id="16" name="Picture 15"/>
              <p:cNvPicPr>
                <a:picLocks noChangeAspect="1"/>
              </p:cNvPicPr>
              <p:nvPr/>
            </p:nvPicPr>
            <p:blipFill>
              <a:blip r:embed="rId3"/>
              <a:stretch>
                <a:fillRect/>
              </a:stretch>
            </p:blipFill>
            <p:spPr>
              <a:xfrm>
                <a:off x="5163589" y="6065471"/>
                <a:ext cx="971180" cy="566522"/>
              </a:xfrm>
              <a:prstGeom prst="rect">
                <a:avLst/>
              </a:prstGeom>
            </p:spPr>
          </p:pic>
        </p:grpSp>
        <p:pic>
          <p:nvPicPr>
            <p:cNvPr id="14"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3925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SERVICES DO THE CENS PROVIDE?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7667739"/>
              </p:ext>
            </p:extLst>
          </p:nvPr>
        </p:nvGraphicFramePr>
        <p:xfrm>
          <a:off x="141514" y="1446995"/>
          <a:ext cx="8882742" cy="4754880"/>
        </p:xfrm>
        <a:graphic>
          <a:graphicData uri="http://schemas.openxmlformats.org/drawingml/2006/table">
            <a:tbl>
              <a:tblPr firstRow="1" bandRow="1">
                <a:tableStyleId>{5940675A-B579-460E-94D1-54222C63F5DA}</a:tableStyleId>
              </a:tblPr>
              <a:tblGrid>
                <a:gridCol w="1491264">
                  <a:extLst>
                    <a:ext uri="{9D8B030D-6E8A-4147-A177-3AD203B41FA5}">
                      <a16:colId xmlns:a16="http://schemas.microsoft.com/office/drawing/2014/main" xmlns="" val="2053744131"/>
                    </a:ext>
                  </a:extLst>
                </a:gridCol>
                <a:gridCol w="7391478">
                  <a:extLst>
                    <a:ext uri="{9D8B030D-6E8A-4147-A177-3AD203B41FA5}">
                      <a16:colId xmlns:a16="http://schemas.microsoft.com/office/drawing/2014/main" xmlns="" val="1294343886"/>
                    </a:ext>
                  </a:extLst>
                </a:gridCol>
              </a:tblGrid>
              <a:tr h="628262">
                <a:tc>
                  <a:txBody>
                    <a:bodyPr/>
                    <a:lstStyle/>
                    <a:p>
                      <a:pPr algn="ctr"/>
                      <a:r>
                        <a:rPr lang="en-US" dirty="0"/>
                        <a:t>Outreach and Engagement</a:t>
                      </a:r>
                    </a:p>
                  </a:txBody>
                  <a:tcPr anchor="ctr"/>
                </a:tc>
                <a:tc>
                  <a:txBody>
                    <a:bodyPr/>
                    <a:lstStyle/>
                    <a:p>
                      <a:pPr marL="285750" indent="-285750">
                        <a:buClr>
                          <a:schemeClr val="tx2"/>
                        </a:buClr>
                        <a:buFont typeface="Arial" panose="020B0604020202020204" pitchFamily="34" charset="0"/>
                        <a:buChar char="•"/>
                      </a:pPr>
                      <a:r>
                        <a:rPr lang="en-US" dirty="0"/>
                        <a:t>CENS will engage D7 participants and use motivational interviewing techniques to encourage SUD assessment and referral to SUD treatment.</a:t>
                      </a:r>
                    </a:p>
                  </a:txBody>
                  <a:tcPr/>
                </a:tc>
                <a:extLst>
                  <a:ext uri="{0D108BD9-81ED-4DB2-BD59-A6C34878D82A}">
                    <a16:rowId xmlns:a16="http://schemas.microsoft.com/office/drawing/2014/main" xmlns="" val="512674173"/>
                  </a:ext>
                </a:extLst>
              </a:tr>
              <a:tr h="1633301">
                <a:tc>
                  <a:txBody>
                    <a:bodyPr/>
                    <a:lstStyle/>
                    <a:p>
                      <a:pPr algn="ctr"/>
                      <a:r>
                        <a:rPr lang="en-US" dirty="0"/>
                        <a:t>Screening and Referral</a:t>
                      </a:r>
                    </a:p>
                    <a:p>
                      <a:pPr algn="ctr"/>
                      <a:endParaRPr lang="en-US" dirty="0"/>
                    </a:p>
                  </a:txBody>
                  <a:tcPr anchor="ctr"/>
                </a:tc>
                <a:tc>
                  <a:txBody>
                    <a:bodyPr/>
                    <a:lstStyle/>
                    <a:p>
                      <a:pPr marL="285750" indent="-285750">
                        <a:buClr>
                          <a:schemeClr val="tx2"/>
                        </a:buClr>
                        <a:buFont typeface="Arial" panose="020B0604020202020204" pitchFamily="34" charset="0"/>
                        <a:buChar char="•"/>
                      </a:pPr>
                      <a:r>
                        <a:rPr lang="en-US" dirty="0"/>
                        <a:t>CENS will connect D7 participants to SUD treatment based on the following criteria: </a:t>
                      </a:r>
                    </a:p>
                    <a:p>
                      <a:pPr marL="631825" lvl="1" indent="-349250">
                        <a:buClr>
                          <a:schemeClr val="tx2"/>
                        </a:buClr>
                        <a:buFont typeface="+mj-lt"/>
                        <a:buAutoNum type="arabicPeriod"/>
                      </a:pPr>
                      <a:r>
                        <a:rPr lang="en-US" dirty="0"/>
                        <a:t>American Society</a:t>
                      </a:r>
                      <a:r>
                        <a:rPr lang="en-US" baseline="0" dirty="0"/>
                        <a:t> of </a:t>
                      </a:r>
                      <a:r>
                        <a:rPr lang="en-US" dirty="0"/>
                        <a:t>Addiction Medicine (ASAM) Triage Tool (ATT) results</a:t>
                      </a:r>
                    </a:p>
                    <a:p>
                      <a:pPr marL="631825" lvl="1" indent="-349250">
                        <a:buClr>
                          <a:schemeClr val="tx2"/>
                        </a:buClr>
                        <a:buFont typeface="+mj-lt"/>
                        <a:buAutoNum type="arabicPeriod"/>
                      </a:pPr>
                      <a:r>
                        <a:rPr lang="en-US" dirty="0"/>
                        <a:t>Proximity of client to SUD treatment service location</a:t>
                      </a:r>
                    </a:p>
                    <a:p>
                      <a:pPr marL="631825" lvl="1" indent="-349250">
                        <a:buClr>
                          <a:schemeClr val="tx2"/>
                        </a:buClr>
                        <a:buFont typeface="+mj-lt"/>
                        <a:buAutoNum type="arabicPeriod"/>
                      </a:pPr>
                      <a:r>
                        <a:rPr lang="en-US" dirty="0"/>
                        <a:t>Type and level of service needed</a:t>
                      </a:r>
                    </a:p>
                  </a:txBody>
                  <a:tcPr/>
                </a:tc>
                <a:extLst>
                  <a:ext uri="{0D108BD9-81ED-4DB2-BD59-A6C34878D82A}">
                    <a16:rowId xmlns:a16="http://schemas.microsoft.com/office/drawing/2014/main" xmlns="" val="4234285350"/>
                  </a:ext>
                </a:extLst>
              </a:tr>
              <a:tr h="1117522">
                <a:tc>
                  <a:txBody>
                    <a:bodyPr/>
                    <a:lstStyle/>
                    <a:p>
                      <a:pPr algn="ctr"/>
                      <a:r>
                        <a:rPr lang="en-US" dirty="0"/>
                        <a:t>Service Navigation</a:t>
                      </a:r>
                    </a:p>
                  </a:txBody>
                  <a:tcPr anchor="ctr"/>
                </a:tc>
                <a:tc>
                  <a:txBody>
                    <a:bodyPr/>
                    <a:lstStyle/>
                    <a:p>
                      <a:pPr marL="285750" indent="-285750">
                        <a:buClr>
                          <a:schemeClr val="tx2"/>
                        </a:buClr>
                        <a:buFont typeface="Arial" panose="020B0604020202020204" pitchFamily="34" charset="0"/>
                        <a:buChar char="•"/>
                      </a:pPr>
                      <a:r>
                        <a:rPr lang="en-US" dirty="0"/>
                        <a:t>CENS will remind D7 participants of their upcoming appointments and will coordinate transportation and/or reschedule appointments, if needed. </a:t>
                      </a:r>
                    </a:p>
                    <a:p>
                      <a:pPr marL="285750" indent="-285750">
                        <a:buClr>
                          <a:schemeClr val="tx2"/>
                        </a:buClr>
                        <a:buFont typeface="Arial" panose="020B0604020202020204" pitchFamily="34" charset="0"/>
                        <a:buChar char="•"/>
                      </a:pPr>
                      <a:r>
                        <a:rPr lang="en-US" dirty="0"/>
                        <a:t>CENS will follow-up to ensure clients kept or rescheduled their appointments.</a:t>
                      </a:r>
                    </a:p>
                  </a:txBody>
                  <a:tcPr/>
                </a:tc>
                <a:extLst>
                  <a:ext uri="{0D108BD9-81ED-4DB2-BD59-A6C34878D82A}">
                    <a16:rowId xmlns:a16="http://schemas.microsoft.com/office/drawing/2014/main" xmlns="" val="2564172910"/>
                  </a:ext>
                </a:extLst>
              </a:tr>
              <a:tr h="1117522">
                <a:tc>
                  <a:txBody>
                    <a:bodyPr/>
                    <a:lstStyle/>
                    <a:p>
                      <a:pPr algn="ctr"/>
                      <a:r>
                        <a:rPr lang="en-US" dirty="0"/>
                        <a:t>Care Coordination</a:t>
                      </a:r>
                    </a:p>
                    <a:p>
                      <a:pPr algn="ctr"/>
                      <a:endParaRPr lang="en-US" dirty="0"/>
                    </a:p>
                  </a:txBody>
                  <a:tcPr anchor="ctr"/>
                </a:tc>
                <a:tc>
                  <a:txBody>
                    <a:bodyPr/>
                    <a:lstStyle/>
                    <a:p>
                      <a:pPr marL="285750" indent="-285750">
                        <a:buClr>
                          <a:schemeClr val="tx2"/>
                        </a:buClr>
                        <a:buFont typeface="Arial" panose="020B0604020202020204" pitchFamily="34" charset="0"/>
                        <a:buChar char="•"/>
                      </a:pPr>
                      <a:r>
                        <a:rPr lang="en-US" dirty="0"/>
                        <a:t>CENS will obtain consent release of information to share treatment and progress information with the referring individual.</a:t>
                      </a:r>
                    </a:p>
                    <a:p>
                      <a:pPr marL="285750" indent="-285750">
                        <a:buClr>
                          <a:schemeClr val="tx2"/>
                        </a:buClr>
                        <a:buFont typeface="Arial" panose="020B0604020202020204" pitchFamily="34" charset="0"/>
                        <a:buChar char="•"/>
                      </a:pPr>
                      <a:r>
                        <a:rPr lang="en-US" dirty="0"/>
                        <a:t>CENS will document their work, capturing patient service utilization, treatment progress, and outcome information. </a:t>
                      </a:r>
                    </a:p>
                  </a:txBody>
                  <a:tcPr/>
                </a:tc>
                <a:extLst>
                  <a:ext uri="{0D108BD9-81ED-4DB2-BD59-A6C34878D82A}">
                    <a16:rowId xmlns:a16="http://schemas.microsoft.com/office/drawing/2014/main" xmlns="" val="1739203845"/>
                  </a:ext>
                </a:extLst>
              </a:tr>
            </a:tbl>
          </a:graphicData>
        </a:graphic>
      </p:graphicFrame>
      <p:sp>
        <p:nvSpPr>
          <p:cNvPr id="10" name="Slide Number Placeholder 3"/>
          <p:cNvSpPr txBox="1">
            <a:spLocks/>
          </p:cNvSpPr>
          <p:nvPr/>
        </p:nvSpPr>
        <p:spPr>
          <a:xfrm>
            <a:off x="8377212" y="6112117"/>
            <a:ext cx="685800" cy="685800"/>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32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26</a:t>
            </a:r>
            <a:endParaRPr lang="en-US" dirty="0"/>
          </a:p>
        </p:txBody>
      </p:sp>
      <p:grpSp>
        <p:nvGrpSpPr>
          <p:cNvPr id="11" name="Group 10"/>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3"/>
              <a:stretch>
                <a:fillRect/>
              </a:stretch>
            </p:blipFill>
            <p:spPr>
              <a:xfrm>
                <a:off x="6172200" y="6065470"/>
                <a:ext cx="2133785" cy="579170"/>
              </a:xfrm>
              <a:prstGeom prst="rect">
                <a:avLst/>
              </a:prstGeom>
            </p:spPr>
          </p:pic>
          <p:pic>
            <p:nvPicPr>
              <p:cNvPr id="15" name="Picture 14"/>
              <p:cNvPicPr>
                <a:picLocks noChangeAspect="1"/>
              </p:cNvPicPr>
              <p:nvPr/>
            </p:nvPicPr>
            <p:blipFill>
              <a:blip r:embed="rId4"/>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1785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tint val="40000"/>
                <a:satMod val="350000"/>
              </a:schemeClr>
            </a:gs>
            <a:gs pos="46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ARE PSH CLIENTS REFERRED TO CENS?</a:t>
            </a:r>
          </a:p>
        </p:txBody>
      </p:sp>
      <p:pic>
        <p:nvPicPr>
          <p:cNvPr id="7" name="Content Placeholder 6"/>
          <p:cNvPicPr>
            <a:picLocks noGrp="1" noChangeAspect="1"/>
          </p:cNvPicPr>
          <p:nvPr>
            <p:ph idx="1"/>
          </p:nvPr>
        </p:nvPicPr>
        <p:blipFill>
          <a:blip r:embed="rId2"/>
          <a:stretch>
            <a:fillRect/>
          </a:stretch>
        </p:blipFill>
        <p:spPr>
          <a:xfrm>
            <a:off x="1645779" y="1425917"/>
            <a:ext cx="4227576" cy="536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4084277" y="2999194"/>
            <a:ext cx="975445" cy="859611"/>
          </a:xfrm>
          <a:prstGeom prst="rect">
            <a:avLst/>
          </a:prstGeom>
        </p:spPr>
      </p:pic>
      <p:sp>
        <p:nvSpPr>
          <p:cNvPr id="12" name="Slide Number Placeholder 3"/>
          <p:cNvSpPr txBox="1">
            <a:spLocks/>
          </p:cNvSpPr>
          <p:nvPr/>
        </p:nvSpPr>
        <p:spPr>
          <a:xfrm>
            <a:off x="8422433" y="6104664"/>
            <a:ext cx="685800" cy="685800"/>
          </a:xfrm>
          <a:prstGeom prst="rect">
            <a:avLst/>
          </a:prstGeom>
          <a:solidFill>
            <a:schemeClr val="tx1"/>
          </a:solidFill>
        </p:spPr>
        <p:txBody>
          <a:bodyPr vert="horz" lIns="91440" tIns="45720" rIns="91440" bIns="45720" rtlCol="0" anchor="ctr"/>
          <a:lstStyle>
            <a:defPPr>
              <a:defRPr lang="en-US"/>
            </a:defPPr>
            <a:lvl1pPr marL="0" algn="ctr" defTabSz="914400" rtl="0" eaLnBrk="1" latinLnBrk="0" hangingPunct="1">
              <a:defRPr sz="3200" b="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27</a:t>
            </a:r>
            <a:endParaRPr lang="en-US" dirty="0"/>
          </a:p>
        </p:txBody>
      </p:sp>
      <p:grpSp>
        <p:nvGrpSpPr>
          <p:cNvPr id="13" name="Group 12"/>
          <p:cNvGrpSpPr/>
          <p:nvPr/>
        </p:nvGrpSpPr>
        <p:grpSpPr>
          <a:xfrm>
            <a:off x="3616438" y="6208631"/>
            <a:ext cx="4707558" cy="579170"/>
            <a:chOff x="3616438" y="6208631"/>
            <a:chExt cx="4707558" cy="579170"/>
          </a:xfrm>
        </p:grpSpPr>
        <p:grpSp>
          <p:nvGrpSpPr>
            <p:cNvPr id="14" name="Group 13"/>
            <p:cNvGrpSpPr/>
            <p:nvPr/>
          </p:nvGrpSpPr>
          <p:grpSpPr>
            <a:xfrm>
              <a:off x="5181600" y="6208631"/>
              <a:ext cx="3142396" cy="579170"/>
              <a:chOff x="5163589" y="6065470"/>
              <a:chExt cx="3142396" cy="579170"/>
            </a:xfrm>
          </p:grpSpPr>
          <p:pic>
            <p:nvPicPr>
              <p:cNvPr id="16" name="Picture 15"/>
              <p:cNvPicPr>
                <a:picLocks noChangeAspect="1"/>
              </p:cNvPicPr>
              <p:nvPr/>
            </p:nvPicPr>
            <p:blipFill>
              <a:blip r:embed="rId4"/>
              <a:stretch>
                <a:fillRect/>
              </a:stretch>
            </p:blipFill>
            <p:spPr>
              <a:xfrm>
                <a:off x="6172200" y="6065470"/>
                <a:ext cx="2133785" cy="579170"/>
              </a:xfrm>
              <a:prstGeom prst="rect">
                <a:avLst/>
              </a:prstGeom>
            </p:spPr>
          </p:pic>
          <p:pic>
            <p:nvPicPr>
              <p:cNvPr id="17" name="Picture 16"/>
              <p:cNvPicPr>
                <a:picLocks noChangeAspect="1"/>
              </p:cNvPicPr>
              <p:nvPr/>
            </p:nvPicPr>
            <p:blipFill>
              <a:blip r:embed="rId5"/>
              <a:stretch>
                <a:fillRect/>
              </a:stretch>
            </p:blipFill>
            <p:spPr>
              <a:xfrm>
                <a:off x="5163589" y="6065471"/>
                <a:ext cx="971180" cy="566522"/>
              </a:xfrm>
              <a:prstGeom prst="rect">
                <a:avLst/>
              </a:prstGeom>
            </p:spPr>
          </p:pic>
        </p:grpSp>
        <p:pic>
          <p:nvPicPr>
            <p:cNvPr id="15" name="Picture 2" descr="Image result for county of los angeles public health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4374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28</a:t>
            </a:r>
            <a:endParaRPr lang="en-US" dirty="0"/>
          </a:p>
        </p:txBody>
      </p:sp>
      <p:pic>
        <p:nvPicPr>
          <p:cNvPr id="5" name="Picture 4"/>
          <p:cNvPicPr>
            <a:picLocks noChangeAspect="1"/>
          </p:cNvPicPr>
          <p:nvPr/>
        </p:nvPicPr>
        <p:blipFill>
          <a:blip r:embed="rId2"/>
          <a:stretch>
            <a:fillRect/>
          </a:stretch>
        </p:blipFill>
        <p:spPr>
          <a:xfrm>
            <a:off x="160825" y="1582337"/>
            <a:ext cx="8297375" cy="4596782"/>
          </a:xfrm>
          <a:prstGeom prst="rect">
            <a:avLst/>
          </a:prstGeom>
        </p:spPr>
      </p:pic>
      <p:sp>
        <p:nvSpPr>
          <p:cNvPr id="7" name="Title 1"/>
          <p:cNvSpPr>
            <a:spLocks noGrp="1"/>
          </p:cNvSpPr>
          <p:nvPr>
            <p:ph type="title"/>
          </p:nvPr>
        </p:nvSpPr>
        <p:spPr>
          <a:xfrm>
            <a:off x="457200" y="274638"/>
            <a:ext cx="8229600" cy="1143000"/>
          </a:xfrm>
        </p:spPr>
        <p:txBody>
          <a:bodyPr>
            <a:normAutofit/>
          </a:bodyPr>
          <a:lstStyle/>
          <a:p>
            <a:pPr algn="l"/>
            <a:r>
              <a:rPr lang="en-US" sz="3600" dirty="0" smtClean="0"/>
              <a:t>Outcome Metrics</a:t>
            </a:r>
            <a:endParaRPr lang="en-US" sz="3600" dirty="0"/>
          </a:p>
        </p:txBody>
      </p:sp>
      <p:grpSp>
        <p:nvGrpSpPr>
          <p:cNvPr id="11" name="Group 10"/>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3"/>
              <a:stretch>
                <a:fillRect/>
              </a:stretch>
            </p:blipFill>
            <p:spPr>
              <a:xfrm>
                <a:off x="6172200" y="6065470"/>
                <a:ext cx="2133785" cy="579170"/>
              </a:xfrm>
              <a:prstGeom prst="rect">
                <a:avLst/>
              </a:prstGeom>
            </p:spPr>
          </p:pic>
          <p:pic>
            <p:nvPicPr>
              <p:cNvPr id="15" name="Picture 14"/>
              <p:cNvPicPr>
                <a:picLocks noChangeAspect="1"/>
              </p:cNvPicPr>
              <p:nvPr/>
            </p:nvPicPr>
            <p:blipFill>
              <a:blip r:embed="rId4"/>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4998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smtClean="0"/>
              <a:t>29</a:t>
            </a:r>
            <a:endParaRPr lang="en-US" dirty="0"/>
          </a:p>
        </p:txBody>
      </p:sp>
      <p:sp>
        <p:nvSpPr>
          <p:cNvPr id="3" name="Title 2"/>
          <p:cNvSpPr>
            <a:spLocks noGrp="1"/>
          </p:cNvSpPr>
          <p:nvPr>
            <p:ph type="title"/>
          </p:nvPr>
        </p:nvSpPr>
        <p:spPr>
          <a:xfrm>
            <a:off x="381000" y="170077"/>
            <a:ext cx="8229600" cy="1143000"/>
          </a:xfrm>
        </p:spPr>
        <p:txBody>
          <a:bodyPr>
            <a:normAutofit/>
          </a:bodyPr>
          <a:lstStyle/>
          <a:p>
            <a:r>
              <a:rPr lang="en-US" sz="3600" dirty="0"/>
              <a:t>HOW AN AGENCY PARTICIPATES IN D7</a:t>
            </a:r>
          </a:p>
        </p:txBody>
      </p:sp>
      <p:grpSp>
        <p:nvGrpSpPr>
          <p:cNvPr id="12" name="Group 11"/>
          <p:cNvGrpSpPr/>
          <p:nvPr/>
        </p:nvGrpSpPr>
        <p:grpSpPr>
          <a:xfrm>
            <a:off x="75762" y="1398771"/>
            <a:ext cx="4529307" cy="1300593"/>
            <a:chOff x="676893" y="1626918"/>
            <a:chExt cx="4405746" cy="1033154"/>
          </a:xfrm>
        </p:grpSpPr>
        <p:sp>
          <p:nvSpPr>
            <p:cNvPr id="13" name="Chevron 12"/>
            <p:cNvSpPr/>
            <p:nvPr/>
          </p:nvSpPr>
          <p:spPr>
            <a:xfrm>
              <a:off x="1541812" y="1626918"/>
              <a:ext cx="3540827" cy="1033153"/>
            </a:xfrm>
            <a:prstGeom prst="chevron">
              <a:avLst>
                <a:gd name="adj" fmla="val 427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pitchFamily="34" charset="0"/>
                  <a:ea typeface="+mn-ea"/>
                  <a:cs typeface="Arial" pitchFamily="34" charset="0"/>
                </a:rPr>
                <a:t>How</a:t>
              </a:r>
              <a:r>
                <a:rPr kumimoji="0" lang="en-US" sz="1800" b="0" i="0" u="none" strike="noStrike" kern="0" cap="none" spc="0" normalizeH="0" noProof="0" dirty="0">
                  <a:ln>
                    <a:noFill/>
                  </a:ln>
                  <a:solidFill>
                    <a:prstClr val="black">
                      <a:lumMod val="75000"/>
                      <a:lumOff val="25000"/>
                    </a:prstClr>
                  </a:solidFill>
                  <a:effectLst/>
                  <a:uLnTx/>
                  <a:uFillTx/>
                  <a:latin typeface="Arial" pitchFamily="34" charset="0"/>
                  <a:ea typeface="+mn-ea"/>
                  <a:cs typeface="Arial" pitchFamily="34" charset="0"/>
                </a:rPr>
                <a:t> does my agency participate in D7?</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4" name="Chevron 13"/>
            <p:cNvSpPr/>
            <p:nvPr/>
          </p:nvSpPr>
          <p:spPr>
            <a:xfrm>
              <a:off x="676893" y="1626919"/>
              <a:ext cx="1413163" cy="1033153"/>
            </a:xfrm>
            <a:prstGeom prst="chevron">
              <a:avLst>
                <a:gd name="adj" fmla="val 427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p:cNvGrpSpPr/>
          <p:nvPr/>
        </p:nvGrpSpPr>
        <p:grpSpPr>
          <a:xfrm>
            <a:off x="4223631" y="1319031"/>
            <a:ext cx="4873230" cy="1434837"/>
            <a:chOff x="676893" y="1614561"/>
            <a:chExt cx="4336380" cy="1045511"/>
          </a:xfrm>
        </p:grpSpPr>
        <p:sp>
          <p:nvSpPr>
            <p:cNvPr id="16" name="Chevron 15"/>
            <p:cNvSpPr/>
            <p:nvPr/>
          </p:nvSpPr>
          <p:spPr>
            <a:xfrm>
              <a:off x="1472446" y="1614561"/>
              <a:ext cx="3540827" cy="1033153"/>
            </a:xfrm>
            <a:prstGeom prst="chevron">
              <a:avLst>
                <a:gd name="adj" fmla="val 427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hevron 16"/>
            <p:cNvSpPr/>
            <p:nvPr/>
          </p:nvSpPr>
          <p:spPr>
            <a:xfrm>
              <a:off x="676893" y="1626919"/>
              <a:ext cx="1263289" cy="1033153"/>
            </a:xfrm>
            <a:prstGeom prst="chevron">
              <a:avLst>
                <a:gd name="adj" fmla="val 4277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p:cNvGrpSpPr/>
          <p:nvPr/>
        </p:nvGrpSpPr>
        <p:grpSpPr>
          <a:xfrm>
            <a:off x="75762" y="3009794"/>
            <a:ext cx="4510699" cy="1248607"/>
            <a:chOff x="676893" y="1626919"/>
            <a:chExt cx="4510699" cy="1043961"/>
          </a:xfrm>
        </p:grpSpPr>
        <p:sp>
          <p:nvSpPr>
            <p:cNvPr id="19" name="Chevron 18"/>
            <p:cNvSpPr/>
            <p:nvPr/>
          </p:nvSpPr>
          <p:spPr>
            <a:xfrm>
              <a:off x="1550506" y="1637727"/>
              <a:ext cx="3637086" cy="1033153"/>
            </a:xfrm>
            <a:prstGeom prst="chevron">
              <a:avLst>
                <a:gd name="adj" fmla="val 4277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How</a:t>
              </a:r>
              <a:r>
                <a:rPr kumimoji="0" lang="en-US" sz="1800" b="0" i="0" u="none" strike="noStrike" kern="1200" cap="none" spc="0" normalizeH="0" noProof="0" dirty="0">
                  <a:ln>
                    <a:noFill/>
                  </a:ln>
                  <a:solidFill>
                    <a:prstClr val="white"/>
                  </a:solidFill>
                  <a:effectLst/>
                  <a:uLnTx/>
                  <a:uFillTx/>
                  <a:latin typeface="Arial" charset="0"/>
                  <a:ea typeface="Arial" charset="0"/>
                  <a:cs typeface="Arial" charset="0"/>
                </a:rPr>
                <a:t> do I help get my client connected to D7?</a:t>
              </a:r>
              <a:endPar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20" name="Chevron 19"/>
            <p:cNvSpPr/>
            <p:nvPr/>
          </p:nvSpPr>
          <p:spPr>
            <a:xfrm>
              <a:off x="676893" y="1626919"/>
              <a:ext cx="1413163" cy="1033153"/>
            </a:xfrm>
            <a:prstGeom prst="chevron">
              <a:avLst>
                <a:gd name="adj" fmla="val 4277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p:cNvGrpSpPr/>
          <p:nvPr/>
        </p:nvGrpSpPr>
        <p:grpSpPr>
          <a:xfrm>
            <a:off x="4182547" y="3032261"/>
            <a:ext cx="4914314" cy="1203675"/>
            <a:chOff x="676893" y="1626918"/>
            <a:chExt cx="4547395" cy="1033154"/>
          </a:xfrm>
        </p:grpSpPr>
        <p:sp>
          <p:nvSpPr>
            <p:cNvPr id="22" name="Chevron 21"/>
            <p:cNvSpPr/>
            <p:nvPr/>
          </p:nvSpPr>
          <p:spPr>
            <a:xfrm>
              <a:off x="1683461" y="1626918"/>
              <a:ext cx="3540827" cy="1033153"/>
            </a:xfrm>
            <a:prstGeom prst="chevron">
              <a:avLst>
                <a:gd name="adj" fmla="val 4277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defTabSz="914400" rtl="0" eaLnBrk="1" fontAlgn="auto" latinLnBrk="0" hangingPunct="1">
                <a:lnSpc>
                  <a:spcPct val="100000"/>
                </a:lnSpc>
                <a:spcBef>
                  <a:spcPts val="0"/>
                </a:spcBef>
                <a:spcAft>
                  <a:spcPts val="0"/>
                </a:spcAft>
                <a:buClrTx/>
                <a:buSzTx/>
                <a:buFont typeface="Arial" charset="0"/>
                <a:buChar char="•"/>
                <a:tabLst/>
                <a:defRPr/>
              </a:pPr>
              <a:r>
                <a:rPr lang="en-US" sz="1600" kern="0" dirty="0">
                  <a:solidFill>
                    <a:prstClr val="black">
                      <a:lumMod val="75000"/>
                      <a:lumOff val="25000"/>
                    </a:prstClr>
                  </a:solidFill>
                  <a:latin typeface="Calibri" charset="0"/>
                  <a:ea typeface="Calibri" charset="0"/>
                  <a:cs typeface="Calibri" charset="0"/>
                </a:rPr>
                <a:t>Conduct the appropriate triage tool for your client</a:t>
              </a:r>
            </a:p>
            <a:p>
              <a:pPr marL="171450" marR="0" lvl="0" indent="-171450" defTabSz="914400" rtl="0" eaLnBrk="1" fontAlgn="auto" latinLnBrk="0" hangingPunct="1">
                <a:lnSpc>
                  <a:spcPct val="100000"/>
                </a:lnSpc>
                <a:spcBef>
                  <a:spcPts val="0"/>
                </a:spcBef>
                <a:spcAft>
                  <a:spcPts val="0"/>
                </a:spcAft>
                <a:buClrTx/>
                <a:buSzTx/>
                <a:buFont typeface="Arial" charset="0"/>
                <a:buChar char="•"/>
                <a:tabLst/>
                <a:defRPr/>
              </a:pPr>
              <a:r>
                <a:rPr kumimoji="0" lang="en-US" sz="1600" b="0" i="0" u="none" strike="noStrike" kern="0" cap="none" spc="0" normalizeH="0" noProof="0" dirty="0">
                  <a:ln>
                    <a:noFill/>
                  </a:ln>
                  <a:solidFill>
                    <a:prstClr val="black">
                      <a:lumMod val="75000"/>
                      <a:lumOff val="25000"/>
                    </a:prstClr>
                  </a:solidFill>
                  <a:effectLst/>
                  <a:uLnTx/>
                  <a:uFillTx/>
                  <a:latin typeface="Calibri" charset="0"/>
                  <a:ea typeface="Calibri" charset="0"/>
                  <a:cs typeface="Calibri" charset="0"/>
                </a:rPr>
                <a:t>Enter information in HMIS</a:t>
              </a:r>
            </a:p>
            <a:p>
              <a:pPr marL="171450" marR="0" lvl="0" indent="-171450" defTabSz="914400" rtl="0" eaLnBrk="1" fontAlgn="auto" latinLnBrk="0" hangingPunct="1">
                <a:lnSpc>
                  <a:spcPct val="100000"/>
                </a:lnSpc>
                <a:spcBef>
                  <a:spcPts val="0"/>
                </a:spcBef>
                <a:spcAft>
                  <a:spcPts val="0"/>
                </a:spcAft>
                <a:buClrTx/>
                <a:buSzTx/>
                <a:buFont typeface="Arial" charset="0"/>
                <a:buChar char="•"/>
                <a:tabLst/>
                <a:defRPr/>
              </a:pPr>
              <a:r>
                <a:rPr lang="en-US" sz="1600" kern="0" dirty="0">
                  <a:solidFill>
                    <a:prstClr val="black">
                      <a:lumMod val="75000"/>
                      <a:lumOff val="25000"/>
                    </a:prstClr>
                  </a:solidFill>
                  <a:latin typeface="Calibri" charset="0"/>
                  <a:ea typeface="Calibri" charset="0"/>
                  <a:cs typeface="Calibri" charset="0"/>
                </a:rPr>
                <a:t>Stay in touch with clients until they are matched ICMS</a:t>
              </a:r>
              <a:endParaRPr kumimoji="0" lang="en-US" sz="1600" b="0" i="0" u="none" strike="noStrike" kern="0" cap="none" spc="0" normalizeH="0" noProof="0" dirty="0">
                <a:ln>
                  <a:noFill/>
                </a:ln>
                <a:solidFill>
                  <a:prstClr val="black">
                    <a:lumMod val="75000"/>
                    <a:lumOff val="25000"/>
                  </a:prstClr>
                </a:solidFill>
                <a:effectLst/>
                <a:uLnTx/>
                <a:uFillTx/>
                <a:latin typeface="Calibri" charset="0"/>
                <a:ea typeface="Calibri" charset="0"/>
                <a:cs typeface="Calibri" charset="0"/>
              </a:endParaRPr>
            </a:p>
          </p:txBody>
        </p:sp>
        <p:sp>
          <p:nvSpPr>
            <p:cNvPr id="23" name="Chevron 22"/>
            <p:cNvSpPr/>
            <p:nvPr/>
          </p:nvSpPr>
          <p:spPr>
            <a:xfrm>
              <a:off x="676893" y="1626919"/>
              <a:ext cx="1413163" cy="1033153"/>
            </a:xfrm>
            <a:prstGeom prst="chevron">
              <a:avLst>
                <a:gd name="adj" fmla="val 42771"/>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roup 23"/>
          <p:cNvGrpSpPr/>
          <p:nvPr/>
        </p:nvGrpSpPr>
        <p:grpSpPr>
          <a:xfrm>
            <a:off x="89617" y="4511161"/>
            <a:ext cx="4609513" cy="1157254"/>
            <a:chOff x="676893" y="1626918"/>
            <a:chExt cx="4405746" cy="1033154"/>
          </a:xfrm>
        </p:grpSpPr>
        <p:sp>
          <p:nvSpPr>
            <p:cNvPr id="25" name="Chevron 24"/>
            <p:cNvSpPr/>
            <p:nvPr/>
          </p:nvSpPr>
          <p:spPr>
            <a:xfrm>
              <a:off x="1541812" y="1626918"/>
              <a:ext cx="3540827" cy="1033153"/>
            </a:xfrm>
            <a:prstGeom prst="chevron">
              <a:avLst>
                <a:gd name="adj" fmla="val 4277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pitchFamily="34" charset="0"/>
                  <a:ea typeface="+mn-ea"/>
                  <a:cs typeface="Arial" pitchFamily="34" charset="0"/>
                </a:rPr>
                <a:t>What are the goals for next year?</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6" name="Chevron 25"/>
            <p:cNvSpPr/>
            <p:nvPr/>
          </p:nvSpPr>
          <p:spPr>
            <a:xfrm>
              <a:off x="676893" y="1626919"/>
              <a:ext cx="1413163" cy="1033153"/>
            </a:xfrm>
            <a:prstGeom prst="chevron">
              <a:avLst>
                <a:gd name="adj" fmla="val 4277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oup 26"/>
          <p:cNvGrpSpPr/>
          <p:nvPr/>
        </p:nvGrpSpPr>
        <p:grpSpPr>
          <a:xfrm>
            <a:off x="4333793" y="4509914"/>
            <a:ext cx="4795395" cy="1157253"/>
            <a:chOff x="676893" y="1626918"/>
            <a:chExt cx="4405746" cy="1033154"/>
          </a:xfrm>
        </p:grpSpPr>
        <p:sp>
          <p:nvSpPr>
            <p:cNvPr id="28" name="Chevron 27"/>
            <p:cNvSpPr/>
            <p:nvPr/>
          </p:nvSpPr>
          <p:spPr>
            <a:xfrm>
              <a:off x="1541812" y="1626918"/>
              <a:ext cx="3540827" cy="1033153"/>
            </a:xfrm>
            <a:prstGeom prst="chevron">
              <a:avLst>
                <a:gd name="adj" fmla="val 427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Arial" pitchFamily="34" charset="0"/>
                  <a:cs typeface="Arial" pitchFamily="34" charset="0"/>
                </a:rPr>
                <a:t>Enroll 2,950 people into D7</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Chevron 28"/>
            <p:cNvSpPr/>
            <p:nvPr/>
          </p:nvSpPr>
          <p:spPr>
            <a:xfrm>
              <a:off x="676893" y="1626919"/>
              <a:ext cx="1413163" cy="1033153"/>
            </a:xfrm>
            <a:prstGeom prst="chevron">
              <a:avLst>
                <a:gd name="adj" fmla="val 4277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p:cNvSpPr/>
          <p:nvPr/>
        </p:nvSpPr>
        <p:spPr>
          <a:xfrm>
            <a:off x="5643317" y="1473971"/>
            <a:ext cx="3251801" cy="1162113"/>
          </a:xfrm>
          <a:prstGeom prst="rect">
            <a:avLst/>
          </a:prstGeom>
        </p:spPr>
        <p:txBody>
          <a:bodyPr wrap="square">
            <a:spAutoFit/>
          </a:bodyPr>
          <a:lstStyle/>
          <a:p>
            <a:pPr marL="285750" indent="-285750">
              <a:lnSpc>
                <a:spcPct val="110000"/>
              </a:lnSpc>
              <a:buFont typeface="Arial" charset="0"/>
              <a:buChar char="•"/>
            </a:pPr>
            <a:r>
              <a:rPr lang="en-US" sz="1600" kern="0" dirty="0">
                <a:solidFill>
                  <a:schemeClr val="tx1">
                    <a:lumMod val="75000"/>
                    <a:lumOff val="25000"/>
                  </a:schemeClr>
                </a:solidFill>
                <a:latin typeface="Calibri" charset="0"/>
                <a:ea typeface="Calibri" charset="0"/>
                <a:cs typeface="Calibri" charset="0"/>
              </a:rPr>
              <a:t>Become contracted provider for DHS, DMH and DPH</a:t>
            </a:r>
          </a:p>
          <a:p>
            <a:pPr marL="285750" indent="-285750">
              <a:lnSpc>
                <a:spcPct val="110000"/>
              </a:lnSpc>
              <a:buFont typeface="Arial" charset="0"/>
              <a:buChar char="•"/>
            </a:pPr>
            <a:r>
              <a:rPr lang="en-US" sz="1600" kern="0" dirty="0">
                <a:solidFill>
                  <a:schemeClr val="tx1">
                    <a:lumMod val="75000"/>
                    <a:lumOff val="25000"/>
                  </a:schemeClr>
                </a:solidFill>
                <a:latin typeface="Calibri" charset="0"/>
                <a:ea typeface="Calibri" charset="0"/>
                <a:cs typeface="Calibri" charset="0"/>
              </a:rPr>
              <a:t>Hire qualified staff </a:t>
            </a:r>
          </a:p>
          <a:p>
            <a:pPr marL="285750" indent="-285750">
              <a:lnSpc>
                <a:spcPct val="110000"/>
              </a:lnSpc>
              <a:buFont typeface="Arial" charset="0"/>
              <a:buChar char="•"/>
            </a:pPr>
            <a:r>
              <a:rPr lang="en-US" sz="1600" kern="0" dirty="0">
                <a:solidFill>
                  <a:schemeClr val="tx1">
                    <a:lumMod val="75000"/>
                    <a:lumOff val="25000"/>
                  </a:schemeClr>
                </a:solidFill>
                <a:latin typeface="Calibri" charset="0"/>
                <a:ea typeface="Calibri" charset="0"/>
                <a:cs typeface="Calibri" charset="0"/>
              </a:rPr>
              <a:t>Receive additional funding</a:t>
            </a:r>
          </a:p>
        </p:txBody>
      </p:sp>
      <p:grpSp>
        <p:nvGrpSpPr>
          <p:cNvPr id="33" name="Group 32"/>
          <p:cNvGrpSpPr/>
          <p:nvPr/>
        </p:nvGrpSpPr>
        <p:grpSpPr>
          <a:xfrm>
            <a:off x="3616438" y="6208631"/>
            <a:ext cx="4707558" cy="579170"/>
            <a:chOff x="3616438" y="6208631"/>
            <a:chExt cx="4707558" cy="579170"/>
          </a:xfrm>
        </p:grpSpPr>
        <p:grpSp>
          <p:nvGrpSpPr>
            <p:cNvPr id="34" name="Group 33"/>
            <p:cNvGrpSpPr/>
            <p:nvPr/>
          </p:nvGrpSpPr>
          <p:grpSpPr>
            <a:xfrm>
              <a:off x="5181600" y="6208631"/>
              <a:ext cx="3142396" cy="579170"/>
              <a:chOff x="5163589" y="6065470"/>
              <a:chExt cx="3142396" cy="579170"/>
            </a:xfrm>
          </p:grpSpPr>
          <p:pic>
            <p:nvPicPr>
              <p:cNvPr id="36" name="Picture 35"/>
              <p:cNvPicPr>
                <a:picLocks noChangeAspect="1"/>
              </p:cNvPicPr>
              <p:nvPr/>
            </p:nvPicPr>
            <p:blipFill>
              <a:blip r:embed="rId2"/>
              <a:stretch>
                <a:fillRect/>
              </a:stretch>
            </p:blipFill>
            <p:spPr>
              <a:xfrm>
                <a:off x="6172200" y="6065470"/>
                <a:ext cx="2133785" cy="579170"/>
              </a:xfrm>
              <a:prstGeom prst="rect">
                <a:avLst/>
              </a:prstGeom>
            </p:spPr>
          </p:pic>
          <p:pic>
            <p:nvPicPr>
              <p:cNvPr id="37" name="Picture 36"/>
              <p:cNvPicPr>
                <a:picLocks noChangeAspect="1"/>
              </p:cNvPicPr>
              <p:nvPr/>
            </p:nvPicPr>
            <p:blipFill>
              <a:blip r:embed="rId3"/>
              <a:stretch>
                <a:fillRect/>
              </a:stretch>
            </p:blipFill>
            <p:spPr>
              <a:xfrm>
                <a:off x="5163589" y="6065471"/>
                <a:ext cx="971180" cy="566522"/>
              </a:xfrm>
              <a:prstGeom prst="rect">
                <a:avLst/>
              </a:prstGeom>
            </p:spPr>
          </p:pic>
        </p:grpSp>
        <p:pic>
          <p:nvPicPr>
            <p:cNvPr id="35"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7759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a:t>Strategy D7 </a:t>
            </a:r>
            <a:r>
              <a:rPr lang="en-US" sz="2400" b="1" dirty="0" smtClean="0"/>
              <a:t>– Provide Services and Rental Subsidies in Permanent Supportive housing (PSH)</a:t>
            </a:r>
            <a:endParaRPr lang="en-US" sz="2400" dirty="0"/>
          </a:p>
        </p:txBody>
      </p:sp>
      <p:sp>
        <p:nvSpPr>
          <p:cNvPr id="3" name="Content Placeholder 2"/>
          <p:cNvSpPr>
            <a:spLocks noGrp="1"/>
          </p:cNvSpPr>
          <p:nvPr>
            <p:ph idx="1"/>
          </p:nvPr>
        </p:nvSpPr>
        <p:spPr/>
        <p:txBody>
          <a:bodyPr/>
          <a:lstStyle/>
          <a:p>
            <a:r>
              <a:rPr lang="en-US" dirty="0" smtClean="0"/>
              <a:t>Provides Services and Subsidies for PSH</a:t>
            </a:r>
          </a:p>
          <a:p>
            <a:r>
              <a:rPr lang="en-US" dirty="0" smtClean="0"/>
              <a:t>Non-time-limited affordable housing assistance combined with supportive services</a:t>
            </a:r>
          </a:p>
          <a:p>
            <a:r>
              <a:rPr lang="en-US" dirty="0" smtClean="0"/>
              <a:t>Integrated Care Model – providing on-site and field based services</a:t>
            </a:r>
          </a:p>
          <a:p>
            <a:r>
              <a:rPr lang="en-US" dirty="0" smtClean="0"/>
              <a:t>Maximizes the expertise of each County Department</a:t>
            </a:r>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solidFill>
                  <a:prstClr val="white"/>
                </a:solidFill>
              </a:rPr>
              <a:pPr/>
              <a:t>3</a:t>
            </a:fld>
            <a:endParaRPr lang="en-US" dirty="0">
              <a:solidFill>
                <a:prstClr val="white"/>
              </a:solidFill>
            </a:endParaRPr>
          </a:p>
        </p:txBody>
      </p:sp>
      <p:grpSp>
        <p:nvGrpSpPr>
          <p:cNvPr id="6" name="Group 5"/>
          <p:cNvGrpSpPr/>
          <p:nvPr/>
        </p:nvGrpSpPr>
        <p:grpSpPr>
          <a:xfrm>
            <a:off x="3616438" y="6208631"/>
            <a:ext cx="4707558" cy="579170"/>
            <a:chOff x="3616438" y="6208631"/>
            <a:chExt cx="4707558" cy="579170"/>
          </a:xfrm>
        </p:grpSpPr>
        <p:grpSp>
          <p:nvGrpSpPr>
            <p:cNvPr id="7" name="Group 6"/>
            <p:cNvGrpSpPr/>
            <p:nvPr/>
          </p:nvGrpSpPr>
          <p:grpSpPr>
            <a:xfrm>
              <a:off x="5181600" y="6208631"/>
              <a:ext cx="3142396" cy="579170"/>
              <a:chOff x="5163589" y="6065470"/>
              <a:chExt cx="3142396" cy="579170"/>
            </a:xfrm>
          </p:grpSpPr>
          <p:pic>
            <p:nvPicPr>
              <p:cNvPr id="9" name="Picture 8"/>
              <p:cNvPicPr>
                <a:picLocks noChangeAspect="1"/>
              </p:cNvPicPr>
              <p:nvPr/>
            </p:nvPicPr>
            <p:blipFill>
              <a:blip r:embed="rId2"/>
              <a:stretch>
                <a:fillRect/>
              </a:stretch>
            </p:blipFill>
            <p:spPr>
              <a:xfrm>
                <a:off x="6172200" y="6065470"/>
                <a:ext cx="2133785" cy="579170"/>
              </a:xfrm>
              <a:prstGeom prst="rect">
                <a:avLst/>
              </a:prstGeom>
            </p:spPr>
          </p:pic>
          <p:pic>
            <p:nvPicPr>
              <p:cNvPr id="10" name="Picture 9"/>
              <p:cNvPicPr>
                <a:picLocks noChangeAspect="1"/>
              </p:cNvPicPr>
              <p:nvPr/>
            </p:nvPicPr>
            <p:blipFill>
              <a:blip r:embed="rId3"/>
              <a:stretch>
                <a:fillRect/>
              </a:stretch>
            </p:blipFill>
            <p:spPr>
              <a:xfrm>
                <a:off x="5163589" y="6065471"/>
                <a:ext cx="971180" cy="566522"/>
              </a:xfrm>
              <a:prstGeom prst="rect">
                <a:avLst/>
              </a:prstGeom>
            </p:spPr>
          </p:pic>
        </p:grpSp>
        <p:pic>
          <p:nvPicPr>
            <p:cNvPr id="8"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354292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219200"/>
            <a:ext cx="9144000" cy="4958052"/>
          </a:xfrm>
          <a:prstGeom prst="rect">
            <a:avLst/>
          </a:prstGeom>
        </p:spPr>
      </p:pic>
      <p:sp>
        <p:nvSpPr>
          <p:cNvPr id="4" name="Slide Number Placeholder 3"/>
          <p:cNvSpPr>
            <a:spLocks noGrp="1"/>
          </p:cNvSpPr>
          <p:nvPr>
            <p:ph type="sldNum" sz="quarter" idx="12"/>
          </p:nvPr>
        </p:nvSpPr>
        <p:spPr/>
        <p:txBody>
          <a:bodyPr/>
          <a:lstStyle/>
          <a:p>
            <a:fld id="{918558A9-1DBE-4E41-84CE-979D030679D0}" type="slidenum">
              <a:rPr lang="en-US" smtClean="0"/>
              <a:pPr/>
              <a:t>30</a:t>
            </a:fld>
            <a:endParaRPr lang="en-US"/>
          </a:p>
        </p:txBody>
      </p:sp>
      <p:sp>
        <p:nvSpPr>
          <p:cNvPr id="2" name="Title 1"/>
          <p:cNvSpPr>
            <a:spLocks noGrp="1"/>
          </p:cNvSpPr>
          <p:nvPr>
            <p:ph type="title"/>
          </p:nvPr>
        </p:nvSpPr>
        <p:spPr>
          <a:xfrm>
            <a:off x="-1981200" y="152400"/>
            <a:ext cx="8229600" cy="1143000"/>
          </a:xfrm>
        </p:spPr>
        <p:txBody>
          <a:bodyPr/>
          <a:lstStyle/>
          <a:p>
            <a:r>
              <a:rPr lang="en-US" dirty="0" smtClean="0"/>
              <a:t>Questions</a:t>
            </a:r>
            <a:endParaRPr lang="en-US" dirty="0"/>
          </a:p>
        </p:txBody>
      </p:sp>
      <p:grpSp>
        <p:nvGrpSpPr>
          <p:cNvPr id="10" name="Group 9"/>
          <p:cNvGrpSpPr/>
          <p:nvPr/>
        </p:nvGrpSpPr>
        <p:grpSpPr>
          <a:xfrm>
            <a:off x="3616438" y="6208631"/>
            <a:ext cx="4707558" cy="579170"/>
            <a:chOff x="3616438" y="6208631"/>
            <a:chExt cx="4707558" cy="579170"/>
          </a:xfrm>
        </p:grpSpPr>
        <p:grpSp>
          <p:nvGrpSpPr>
            <p:cNvPr id="11" name="Group 10"/>
            <p:cNvGrpSpPr/>
            <p:nvPr/>
          </p:nvGrpSpPr>
          <p:grpSpPr>
            <a:xfrm>
              <a:off x="5181600" y="6208631"/>
              <a:ext cx="3142396" cy="579170"/>
              <a:chOff x="5163589" y="6065470"/>
              <a:chExt cx="3142396" cy="579170"/>
            </a:xfrm>
          </p:grpSpPr>
          <p:pic>
            <p:nvPicPr>
              <p:cNvPr id="13" name="Picture 12"/>
              <p:cNvPicPr>
                <a:picLocks noChangeAspect="1"/>
              </p:cNvPicPr>
              <p:nvPr/>
            </p:nvPicPr>
            <p:blipFill>
              <a:blip r:embed="rId3"/>
              <a:stretch>
                <a:fillRect/>
              </a:stretch>
            </p:blipFill>
            <p:spPr>
              <a:xfrm>
                <a:off x="6172200" y="6065470"/>
                <a:ext cx="2133785" cy="579170"/>
              </a:xfrm>
              <a:prstGeom prst="rect">
                <a:avLst/>
              </a:prstGeom>
            </p:spPr>
          </p:pic>
          <p:pic>
            <p:nvPicPr>
              <p:cNvPr id="14" name="Picture 13"/>
              <p:cNvPicPr>
                <a:picLocks noChangeAspect="1"/>
              </p:cNvPicPr>
              <p:nvPr/>
            </p:nvPicPr>
            <p:blipFill>
              <a:blip r:embed="rId4"/>
              <a:stretch>
                <a:fillRect/>
              </a:stretch>
            </p:blipFill>
            <p:spPr>
              <a:xfrm>
                <a:off x="5163589" y="6065471"/>
                <a:ext cx="971180" cy="566522"/>
              </a:xfrm>
              <a:prstGeom prst="rect">
                <a:avLst/>
              </a:prstGeom>
            </p:spPr>
          </p:pic>
        </p:grpSp>
        <p:pic>
          <p:nvPicPr>
            <p:cNvPr id="12"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3017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31</a:t>
            </a:fld>
            <a:endParaRPr lang="en-US"/>
          </a:p>
        </p:txBody>
      </p:sp>
      <p:sp>
        <p:nvSpPr>
          <p:cNvPr id="2" name="Title 1"/>
          <p:cNvSpPr>
            <a:spLocks noGrp="1"/>
          </p:cNvSpPr>
          <p:nvPr>
            <p:ph type="title"/>
          </p:nvPr>
        </p:nvSpPr>
        <p:spPr>
          <a:xfrm>
            <a:off x="-342139" y="228600"/>
            <a:ext cx="8229600" cy="1143000"/>
          </a:xfrm>
        </p:spPr>
        <p:txBody>
          <a:bodyPr/>
          <a:lstStyle/>
          <a:p>
            <a:r>
              <a:rPr lang="en-US" dirty="0" smtClean="0"/>
              <a:t>Contact Information</a:t>
            </a:r>
            <a:endParaRPr lang="en-US" dirty="0"/>
          </a:p>
        </p:txBody>
      </p:sp>
      <p:sp>
        <p:nvSpPr>
          <p:cNvPr id="3" name="TextBox 2"/>
          <p:cNvSpPr txBox="1"/>
          <p:nvPr/>
        </p:nvSpPr>
        <p:spPr>
          <a:xfrm>
            <a:off x="304800" y="1676400"/>
            <a:ext cx="8839200" cy="3139321"/>
          </a:xfrm>
          <a:prstGeom prst="rect">
            <a:avLst/>
          </a:prstGeom>
          <a:noFill/>
        </p:spPr>
        <p:txBody>
          <a:bodyPr wrap="square" rtlCol="0">
            <a:spAutoFit/>
          </a:bodyPr>
          <a:lstStyle/>
          <a:p>
            <a:r>
              <a:rPr lang="en-US" dirty="0" smtClean="0"/>
              <a:t>Richy Myers – DHS Housing for Health – (323) 274-3296 </a:t>
            </a:r>
            <a:r>
              <a:rPr lang="en-US" dirty="0" smtClean="0">
                <a:hlinkClick r:id="rId2"/>
              </a:rPr>
              <a:t>Rmyers@dhs.lacounty.gov</a:t>
            </a:r>
            <a:endParaRPr lang="en-US" dirty="0" smtClean="0"/>
          </a:p>
          <a:p>
            <a:endParaRPr lang="en-US" dirty="0"/>
          </a:p>
          <a:p>
            <a:r>
              <a:rPr lang="en-US" dirty="0" smtClean="0"/>
              <a:t>Priscilla Moore – DMH – (213) 251-6567 </a:t>
            </a:r>
            <a:r>
              <a:rPr lang="en-US" dirty="0" smtClean="0">
                <a:hlinkClick r:id="rId3"/>
              </a:rPr>
              <a:t>Pmoore@dmh.lacounty.gov</a:t>
            </a:r>
            <a:r>
              <a:rPr lang="en-US" dirty="0" smtClean="0"/>
              <a:t> </a:t>
            </a:r>
          </a:p>
          <a:p>
            <a:endParaRPr lang="en-US" dirty="0"/>
          </a:p>
          <a:p>
            <a:r>
              <a:rPr lang="en-US" dirty="0" smtClean="0"/>
              <a:t>Glenda Pinney – DPH – SAPC – (626) 293-2960 </a:t>
            </a:r>
            <a:r>
              <a:rPr lang="en-US" dirty="0" smtClean="0">
                <a:hlinkClick r:id="rId4"/>
              </a:rPr>
              <a:t>Gpinney@ph.lacounty.gov</a:t>
            </a:r>
            <a:r>
              <a:rPr lang="en-US" dirty="0" smtClean="0"/>
              <a:t>  </a:t>
            </a:r>
          </a:p>
          <a:p>
            <a:endParaRPr lang="en-US" dirty="0"/>
          </a:p>
          <a:p>
            <a:r>
              <a:rPr lang="en-US" dirty="0" smtClean="0"/>
              <a:t>David Dang – LAHSA – (213) 797-4597 </a:t>
            </a:r>
            <a:r>
              <a:rPr lang="en-US" dirty="0" smtClean="0">
                <a:hlinkClick r:id="rId5"/>
              </a:rPr>
              <a:t>Ddang@lahsa.org</a:t>
            </a:r>
            <a:r>
              <a:rPr lang="en-US" dirty="0" smtClean="0"/>
              <a:t> </a:t>
            </a:r>
          </a:p>
          <a:p>
            <a:endParaRPr lang="en-US" dirty="0"/>
          </a:p>
          <a:p>
            <a:r>
              <a:rPr lang="en-US" dirty="0" smtClean="0"/>
              <a:t>Jonathan Sanabria – LAHSA – (213) 797-4628 </a:t>
            </a:r>
            <a:r>
              <a:rPr lang="en-US" dirty="0" smtClean="0">
                <a:hlinkClick r:id="rId6"/>
              </a:rPr>
              <a:t>Jsanabria@LAHSA.org</a:t>
            </a:r>
            <a:r>
              <a:rPr lang="en-US" dirty="0" smtClean="0"/>
              <a:t> </a:t>
            </a:r>
          </a:p>
          <a:p>
            <a:endParaRPr lang="en-US" dirty="0"/>
          </a:p>
          <a:p>
            <a:r>
              <a:rPr lang="en-US" dirty="0" smtClean="0"/>
              <a:t>Julie DeRose – The People Concern – (310) 508 -3863    </a:t>
            </a:r>
            <a:r>
              <a:rPr lang="en-US" dirty="0" smtClean="0">
                <a:hlinkClick r:id="rId7"/>
              </a:rPr>
              <a:t>jderose@thepeopleconcern.org</a:t>
            </a:r>
            <a:r>
              <a:rPr lang="en-US" dirty="0" smtClean="0"/>
              <a:t> </a:t>
            </a:r>
            <a:endParaRPr lang="en-US" dirty="0"/>
          </a:p>
        </p:txBody>
      </p:sp>
      <p:grpSp>
        <p:nvGrpSpPr>
          <p:cNvPr id="8" name="Group 7"/>
          <p:cNvGrpSpPr/>
          <p:nvPr/>
        </p:nvGrpSpPr>
        <p:grpSpPr>
          <a:xfrm>
            <a:off x="3616438" y="6208631"/>
            <a:ext cx="4707558" cy="579170"/>
            <a:chOff x="3616438" y="6208631"/>
            <a:chExt cx="4707558" cy="579170"/>
          </a:xfrm>
        </p:grpSpPr>
        <p:grpSp>
          <p:nvGrpSpPr>
            <p:cNvPr id="12" name="Group 11"/>
            <p:cNvGrpSpPr/>
            <p:nvPr/>
          </p:nvGrpSpPr>
          <p:grpSpPr>
            <a:xfrm>
              <a:off x="5181600" y="6208631"/>
              <a:ext cx="3142396" cy="579170"/>
              <a:chOff x="5163589" y="6065470"/>
              <a:chExt cx="3142396" cy="579170"/>
            </a:xfrm>
          </p:grpSpPr>
          <p:pic>
            <p:nvPicPr>
              <p:cNvPr id="14" name="Picture 13"/>
              <p:cNvPicPr>
                <a:picLocks noChangeAspect="1"/>
              </p:cNvPicPr>
              <p:nvPr/>
            </p:nvPicPr>
            <p:blipFill>
              <a:blip r:embed="rId8"/>
              <a:stretch>
                <a:fillRect/>
              </a:stretch>
            </p:blipFill>
            <p:spPr>
              <a:xfrm>
                <a:off x="6172200" y="6065470"/>
                <a:ext cx="2133785" cy="579170"/>
              </a:xfrm>
              <a:prstGeom prst="rect">
                <a:avLst/>
              </a:prstGeom>
            </p:spPr>
          </p:pic>
          <p:pic>
            <p:nvPicPr>
              <p:cNvPr id="15" name="Picture 14"/>
              <p:cNvPicPr>
                <a:picLocks noChangeAspect="1"/>
              </p:cNvPicPr>
              <p:nvPr/>
            </p:nvPicPr>
            <p:blipFill>
              <a:blip r:embed="rId9"/>
              <a:stretch>
                <a:fillRect/>
              </a:stretch>
            </p:blipFill>
            <p:spPr>
              <a:xfrm>
                <a:off x="5163589" y="6065471"/>
                <a:ext cx="971180" cy="566522"/>
              </a:xfrm>
              <a:prstGeom prst="rect">
                <a:avLst/>
              </a:prstGeom>
            </p:spPr>
          </p:pic>
        </p:grpSp>
        <p:pic>
          <p:nvPicPr>
            <p:cNvPr id="13" name="Picture 2" descr="Image result for county of los angeles public health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15722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4</a:t>
            </a:fld>
            <a:endParaRPr lang="en-US"/>
          </a:p>
        </p:txBody>
      </p:sp>
      <p:pic>
        <p:nvPicPr>
          <p:cNvPr id="9" name="Picture 8"/>
          <p:cNvPicPr>
            <a:picLocks noChangeAspect="1"/>
          </p:cNvPicPr>
          <p:nvPr/>
        </p:nvPicPr>
        <p:blipFill>
          <a:blip r:embed="rId2"/>
          <a:stretch>
            <a:fillRect/>
          </a:stretch>
        </p:blipFill>
        <p:spPr>
          <a:xfrm>
            <a:off x="6059664" y="2514599"/>
            <a:ext cx="2627135" cy="3066619"/>
          </a:xfrm>
          <a:prstGeom prst="rect">
            <a:avLst/>
          </a:prstGeom>
        </p:spPr>
      </p:pic>
      <p:pic>
        <p:nvPicPr>
          <p:cNvPr id="10" name="Picture 9"/>
          <p:cNvPicPr>
            <a:picLocks noChangeAspect="1"/>
          </p:cNvPicPr>
          <p:nvPr/>
        </p:nvPicPr>
        <p:blipFill>
          <a:blip r:embed="rId3"/>
          <a:stretch>
            <a:fillRect/>
          </a:stretch>
        </p:blipFill>
        <p:spPr>
          <a:xfrm>
            <a:off x="292197" y="2743200"/>
            <a:ext cx="6032403" cy="4941150"/>
          </a:xfrm>
          <a:prstGeom prst="rect">
            <a:avLst/>
          </a:prstGeom>
        </p:spPr>
      </p:pic>
      <p:pic>
        <p:nvPicPr>
          <p:cNvPr id="11" name="Picture 10"/>
          <p:cNvPicPr>
            <a:picLocks noChangeAspect="1"/>
          </p:cNvPicPr>
          <p:nvPr/>
        </p:nvPicPr>
        <p:blipFill>
          <a:blip r:embed="rId4"/>
          <a:stretch>
            <a:fillRect/>
          </a:stretch>
        </p:blipFill>
        <p:spPr>
          <a:xfrm>
            <a:off x="152400" y="847265"/>
            <a:ext cx="4316342" cy="1810669"/>
          </a:xfrm>
          <a:prstGeom prst="rect">
            <a:avLst/>
          </a:prstGeom>
        </p:spPr>
      </p:pic>
      <p:sp>
        <p:nvSpPr>
          <p:cNvPr id="12" name="TextBox 11"/>
          <p:cNvSpPr txBox="1"/>
          <p:nvPr/>
        </p:nvSpPr>
        <p:spPr>
          <a:xfrm>
            <a:off x="685800" y="56345"/>
            <a:ext cx="8001000" cy="954107"/>
          </a:xfrm>
          <a:prstGeom prst="rect">
            <a:avLst/>
          </a:prstGeom>
          <a:noFill/>
        </p:spPr>
        <p:txBody>
          <a:bodyPr wrap="square" rtlCol="0">
            <a:spAutoFit/>
          </a:bodyPr>
          <a:lstStyle/>
          <a:p>
            <a:r>
              <a:rPr lang="en-US" sz="2800" b="1" dirty="0"/>
              <a:t>Measure H: Strategy D7 Provide Services and Subsidies for Permanent Supportive Housing</a:t>
            </a:r>
          </a:p>
        </p:txBody>
      </p:sp>
      <p:grpSp>
        <p:nvGrpSpPr>
          <p:cNvPr id="16" name="Group 15"/>
          <p:cNvGrpSpPr/>
          <p:nvPr/>
        </p:nvGrpSpPr>
        <p:grpSpPr>
          <a:xfrm>
            <a:off x="3616438" y="6208631"/>
            <a:ext cx="4707558" cy="579170"/>
            <a:chOff x="3616438" y="6208631"/>
            <a:chExt cx="4707558" cy="579170"/>
          </a:xfrm>
        </p:grpSpPr>
        <p:grpSp>
          <p:nvGrpSpPr>
            <p:cNvPr id="17" name="Group 16"/>
            <p:cNvGrpSpPr/>
            <p:nvPr/>
          </p:nvGrpSpPr>
          <p:grpSpPr>
            <a:xfrm>
              <a:off x="5181600" y="6208631"/>
              <a:ext cx="3142396" cy="579170"/>
              <a:chOff x="5163589" y="6065470"/>
              <a:chExt cx="3142396" cy="579170"/>
            </a:xfrm>
          </p:grpSpPr>
          <p:pic>
            <p:nvPicPr>
              <p:cNvPr id="19" name="Picture 18"/>
              <p:cNvPicPr>
                <a:picLocks noChangeAspect="1"/>
              </p:cNvPicPr>
              <p:nvPr/>
            </p:nvPicPr>
            <p:blipFill>
              <a:blip r:embed="rId5"/>
              <a:stretch>
                <a:fillRect/>
              </a:stretch>
            </p:blipFill>
            <p:spPr>
              <a:xfrm>
                <a:off x="6172200" y="6065470"/>
                <a:ext cx="2133785" cy="579170"/>
              </a:xfrm>
              <a:prstGeom prst="rect">
                <a:avLst/>
              </a:prstGeom>
            </p:spPr>
          </p:pic>
          <p:pic>
            <p:nvPicPr>
              <p:cNvPr id="20" name="Picture 19"/>
              <p:cNvPicPr>
                <a:picLocks noChangeAspect="1"/>
              </p:cNvPicPr>
              <p:nvPr/>
            </p:nvPicPr>
            <p:blipFill>
              <a:blip r:embed="rId6"/>
              <a:stretch>
                <a:fillRect/>
              </a:stretch>
            </p:blipFill>
            <p:spPr>
              <a:xfrm>
                <a:off x="5163589" y="6065471"/>
                <a:ext cx="971180" cy="566522"/>
              </a:xfrm>
              <a:prstGeom prst="rect">
                <a:avLst/>
              </a:prstGeom>
            </p:spPr>
          </p:pic>
        </p:grpSp>
        <p:pic>
          <p:nvPicPr>
            <p:cNvPr id="18" name="Picture 2" descr="Image result for county of los angeles public health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5951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332746" y="1447800"/>
            <a:ext cx="8455885" cy="4761389"/>
          </a:xfrm>
          <a:prstGeom prst="rect">
            <a:avLst/>
          </a:prstGeom>
        </p:spPr>
      </p:pic>
      <p:sp>
        <p:nvSpPr>
          <p:cNvPr id="8" name="Title 1"/>
          <p:cNvSpPr>
            <a:spLocks noGrp="1"/>
          </p:cNvSpPr>
          <p:nvPr>
            <p:ph type="title"/>
          </p:nvPr>
        </p:nvSpPr>
        <p:spPr>
          <a:xfrm>
            <a:off x="457200" y="274638"/>
            <a:ext cx="8229600" cy="1143000"/>
          </a:xfrm>
        </p:spPr>
        <p:txBody>
          <a:bodyPr>
            <a:normAutofit/>
          </a:bodyPr>
          <a:lstStyle/>
          <a:p>
            <a:pPr algn="l"/>
            <a:r>
              <a:rPr lang="en-US" sz="1800" b="1" dirty="0"/>
              <a:t>Strategy D7 Provide Services and Subsidies for Permanent Supportive Housing</a:t>
            </a:r>
            <a:r>
              <a:rPr lang="en-US" sz="1800" b="1" dirty="0">
                <a:solidFill>
                  <a:schemeClr val="accent2"/>
                </a:solidFill>
              </a:rPr>
              <a:t/>
            </a:r>
            <a:br>
              <a:rPr lang="en-US" sz="1800" b="1" dirty="0">
                <a:solidFill>
                  <a:schemeClr val="accent2"/>
                </a:solidFill>
              </a:rPr>
            </a:br>
            <a:r>
              <a:rPr lang="en-US" sz="3200" dirty="0" smtClean="0"/>
              <a:t>More Goals</a:t>
            </a:r>
            <a:endParaRPr lang="en-US" sz="3200" dirty="0"/>
          </a:p>
        </p:txBody>
      </p:sp>
      <p:grpSp>
        <p:nvGrpSpPr>
          <p:cNvPr id="9" name="Group 8"/>
          <p:cNvGrpSpPr/>
          <p:nvPr/>
        </p:nvGrpSpPr>
        <p:grpSpPr>
          <a:xfrm>
            <a:off x="3616438" y="6208631"/>
            <a:ext cx="4707558" cy="579170"/>
            <a:chOff x="3616438" y="6208631"/>
            <a:chExt cx="4707558" cy="579170"/>
          </a:xfrm>
        </p:grpSpPr>
        <p:grpSp>
          <p:nvGrpSpPr>
            <p:cNvPr id="13" name="Group 12"/>
            <p:cNvGrpSpPr/>
            <p:nvPr/>
          </p:nvGrpSpPr>
          <p:grpSpPr>
            <a:xfrm>
              <a:off x="5181600" y="6208631"/>
              <a:ext cx="3142396" cy="579170"/>
              <a:chOff x="5163589" y="6065470"/>
              <a:chExt cx="3142396" cy="579170"/>
            </a:xfrm>
          </p:grpSpPr>
          <p:pic>
            <p:nvPicPr>
              <p:cNvPr id="15" name="Picture 14"/>
              <p:cNvPicPr>
                <a:picLocks noChangeAspect="1"/>
              </p:cNvPicPr>
              <p:nvPr/>
            </p:nvPicPr>
            <p:blipFill>
              <a:blip r:embed="rId3"/>
              <a:stretch>
                <a:fillRect/>
              </a:stretch>
            </p:blipFill>
            <p:spPr>
              <a:xfrm>
                <a:off x="6172200" y="6065470"/>
                <a:ext cx="2133785" cy="579170"/>
              </a:xfrm>
              <a:prstGeom prst="rect">
                <a:avLst/>
              </a:prstGeom>
            </p:spPr>
          </p:pic>
          <p:pic>
            <p:nvPicPr>
              <p:cNvPr id="16" name="Picture 15"/>
              <p:cNvPicPr>
                <a:picLocks noChangeAspect="1"/>
              </p:cNvPicPr>
              <p:nvPr/>
            </p:nvPicPr>
            <p:blipFill>
              <a:blip r:embed="rId4"/>
              <a:stretch>
                <a:fillRect/>
              </a:stretch>
            </p:blipFill>
            <p:spPr>
              <a:xfrm>
                <a:off x="5163589" y="6065471"/>
                <a:ext cx="971180" cy="566522"/>
              </a:xfrm>
              <a:prstGeom prst="rect">
                <a:avLst/>
              </a:prstGeom>
            </p:spPr>
          </p:pic>
        </p:grpSp>
        <p:pic>
          <p:nvPicPr>
            <p:cNvPr id="14"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2255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PSH</a:t>
            </a:r>
            <a:endParaRPr lang="en-US" sz="3600" dirty="0"/>
          </a:p>
        </p:txBody>
      </p:sp>
      <p:sp>
        <p:nvSpPr>
          <p:cNvPr id="3" name="Content Placeholder 2"/>
          <p:cNvSpPr>
            <a:spLocks noGrp="1"/>
          </p:cNvSpPr>
          <p:nvPr>
            <p:ph idx="1"/>
          </p:nvPr>
        </p:nvSpPr>
        <p:spPr/>
        <p:txBody>
          <a:bodyPr>
            <a:normAutofit/>
          </a:bodyPr>
          <a:lstStyle/>
          <a:p>
            <a:r>
              <a:rPr lang="en-US" dirty="0" smtClean="0"/>
              <a:t>PSH includes rental subsidies and on-site/field based supportive services</a:t>
            </a:r>
          </a:p>
          <a:p>
            <a:r>
              <a:rPr lang="en-US" dirty="0" smtClean="0"/>
              <a:t>Housing </a:t>
            </a:r>
            <a:r>
              <a:rPr lang="en-US" dirty="0"/>
              <a:t>is project based and scattered site</a:t>
            </a:r>
          </a:p>
          <a:p>
            <a:r>
              <a:rPr lang="en-US" dirty="0" smtClean="0"/>
              <a:t>Clients </a:t>
            </a:r>
            <a:r>
              <a:rPr lang="en-US" dirty="0"/>
              <a:t>will be housed with </a:t>
            </a:r>
            <a:r>
              <a:rPr lang="en-US" dirty="0" smtClean="0"/>
              <a:t>federal subsidies </a:t>
            </a:r>
            <a:r>
              <a:rPr lang="en-US" dirty="0"/>
              <a:t>and </a:t>
            </a:r>
            <a:r>
              <a:rPr lang="en-US" dirty="0" smtClean="0"/>
              <a:t>local subsidies</a:t>
            </a:r>
            <a:endParaRPr lang="en-US" dirty="0"/>
          </a:p>
          <a:p>
            <a:r>
              <a:rPr lang="en-US" dirty="0"/>
              <a:t>Clients will be matched to D7 housing through the Coordinated Entry System (CES)</a:t>
            </a:r>
          </a:p>
          <a:p>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solidFill>
                  <a:prstClr val="white"/>
                </a:solidFill>
              </a:rPr>
              <a:pPr/>
              <a:t>6</a:t>
            </a:fld>
            <a:endParaRPr lang="en-US" dirty="0">
              <a:solidFill>
                <a:prstClr val="white"/>
              </a:solidFill>
            </a:endParaRPr>
          </a:p>
        </p:txBody>
      </p:sp>
      <p:grpSp>
        <p:nvGrpSpPr>
          <p:cNvPr id="8" name="Group 7"/>
          <p:cNvGrpSpPr/>
          <p:nvPr/>
        </p:nvGrpSpPr>
        <p:grpSpPr>
          <a:xfrm>
            <a:off x="3616438" y="6208631"/>
            <a:ext cx="4707558" cy="579170"/>
            <a:chOff x="3616438" y="6208631"/>
            <a:chExt cx="4707558" cy="579170"/>
          </a:xfrm>
        </p:grpSpPr>
        <p:grpSp>
          <p:nvGrpSpPr>
            <p:cNvPr id="9" name="Group 8"/>
            <p:cNvGrpSpPr/>
            <p:nvPr/>
          </p:nvGrpSpPr>
          <p:grpSpPr>
            <a:xfrm>
              <a:off x="5181600" y="6208631"/>
              <a:ext cx="3142396" cy="579170"/>
              <a:chOff x="5163589" y="6065470"/>
              <a:chExt cx="3142396" cy="579170"/>
            </a:xfrm>
          </p:grpSpPr>
          <p:pic>
            <p:nvPicPr>
              <p:cNvPr id="11" name="Picture 10"/>
              <p:cNvPicPr>
                <a:picLocks noChangeAspect="1"/>
              </p:cNvPicPr>
              <p:nvPr/>
            </p:nvPicPr>
            <p:blipFill>
              <a:blip r:embed="rId2"/>
              <a:stretch>
                <a:fillRect/>
              </a:stretch>
            </p:blipFill>
            <p:spPr>
              <a:xfrm>
                <a:off x="6172200" y="6065470"/>
                <a:ext cx="2133785" cy="579170"/>
              </a:xfrm>
              <a:prstGeom prst="rect">
                <a:avLst/>
              </a:prstGeom>
            </p:spPr>
          </p:pic>
          <p:pic>
            <p:nvPicPr>
              <p:cNvPr id="12" name="Picture 11"/>
              <p:cNvPicPr>
                <a:picLocks noChangeAspect="1"/>
              </p:cNvPicPr>
              <p:nvPr/>
            </p:nvPicPr>
            <p:blipFill>
              <a:blip r:embed="rId3"/>
              <a:stretch>
                <a:fillRect/>
              </a:stretch>
            </p:blipFill>
            <p:spPr>
              <a:xfrm>
                <a:off x="5163589" y="6065471"/>
                <a:ext cx="971180" cy="566522"/>
              </a:xfrm>
              <a:prstGeom prst="rect">
                <a:avLst/>
              </a:prstGeom>
            </p:spPr>
          </p:pic>
        </p:grpSp>
        <p:pic>
          <p:nvPicPr>
            <p:cNvPr id="10"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6796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t>PSH Resources</a:t>
            </a:r>
            <a:endParaRPr lang="en-US" sz="3600" dirty="0"/>
          </a:p>
        </p:txBody>
      </p:sp>
      <p:sp>
        <p:nvSpPr>
          <p:cNvPr id="3" name="Content Placeholder 2"/>
          <p:cNvSpPr>
            <a:spLocks noGrp="1"/>
          </p:cNvSpPr>
          <p:nvPr>
            <p:ph idx="1"/>
          </p:nvPr>
        </p:nvSpPr>
        <p:spPr/>
        <p:txBody>
          <a:bodyPr/>
          <a:lstStyle/>
          <a:p>
            <a:r>
              <a:rPr lang="en-US" altLang="en-US" dirty="0"/>
              <a:t>Voucher Commitments </a:t>
            </a:r>
            <a:r>
              <a:rPr lang="en-US" altLang="en-US" dirty="0" smtClean="0"/>
              <a:t>from </a:t>
            </a:r>
            <a:r>
              <a:rPr lang="en-US" altLang="en-US" dirty="0"/>
              <a:t>Public Housing Authorities</a:t>
            </a:r>
          </a:p>
          <a:p>
            <a:pPr marL="0" indent="0">
              <a:buNone/>
            </a:pPr>
            <a:endParaRPr lang="en-US" altLang="en-US" sz="700" dirty="0"/>
          </a:p>
          <a:p>
            <a:pPr marL="0" indent="0">
              <a:buNone/>
            </a:pPr>
            <a:endParaRPr lang="en-US" sz="700" dirty="0"/>
          </a:p>
          <a:p>
            <a:r>
              <a:rPr lang="en-US" dirty="0"/>
              <a:t>Pipeline of Project Based Housing</a:t>
            </a:r>
          </a:p>
          <a:p>
            <a:pPr marL="0" indent="0">
              <a:buNone/>
            </a:pPr>
            <a:endParaRPr lang="en-US" dirty="0"/>
          </a:p>
          <a:p>
            <a:pPr marL="0" indent="0">
              <a:buNone/>
            </a:pPr>
            <a:endParaRPr lang="en-US" sz="700" dirty="0"/>
          </a:p>
          <a:p>
            <a:r>
              <a:rPr lang="en-US" dirty="0"/>
              <a:t>Flexible Housing Subsidy Pool (Measure H funded)</a:t>
            </a:r>
          </a:p>
          <a:p>
            <a:endParaRPr lang="en-US" dirty="0"/>
          </a:p>
        </p:txBody>
      </p:sp>
      <p:sp>
        <p:nvSpPr>
          <p:cNvPr id="4" name="Slide Number Placeholder 3"/>
          <p:cNvSpPr>
            <a:spLocks noGrp="1"/>
          </p:cNvSpPr>
          <p:nvPr>
            <p:ph type="sldNum" sz="quarter" idx="12"/>
          </p:nvPr>
        </p:nvSpPr>
        <p:spPr/>
        <p:txBody>
          <a:bodyPr/>
          <a:lstStyle/>
          <a:p>
            <a:fld id="{918558A9-1DBE-4E41-84CE-979D030679D0}" type="slidenum">
              <a:rPr lang="en-US" smtClean="0">
                <a:solidFill>
                  <a:prstClr val="white"/>
                </a:solidFill>
              </a:rPr>
              <a:pPr/>
              <a:t>7</a:t>
            </a:fld>
            <a:endParaRPr lang="en-US" dirty="0">
              <a:solidFill>
                <a:prstClr val="white"/>
              </a:solidFill>
            </a:endParaRPr>
          </a:p>
        </p:txBody>
      </p:sp>
      <p:grpSp>
        <p:nvGrpSpPr>
          <p:cNvPr id="8" name="Group 7"/>
          <p:cNvGrpSpPr/>
          <p:nvPr/>
        </p:nvGrpSpPr>
        <p:grpSpPr>
          <a:xfrm>
            <a:off x="3616438" y="6208631"/>
            <a:ext cx="4707558" cy="579170"/>
            <a:chOff x="3616438" y="6208631"/>
            <a:chExt cx="4707558" cy="579170"/>
          </a:xfrm>
        </p:grpSpPr>
        <p:grpSp>
          <p:nvGrpSpPr>
            <p:cNvPr id="9" name="Group 8"/>
            <p:cNvGrpSpPr/>
            <p:nvPr/>
          </p:nvGrpSpPr>
          <p:grpSpPr>
            <a:xfrm>
              <a:off x="5181600" y="6208631"/>
              <a:ext cx="3142396" cy="579170"/>
              <a:chOff x="5163589" y="6065470"/>
              <a:chExt cx="3142396" cy="579170"/>
            </a:xfrm>
          </p:grpSpPr>
          <p:pic>
            <p:nvPicPr>
              <p:cNvPr id="11" name="Picture 10"/>
              <p:cNvPicPr>
                <a:picLocks noChangeAspect="1"/>
              </p:cNvPicPr>
              <p:nvPr/>
            </p:nvPicPr>
            <p:blipFill>
              <a:blip r:embed="rId2"/>
              <a:stretch>
                <a:fillRect/>
              </a:stretch>
            </p:blipFill>
            <p:spPr>
              <a:xfrm>
                <a:off x="6172200" y="6065470"/>
                <a:ext cx="2133785" cy="579170"/>
              </a:xfrm>
              <a:prstGeom prst="rect">
                <a:avLst/>
              </a:prstGeom>
            </p:spPr>
          </p:pic>
          <p:pic>
            <p:nvPicPr>
              <p:cNvPr id="12" name="Picture 11"/>
              <p:cNvPicPr>
                <a:picLocks noChangeAspect="1"/>
              </p:cNvPicPr>
              <p:nvPr/>
            </p:nvPicPr>
            <p:blipFill>
              <a:blip r:embed="rId3"/>
              <a:stretch>
                <a:fillRect/>
              </a:stretch>
            </p:blipFill>
            <p:spPr>
              <a:xfrm>
                <a:off x="5163589" y="6065471"/>
                <a:ext cx="971180" cy="566522"/>
              </a:xfrm>
              <a:prstGeom prst="rect">
                <a:avLst/>
              </a:prstGeom>
            </p:spPr>
          </p:pic>
        </p:grpSp>
        <p:pic>
          <p:nvPicPr>
            <p:cNvPr id="10"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4659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8</a:t>
            </a:fld>
            <a:endParaRPr lang="en-US" dirty="0"/>
          </a:p>
        </p:txBody>
      </p:sp>
      <p:sp>
        <p:nvSpPr>
          <p:cNvPr id="5" name="Title 4"/>
          <p:cNvSpPr>
            <a:spLocks noGrp="1"/>
          </p:cNvSpPr>
          <p:nvPr>
            <p:ph type="title"/>
          </p:nvPr>
        </p:nvSpPr>
        <p:spPr>
          <a:xfrm>
            <a:off x="1" y="146798"/>
            <a:ext cx="9083558" cy="812544"/>
          </a:xfrm>
        </p:spPr>
        <p:txBody>
          <a:bodyPr>
            <a:normAutofit/>
          </a:bodyPr>
          <a:lstStyle/>
          <a:p>
            <a:r>
              <a:rPr lang="en-US" sz="3600" dirty="0"/>
              <a:t>The pathway to Integrated services</a:t>
            </a:r>
          </a:p>
        </p:txBody>
      </p:sp>
      <p:sp>
        <p:nvSpPr>
          <p:cNvPr id="6" name="Freeform 5"/>
          <p:cNvSpPr>
            <a:spLocks/>
          </p:cNvSpPr>
          <p:nvPr/>
        </p:nvSpPr>
        <p:spPr bwMode="auto">
          <a:xfrm>
            <a:off x="933106" y="1337687"/>
            <a:ext cx="7469021" cy="4749012"/>
          </a:xfrm>
          <a:custGeom>
            <a:avLst/>
            <a:gdLst>
              <a:gd name="T0" fmla="*/ 3738 w 3773"/>
              <a:gd name="T1" fmla="*/ 151 h 2214"/>
              <a:gd name="T2" fmla="*/ 3771 w 3773"/>
              <a:gd name="T3" fmla="*/ 562 h 2214"/>
              <a:gd name="T4" fmla="*/ 3765 w 3773"/>
              <a:gd name="T5" fmla="*/ 909 h 2214"/>
              <a:gd name="T6" fmla="*/ 3718 w 3773"/>
              <a:gd name="T7" fmla="*/ 1196 h 2214"/>
              <a:gd name="T8" fmla="*/ 3631 w 3773"/>
              <a:gd name="T9" fmla="*/ 1421 h 2214"/>
              <a:gd name="T10" fmla="*/ 3504 w 3773"/>
              <a:gd name="T11" fmla="*/ 1583 h 2214"/>
              <a:gd name="T12" fmla="*/ 3339 w 3773"/>
              <a:gd name="T13" fmla="*/ 1687 h 2214"/>
              <a:gd name="T14" fmla="*/ 3146 w 3773"/>
              <a:gd name="T15" fmla="*/ 1723 h 2214"/>
              <a:gd name="T16" fmla="*/ 2927 w 3773"/>
              <a:gd name="T17" fmla="*/ 1694 h 2214"/>
              <a:gd name="T18" fmla="*/ 2688 w 3773"/>
              <a:gd name="T19" fmla="*/ 1600 h 2214"/>
              <a:gd name="T20" fmla="*/ 2435 w 3773"/>
              <a:gd name="T21" fmla="*/ 1449 h 2214"/>
              <a:gd name="T22" fmla="*/ 2153 w 3773"/>
              <a:gd name="T23" fmla="*/ 1237 h 2214"/>
              <a:gd name="T24" fmla="*/ 1861 w 3773"/>
              <a:gd name="T25" fmla="*/ 983 h 2214"/>
              <a:gd name="T26" fmla="*/ 1601 w 3773"/>
              <a:gd name="T27" fmla="*/ 810 h 2214"/>
              <a:gd name="T28" fmla="*/ 1353 w 3773"/>
              <a:gd name="T29" fmla="*/ 717 h 2214"/>
              <a:gd name="T30" fmla="*/ 1117 w 3773"/>
              <a:gd name="T31" fmla="*/ 706 h 2214"/>
              <a:gd name="T32" fmla="*/ 898 w 3773"/>
              <a:gd name="T33" fmla="*/ 776 h 2214"/>
              <a:gd name="T34" fmla="*/ 698 w 3773"/>
              <a:gd name="T35" fmla="*/ 927 h 2214"/>
              <a:gd name="T36" fmla="*/ 562 w 3773"/>
              <a:gd name="T37" fmla="*/ 1101 h 2214"/>
              <a:gd name="T38" fmla="*/ 464 w 3773"/>
              <a:gd name="T39" fmla="*/ 1298 h 2214"/>
              <a:gd name="T40" fmla="*/ 411 w 3773"/>
              <a:gd name="T41" fmla="*/ 1501 h 2214"/>
              <a:gd name="T42" fmla="*/ 401 w 3773"/>
              <a:gd name="T43" fmla="*/ 1693 h 2214"/>
              <a:gd name="T44" fmla="*/ 440 w 3773"/>
              <a:gd name="T45" fmla="*/ 1857 h 2214"/>
              <a:gd name="T46" fmla="*/ 205 w 3773"/>
              <a:gd name="T47" fmla="*/ 2214 h 2214"/>
              <a:gd name="T48" fmla="*/ 79 w 3773"/>
              <a:gd name="T49" fmla="*/ 2022 h 2214"/>
              <a:gd name="T50" fmla="*/ 11 w 3773"/>
              <a:gd name="T51" fmla="*/ 1787 h 2214"/>
              <a:gd name="T52" fmla="*/ 5 w 3773"/>
              <a:gd name="T53" fmla="*/ 1521 h 2214"/>
              <a:gd name="T54" fmla="*/ 63 w 3773"/>
              <a:gd name="T55" fmla="*/ 1235 h 2214"/>
              <a:gd name="T56" fmla="*/ 181 w 3773"/>
              <a:gd name="T57" fmla="*/ 961 h 2214"/>
              <a:gd name="T58" fmla="*/ 348 w 3773"/>
              <a:gd name="T59" fmla="*/ 717 h 2214"/>
              <a:gd name="T60" fmla="*/ 568 w 3773"/>
              <a:gd name="T61" fmla="*/ 511 h 2214"/>
              <a:gd name="T62" fmla="*/ 824 w 3773"/>
              <a:gd name="T63" fmla="*/ 371 h 2214"/>
              <a:gd name="T64" fmla="*/ 1104 w 3773"/>
              <a:gd name="T65" fmla="*/ 307 h 2214"/>
              <a:gd name="T66" fmla="*/ 1316 w 3773"/>
              <a:gd name="T67" fmla="*/ 308 h 2214"/>
              <a:gd name="T68" fmla="*/ 1655 w 3773"/>
              <a:gd name="T69" fmla="*/ 395 h 2214"/>
              <a:gd name="T70" fmla="*/ 1991 w 3773"/>
              <a:gd name="T71" fmla="*/ 582 h 2214"/>
              <a:gd name="T72" fmla="*/ 2306 w 3773"/>
              <a:gd name="T73" fmla="*/ 842 h 2214"/>
              <a:gd name="T74" fmla="*/ 2549 w 3773"/>
              <a:gd name="T75" fmla="*/ 1040 h 2214"/>
              <a:gd name="T76" fmla="*/ 2757 w 3773"/>
              <a:gd name="T77" fmla="*/ 1180 h 2214"/>
              <a:gd name="T78" fmla="*/ 2927 w 3773"/>
              <a:gd name="T79" fmla="*/ 1270 h 2214"/>
              <a:gd name="T80" fmla="*/ 3062 w 3773"/>
              <a:gd name="T81" fmla="*/ 1315 h 2214"/>
              <a:gd name="T82" fmla="*/ 3161 w 3773"/>
              <a:gd name="T83" fmla="*/ 1322 h 2214"/>
              <a:gd name="T84" fmla="*/ 3237 w 3773"/>
              <a:gd name="T85" fmla="*/ 1285 h 2214"/>
              <a:gd name="T86" fmla="*/ 3307 w 3773"/>
              <a:gd name="T87" fmla="*/ 1169 h 2214"/>
              <a:gd name="T88" fmla="*/ 3355 w 3773"/>
              <a:gd name="T89" fmla="*/ 977 h 2214"/>
              <a:gd name="T90" fmla="*/ 3374 w 3773"/>
              <a:gd name="T91" fmla="*/ 717 h 2214"/>
              <a:gd name="T92" fmla="*/ 3361 w 3773"/>
              <a:gd name="T93" fmla="*/ 385 h 2214"/>
              <a:gd name="T94" fmla="*/ 3315 w 3773"/>
              <a:gd name="T95" fmla="*/ 0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73" h="2214">
                <a:moveTo>
                  <a:pt x="3315" y="0"/>
                </a:moveTo>
                <a:lnTo>
                  <a:pt x="3720" y="0"/>
                </a:lnTo>
                <a:lnTo>
                  <a:pt x="3738" y="151"/>
                </a:lnTo>
                <a:lnTo>
                  <a:pt x="3754" y="294"/>
                </a:lnTo>
                <a:lnTo>
                  <a:pt x="3765" y="433"/>
                </a:lnTo>
                <a:lnTo>
                  <a:pt x="3771" y="562"/>
                </a:lnTo>
                <a:lnTo>
                  <a:pt x="3773" y="684"/>
                </a:lnTo>
                <a:lnTo>
                  <a:pt x="3771" y="801"/>
                </a:lnTo>
                <a:lnTo>
                  <a:pt x="3765" y="909"/>
                </a:lnTo>
                <a:lnTo>
                  <a:pt x="3754" y="1012"/>
                </a:lnTo>
                <a:lnTo>
                  <a:pt x="3738" y="1108"/>
                </a:lnTo>
                <a:lnTo>
                  <a:pt x="3718" y="1196"/>
                </a:lnTo>
                <a:lnTo>
                  <a:pt x="3693" y="1278"/>
                </a:lnTo>
                <a:lnTo>
                  <a:pt x="3665" y="1352"/>
                </a:lnTo>
                <a:lnTo>
                  <a:pt x="3631" y="1421"/>
                </a:lnTo>
                <a:lnTo>
                  <a:pt x="3594" y="1481"/>
                </a:lnTo>
                <a:lnTo>
                  <a:pt x="3551" y="1536"/>
                </a:lnTo>
                <a:lnTo>
                  <a:pt x="3504" y="1583"/>
                </a:lnTo>
                <a:lnTo>
                  <a:pt x="3454" y="1624"/>
                </a:lnTo>
                <a:lnTo>
                  <a:pt x="3399" y="1658"/>
                </a:lnTo>
                <a:lnTo>
                  <a:pt x="3339" y="1687"/>
                </a:lnTo>
                <a:lnTo>
                  <a:pt x="3278" y="1706"/>
                </a:lnTo>
                <a:lnTo>
                  <a:pt x="3213" y="1718"/>
                </a:lnTo>
                <a:lnTo>
                  <a:pt x="3146" y="1723"/>
                </a:lnTo>
                <a:lnTo>
                  <a:pt x="3075" y="1721"/>
                </a:lnTo>
                <a:lnTo>
                  <a:pt x="3002" y="1712"/>
                </a:lnTo>
                <a:lnTo>
                  <a:pt x="2927" y="1694"/>
                </a:lnTo>
                <a:lnTo>
                  <a:pt x="2848" y="1669"/>
                </a:lnTo>
                <a:lnTo>
                  <a:pt x="2768" y="1638"/>
                </a:lnTo>
                <a:lnTo>
                  <a:pt x="2688" y="1600"/>
                </a:lnTo>
                <a:lnTo>
                  <a:pt x="2606" y="1558"/>
                </a:lnTo>
                <a:lnTo>
                  <a:pt x="2523" y="1507"/>
                </a:lnTo>
                <a:lnTo>
                  <a:pt x="2435" y="1449"/>
                </a:lnTo>
                <a:lnTo>
                  <a:pt x="2343" y="1386"/>
                </a:lnTo>
                <a:lnTo>
                  <a:pt x="2251" y="1315"/>
                </a:lnTo>
                <a:lnTo>
                  <a:pt x="2153" y="1237"/>
                </a:lnTo>
                <a:lnTo>
                  <a:pt x="2052" y="1152"/>
                </a:lnTo>
                <a:lnTo>
                  <a:pt x="1949" y="1059"/>
                </a:lnTo>
                <a:lnTo>
                  <a:pt x="1861" y="983"/>
                </a:lnTo>
                <a:lnTo>
                  <a:pt x="1773" y="917"/>
                </a:lnTo>
                <a:lnTo>
                  <a:pt x="1686" y="859"/>
                </a:lnTo>
                <a:lnTo>
                  <a:pt x="1601" y="810"/>
                </a:lnTo>
                <a:lnTo>
                  <a:pt x="1518" y="771"/>
                </a:lnTo>
                <a:lnTo>
                  <a:pt x="1434" y="739"/>
                </a:lnTo>
                <a:lnTo>
                  <a:pt x="1353" y="717"/>
                </a:lnTo>
                <a:lnTo>
                  <a:pt x="1272" y="705"/>
                </a:lnTo>
                <a:lnTo>
                  <a:pt x="1194" y="702"/>
                </a:lnTo>
                <a:lnTo>
                  <a:pt x="1117" y="706"/>
                </a:lnTo>
                <a:lnTo>
                  <a:pt x="1041" y="721"/>
                </a:lnTo>
                <a:lnTo>
                  <a:pt x="969" y="744"/>
                </a:lnTo>
                <a:lnTo>
                  <a:pt x="898" y="776"/>
                </a:lnTo>
                <a:lnTo>
                  <a:pt x="829" y="817"/>
                </a:lnTo>
                <a:lnTo>
                  <a:pt x="763" y="867"/>
                </a:lnTo>
                <a:lnTo>
                  <a:pt x="698" y="927"/>
                </a:lnTo>
                <a:lnTo>
                  <a:pt x="648" y="982"/>
                </a:lnTo>
                <a:lnTo>
                  <a:pt x="602" y="1040"/>
                </a:lnTo>
                <a:lnTo>
                  <a:pt x="562" y="1101"/>
                </a:lnTo>
                <a:lnTo>
                  <a:pt x="525" y="1164"/>
                </a:lnTo>
                <a:lnTo>
                  <a:pt x="492" y="1230"/>
                </a:lnTo>
                <a:lnTo>
                  <a:pt x="464" y="1298"/>
                </a:lnTo>
                <a:lnTo>
                  <a:pt x="442" y="1366"/>
                </a:lnTo>
                <a:lnTo>
                  <a:pt x="423" y="1433"/>
                </a:lnTo>
                <a:lnTo>
                  <a:pt x="411" y="1501"/>
                </a:lnTo>
                <a:lnTo>
                  <a:pt x="401" y="1567"/>
                </a:lnTo>
                <a:lnTo>
                  <a:pt x="398" y="1632"/>
                </a:lnTo>
                <a:lnTo>
                  <a:pt x="401" y="1693"/>
                </a:lnTo>
                <a:lnTo>
                  <a:pt x="409" y="1751"/>
                </a:lnTo>
                <a:lnTo>
                  <a:pt x="422" y="1806"/>
                </a:lnTo>
                <a:lnTo>
                  <a:pt x="440" y="1857"/>
                </a:lnTo>
                <a:lnTo>
                  <a:pt x="466" y="1901"/>
                </a:lnTo>
                <a:lnTo>
                  <a:pt x="497" y="1940"/>
                </a:lnTo>
                <a:lnTo>
                  <a:pt x="205" y="2214"/>
                </a:lnTo>
                <a:lnTo>
                  <a:pt x="156" y="2155"/>
                </a:lnTo>
                <a:lnTo>
                  <a:pt x="115" y="2091"/>
                </a:lnTo>
                <a:lnTo>
                  <a:pt x="79" y="2022"/>
                </a:lnTo>
                <a:lnTo>
                  <a:pt x="49" y="1948"/>
                </a:lnTo>
                <a:lnTo>
                  <a:pt x="27" y="1869"/>
                </a:lnTo>
                <a:lnTo>
                  <a:pt x="11" y="1787"/>
                </a:lnTo>
                <a:lnTo>
                  <a:pt x="2" y="1701"/>
                </a:lnTo>
                <a:lnTo>
                  <a:pt x="0" y="1613"/>
                </a:lnTo>
                <a:lnTo>
                  <a:pt x="5" y="1521"/>
                </a:lnTo>
                <a:lnTo>
                  <a:pt x="17" y="1427"/>
                </a:lnTo>
                <a:lnTo>
                  <a:pt x="36" y="1331"/>
                </a:lnTo>
                <a:lnTo>
                  <a:pt x="63" y="1235"/>
                </a:lnTo>
                <a:lnTo>
                  <a:pt x="96" y="1141"/>
                </a:lnTo>
                <a:lnTo>
                  <a:pt x="135" y="1049"/>
                </a:lnTo>
                <a:lnTo>
                  <a:pt x="181" y="961"/>
                </a:lnTo>
                <a:lnTo>
                  <a:pt x="231" y="876"/>
                </a:lnTo>
                <a:lnTo>
                  <a:pt x="286" y="795"/>
                </a:lnTo>
                <a:lnTo>
                  <a:pt x="348" y="717"/>
                </a:lnTo>
                <a:lnTo>
                  <a:pt x="414" y="647"/>
                </a:lnTo>
                <a:lnTo>
                  <a:pt x="489" y="574"/>
                </a:lnTo>
                <a:lnTo>
                  <a:pt x="568" y="511"/>
                </a:lnTo>
                <a:lnTo>
                  <a:pt x="651" y="456"/>
                </a:lnTo>
                <a:lnTo>
                  <a:pt x="736" y="411"/>
                </a:lnTo>
                <a:lnTo>
                  <a:pt x="824" y="371"/>
                </a:lnTo>
                <a:lnTo>
                  <a:pt x="915" y="341"/>
                </a:lnTo>
                <a:lnTo>
                  <a:pt x="1008" y="319"/>
                </a:lnTo>
                <a:lnTo>
                  <a:pt x="1104" y="307"/>
                </a:lnTo>
                <a:lnTo>
                  <a:pt x="1200" y="302"/>
                </a:lnTo>
                <a:lnTo>
                  <a:pt x="1205" y="302"/>
                </a:lnTo>
                <a:lnTo>
                  <a:pt x="1316" y="308"/>
                </a:lnTo>
                <a:lnTo>
                  <a:pt x="1428" y="326"/>
                </a:lnTo>
                <a:lnTo>
                  <a:pt x="1541" y="354"/>
                </a:lnTo>
                <a:lnTo>
                  <a:pt x="1655" y="395"/>
                </a:lnTo>
                <a:lnTo>
                  <a:pt x="1766" y="445"/>
                </a:lnTo>
                <a:lnTo>
                  <a:pt x="1879" y="508"/>
                </a:lnTo>
                <a:lnTo>
                  <a:pt x="1991" y="582"/>
                </a:lnTo>
                <a:lnTo>
                  <a:pt x="2104" y="667"/>
                </a:lnTo>
                <a:lnTo>
                  <a:pt x="2216" y="763"/>
                </a:lnTo>
                <a:lnTo>
                  <a:pt x="2306" y="842"/>
                </a:lnTo>
                <a:lnTo>
                  <a:pt x="2392" y="914"/>
                </a:lnTo>
                <a:lnTo>
                  <a:pt x="2472" y="980"/>
                </a:lnTo>
                <a:lnTo>
                  <a:pt x="2549" y="1040"/>
                </a:lnTo>
                <a:lnTo>
                  <a:pt x="2623" y="1093"/>
                </a:lnTo>
                <a:lnTo>
                  <a:pt x="2693" y="1139"/>
                </a:lnTo>
                <a:lnTo>
                  <a:pt x="2757" y="1180"/>
                </a:lnTo>
                <a:lnTo>
                  <a:pt x="2818" y="1216"/>
                </a:lnTo>
                <a:lnTo>
                  <a:pt x="2875" y="1246"/>
                </a:lnTo>
                <a:lnTo>
                  <a:pt x="2927" y="1270"/>
                </a:lnTo>
                <a:lnTo>
                  <a:pt x="2976" y="1290"/>
                </a:lnTo>
                <a:lnTo>
                  <a:pt x="3021" y="1304"/>
                </a:lnTo>
                <a:lnTo>
                  <a:pt x="3062" y="1315"/>
                </a:lnTo>
                <a:lnTo>
                  <a:pt x="3098" y="1322"/>
                </a:lnTo>
                <a:lnTo>
                  <a:pt x="3131" y="1323"/>
                </a:lnTo>
                <a:lnTo>
                  <a:pt x="3161" y="1322"/>
                </a:lnTo>
                <a:lnTo>
                  <a:pt x="3186" y="1315"/>
                </a:lnTo>
                <a:lnTo>
                  <a:pt x="3208" y="1307"/>
                </a:lnTo>
                <a:lnTo>
                  <a:pt x="3237" y="1285"/>
                </a:lnTo>
                <a:lnTo>
                  <a:pt x="3263" y="1256"/>
                </a:lnTo>
                <a:lnTo>
                  <a:pt x="3287" y="1216"/>
                </a:lnTo>
                <a:lnTo>
                  <a:pt x="3307" y="1169"/>
                </a:lnTo>
                <a:lnTo>
                  <a:pt x="3326" y="1112"/>
                </a:lnTo>
                <a:lnTo>
                  <a:pt x="3342" y="1049"/>
                </a:lnTo>
                <a:lnTo>
                  <a:pt x="3355" y="977"/>
                </a:lnTo>
                <a:lnTo>
                  <a:pt x="3364" y="898"/>
                </a:lnTo>
                <a:lnTo>
                  <a:pt x="3370" y="813"/>
                </a:lnTo>
                <a:lnTo>
                  <a:pt x="3374" y="717"/>
                </a:lnTo>
                <a:lnTo>
                  <a:pt x="3374" y="614"/>
                </a:lnTo>
                <a:lnTo>
                  <a:pt x="3369" y="502"/>
                </a:lnTo>
                <a:lnTo>
                  <a:pt x="3361" y="385"/>
                </a:lnTo>
                <a:lnTo>
                  <a:pt x="3350" y="263"/>
                </a:lnTo>
                <a:lnTo>
                  <a:pt x="3334" y="134"/>
                </a:lnTo>
                <a:lnTo>
                  <a:pt x="3315" y="0"/>
                </a:lnTo>
                <a:close/>
              </a:path>
            </a:pathLst>
          </a:custGeom>
          <a:solidFill>
            <a:schemeClr val="tx1"/>
          </a:solidFill>
          <a:ln w="0">
            <a:noFill/>
            <a:prstDash val="solid"/>
            <a:round/>
            <a:headEnd/>
            <a:tailEnd/>
          </a:ln>
          <a:effectLst>
            <a:outerShdw blurRad="203200" algn="ctr" rotWithShape="0">
              <a:prstClr val="black">
                <a:alpha val="14000"/>
              </a:prstClr>
            </a:outerShdw>
          </a:effectLst>
        </p:spPr>
        <p:txBody>
          <a:bodyPr vert="horz" wrap="square" lIns="68580" tIns="34290" rIns="68580" bIns="34290" numCol="1" anchor="t" anchorCtr="0" compatLnSpc="1">
            <a:prstTxWarp prst="textNoShape">
              <a:avLst/>
            </a:prstTxWarp>
          </a:bodyPr>
          <a:lstStyle/>
          <a:p>
            <a:endParaRPr lang="en-IN" sz="1350"/>
          </a:p>
        </p:txBody>
      </p:sp>
      <p:grpSp>
        <p:nvGrpSpPr>
          <p:cNvPr id="7" name="Group 6"/>
          <p:cNvGrpSpPr/>
          <p:nvPr/>
        </p:nvGrpSpPr>
        <p:grpSpPr>
          <a:xfrm>
            <a:off x="6995569" y="1578559"/>
            <a:ext cx="1830931" cy="927481"/>
            <a:chOff x="4241171" y="2641122"/>
            <a:chExt cx="1713627" cy="782766"/>
          </a:xfrm>
        </p:grpSpPr>
        <p:sp>
          <p:nvSpPr>
            <p:cNvPr id="8" name="Rounded Rectangle 7"/>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ounded Rectangle 8"/>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The Health Agency coordinates integrated services for D7 participants</a:t>
              </a:r>
              <a:endParaRPr lang="en-IN" sz="1200" dirty="0">
                <a:solidFill>
                  <a:schemeClr val="bg1"/>
                </a:solidFill>
              </a:endParaRPr>
            </a:p>
          </p:txBody>
        </p:sp>
      </p:grpSp>
      <p:grpSp>
        <p:nvGrpSpPr>
          <p:cNvPr id="10" name="Group 9"/>
          <p:cNvGrpSpPr/>
          <p:nvPr/>
        </p:nvGrpSpPr>
        <p:grpSpPr>
          <a:xfrm>
            <a:off x="6613670" y="3606516"/>
            <a:ext cx="2132943" cy="1218741"/>
            <a:chOff x="4241171" y="2641122"/>
            <a:chExt cx="1713627" cy="782766"/>
          </a:xfrm>
        </p:grpSpPr>
        <p:sp>
          <p:nvSpPr>
            <p:cNvPr id="11" name="Rounded Rectangle 10"/>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 name="Rounded Rectangle 11"/>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Agencies who wish to provide any of the funded integrated services apply to DHS, DMH and/or DPH to become a contracted provider</a:t>
              </a:r>
              <a:endParaRPr lang="en-IN" sz="1200" dirty="0">
                <a:solidFill>
                  <a:schemeClr val="bg1"/>
                </a:solidFill>
              </a:endParaRPr>
            </a:p>
          </p:txBody>
        </p:sp>
      </p:grpSp>
      <p:grpSp>
        <p:nvGrpSpPr>
          <p:cNvPr id="13" name="Group 12"/>
          <p:cNvGrpSpPr/>
          <p:nvPr/>
        </p:nvGrpSpPr>
        <p:grpSpPr>
          <a:xfrm>
            <a:off x="3989616" y="2663460"/>
            <a:ext cx="2241785" cy="991908"/>
            <a:chOff x="4241171" y="2641122"/>
            <a:chExt cx="1713627" cy="782766"/>
          </a:xfrm>
        </p:grpSpPr>
        <p:sp>
          <p:nvSpPr>
            <p:cNvPr id="14" name="Rounded Rectangle 13"/>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Rounded Rectangle 14"/>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The Coordinated Entry System (CES) will match people experiencing homelessness to housing resources and services</a:t>
              </a:r>
              <a:endParaRPr lang="en-IN" sz="1200" dirty="0">
                <a:solidFill>
                  <a:schemeClr val="bg1"/>
                </a:solidFill>
              </a:endParaRPr>
            </a:p>
          </p:txBody>
        </p:sp>
      </p:grpSp>
      <p:grpSp>
        <p:nvGrpSpPr>
          <p:cNvPr id="16" name="Group 15"/>
          <p:cNvGrpSpPr/>
          <p:nvPr/>
        </p:nvGrpSpPr>
        <p:grpSpPr>
          <a:xfrm>
            <a:off x="1283682" y="1962765"/>
            <a:ext cx="2285067" cy="1101236"/>
            <a:chOff x="4241171" y="2537996"/>
            <a:chExt cx="2053320" cy="885892"/>
          </a:xfrm>
        </p:grpSpPr>
        <p:sp>
          <p:nvSpPr>
            <p:cNvPr id="17" name="Rounded Rectangle 16"/>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8" name="Rounded Rectangle 17"/>
            <p:cNvSpPr/>
            <p:nvPr/>
          </p:nvSpPr>
          <p:spPr>
            <a:xfrm>
              <a:off x="4249794" y="2537996"/>
              <a:ext cx="2044697" cy="873753"/>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The Health Agency will monitor service delivery and quality through Housing for Health, DMH’s CHEERD division and SAP-C</a:t>
              </a:r>
              <a:endParaRPr lang="en-IN" sz="1200" dirty="0">
                <a:solidFill>
                  <a:schemeClr val="bg1"/>
                </a:solidFill>
              </a:endParaRPr>
            </a:p>
          </p:txBody>
        </p:sp>
      </p:grpSp>
      <p:grpSp>
        <p:nvGrpSpPr>
          <p:cNvPr id="19" name="Group 18"/>
          <p:cNvGrpSpPr/>
          <p:nvPr/>
        </p:nvGrpSpPr>
        <p:grpSpPr>
          <a:xfrm>
            <a:off x="228600" y="3427256"/>
            <a:ext cx="2188215" cy="1057145"/>
            <a:chOff x="4241171" y="2641122"/>
            <a:chExt cx="1713627" cy="782766"/>
          </a:xfrm>
        </p:grpSpPr>
        <p:sp>
          <p:nvSpPr>
            <p:cNvPr id="20" name="Rounded Rectangle 19"/>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1" name="Rounded Rectangle 20"/>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In Fiscal Year 2017-2018 2,500 people experiencing homelessness will be enrolled</a:t>
              </a:r>
              <a:endParaRPr lang="en-IN" sz="1200" dirty="0">
                <a:solidFill>
                  <a:schemeClr val="bg1"/>
                </a:solidFill>
              </a:endParaRPr>
            </a:p>
          </p:txBody>
        </p:sp>
      </p:grpSp>
      <p:sp>
        <p:nvSpPr>
          <p:cNvPr id="22" name="Freeform 21"/>
          <p:cNvSpPr>
            <a:spLocks/>
          </p:cNvSpPr>
          <p:nvPr/>
        </p:nvSpPr>
        <p:spPr bwMode="auto">
          <a:xfrm>
            <a:off x="792858" y="4894647"/>
            <a:ext cx="1391889" cy="1391889"/>
          </a:xfrm>
          <a:custGeom>
            <a:avLst/>
            <a:gdLst>
              <a:gd name="T0" fmla="*/ 395 w 790"/>
              <a:gd name="T1" fmla="*/ 0 h 790"/>
              <a:gd name="T2" fmla="*/ 453 w 790"/>
              <a:gd name="T3" fmla="*/ 5 h 790"/>
              <a:gd name="T4" fmla="*/ 508 w 790"/>
              <a:gd name="T5" fmla="*/ 17 h 790"/>
              <a:gd name="T6" fmla="*/ 561 w 790"/>
              <a:gd name="T7" fmla="*/ 38 h 790"/>
              <a:gd name="T8" fmla="*/ 610 w 790"/>
              <a:gd name="T9" fmla="*/ 64 h 790"/>
              <a:gd name="T10" fmla="*/ 654 w 790"/>
              <a:gd name="T11" fmla="*/ 97 h 790"/>
              <a:gd name="T12" fmla="*/ 692 w 790"/>
              <a:gd name="T13" fmla="*/ 137 h 790"/>
              <a:gd name="T14" fmla="*/ 725 w 790"/>
              <a:gd name="T15" fmla="*/ 179 h 790"/>
              <a:gd name="T16" fmla="*/ 753 w 790"/>
              <a:gd name="T17" fmla="*/ 228 h 790"/>
              <a:gd name="T18" fmla="*/ 772 w 790"/>
              <a:gd name="T19" fmla="*/ 282 h 790"/>
              <a:gd name="T20" fmla="*/ 785 w 790"/>
              <a:gd name="T21" fmla="*/ 337 h 790"/>
              <a:gd name="T22" fmla="*/ 790 w 790"/>
              <a:gd name="T23" fmla="*/ 395 h 790"/>
              <a:gd name="T24" fmla="*/ 785 w 790"/>
              <a:gd name="T25" fmla="*/ 453 h 790"/>
              <a:gd name="T26" fmla="*/ 772 w 790"/>
              <a:gd name="T27" fmla="*/ 510 h 790"/>
              <a:gd name="T28" fmla="*/ 753 w 790"/>
              <a:gd name="T29" fmla="*/ 562 h 790"/>
              <a:gd name="T30" fmla="*/ 725 w 790"/>
              <a:gd name="T31" fmla="*/ 610 h 790"/>
              <a:gd name="T32" fmla="*/ 692 w 790"/>
              <a:gd name="T33" fmla="*/ 654 h 790"/>
              <a:gd name="T34" fmla="*/ 654 w 790"/>
              <a:gd name="T35" fmla="*/ 692 h 790"/>
              <a:gd name="T36" fmla="*/ 610 w 790"/>
              <a:gd name="T37" fmla="*/ 727 h 790"/>
              <a:gd name="T38" fmla="*/ 561 w 790"/>
              <a:gd name="T39" fmla="*/ 754 h 790"/>
              <a:gd name="T40" fmla="*/ 508 w 790"/>
              <a:gd name="T41" fmla="*/ 772 h 790"/>
              <a:gd name="T42" fmla="*/ 453 w 790"/>
              <a:gd name="T43" fmla="*/ 785 h 790"/>
              <a:gd name="T44" fmla="*/ 395 w 790"/>
              <a:gd name="T45" fmla="*/ 790 h 790"/>
              <a:gd name="T46" fmla="*/ 337 w 790"/>
              <a:gd name="T47" fmla="*/ 785 h 790"/>
              <a:gd name="T48" fmla="*/ 282 w 790"/>
              <a:gd name="T49" fmla="*/ 772 h 790"/>
              <a:gd name="T50" fmla="*/ 228 w 790"/>
              <a:gd name="T51" fmla="*/ 754 h 790"/>
              <a:gd name="T52" fmla="*/ 179 w 790"/>
              <a:gd name="T53" fmla="*/ 727 h 790"/>
              <a:gd name="T54" fmla="*/ 135 w 790"/>
              <a:gd name="T55" fmla="*/ 692 h 790"/>
              <a:gd name="T56" fmla="*/ 98 w 790"/>
              <a:gd name="T57" fmla="*/ 654 h 790"/>
              <a:gd name="T58" fmla="*/ 64 w 790"/>
              <a:gd name="T59" fmla="*/ 610 h 790"/>
              <a:gd name="T60" fmla="*/ 36 w 790"/>
              <a:gd name="T61" fmla="*/ 562 h 790"/>
              <a:gd name="T62" fmla="*/ 17 w 790"/>
              <a:gd name="T63" fmla="*/ 510 h 790"/>
              <a:gd name="T64" fmla="*/ 5 w 790"/>
              <a:gd name="T65" fmla="*/ 453 h 790"/>
              <a:gd name="T66" fmla="*/ 0 w 790"/>
              <a:gd name="T67" fmla="*/ 395 h 790"/>
              <a:gd name="T68" fmla="*/ 5 w 790"/>
              <a:gd name="T69" fmla="*/ 337 h 790"/>
              <a:gd name="T70" fmla="*/ 17 w 790"/>
              <a:gd name="T71" fmla="*/ 282 h 790"/>
              <a:gd name="T72" fmla="*/ 36 w 790"/>
              <a:gd name="T73" fmla="*/ 228 h 790"/>
              <a:gd name="T74" fmla="*/ 64 w 790"/>
              <a:gd name="T75" fmla="*/ 179 h 790"/>
              <a:gd name="T76" fmla="*/ 98 w 790"/>
              <a:gd name="T77" fmla="*/ 137 h 790"/>
              <a:gd name="T78" fmla="*/ 135 w 790"/>
              <a:gd name="T79" fmla="*/ 97 h 790"/>
              <a:gd name="T80" fmla="*/ 179 w 790"/>
              <a:gd name="T81" fmla="*/ 64 h 790"/>
              <a:gd name="T82" fmla="*/ 228 w 790"/>
              <a:gd name="T83" fmla="*/ 38 h 790"/>
              <a:gd name="T84" fmla="*/ 282 w 790"/>
              <a:gd name="T85" fmla="*/ 17 h 790"/>
              <a:gd name="T86" fmla="*/ 337 w 790"/>
              <a:gd name="T87" fmla="*/ 5 h 790"/>
              <a:gd name="T88" fmla="*/ 395 w 790"/>
              <a:gd name="T89" fmla="*/ 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0" h="790">
                <a:moveTo>
                  <a:pt x="395" y="0"/>
                </a:moveTo>
                <a:lnTo>
                  <a:pt x="453" y="5"/>
                </a:lnTo>
                <a:lnTo>
                  <a:pt x="508" y="17"/>
                </a:lnTo>
                <a:lnTo>
                  <a:pt x="561" y="38"/>
                </a:lnTo>
                <a:lnTo>
                  <a:pt x="610" y="64"/>
                </a:lnTo>
                <a:lnTo>
                  <a:pt x="654" y="97"/>
                </a:lnTo>
                <a:lnTo>
                  <a:pt x="692" y="137"/>
                </a:lnTo>
                <a:lnTo>
                  <a:pt x="725" y="179"/>
                </a:lnTo>
                <a:lnTo>
                  <a:pt x="753" y="228"/>
                </a:lnTo>
                <a:lnTo>
                  <a:pt x="772" y="282"/>
                </a:lnTo>
                <a:lnTo>
                  <a:pt x="785" y="337"/>
                </a:lnTo>
                <a:lnTo>
                  <a:pt x="790" y="395"/>
                </a:lnTo>
                <a:lnTo>
                  <a:pt x="785" y="453"/>
                </a:lnTo>
                <a:lnTo>
                  <a:pt x="772" y="510"/>
                </a:lnTo>
                <a:lnTo>
                  <a:pt x="753" y="562"/>
                </a:lnTo>
                <a:lnTo>
                  <a:pt x="725" y="610"/>
                </a:lnTo>
                <a:lnTo>
                  <a:pt x="692" y="654"/>
                </a:lnTo>
                <a:lnTo>
                  <a:pt x="654" y="692"/>
                </a:lnTo>
                <a:lnTo>
                  <a:pt x="610" y="727"/>
                </a:lnTo>
                <a:lnTo>
                  <a:pt x="561" y="754"/>
                </a:lnTo>
                <a:lnTo>
                  <a:pt x="508" y="772"/>
                </a:lnTo>
                <a:lnTo>
                  <a:pt x="453" y="785"/>
                </a:lnTo>
                <a:lnTo>
                  <a:pt x="395" y="790"/>
                </a:lnTo>
                <a:lnTo>
                  <a:pt x="337" y="785"/>
                </a:lnTo>
                <a:lnTo>
                  <a:pt x="282" y="772"/>
                </a:lnTo>
                <a:lnTo>
                  <a:pt x="228" y="754"/>
                </a:lnTo>
                <a:lnTo>
                  <a:pt x="179" y="727"/>
                </a:lnTo>
                <a:lnTo>
                  <a:pt x="135" y="692"/>
                </a:lnTo>
                <a:lnTo>
                  <a:pt x="98" y="654"/>
                </a:lnTo>
                <a:lnTo>
                  <a:pt x="64" y="610"/>
                </a:lnTo>
                <a:lnTo>
                  <a:pt x="36" y="562"/>
                </a:lnTo>
                <a:lnTo>
                  <a:pt x="17" y="510"/>
                </a:lnTo>
                <a:lnTo>
                  <a:pt x="5" y="453"/>
                </a:lnTo>
                <a:lnTo>
                  <a:pt x="0" y="395"/>
                </a:lnTo>
                <a:lnTo>
                  <a:pt x="5" y="337"/>
                </a:lnTo>
                <a:lnTo>
                  <a:pt x="17" y="282"/>
                </a:lnTo>
                <a:lnTo>
                  <a:pt x="36" y="228"/>
                </a:lnTo>
                <a:lnTo>
                  <a:pt x="64" y="179"/>
                </a:lnTo>
                <a:lnTo>
                  <a:pt x="98" y="137"/>
                </a:lnTo>
                <a:lnTo>
                  <a:pt x="135" y="97"/>
                </a:lnTo>
                <a:lnTo>
                  <a:pt x="179" y="64"/>
                </a:lnTo>
                <a:lnTo>
                  <a:pt x="228" y="38"/>
                </a:lnTo>
                <a:lnTo>
                  <a:pt x="282" y="17"/>
                </a:lnTo>
                <a:lnTo>
                  <a:pt x="337" y="5"/>
                </a:lnTo>
                <a:lnTo>
                  <a:pt x="395" y="0"/>
                </a:lnTo>
                <a:close/>
              </a:path>
            </a:pathLst>
          </a:custGeom>
          <a:solidFill>
            <a:schemeClr val="tx1"/>
          </a:solidFill>
          <a:ln w="0">
            <a:noFill/>
            <a:prstDash val="solid"/>
            <a:round/>
            <a:headEnd/>
            <a:tailEnd/>
          </a:ln>
          <a:effectLst>
            <a:outerShdw blurRad="203200" algn="ctr" rotWithShape="0">
              <a:prstClr val="black">
                <a:alpha val="14000"/>
              </a:prstClr>
            </a:outerShdw>
          </a:effectLst>
        </p:spPr>
        <p:txBody>
          <a:bodyPr vert="horz" wrap="square" lIns="68580" tIns="34290" rIns="68580" bIns="34290" numCol="1" anchor="ctr" anchorCtr="1" compatLnSpc="1">
            <a:prstTxWarp prst="textNoShape">
              <a:avLst/>
            </a:prstTxWarp>
          </a:bodyPr>
          <a:lstStyle/>
          <a:p>
            <a:endParaRPr lang="en-IN" sz="3000" b="1" dirty="0">
              <a:solidFill>
                <a:schemeClr val="accent5"/>
              </a:solidFill>
              <a:latin typeface="Arial Narrow" panose="020B0606020202030204" pitchFamily="34" charset="0"/>
              <a:cs typeface="Arial" panose="020B0604020202020204" pitchFamily="34" charset="0"/>
            </a:endParaRPr>
          </a:p>
        </p:txBody>
      </p:sp>
      <p:pic>
        <p:nvPicPr>
          <p:cNvPr id="23" name="Content Placeholder 3"/>
          <p:cNvPicPr>
            <a:picLocks noChangeAspect="1"/>
          </p:cNvPicPr>
          <p:nvPr/>
        </p:nvPicPr>
        <p:blipFill>
          <a:blip r:embed="rId2"/>
          <a:stretch>
            <a:fillRect/>
          </a:stretch>
        </p:blipFill>
        <p:spPr>
          <a:xfrm>
            <a:off x="1015583" y="5203730"/>
            <a:ext cx="946437" cy="658178"/>
          </a:xfrm>
          <a:prstGeom prst="rect">
            <a:avLst/>
          </a:prstGeom>
        </p:spPr>
      </p:pic>
      <p:grpSp>
        <p:nvGrpSpPr>
          <p:cNvPr id="24" name="Group 23"/>
          <p:cNvGrpSpPr/>
          <p:nvPr/>
        </p:nvGrpSpPr>
        <p:grpSpPr>
          <a:xfrm>
            <a:off x="6231401" y="1654213"/>
            <a:ext cx="618804" cy="417581"/>
            <a:chOff x="7237413" y="4983163"/>
            <a:chExt cx="1752600" cy="1182688"/>
          </a:xfrm>
          <a:solidFill>
            <a:schemeClr val="tx1"/>
          </a:solidFill>
        </p:grpSpPr>
        <p:sp>
          <p:nvSpPr>
            <p:cNvPr id="25" name="Freeform 106"/>
            <p:cNvSpPr>
              <a:spLocks/>
            </p:cNvSpPr>
            <p:nvPr/>
          </p:nvSpPr>
          <p:spPr bwMode="auto">
            <a:xfrm>
              <a:off x="7980363" y="4983163"/>
              <a:ext cx="266700" cy="266700"/>
            </a:xfrm>
            <a:custGeom>
              <a:avLst/>
              <a:gdLst>
                <a:gd name="T0" fmla="*/ 252 w 505"/>
                <a:gd name="T1" fmla="*/ 0 h 504"/>
                <a:gd name="T2" fmla="*/ 290 w 505"/>
                <a:gd name="T3" fmla="*/ 3 h 504"/>
                <a:gd name="T4" fmla="*/ 325 w 505"/>
                <a:gd name="T5" fmla="*/ 11 h 504"/>
                <a:gd name="T6" fmla="*/ 359 w 505"/>
                <a:gd name="T7" fmla="*/ 23 h 504"/>
                <a:gd name="T8" fmla="*/ 390 w 505"/>
                <a:gd name="T9" fmla="*/ 40 h 504"/>
                <a:gd name="T10" fmla="*/ 418 w 505"/>
                <a:gd name="T11" fmla="*/ 61 h 504"/>
                <a:gd name="T12" fmla="*/ 443 w 505"/>
                <a:gd name="T13" fmla="*/ 86 h 504"/>
                <a:gd name="T14" fmla="*/ 464 w 505"/>
                <a:gd name="T15" fmla="*/ 115 h 504"/>
                <a:gd name="T16" fmla="*/ 482 w 505"/>
                <a:gd name="T17" fmla="*/ 146 h 504"/>
                <a:gd name="T18" fmla="*/ 494 w 505"/>
                <a:gd name="T19" fmla="*/ 179 h 504"/>
                <a:gd name="T20" fmla="*/ 502 w 505"/>
                <a:gd name="T21" fmla="*/ 215 h 504"/>
                <a:gd name="T22" fmla="*/ 505 w 505"/>
                <a:gd name="T23" fmla="*/ 252 h 504"/>
                <a:gd name="T24" fmla="*/ 502 w 505"/>
                <a:gd name="T25" fmla="*/ 289 h 504"/>
                <a:gd name="T26" fmla="*/ 494 w 505"/>
                <a:gd name="T27" fmla="*/ 325 h 504"/>
                <a:gd name="T28" fmla="*/ 482 w 505"/>
                <a:gd name="T29" fmla="*/ 359 h 504"/>
                <a:gd name="T30" fmla="*/ 464 w 505"/>
                <a:gd name="T31" fmla="*/ 389 h 504"/>
                <a:gd name="T32" fmla="*/ 443 w 505"/>
                <a:gd name="T33" fmla="*/ 417 h 504"/>
                <a:gd name="T34" fmla="*/ 418 w 505"/>
                <a:gd name="T35" fmla="*/ 442 h 504"/>
                <a:gd name="T36" fmla="*/ 390 w 505"/>
                <a:gd name="T37" fmla="*/ 463 h 504"/>
                <a:gd name="T38" fmla="*/ 359 w 505"/>
                <a:gd name="T39" fmla="*/ 480 h 504"/>
                <a:gd name="T40" fmla="*/ 325 w 505"/>
                <a:gd name="T41" fmla="*/ 493 h 504"/>
                <a:gd name="T42" fmla="*/ 290 w 505"/>
                <a:gd name="T43" fmla="*/ 501 h 504"/>
                <a:gd name="T44" fmla="*/ 252 w 505"/>
                <a:gd name="T45" fmla="*/ 504 h 504"/>
                <a:gd name="T46" fmla="*/ 215 w 505"/>
                <a:gd name="T47" fmla="*/ 501 h 504"/>
                <a:gd name="T48" fmla="*/ 180 w 505"/>
                <a:gd name="T49" fmla="*/ 493 h 504"/>
                <a:gd name="T50" fmla="*/ 146 w 505"/>
                <a:gd name="T51" fmla="*/ 480 h 504"/>
                <a:gd name="T52" fmla="*/ 115 w 505"/>
                <a:gd name="T53" fmla="*/ 463 h 504"/>
                <a:gd name="T54" fmla="*/ 87 w 505"/>
                <a:gd name="T55" fmla="*/ 442 h 504"/>
                <a:gd name="T56" fmla="*/ 62 w 505"/>
                <a:gd name="T57" fmla="*/ 417 h 504"/>
                <a:gd name="T58" fmla="*/ 41 w 505"/>
                <a:gd name="T59" fmla="*/ 389 h 504"/>
                <a:gd name="T60" fmla="*/ 23 w 505"/>
                <a:gd name="T61" fmla="*/ 359 h 504"/>
                <a:gd name="T62" fmla="*/ 11 w 505"/>
                <a:gd name="T63" fmla="*/ 325 h 504"/>
                <a:gd name="T64" fmla="*/ 3 w 505"/>
                <a:gd name="T65" fmla="*/ 289 h 504"/>
                <a:gd name="T66" fmla="*/ 0 w 505"/>
                <a:gd name="T67" fmla="*/ 252 h 504"/>
                <a:gd name="T68" fmla="*/ 3 w 505"/>
                <a:gd name="T69" fmla="*/ 215 h 504"/>
                <a:gd name="T70" fmla="*/ 11 w 505"/>
                <a:gd name="T71" fmla="*/ 179 h 504"/>
                <a:gd name="T72" fmla="*/ 23 w 505"/>
                <a:gd name="T73" fmla="*/ 146 h 504"/>
                <a:gd name="T74" fmla="*/ 41 w 505"/>
                <a:gd name="T75" fmla="*/ 115 h 504"/>
                <a:gd name="T76" fmla="*/ 62 w 505"/>
                <a:gd name="T77" fmla="*/ 86 h 504"/>
                <a:gd name="T78" fmla="*/ 87 w 505"/>
                <a:gd name="T79" fmla="*/ 61 h 504"/>
                <a:gd name="T80" fmla="*/ 115 w 505"/>
                <a:gd name="T81" fmla="*/ 40 h 504"/>
                <a:gd name="T82" fmla="*/ 146 w 505"/>
                <a:gd name="T83" fmla="*/ 23 h 504"/>
                <a:gd name="T84" fmla="*/ 180 w 505"/>
                <a:gd name="T85" fmla="*/ 11 h 504"/>
                <a:gd name="T86" fmla="*/ 215 w 505"/>
                <a:gd name="T87" fmla="*/ 3 h 504"/>
                <a:gd name="T88" fmla="*/ 252 w 505"/>
                <a:gd name="T89"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504">
                  <a:moveTo>
                    <a:pt x="252" y="0"/>
                  </a:moveTo>
                  <a:lnTo>
                    <a:pt x="290" y="3"/>
                  </a:lnTo>
                  <a:lnTo>
                    <a:pt x="325" y="11"/>
                  </a:lnTo>
                  <a:lnTo>
                    <a:pt x="359" y="23"/>
                  </a:lnTo>
                  <a:lnTo>
                    <a:pt x="390" y="40"/>
                  </a:lnTo>
                  <a:lnTo>
                    <a:pt x="418" y="61"/>
                  </a:lnTo>
                  <a:lnTo>
                    <a:pt x="443" y="86"/>
                  </a:lnTo>
                  <a:lnTo>
                    <a:pt x="464" y="115"/>
                  </a:lnTo>
                  <a:lnTo>
                    <a:pt x="482" y="146"/>
                  </a:lnTo>
                  <a:lnTo>
                    <a:pt x="494" y="179"/>
                  </a:lnTo>
                  <a:lnTo>
                    <a:pt x="502" y="215"/>
                  </a:lnTo>
                  <a:lnTo>
                    <a:pt x="505" y="252"/>
                  </a:lnTo>
                  <a:lnTo>
                    <a:pt x="502" y="289"/>
                  </a:lnTo>
                  <a:lnTo>
                    <a:pt x="494" y="325"/>
                  </a:lnTo>
                  <a:lnTo>
                    <a:pt x="482" y="359"/>
                  </a:lnTo>
                  <a:lnTo>
                    <a:pt x="464" y="389"/>
                  </a:lnTo>
                  <a:lnTo>
                    <a:pt x="443" y="417"/>
                  </a:lnTo>
                  <a:lnTo>
                    <a:pt x="418" y="442"/>
                  </a:lnTo>
                  <a:lnTo>
                    <a:pt x="390" y="463"/>
                  </a:lnTo>
                  <a:lnTo>
                    <a:pt x="359" y="480"/>
                  </a:lnTo>
                  <a:lnTo>
                    <a:pt x="325" y="493"/>
                  </a:lnTo>
                  <a:lnTo>
                    <a:pt x="290" y="501"/>
                  </a:lnTo>
                  <a:lnTo>
                    <a:pt x="252" y="504"/>
                  </a:lnTo>
                  <a:lnTo>
                    <a:pt x="215" y="501"/>
                  </a:lnTo>
                  <a:lnTo>
                    <a:pt x="180" y="493"/>
                  </a:lnTo>
                  <a:lnTo>
                    <a:pt x="146" y="480"/>
                  </a:lnTo>
                  <a:lnTo>
                    <a:pt x="115" y="463"/>
                  </a:lnTo>
                  <a:lnTo>
                    <a:pt x="87" y="442"/>
                  </a:lnTo>
                  <a:lnTo>
                    <a:pt x="62" y="417"/>
                  </a:lnTo>
                  <a:lnTo>
                    <a:pt x="41" y="389"/>
                  </a:lnTo>
                  <a:lnTo>
                    <a:pt x="23" y="359"/>
                  </a:lnTo>
                  <a:lnTo>
                    <a:pt x="11" y="325"/>
                  </a:lnTo>
                  <a:lnTo>
                    <a:pt x="3" y="289"/>
                  </a:lnTo>
                  <a:lnTo>
                    <a:pt x="0" y="252"/>
                  </a:lnTo>
                  <a:lnTo>
                    <a:pt x="3" y="215"/>
                  </a:lnTo>
                  <a:lnTo>
                    <a:pt x="11" y="179"/>
                  </a:lnTo>
                  <a:lnTo>
                    <a:pt x="23" y="146"/>
                  </a:lnTo>
                  <a:lnTo>
                    <a:pt x="41" y="115"/>
                  </a:lnTo>
                  <a:lnTo>
                    <a:pt x="62" y="86"/>
                  </a:lnTo>
                  <a:lnTo>
                    <a:pt x="87" y="61"/>
                  </a:lnTo>
                  <a:lnTo>
                    <a:pt x="115" y="40"/>
                  </a:lnTo>
                  <a:lnTo>
                    <a:pt x="146" y="23"/>
                  </a:lnTo>
                  <a:lnTo>
                    <a:pt x="180" y="11"/>
                  </a:lnTo>
                  <a:lnTo>
                    <a:pt x="215" y="3"/>
                  </a:lnTo>
                  <a:lnTo>
                    <a:pt x="25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26" name="Freeform 107"/>
            <p:cNvSpPr>
              <a:spLocks noEditPoints="1"/>
            </p:cNvSpPr>
            <p:nvPr/>
          </p:nvSpPr>
          <p:spPr bwMode="auto">
            <a:xfrm>
              <a:off x="7734301" y="5257801"/>
              <a:ext cx="758825" cy="904875"/>
            </a:xfrm>
            <a:custGeom>
              <a:avLst/>
              <a:gdLst>
                <a:gd name="T0" fmla="*/ 435 w 1434"/>
                <a:gd name="T1" fmla="*/ 444 h 1710"/>
                <a:gd name="T2" fmla="*/ 420 w 1434"/>
                <a:gd name="T3" fmla="*/ 559 h 1710"/>
                <a:gd name="T4" fmla="*/ 420 w 1434"/>
                <a:gd name="T5" fmla="*/ 663 h 1710"/>
                <a:gd name="T6" fmla="*/ 426 w 1434"/>
                <a:gd name="T7" fmla="*/ 734 h 1710"/>
                <a:gd name="T8" fmla="*/ 458 w 1434"/>
                <a:gd name="T9" fmla="*/ 369 h 1710"/>
                <a:gd name="T10" fmla="*/ 1006 w 1434"/>
                <a:gd name="T11" fmla="*/ 747 h 1710"/>
                <a:gd name="T12" fmla="*/ 1013 w 1434"/>
                <a:gd name="T13" fmla="*/ 691 h 1710"/>
                <a:gd name="T14" fmla="*/ 1016 w 1434"/>
                <a:gd name="T15" fmla="*/ 595 h 1710"/>
                <a:gd name="T16" fmla="*/ 1007 w 1434"/>
                <a:gd name="T17" fmla="*/ 482 h 1710"/>
                <a:gd name="T18" fmla="*/ 975 w 1434"/>
                <a:gd name="T19" fmla="*/ 368 h 1710"/>
                <a:gd name="T20" fmla="*/ 716 w 1434"/>
                <a:gd name="T21" fmla="*/ 562 h 1710"/>
                <a:gd name="T22" fmla="*/ 717 w 1434"/>
                <a:gd name="T23" fmla="*/ 72 h 1710"/>
                <a:gd name="T24" fmla="*/ 717 w 1434"/>
                <a:gd name="T25" fmla="*/ 63 h 1710"/>
                <a:gd name="T26" fmla="*/ 802 w 1434"/>
                <a:gd name="T27" fmla="*/ 6 h 1710"/>
                <a:gd name="T28" fmla="*/ 843 w 1434"/>
                <a:gd name="T29" fmla="*/ 20 h 1710"/>
                <a:gd name="T30" fmla="*/ 869 w 1434"/>
                <a:gd name="T31" fmla="*/ 29 h 1710"/>
                <a:gd name="T32" fmla="*/ 992 w 1434"/>
                <a:gd name="T33" fmla="*/ 89 h 1710"/>
                <a:gd name="T34" fmla="*/ 1082 w 1434"/>
                <a:gd name="T35" fmla="*/ 173 h 1710"/>
                <a:gd name="T36" fmla="*/ 1144 w 1434"/>
                <a:gd name="T37" fmla="*/ 273 h 1710"/>
                <a:gd name="T38" fmla="*/ 1183 w 1434"/>
                <a:gd name="T39" fmla="*/ 380 h 1710"/>
                <a:gd name="T40" fmla="*/ 1204 w 1434"/>
                <a:gd name="T41" fmla="*/ 489 h 1710"/>
                <a:gd name="T42" fmla="*/ 1212 w 1434"/>
                <a:gd name="T43" fmla="*/ 591 h 1710"/>
                <a:gd name="T44" fmla="*/ 1210 w 1434"/>
                <a:gd name="T45" fmla="*/ 680 h 1710"/>
                <a:gd name="T46" fmla="*/ 1204 w 1434"/>
                <a:gd name="T47" fmla="*/ 747 h 1710"/>
                <a:gd name="T48" fmla="*/ 1352 w 1434"/>
                <a:gd name="T49" fmla="*/ 916 h 1710"/>
                <a:gd name="T50" fmla="*/ 1195 w 1434"/>
                <a:gd name="T51" fmla="*/ 916 h 1710"/>
                <a:gd name="T52" fmla="*/ 1046 w 1434"/>
                <a:gd name="T53" fmla="*/ 962 h 1710"/>
                <a:gd name="T54" fmla="*/ 967 w 1434"/>
                <a:gd name="T55" fmla="*/ 1631 h 1710"/>
                <a:gd name="T56" fmla="*/ 924 w 1434"/>
                <a:gd name="T57" fmla="*/ 1688 h 1710"/>
                <a:gd name="T58" fmla="*/ 855 w 1434"/>
                <a:gd name="T59" fmla="*/ 1710 h 1710"/>
                <a:gd name="T60" fmla="*/ 819 w 1434"/>
                <a:gd name="T61" fmla="*/ 1705 h 1710"/>
                <a:gd name="T62" fmla="*/ 764 w 1434"/>
                <a:gd name="T63" fmla="*/ 1667 h 1710"/>
                <a:gd name="T64" fmla="*/ 739 w 1434"/>
                <a:gd name="T65" fmla="*/ 1603 h 1710"/>
                <a:gd name="T66" fmla="*/ 716 w 1434"/>
                <a:gd name="T67" fmla="*/ 1013 h 1710"/>
                <a:gd name="T68" fmla="*/ 692 w 1434"/>
                <a:gd name="T69" fmla="*/ 1603 h 1710"/>
                <a:gd name="T70" fmla="*/ 667 w 1434"/>
                <a:gd name="T71" fmla="*/ 1666 h 1710"/>
                <a:gd name="T72" fmla="*/ 612 w 1434"/>
                <a:gd name="T73" fmla="*/ 1704 h 1710"/>
                <a:gd name="T74" fmla="*/ 551 w 1434"/>
                <a:gd name="T75" fmla="*/ 1707 h 1710"/>
                <a:gd name="T76" fmla="*/ 489 w 1434"/>
                <a:gd name="T77" fmla="*/ 1672 h 1710"/>
                <a:gd name="T78" fmla="*/ 459 w 1434"/>
                <a:gd name="T79" fmla="*/ 1605 h 1710"/>
                <a:gd name="T80" fmla="*/ 390 w 1434"/>
                <a:gd name="T81" fmla="*/ 938 h 1710"/>
                <a:gd name="T82" fmla="*/ 238 w 1434"/>
                <a:gd name="T83" fmla="*/ 1710 h 1710"/>
                <a:gd name="T84" fmla="*/ 0 w 1434"/>
                <a:gd name="T85" fmla="*/ 916 h 1710"/>
                <a:gd name="T86" fmla="*/ 228 w 1434"/>
                <a:gd name="T87" fmla="*/ 728 h 1710"/>
                <a:gd name="T88" fmla="*/ 223 w 1434"/>
                <a:gd name="T89" fmla="*/ 654 h 1710"/>
                <a:gd name="T90" fmla="*/ 224 w 1434"/>
                <a:gd name="T91" fmla="*/ 560 h 1710"/>
                <a:gd name="T92" fmla="*/ 235 w 1434"/>
                <a:gd name="T93" fmla="*/ 457 h 1710"/>
                <a:gd name="T94" fmla="*/ 261 w 1434"/>
                <a:gd name="T95" fmla="*/ 347 h 1710"/>
                <a:gd name="T96" fmla="*/ 307 w 1434"/>
                <a:gd name="T97" fmla="*/ 242 h 1710"/>
                <a:gd name="T98" fmla="*/ 379 w 1434"/>
                <a:gd name="T99" fmla="*/ 146 h 1710"/>
                <a:gd name="T100" fmla="*/ 480 w 1434"/>
                <a:gd name="T101" fmla="*/ 68 h 1710"/>
                <a:gd name="T102" fmla="*/ 571 w 1434"/>
                <a:gd name="T103" fmla="*/ 27 h 1710"/>
                <a:gd name="T104" fmla="*/ 604 w 1434"/>
                <a:gd name="T105" fmla="*/ 15 h 1710"/>
                <a:gd name="T106" fmla="*/ 645 w 1434"/>
                <a:gd name="T107" fmla="*/ 2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4" h="1710">
                  <a:moveTo>
                    <a:pt x="458" y="369"/>
                  </a:moveTo>
                  <a:lnTo>
                    <a:pt x="445" y="407"/>
                  </a:lnTo>
                  <a:lnTo>
                    <a:pt x="435" y="444"/>
                  </a:lnTo>
                  <a:lnTo>
                    <a:pt x="427" y="483"/>
                  </a:lnTo>
                  <a:lnTo>
                    <a:pt x="422" y="522"/>
                  </a:lnTo>
                  <a:lnTo>
                    <a:pt x="420" y="559"/>
                  </a:lnTo>
                  <a:lnTo>
                    <a:pt x="418" y="596"/>
                  </a:lnTo>
                  <a:lnTo>
                    <a:pt x="419" y="631"/>
                  </a:lnTo>
                  <a:lnTo>
                    <a:pt x="420" y="663"/>
                  </a:lnTo>
                  <a:lnTo>
                    <a:pt x="422" y="691"/>
                  </a:lnTo>
                  <a:lnTo>
                    <a:pt x="424" y="715"/>
                  </a:lnTo>
                  <a:lnTo>
                    <a:pt x="426" y="734"/>
                  </a:lnTo>
                  <a:lnTo>
                    <a:pt x="428" y="747"/>
                  </a:lnTo>
                  <a:lnTo>
                    <a:pt x="458" y="747"/>
                  </a:lnTo>
                  <a:lnTo>
                    <a:pt x="458" y="369"/>
                  </a:lnTo>
                  <a:close/>
                  <a:moveTo>
                    <a:pt x="975" y="368"/>
                  </a:moveTo>
                  <a:lnTo>
                    <a:pt x="975" y="747"/>
                  </a:lnTo>
                  <a:lnTo>
                    <a:pt x="1006" y="747"/>
                  </a:lnTo>
                  <a:lnTo>
                    <a:pt x="1008" y="734"/>
                  </a:lnTo>
                  <a:lnTo>
                    <a:pt x="1010" y="715"/>
                  </a:lnTo>
                  <a:lnTo>
                    <a:pt x="1013" y="691"/>
                  </a:lnTo>
                  <a:lnTo>
                    <a:pt x="1015" y="663"/>
                  </a:lnTo>
                  <a:lnTo>
                    <a:pt x="1016" y="631"/>
                  </a:lnTo>
                  <a:lnTo>
                    <a:pt x="1016" y="595"/>
                  </a:lnTo>
                  <a:lnTo>
                    <a:pt x="1015" y="559"/>
                  </a:lnTo>
                  <a:lnTo>
                    <a:pt x="1012" y="521"/>
                  </a:lnTo>
                  <a:lnTo>
                    <a:pt x="1007" y="482"/>
                  </a:lnTo>
                  <a:lnTo>
                    <a:pt x="999" y="444"/>
                  </a:lnTo>
                  <a:lnTo>
                    <a:pt x="989" y="405"/>
                  </a:lnTo>
                  <a:lnTo>
                    <a:pt x="975" y="368"/>
                  </a:lnTo>
                  <a:close/>
                  <a:moveTo>
                    <a:pt x="716" y="72"/>
                  </a:moveTo>
                  <a:lnTo>
                    <a:pt x="655" y="479"/>
                  </a:lnTo>
                  <a:lnTo>
                    <a:pt x="716" y="562"/>
                  </a:lnTo>
                  <a:lnTo>
                    <a:pt x="717" y="562"/>
                  </a:lnTo>
                  <a:lnTo>
                    <a:pt x="778" y="479"/>
                  </a:lnTo>
                  <a:lnTo>
                    <a:pt x="717" y="72"/>
                  </a:lnTo>
                  <a:lnTo>
                    <a:pt x="716" y="72"/>
                  </a:lnTo>
                  <a:close/>
                  <a:moveTo>
                    <a:pt x="655" y="0"/>
                  </a:moveTo>
                  <a:lnTo>
                    <a:pt x="717" y="63"/>
                  </a:lnTo>
                  <a:lnTo>
                    <a:pt x="779" y="0"/>
                  </a:lnTo>
                  <a:lnTo>
                    <a:pt x="790" y="2"/>
                  </a:lnTo>
                  <a:lnTo>
                    <a:pt x="802" y="6"/>
                  </a:lnTo>
                  <a:lnTo>
                    <a:pt x="816" y="11"/>
                  </a:lnTo>
                  <a:lnTo>
                    <a:pt x="830" y="15"/>
                  </a:lnTo>
                  <a:lnTo>
                    <a:pt x="843" y="20"/>
                  </a:lnTo>
                  <a:lnTo>
                    <a:pt x="855" y="24"/>
                  </a:lnTo>
                  <a:lnTo>
                    <a:pt x="863" y="27"/>
                  </a:lnTo>
                  <a:lnTo>
                    <a:pt x="869" y="29"/>
                  </a:lnTo>
                  <a:lnTo>
                    <a:pt x="914" y="46"/>
                  </a:lnTo>
                  <a:lnTo>
                    <a:pt x="955" y="66"/>
                  </a:lnTo>
                  <a:lnTo>
                    <a:pt x="992" y="89"/>
                  </a:lnTo>
                  <a:lnTo>
                    <a:pt x="1025" y="115"/>
                  </a:lnTo>
                  <a:lnTo>
                    <a:pt x="1055" y="143"/>
                  </a:lnTo>
                  <a:lnTo>
                    <a:pt x="1082" y="173"/>
                  </a:lnTo>
                  <a:lnTo>
                    <a:pt x="1106" y="205"/>
                  </a:lnTo>
                  <a:lnTo>
                    <a:pt x="1126" y="238"/>
                  </a:lnTo>
                  <a:lnTo>
                    <a:pt x="1144" y="273"/>
                  </a:lnTo>
                  <a:lnTo>
                    <a:pt x="1160" y="308"/>
                  </a:lnTo>
                  <a:lnTo>
                    <a:pt x="1173" y="344"/>
                  </a:lnTo>
                  <a:lnTo>
                    <a:pt x="1183" y="380"/>
                  </a:lnTo>
                  <a:lnTo>
                    <a:pt x="1192" y="417"/>
                  </a:lnTo>
                  <a:lnTo>
                    <a:pt x="1199" y="454"/>
                  </a:lnTo>
                  <a:lnTo>
                    <a:pt x="1204" y="489"/>
                  </a:lnTo>
                  <a:lnTo>
                    <a:pt x="1208" y="524"/>
                  </a:lnTo>
                  <a:lnTo>
                    <a:pt x="1210" y="559"/>
                  </a:lnTo>
                  <a:lnTo>
                    <a:pt x="1212" y="591"/>
                  </a:lnTo>
                  <a:lnTo>
                    <a:pt x="1212" y="624"/>
                  </a:lnTo>
                  <a:lnTo>
                    <a:pt x="1211" y="653"/>
                  </a:lnTo>
                  <a:lnTo>
                    <a:pt x="1210" y="680"/>
                  </a:lnTo>
                  <a:lnTo>
                    <a:pt x="1208" y="705"/>
                  </a:lnTo>
                  <a:lnTo>
                    <a:pt x="1206" y="728"/>
                  </a:lnTo>
                  <a:lnTo>
                    <a:pt x="1204" y="747"/>
                  </a:lnTo>
                  <a:lnTo>
                    <a:pt x="1434" y="747"/>
                  </a:lnTo>
                  <a:lnTo>
                    <a:pt x="1434" y="916"/>
                  </a:lnTo>
                  <a:lnTo>
                    <a:pt x="1352" y="916"/>
                  </a:lnTo>
                  <a:lnTo>
                    <a:pt x="1352" y="1710"/>
                  </a:lnTo>
                  <a:lnTo>
                    <a:pt x="1195" y="1710"/>
                  </a:lnTo>
                  <a:lnTo>
                    <a:pt x="1195" y="916"/>
                  </a:lnTo>
                  <a:lnTo>
                    <a:pt x="1031" y="916"/>
                  </a:lnTo>
                  <a:lnTo>
                    <a:pt x="1041" y="938"/>
                  </a:lnTo>
                  <a:lnTo>
                    <a:pt x="1046" y="962"/>
                  </a:lnTo>
                  <a:lnTo>
                    <a:pt x="1046" y="987"/>
                  </a:lnTo>
                  <a:lnTo>
                    <a:pt x="972" y="1605"/>
                  </a:lnTo>
                  <a:lnTo>
                    <a:pt x="967" y="1631"/>
                  </a:lnTo>
                  <a:lnTo>
                    <a:pt x="957" y="1653"/>
                  </a:lnTo>
                  <a:lnTo>
                    <a:pt x="942" y="1672"/>
                  </a:lnTo>
                  <a:lnTo>
                    <a:pt x="924" y="1688"/>
                  </a:lnTo>
                  <a:lnTo>
                    <a:pt x="904" y="1700"/>
                  </a:lnTo>
                  <a:lnTo>
                    <a:pt x="880" y="1708"/>
                  </a:lnTo>
                  <a:lnTo>
                    <a:pt x="855" y="1710"/>
                  </a:lnTo>
                  <a:lnTo>
                    <a:pt x="849" y="1710"/>
                  </a:lnTo>
                  <a:lnTo>
                    <a:pt x="842" y="1709"/>
                  </a:lnTo>
                  <a:lnTo>
                    <a:pt x="819" y="1705"/>
                  </a:lnTo>
                  <a:lnTo>
                    <a:pt x="798" y="1695"/>
                  </a:lnTo>
                  <a:lnTo>
                    <a:pt x="780" y="1683"/>
                  </a:lnTo>
                  <a:lnTo>
                    <a:pt x="764" y="1667"/>
                  </a:lnTo>
                  <a:lnTo>
                    <a:pt x="752" y="1648"/>
                  </a:lnTo>
                  <a:lnTo>
                    <a:pt x="743" y="1627"/>
                  </a:lnTo>
                  <a:lnTo>
                    <a:pt x="739" y="1603"/>
                  </a:lnTo>
                  <a:lnTo>
                    <a:pt x="739" y="1580"/>
                  </a:lnTo>
                  <a:lnTo>
                    <a:pt x="803" y="1049"/>
                  </a:lnTo>
                  <a:lnTo>
                    <a:pt x="716" y="1013"/>
                  </a:lnTo>
                  <a:lnTo>
                    <a:pt x="628" y="1049"/>
                  </a:lnTo>
                  <a:lnTo>
                    <a:pt x="692" y="1579"/>
                  </a:lnTo>
                  <a:lnTo>
                    <a:pt x="692" y="1603"/>
                  </a:lnTo>
                  <a:lnTo>
                    <a:pt x="688" y="1626"/>
                  </a:lnTo>
                  <a:lnTo>
                    <a:pt x="680" y="1647"/>
                  </a:lnTo>
                  <a:lnTo>
                    <a:pt x="667" y="1666"/>
                  </a:lnTo>
                  <a:lnTo>
                    <a:pt x="652" y="1682"/>
                  </a:lnTo>
                  <a:lnTo>
                    <a:pt x="633" y="1695"/>
                  </a:lnTo>
                  <a:lnTo>
                    <a:pt x="612" y="1704"/>
                  </a:lnTo>
                  <a:lnTo>
                    <a:pt x="589" y="1709"/>
                  </a:lnTo>
                  <a:lnTo>
                    <a:pt x="576" y="1710"/>
                  </a:lnTo>
                  <a:lnTo>
                    <a:pt x="551" y="1707"/>
                  </a:lnTo>
                  <a:lnTo>
                    <a:pt x="528" y="1700"/>
                  </a:lnTo>
                  <a:lnTo>
                    <a:pt x="507" y="1688"/>
                  </a:lnTo>
                  <a:lnTo>
                    <a:pt x="489" y="1672"/>
                  </a:lnTo>
                  <a:lnTo>
                    <a:pt x="475" y="1653"/>
                  </a:lnTo>
                  <a:lnTo>
                    <a:pt x="465" y="1631"/>
                  </a:lnTo>
                  <a:lnTo>
                    <a:pt x="459" y="1605"/>
                  </a:lnTo>
                  <a:lnTo>
                    <a:pt x="385" y="987"/>
                  </a:lnTo>
                  <a:lnTo>
                    <a:pt x="385" y="962"/>
                  </a:lnTo>
                  <a:lnTo>
                    <a:pt x="390" y="938"/>
                  </a:lnTo>
                  <a:lnTo>
                    <a:pt x="400" y="916"/>
                  </a:lnTo>
                  <a:lnTo>
                    <a:pt x="238" y="916"/>
                  </a:lnTo>
                  <a:lnTo>
                    <a:pt x="238" y="1710"/>
                  </a:lnTo>
                  <a:lnTo>
                    <a:pt x="81" y="1710"/>
                  </a:lnTo>
                  <a:lnTo>
                    <a:pt x="81" y="916"/>
                  </a:lnTo>
                  <a:lnTo>
                    <a:pt x="0" y="916"/>
                  </a:lnTo>
                  <a:lnTo>
                    <a:pt x="0" y="747"/>
                  </a:lnTo>
                  <a:lnTo>
                    <a:pt x="230" y="747"/>
                  </a:lnTo>
                  <a:lnTo>
                    <a:pt x="228" y="728"/>
                  </a:lnTo>
                  <a:lnTo>
                    <a:pt x="226" y="706"/>
                  </a:lnTo>
                  <a:lnTo>
                    <a:pt x="224" y="681"/>
                  </a:lnTo>
                  <a:lnTo>
                    <a:pt x="223" y="654"/>
                  </a:lnTo>
                  <a:lnTo>
                    <a:pt x="222" y="625"/>
                  </a:lnTo>
                  <a:lnTo>
                    <a:pt x="222" y="593"/>
                  </a:lnTo>
                  <a:lnTo>
                    <a:pt x="224" y="560"/>
                  </a:lnTo>
                  <a:lnTo>
                    <a:pt x="226" y="527"/>
                  </a:lnTo>
                  <a:lnTo>
                    <a:pt x="229" y="492"/>
                  </a:lnTo>
                  <a:lnTo>
                    <a:pt x="235" y="457"/>
                  </a:lnTo>
                  <a:lnTo>
                    <a:pt x="241" y="421"/>
                  </a:lnTo>
                  <a:lnTo>
                    <a:pt x="250" y="383"/>
                  </a:lnTo>
                  <a:lnTo>
                    <a:pt x="261" y="347"/>
                  </a:lnTo>
                  <a:lnTo>
                    <a:pt x="274" y="312"/>
                  </a:lnTo>
                  <a:lnTo>
                    <a:pt x="289" y="276"/>
                  </a:lnTo>
                  <a:lnTo>
                    <a:pt x="307" y="242"/>
                  </a:lnTo>
                  <a:lnTo>
                    <a:pt x="328" y="209"/>
                  </a:lnTo>
                  <a:lnTo>
                    <a:pt x="351" y="176"/>
                  </a:lnTo>
                  <a:lnTo>
                    <a:pt x="379" y="146"/>
                  </a:lnTo>
                  <a:lnTo>
                    <a:pt x="409" y="118"/>
                  </a:lnTo>
                  <a:lnTo>
                    <a:pt x="443" y="91"/>
                  </a:lnTo>
                  <a:lnTo>
                    <a:pt x="480" y="68"/>
                  </a:lnTo>
                  <a:lnTo>
                    <a:pt x="520" y="47"/>
                  </a:lnTo>
                  <a:lnTo>
                    <a:pt x="566" y="29"/>
                  </a:lnTo>
                  <a:lnTo>
                    <a:pt x="571" y="27"/>
                  </a:lnTo>
                  <a:lnTo>
                    <a:pt x="580" y="24"/>
                  </a:lnTo>
                  <a:lnTo>
                    <a:pt x="591" y="20"/>
                  </a:lnTo>
                  <a:lnTo>
                    <a:pt x="604" y="15"/>
                  </a:lnTo>
                  <a:lnTo>
                    <a:pt x="618" y="11"/>
                  </a:lnTo>
                  <a:lnTo>
                    <a:pt x="632" y="6"/>
                  </a:lnTo>
                  <a:lnTo>
                    <a:pt x="645" y="2"/>
                  </a:lnTo>
                  <a:lnTo>
                    <a:pt x="655" y="0"/>
                  </a:lnTo>
                  <a:lnTo>
                    <a:pt x="65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27" name="Freeform 108"/>
            <p:cNvSpPr>
              <a:spLocks/>
            </p:cNvSpPr>
            <p:nvPr/>
          </p:nvSpPr>
          <p:spPr bwMode="auto">
            <a:xfrm>
              <a:off x="7369176" y="5057776"/>
              <a:ext cx="255588" cy="255588"/>
            </a:xfrm>
            <a:custGeom>
              <a:avLst/>
              <a:gdLst>
                <a:gd name="T0" fmla="*/ 243 w 484"/>
                <a:gd name="T1" fmla="*/ 0 h 482"/>
                <a:gd name="T2" fmla="*/ 282 w 484"/>
                <a:gd name="T3" fmla="*/ 3 h 482"/>
                <a:gd name="T4" fmla="*/ 319 w 484"/>
                <a:gd name="T5" fmla="*/ 12 h 482"/>
                <a:gd name="T6" fmla="*/ 353 w 484"/>
                <a:gd name="T7" fmla="*/ 27 h 482"/>
                <a:gd name="T8" fmla="*/ 386 w 484"/>
                <a:gd name="T9" fmla="*/ 46 h 482"/>
                <a:gd name="T10" fmla="*/ 414 w 484"/>
                <a:gd name="T11" fmla="*/ 70 h 482"/>
                <a:gd name="T12" fmla="*/ 438 w 484"/>
                <a:gd name="T13" fmla="*/ 98 h 482"/>
                <a:gd name="T14" fmla="*/ 457 w 484"/>
                <a:gd name="T15" fmla="*/ 130 h 482"/>
                <a:gd name="T16" fmla="*/ 472 w 484"/>
                <a:gd name="T17" fmla="*/ 164 h 482"/>
                <a:gd name="T18" fmla="*/ 481 w 484"/>
                <a:gd name="T19" fmla="*/ 202 h 482"/>
                <a:gd name="T20" fmla="*/ 484 w 484"/>
                <a:gd name="T21" fmla="*/ 241 h 482"/>
                <a:gd name="T22" fmla="*/ 481 w 484"/>
                <a:gd name="T23" fmla="*/ 280 h 482"/>
                <a:gd name="T24" fmla="*/ 472 w 484"/>
                <a:gd name="T25" fmla="*/ 317 h 482"/>
                <a:gd name="T26" fmla="*/ 457 w 484"/>
                <a:gd name="T27" fmla="*/ 352 h 482"/>
                <a:gd name="T28" fmla="*/ 438 w 484"/>
                <a:gd name="T29" fmla="*/ 384 h 482"/>
                <a:gd name="T30" fmla="*/ 414 w 484"/>
                <a:gd name="T31" fmla="*/ 412 h 482"/>
                <a:gd name="T32" fmla="*/ 386 w 484"/>
                <a:gd name="T33" fmla="*/ 436 h 482"/>
                <a:gd name="T34" fmla="*/ 353 w 484"/>
                <a:gd name="T35" fmla="*/ 456 h 482"/>
                <a:gd name="T36" fmla="*/ 319 w 484"/>
                <a:gd name="T37" fmla="*/ 470 h 482"/>
                <a:gd name="T38" fmla="*/ 282 w 484"/>
                <a:gd name="T39" fmla="*/ 479 h 482"/>
                <a:gd name="T40" fmla="*/ 243 w 484"/>
                <a:gd name="T41" fmla="*/ 482 h 482"/>
                <a:gd name="T42" fmla="*/ 204 w 484"/>
                <a:gd name="T43" fmla="*/ 479 h 482"/>
                <a:gd name="T44" fmla="*/ 166 w 484"/>
                <a:gd name="T45" fmla="*/ 470 h 482"/>
                <a:gd name="T46" fmla="*/ 131 w 484"/>
                <a:gd name="T47" fmla="*/ 456 h 482"/>
                <a:gd name="T48" fmla="*/ 100 w 484"/>
                <a:gd name="T49" fmla="*/ 436 h 482"/>
                <a:gd name="T50" fmla="*/ 72 w 484"/>
                <a:gd name="T51" fmla="*/ 412 h 482"/>
                <a:gd name="T52" fmla="*/ 48 w 484"/>
                <a:gd name="T53" fmla="*/ 384 h 482"/>
                <a:gd name="T54" fmla="*/ 28 w 484"/>
                <a:gd name="T55" fmla="*/ 352 h 482"/>
                <a:gd name="T56" fmla="*/ 14 w 484"/>
                <a:gd name="T57" fmla="*/ 317 h 482"/>
                <a:gd name="T58" fmla="*/ 4 w 484"/>
                <a:gd name="T59" fmla="*/ 280 h 482"/>
                <a:gd name="T60" fmla="*/ 0 w 484"/>
                <a:gd name="T61" fmla="*/ 241 h 482"/>
                <a:gd name="T62" fmla="*/ 4 w 484"/>
                <a:gd name="T63" fmla="*/ 202 h 482"/>
                <a:gd name="T64" fmla="*/ 14 w 484"/>
                <a:gd name="T65" fmla="*/ 164 h 482"/>
                <a:gd name="T66" fmla="*/ 28 w 484"/>
                <a:gd name="T67" fmla="*/ 130 h 482"/>
                <a:gd name="T68" fmla="*/ 48 w 484"/>
                <a:gd name="T69" fmla="*/ 98 h 482"/>
                <a:gd name="T70" fmla="*/ 72 w 484"/>
                <a:gd name="T71" fmla="*/ 70 h 482"/>
                <a:gd name="T72" fmla="*/ 100 w 484"/>
                <a:gd name="T73" fmla="*/ 46 h 482"/>
                <a:gd name="T74" fmla="*/ 131 w 484"/>
                <a:gd name="T75" fmla="*/ 27 h 482"/>
                <a:gd name="T76" fmla="*/ 166 w 484"/>
                <a:gd name="T77" fmla="*/ 12 h 482"/>
                <a:gd name="T78" fmla="*/ 204 w 484"/>
                <a:gd name="T79" fmla="*/ 3 h 482"/>
                <a:gd name="T80" fmla="*/ 243 w 484"/>
                <a:gd name="T81"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4" h="482">
                  <a:moveTo>
                    <a:pt x="243" y="0"/>
                  </a:moveTo>
                  <a:lnTo>
                    <a:pt x="282" y="3"/>
                  </a:lnTo>
                  <a:lnTo>
                    <a:pt x="319" y="12"/>
                  </a:lnTo>
                  <a:lnTo>
                    <a:pt x="353" y="27"/>
                  </a:lnTo>
                  <a:lnTo>
                    <a:pt x="386" y="46"/>
                  </a:lnTo>
                  <a:lnTo>
                    <a:pt x="414" y="70"/>
                  </a:lnTo>
                  <a:lnTo>
                    <a:pt x="438" y="98"/>
                  </a:lnTo>
                  <a:lnTo>
                    <a:pt x="457" y="130"/>
                  </a:lnTo>
                  <a:lnTo>
                    <a:pt x="472" y="164"/>
                  </a:lnTo>
                  <a:lnTo>
                    <a:pt x="481" y="202"/>
                  </a:lnTo>
                  <a:lnTo>
                    <a:pt x="484" y="241"/>
                  </a:lnTo>
                  <a:lnTo>
                    <a:pt x="481" y="280"/>
                  </a:lnTo>
                  <a:lnTo>
                    <a:pt x="472" y="317"/>
                  </a:lnTo>
                  <a:lnTo>
                    <a:pt x="457" y="352"/>
                  </a:lnTo>
                  <a:lnTo>
                    <a:pt x="438" y="384"/>
                  </a:lnTo>
                  <a:lnTo>
                    <a:pt x="414" y="412"/>
                  </a:lnTo>
                  <a:lnTo>
                    <a:pt x="386" y="436"/>
                  </a:lnTo>
                  <a:lnTo>
                    <a:pt x="353" y="456"/>
                  </a:lnTo>
                  <a:lnTo>
                    <a:pt x="319" y="470"/>
                  </a:lnTo>
                  <a:lnTo>
                    <a:pt x="282" y="479"/>
                  </a:lnTo>
                  <a:lnTo>
                    <a:pt x="243" y="482"/>
                  </a:lnTo>
                  <a:lnTo>
                    <a:pt x="204" y="479"/>
                  </a:lnTo>
                  <a:lnTo>
                    <a:pt x="166" y="470"/>
                  </a:lnTo>
                  <a:lnTo>
                    <a:pt x="131" y="456"/>
                  </a:lnTo>
                  <a:lnTo>
                    <a:pt x="100" y="436"/>
                  </a:lnTo>
                  <a:lnTo>
                    <a:pt x="72" y="412"/>
                  </a:lnTo>
                  <a:lnTo>
                    <a:pt x="48" y="384"/>
                  </a:lnTo>
                  <a:lnTo>
                    <a:pt x="28" y="352"/>
                  </a:lnTo>
                  <a:lnTo>
                    <a:pt x="14" y="317"/>
                  </a:lnTo>
                  <a:lnTo>
                    <a:pt x="4" y="280"/>
                  </a:lnTo>
                  <a:lnTo>
                    <a:pt x="0" y="241"/>
                  </a:lnTo>
                  <a:lnTo>
                    <a:pt x="4" y="202"/>
                  </a:lnTo>
                  <a:lnTo>
                    <a:pt x="14" y="164"/>
                  </a:lnTo>
                  <a:lnTo>
                    <a:pt x="28" y="130"/>
                  </a:lnTo>
                  <a:lnTo>
                    <a:pt x="48" y="98"/>
                  </a:lnTo>
                  <a:lnTo>
                    <a:pt x="72" y="70"/>
                  </a:lnTo>
                  <a:lnTo>
                    <a:pt x="100" y="46"/>
                  </a:lnTo>
                  <a:lnTo>
                    <a:pt x="131" y="27"/>
                  </a:lnTo>
                  <a:lnTo>
                    <a:pt x="166" y="12"/>
                  </a:lnTo>
                  <a:lnTo>
                    <a:pt x="204" y="3"/>
                  </a:lnTo>
                  <a:lnTo>
                    <a:pt x="24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28" name="Freeform 109"/>
            <p:cNvSpPr>
              <a:spLocks/>
            </p:cNvSpPr>
            <p:nvPr/>
          </p:nvSpPr>
          <p:spPr bwMode="auto">
            <a:xfrm>
              <a:off x="7353301" y="5321301"/>
              <a:ext cx="492125" cy="844550"/>
            </a:xfrm>
            <a:custGeom>
              <a:avLst/>
              <a:gdLst>
                <a:gd name="T0" fmla="*/ 255 w 931"/>
                <a:gd name="T1" fmla="*/ 2 h 1595"/>
                <a:gd name="T2" fmla="*/ 277 w 931"/>
                <a:gd name="T3" fmla="*/ 7 h 1595"/>
                <a:gd name="T4" fmla="*/ 348 w 931"/>
                <a:gd name="T5" fmla="*/ 37 h 1595"/>
                <a:gd name="T6" fmla="*/ 409 w 931"/>
                <a:gd name="T7" fmla="*/ 91 h 1595"/>
                <a:gd name="T8" fmla="*/ 446 w 931"/>
                <a:gd name="T9" fmla="*/ 170 h 1595"/>
                <a:gd name="T10" fmla="*/ 482 w 931"/>
                <a:gd name="T11" fmla="*/ 255 h 1595"/>
                <a:gd name="T12" fmla="*/ 524 w 931"/>
                <a:gd name="T13" fmla="*/ 324 h 1595"/>
                <a:gd name="T14" fmla="*/ 582 w 931"/>
                <a:gd name="T15" fmla="*/ 372 h 1595"/>
                <a:gd name="T16" fmla="*/ 664 w 931"/>
                <a:gd name="T17" fmla="*/ 401 h 1595"/>
                <a:gd name="T18" fmla="*/ 782 w 931"/>
                <a:gd name="T19" fmla="*/ 408 h 1595"/>
                <a:gd name="T20" fmla="*/ 872 w 931"/>
                <a:gd name="T21" fmla="*/ 412 h 1595"/>
                <a:gd name="T22" fmla="*/ 918 w 931"/>
                <a:gd name="T23" fmla="*/ 451 h 1595"/>
                <a:gd name="T24" fmla="*/ 930 w 931"/>
                <a:gd name="T25" fmla="*/ 514 h 1595"/>
                <a:gd name="T26" fmla="*/ 900 w 931"/>
                <a:gd name="T27" fmla="*/ 568 h 1595"/>
                <a:gd name="T28" fmla="*/ 844 w 931"/>
                <a:gd name="T29" fmla="*/ 592 h 1595"/>
                <a:gd name="T30" fmla="*/ 683 w 931"/>
                <a:gd name="T31" fmla="*/ 596 h 1595"/>
                <a:gd name="T32" fmla="*/ 561 w 931"/>
                <a:gd name="T33" fmla="*/ 579 h 1595"/>
                <a:gd name="T34" fmla="*/ 470 w 931"/>
                <a:gd name="T35" fmla="*/ 541 h 1595"/>
                <a:gd name="T36" fmla="*/ 488 w 931"/>
                <a:gd name="T37" fmla="*/ 683 h 1595"/>
                <a:gd name="T38" fmla="*/ 587 w 931"/>
                <a:gd name="T39" fmla="*/ 703 h 1595"/>
                <a:gd name="T40" fmla="*/ 645 w 931"/>
                <a:gd name="T41" fmla="*/ 729 h 1595"/>
                <a:gd name="T42" fmla="*/ 676 w 931"/>
                <a:gd name="T43" fmla="*/ 758 h 1595"/>
                <a:gd name="T44" fmla="*/ 689 w 931"/>
                <a:gd name="T45" fmla="*/ 781 h 1595"/>
                <a:gd name="T46" fmla="*/ 696 w 931"/>
                <a:gd name="T47" fmla="*/ 800 h 1595"/>
                <a:gd name="T48" fmla="*/ 702 w 931"/>
                <a:gd name="T49" fmla="*/ 829 h 1595"/>
                <a:gd name="T50" fmla="*/ 707 w 931"/>
                <a:gd name="T51" fmla="*/ 876 h 1595"/>
                <a:gd name="T52" fmla="*/ 708 w 931"/>
                <a:gd name="T53" fmla="*/ 950 h 1595"/>
                <a:gd name="T54" fmla="*/ 704 w 931"/>
                <a:gd name="T55" fmla="*/ 1058 h 1595"/>
                <a:gd name="T56" fmla="*/ 696 w 931"/>
                <a:gd name="T57" fmla="*/ 1208 h 1595"/>
                <a:gd name="T58" fmla="*/ 680 w 931"/>
                <a:gd name="T59" fmla="*/ 1409 h 1595"/>
                <a:gd name="T60" fmla="*/ 659 w 931"/>
                <a:gd name="T61" fmla="*/ 1537 h 1595"/>
                <a:gd name="T62" fmla="*/ 606 w 931"/>
                <a:gd name="T63" fmla="*/ 1585 h 1595"/>
                <a:gd name="T64" fmla="*/ 546 w 931"/>
                <a:gd name="T65" fmla="*/ 1595 h 1595"/>
                <a:gd name="T66" fmla="*/ 483 w 931"/>
                <a:gd name="T67" fmla="*/ 1569 h 1595"/>
                <a:gd name="T68" fmla="*/ 445 w 931"/>
                <a:gd name="T69" fmla="*/ 1515 h 1595"/>
                <a:gd name="T70" fmla="*/ 450 w 931"/>
                <a:gd name="T71" fmla="*/ 1361 h 1595"/>
                <a:gd name="T72" fmla="*/ 479 w 931"/>
                <a:gd name="T73" fmla="*/ 1066 h 1595"/>
                <a:gd name="T74" fmla="*/ 472 w 931"/>
                <a:gd name="T75" fmla="*/ 992 h 1595"/>
                <a:gd name="T76" fmla="*/ 444 w 931"/>
                <a:gd name="T77" fmla="*/ 945 h 1595"/>
                <a:gd name="T78" fmla="*/ 406 w 931"/>
                <a:gd name="T79" fmla="*/ 918 h 1595"/>
                <a:gd name="T80" fmla="*/ 367 w 931"/>
                <a:gd name="T81" fmla="*/ 906 h 1595"/>
                <a:gd name="T82" fmla="*/ 341 w 931"/>
                <a:gd name="T83" fmla="*/ 903 h 1595"/>
                <a:gd name="T84" fmla="*/ 331 w 931"/>
                <a:gd name="T85" fmla="*/ 903 h 1595"/>
                <a:gd name="T86" fmla="*/ 291 w 931"/>
                <a:gd name="T87" fmla="*/ 903 h 1595"/>
                <a:gd name="T88" fmla="*/ 232 w 931"/>
                <a:gd name="T89" fmla="*/ 903 h 1595"/>
                <a:gd name="T90" fmla="*/ 189 w 931"/>
                <a:gd name="T91" fmla="*/ 903 h 1595"/>
                <a:gd name="T92" fmla="*/ 126 w 931"/>
                <a:gd name="T93" fmla="*/ 896 h 1595"/>
                <a:gd name="T94" fmla="*/ 53 w 931"/>
                <a:gd name="T95" fmla="*/ 857 h 1595"/>
                <a:gd name="T96" fmla="*/ 9 w 931"/>
                <a:gd name="T97" fmla="*/ 788 h 1595"/>
                <a:gd name="T98" fmla="*/ 0 w 931"/>
                <a:gd name="T99" fmla="*/ 192 h 1595"/>
                <a:gd name="T100" fmla="*/ 21 w 931"/>
                <a:gd name="T101" fmla="*/ 112 h 1595"/>
                <a:gd name="T102" fmla="*/ 75 w 931"/>
                <a:gd name="T103" fmla="*/ 51 h 1595"/>
                <a:gd name="T104" fmla="*/ 144 w 931"/>
                <a:gd name="T105" fmla="*/ 14 h 1595"/>
                <a:gd name="T106" fmla="*/ 171 w 931"/>
                <a:gd name="T107" fmla="*/ 6 h 1595"/>
                <a:gd name="T108" fmla="*/ 198 w 931"/>
                <a:gd name="T109" fmla="*/ 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1" h="1595">
                  <a:moveTo>
                    <a:pt x="225" y="0"/>
                  </a:moveTo>
                  <a:lnTo>
                    <a:pt x="241" y="0"/>
                  </a:lnTo>
                  <a:lnTo>
                    <a:pt x="255" y="2"/>
                  </a:lnTo>
                  <a:lnTo>
                    <a:pt x="266" y="4"/>
                  </a:lnTo>
                  <a:lnTo>
                    <a:pt x="274" y="6"/>
                  </a:lnTo>
                  <a:lnTo>
                    <a:pt x="277" y="7"/>
                  </a:lnTo>
                  <a:lnTo>
                    <a:pt x="301" y="14"/>
                  </a:lnTo>
                  <a:lnTo>
                    <a:pt x="325" y="24"/>
                  </a:lnTo>
                  <a:lnTo>
                    <a:pt x="348" y="37"/>
                  </a:lnTo>
                  <a:lnTo>
                    <a:pt x="370" y="52"/>
                  </a:lnTo>
                  <a:lnTo>
                    <a:pt x="390" y="70"/>
                  </a:lnTo>
                  <a:lnTo>
                    <a:pt x="409" y="91"/>
                  </a:lnTo>
                  <a:lnTo>
                    <a:pt x="423" y="114"/>
                  </a:lnTo>
                  <a:lnTo>
                    <a:pt x="434" y="138"/>
                  </a:lnTo>
                  <a:lnTo>
                    <a:pt x="446" y="170"/>
                  </a:lnTo>
                  <a:lnTo>
                    <a:pt x="458" y="201"/>
                  </a:lnTo>
                  <a:lnTo>
                    <a:pt x="470" y="229"/>
                  </a:lnTo>
                  <a:lnTo>
                    <a:pt x="482" y="255"/>
                  </a:lnTo>
                  <a:lnTo>
                    <a:pt x="495" y="281"/>
                  </a:lnTo>
                  <a:lnTo>
                    <a:pt x="509" y="303"/>
                  </a:lnTo>
                  <a:lnTo>
                    <a:pt x="524" y="324"/>
                  </a:lnTo>
                  <a:lnTo>
                    <a:pt x="541" y="342"/>
                  </a:lnTo>
                  <a:lnTo>
                    <a:pt x="560" y="358"/>
                  </a:lnTo>
                  <a:lnTo>
                    <a:pt x="582" y="372"/>
                  </a:lnTo>
                  <a:lnTo>
                    <a:pt x="606" y="384"/>
                  </a:lnTo>
                  <a:lnTo>
                    <a:pt x="634" y="393"/>
                  </a:lnTo>
                  <a:lnTo>
                    <a:pt x="664" y="401"/>
                  </a:lnTo>
                  <a:lnTo>
                    <a:pt x="699" y="405"/>
                  </a:lnTo>
                  <a:lnTo>
                    <a:pt x="738" y="408"/>
                  </a:lnTo>
                  <a:lnTo>
                    <a:pt x="782" y="408"/>
                  </a:lnTo>
                  <a:lnTo>
                    <a:pt x="830" y="405"/>
                  </a:lnTo>
                  <a:lnTo>
                    <a:pt x="851" y="406"/>
                  </a:lnTo>
                  <a:lnTo>
                    <a:pt x="872" y="412"/>
                  </a:lnTo>
                  <a:lnTo>
                    <a:pt x="890" y="421"/>
                  </a:lnTo>
                  <a:lnTo>
                    <a:pt x="905" y="435"/>
                  </a:lnTo>
                  <a:lnTo>
                    <a:pt x="918" y="451"/>
                  </a:lnTo>
                  <a:lnTo>
                    <a:pt x="927" y="470"/>
                  </a:lnTo>
                  <a:lnTo>
                    <a:pt x="931" y="492"/>
                  </a:lnTo>
                  <a:lnTo>
                    <a:pt x="930" y="514"/>
                  </a:lnTo>
                  <a:lnTo>
                    <a:pt x="924" y="534"/>
                  </a:lnTo>
                  <a:lnTo>
                    <a:pt x="914" y="552"/>
                  </a:lnTo>
                  <a:lnTo>
                    <a:pt x="900" y="568"/>
                  </a:lnTo>
                  <a:lnTo>
                    <a:pt x="884" y="580"/>
                  </a:lnTo>
                  <a:lnTo>
                    <a:pt x="865" y="588"/>
                  </a:lnTo>
                  <a:lnTo>
                    <a:pt x="844" y="592"/>
                  </a:lnTo>
                  <a:lnTo>
                    <a:pt x="785" y="596"/>
                  </a:lnTo>
                  <a:lnTo>
                    <a:pt x="731" y="597"/>
                  </a:lnTo>
                  <a:lnTo>
                    <a:pt x="683" y="596"/>
                  </a:lnTo>
                  <a:lnTo>
                    <a:pt x="639" y="592"/>
                  </a:lnTo>
                  <a:lnTo>
                    <a:pt x="599" y="587"/>
                  </a:lnTo>
                  <a:lnTo>
                    <a:pt x="561" y="579"/>
                  </a:lnTo>
                  <a:lnTo>
                    <a:pt x="528" y="569"/>
                  </a:lnTo>
                  <a:lnTo>
                    <a:pt x="497" y="556"/>
                  </a:lnTo>
                  <a:lnTo>
                    <a:pt x="470" y="541"/>
                  </a:lnTo>
                  <a:lnTo>
                    <a:pt x="444" y="523"/>
                  </a:lnTo>
                  <a:lnTo>
                    <a:pt x="444" y="679"/>
                  </a:lnTo>
                  <a:lnTo>
                    <a:pt x="488" y="683"/>
                  </a:lnTo>
                  <a:lnTo>
                    <a:pt x="526" y="689"/>
                  </a:lnTo>
                  <a:lnTo>
                    <a:pt x="558" y="696"/>
                  </a:lnTo>
                  <a:lnTo>
                    <a:pt x="587" y="703"/>
                  </a:lnTo>
                  <a:lnTo>
                    <a:pt x="610" y="711"/>
                  </a:lnTo>
                  <a:lnTo>
                    <a:pt x="630" y="720"/>
                  </a:lnTo>
                  <a:lnTo>
                    <a:pt x="645" y="729"/>
                  </a:lnTo>
                  <a:lnTo>
                    <a:pt x="658" y="739"/>
                  </a:lnTo>
                  <a:lnTo>
                    <a:pt x="668" y="748"/>
                  </a:lnTo>
                  <a:lnTo>
                    <a:pt x="676" y="758"/>
                  </a:lnTo>
                  <a:lnTo>
                    <a:pt x="682" y="767"/>
                  </a:lnTo>
                  <a:lnTo>
                    <a:pt x="687" y="776"/>
                  </a:lnTo>
                  <a:lnTo>
                    <a:pt x="689" y="781"/>
                  </a:lnTo>
                  <a:lnTo>
                    <a:pt x="692" y="787"/>
                  </a:lnTo>
                  <a:lnTo>
                    <a:pt x="694" y="793"/>
                  </a:lnTo>
                  <a:lnTo>
                    <a:pt x="696" y="800"/>
                  </a:lnTo>
                  <a:lnTo>
                    <a:pt x="698" y="808"/>
                  </a:lnTo>
                  <a:lnTo>
                    <a:pt x="701" y="817"/>
                  </a:lnTo>
                  <a:lnTo>
                    <a:pt x="702" y="829"/>
                  </a:lnTo>
                  <a:lnTo>
                    <a:pt x="704" y="842"/>
                  </a:lnTo>
                  <a:lnTo>
                    <a:pt x="705" y="858"/>
                  </a:lnTo>
                  <a:lnTo>
                    <a:pt x="707" y="876"/>
                  </a:lnTo>
                  <a:lnTo>
                    <a:pt x="707" y="898"/>
                  </a:lnTo>
                  <a:lnTo>
                    <a:pt x="708" y="922"/>
                  </a:lnTo>
                  <a:lnTo>
                    <a:pt x="708" y="950"/>
                  </a:lnTo>
                  <a:lnTo>
                    <a:pt x="707" y="982"/>
                  </a:lnTo>
                  <a:lnTo>
                    <a:pt x="706" y="1018"/>
                  </a:lnTo>
                  <a:lnTo>
                    <a:pt x="704" y="1058"/>
                  </a:lnTo>
                  <a:lnTo>
                    <a:pt x="702" y="1104"/>
                  </a:lnTo>
                  <a:lnTo>
                    <a:pt x="699" y="1153"/>
                  </a:lnTo>
                  <a:lnTo>
                    <a:pt x="696" y="1208"/>
                  </a:lnTo>
                  <a:lnTo>
                    <a:pt x="691" y="1269"/>
                  </a:lnTo>
                  <a:lnTo>
                    <a:pt x="686" y="1336"/>
                  </a:lnTo>
                  <a:lnTo>
                    <a:pt x="680" y="1409"/>
                  </a:lnTo>
                  <a:lnTo>
                    <a:pt x="674" y="1488"/>
                  </a:lnTo>
                  <a:lnTo>
                    <a:pt x="669" y="1514"/>
                  </a:lnTo>
                  <a:lnTo>
                    <a:pt x="659" y="1537"/>
                  </a:lnTo>
                  <a:lnTo>
                    <a:pt x="645" y="1556"/>
                  </a:lnTo>
                  <a:lnTo>
                    <a:pt x="627" y="1573"/>
                  </a:lnTo>
                  <a:lnTo>
                    <a:pt x="606" y="1585"/>
                  </a:lnTo>
                  <a:lnTo>
                    <a:pt x="583" y="1593"/>
                  </a:lnTo>
                  <a:lnTo>
                    <a:pt x="557" y="1595"/>
                  </a:lnTo>
                  <a:lnTo>
                    <a:pt x="546" y="1595"/>
                  </a:lnTo>
                  <a:lnTo>
                    <a:pt x="523" y="1591"/>
                  </a:lnTo>
                  <a:lnTo>
                    <a:pt x="502" y="1582"/>
                  </a:lnTo>
                  <a:lnTo>
                    <a:pt x="483" y="1569"/>
                  </a:lnTo>
                  <a:lnTo>
                    <a:pt x="467" y="1554"/>
                  </a:lnTo>
                  <a:lnTo>
                    <a:pt x="454" y="1535"/>
                  </a:lnTo>
                  <a:lnTo>
                    <a:pt x="445" y="1515"/>
                  </a:lnTo>
                  <a:lnTo>
                    <a:pt x="440" y="1491"/>
                  </a:lnTo>
                  <a:lnTo>
                    <a:pt x="440" y="1468"/>
                  </a:lnTo>
                  <a:lnTo>
                    <a:pt x="450" y="1361"/>
                  </a:lnTo>
                  <a:lnTo>
                    <a:pt x="460" y="1258"/>
                  </a:lnTo>
                  <a:lnTo>
                    <a:pt x="470" y="1160"/>
                  </a:lnTo>
                  <a:lnTo>
                    <a:pt x="479" y="1066"/>
                  </a:lnTo>
                  <a:lnTo>
                    <a:pt x="480" y="1038"/>
                  </a:lnTo>
                  <a:lnTo>
                    <a:pt x="477" y="1014"/>
                  </a:lnTo>
                  <a:lnTo>
                    <a:pt x="472" y="992"/>
                  </a:lnTo>
                  <a:lnTo>
                    <a:pt x="465" y="974"/>
                  </a:lnTo>
                  <a:lnTo>
                    <a:pt x="455" y="958"/>
                  </a:lnTo>
                  <a:lnTo>
                    <a:pt x="444" y="945"/>
                  </a:lnTo>
                  <a:lnTo>
                    <a:pt x="432" y="934"/>
                  </a:lnTo>
                  <a:lnTo>
                    <a:pt x="419" y="925"/>
                  </a:lnTo>
                  <a:lnTo>
                    <a:pt x="406" y="918"/>
                  </a:lnTo>
                  <a:lnTo>
                    <a:pt x="392" y="913"/>
                  </a:lnTo>
                  <a:lnTo>
                    <a:pt x="379" y="909"/>
                  </a:lnTo>
                  <a:lnTo>
                    <a:pt x="367" y="906"/>
                  </a:lnTo>
                  <a:lnTo>
                    <a:pt x="357" y="904"/>
                  </a:lnTo>
                  <a:lnTo>
                    <a:pt x="348" y="903"/>
                  </a:lnTo>
                  <a:lnTo>
                    <a:pt x="341" y="903"/>
                  </a:lnTo>
                  <a:lnTo>
                    <a:pt x="336" y="903"/>
                  </a:lnTo>
                  <a:lnTo>
                    <a:pt x="335" y="903"/>
                  </a:lnTo>
                  <a:lnTo>
                    <a:pt x="331" y="903"/>
                  </a:lnTo>
                  <a:lnTo>
                    <a:pt x="322" y="903"/>
                  </a:lnTo>
                  <a:lnTo>
                    <a:pt x="308" y="903"/>
                  </a:lnTo>
                  <a:lnTo>
                    <a:pt x="291" y="903"/>
                  </a:lnTo>
                  <a:lnTo>
                    <a:pt x="271" y="903"/>
                  </a:lnTo>
                  <a:lnTo>
                    <a:pt x="251" y="903"/>
                  </a:lnTo>
                  <a:lnTo>
                    <a:pt x="232" y="903"/>
                  </a:lnTo>
                  <a:lnTo>
                    <a:pt x="213" y="903"/>
                  </a:lnTo>
                  <a:lnTo>
                    <a:pt x="199" y="903"/>
                  </a:lnTo>
                  <a:lnTo>
                    <a:pt x="189" y="903"/>
                  </a:lnTo>
                  <a:lnTo>
                    <a:pt x="186" y="903"/>
                  </a:lnTo>
                  <a:lnTo>
                    <a:pt x="155" y="901"/>
                  </a:lnTo>
                  <a:lnTo>
                    <a:pt x="126" y="896"/>
                  </a:lnTo>
                  <a:lnTo>
                    <a:pt x="99" y="885"/>
                  </a:lnTo>
                  <a:lnTo>
                    <a:pt x="75" y="873"/>
                  </a:lnTo>
                  <a:lnTo>
                    <a:pt x="53" y="857"/>
                  </a:lnTo>
                  <a:lnTo>
                    <a:pt x="34" y="837"/>
                  </a:lnTo>
                  <a:lnTo>
                    <a:pt x="20" y="814"/>
                  </a:lnTo>
                  <a:lnTo>
                    <a:pt x="9" y="788"/>
                  </a:lnTo>
                  <a:lnTo>
                    <a:pt x="2" y="758"/>
                  </a:lnTo>
                  <a:lnTo>
                    <a:pt x="0" y="725"/>
                  </a:lnTo>
                  <a:lnTo>
                    <a:pt x="0" y="192"/>
                  </a:lnTo>
                  <a:lnTo>
                    <a:pt x="3" y="163"/>
                  </a:lnTo>
                  <a:lnTo>
                    <a:pt x="10" y="136"/>
                  </a:lnTo>
                  <a:lnTo>
                    <a:pt x="21" y="112"/>
                  </a:lnTo>
                  <a:lnTo>
                    <a:pt x="36" y="90"/>
                  </a:lnTo>
                  <a:lnTo>
                    <a:pt x="55" y="69"/>
                  </a:lnTo>
                  <a:lnTo>
                    <a:pt x="75" y="51"/>
                  </a:lnTo>
                  <a:lnTo>
                    <a:pt x="97" y="36"/>
                  </a:lnTo>
                  <a:lnTo>
                    <a:pt x="120" y="24"/>
                  </a:lnTo>
                  <a:lnTo>
                    <a:pt x="144" y="14"/>
                  </a:lnTo>
                  <a:lnTo>
                    <a:pt x="169" y="6"/>
                  </a:lnTo>
                  <a:lnTo>
                    <a:pt x="169" y="6"/>
                  </a:lnTo>
                  <a:lnTo>
                    <a:pt x="171" y="6"/>
                  </a:lnTo>
                  <a:lnTo>
                    <a:pt x="178" y="5"/>
                  </a:lnTo>
                  <a:lnTo>
                    <a:pt x="187" y="3"/>
                  </a:lnTo>
                  <a:lnTo>
                    <a:pt x="198" y="2"/>
                  </a:lnTo>
                  <a:lnTo>
                    <a:pt x="211" y="0"/>
                  </a:lnTo>
                  <a:lnTo>
                    <a:pt x="22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29" name="Freeform 110"/>
            <p:cNvSpPr>
              <a:spLocks/>
            </p:cNvSpPr>
            <p:nvPr/>
          </p:nvSpPr>
          <p:spPr bwMode="auto">
            <a:xfrm>
              <a:off x="7237413" y="5408613"/>
              <a:ext cx="346075" cy="752475"/>
            </a:xfrm>
            <a:custGeom>
              <a:avLst/>
              <a:gdLst>
                <a:gd name="T0" fmla="*/ 91 w 654"/>
                <a:gd name="T1" fmla="*/ 0 h 1422"/>
                <a:gd name="T2" fmla="*/ 111 w 654"/>
                <a:gd name="T3" fmla="*/ 2 h 1422"/>
                <a:gd name="T4" fmla="*/ 130 w 654"/>
                <a:gd name="T5" fmla="*/ 9 h 1422"/>
                <a:gd name="T6" fmla="*/ 147 w 654"/>
                <a:gd name="T7" fmla="*/ 20 h 1422"/>
                <a:gd name="T8" fmla="*/ 161 w 654"/>
                <a:gd name="T9" fmla="*/ 34 h 1422"/>
                <a:gd name="T10" fmla="*/ 171 w 654"/>
                <a:gd name="T11" fmla="*/ 50 h 1422"/>
                <a:gd name="T12" fmla="*/ 178 w 654"/>
                <a:gd name="T13" fmla="*/ 69 h 1422"/>
                <a:gd name="T14" fmla="*/ 181 w 654"/>
                <a:gd name="T15" fmla="*/ 90 h 1422"/>
                <a:gd name="T16" fmla="*/ 181 w 654"/>
                <a:gd name="T17" fmla="*/ 562 h 1422"/>
                <a:gd name="T18" fmla="*/ 180 w 654"/>
                <a:gd name="T19" fmla="*/ 563 h 1422"/>
                <a:gd name="T20" fmla="*/ 180 w 654"/>
                <a:gd name="T21" fmla="*/ 568 h 1422"/>
                <a:gd name="T22" fmla="*/ 180 w 654"/>
                <a:gd name="T23" fmla="*/ 575 h 1422"/>
                <a:gd name="T24" fmla="*/ 180 w 654"/>
                <a:gd name="T25" fmla="*/ 585 h 1422"/>
                <a:gd name="T26" fmla="*/ 181 w 654"/>
                <a:gd name="T27" fmla="*/ 596 h 1422"/>
                <a:gd name="T28" fmla="*/ 182 w 654"/>
                <a:gd name="T29" fmla="*/ 610 h 1422"/>
                <a:gd name="T30" fmla="*/ 184 w 654"/>
                <a:gd name="T31" fmla="*/ 624 h 1422"/>
                <a:gd name="T32" fmla="*/ 188 w 654"/>
                <a:gd name="T33" fmla="*/ 640 h 1422"/>
                <a:gd name="T34" fmla="*/ 192 w 654"/>
                <a:gd name="T35" fmla="*/ 656 h 1422"/>
                <a:gd name="T36" fmla="*/ 199 w 654"/>
                <a:gd name="T37" fmla="*/ 673 h 1422"/>
                <a:gd name="T38" fmla="*/ 207 w 654"/>
                <a:gd name="T39" fmla="*/ 690 h 1422"/>
                <a:gd name="T40" fmla="*/ 218 w 654"/>
                <a:gd name="T41" fmla="*/ 706 h 1422"/>
                <a:gd name="T42" fmla="*/ 230 w 654"/>
                <a:gd name="T43" fmla="*/ 722 h 1422"/>
                <a:gd name="T44" fmla="*/ 246 w 654"/>
                <a:gd name="T45" fmla="*/ 737 h 1422"/>
                <a:gd name="T46" fmla="*/ 264 w 654"/>
                <a:gd name="T47" fmla="*/ 750 h 1422"/>
                <a:gd name="T48" fmla="*/ 285 w 654"/>
                <a:gd name="T49" fmla="*/ 762 h 1422"/>
                <a:gd name="T50" fmla="*/ 309 w 654"/>
                <a:gd name="T51" fmla="*/ 772 h 1422"/>
                <a:gd name="T52" fmla="*/ 337 w 654"/>
                <a:gd name="T53" fmla="*/ 779 h 1422"/>
                <a:gd name="T54" fmla="*/ 368 w 654"/>
                <a:gd name="T55" fmla="*/ 784 h 1422"/>
                <a:gd name="T56" fmla="*/ 403 w 654"/>
                <a:gd name="T57" fmla="*/ 785 h 1422"/>
                <a:gd name="T58" fmla="*/ 563 w 654"/>
                <a:gd name="T59" fmla="*/ 785 h 1422"/>
                <a:gd name="T60" fmla="*/ 584 w 654"/>
                <a:gd name="T61" fmla="*/ 788 h 1422"/>
                <a:gd name="T62" fmla="*/ 603 w 654"/>
                <a:gd name="T63" fmla="*/ 794 h 1422"/>
                <a:gd name="T64" fmla="*/ 620 w 654"/>
                <a:gd name="T65" fmla="*/ 805 h 1422"/>
                <a:gd name="T66" fmla="*/ 634 w 654"/>
                <a:gd name="T67" fmla="*/ 819 h 1422"/>
                <a:gd name="T68" fmla="*/ 645 w 654"/>
                <a:gd name="T69" fmla="*/ 836 h 1422"/>
                <a:gd name="T70" fmla="*/ 652 w 654"/>
                <a:gd name="T71" fmla="*/ 854 h 1422"/>
                <a:gd name="T72" fmla="*/ 654 w 654"/>
                <a:gd name="T73" fmla="*/ 875 h 1422"/>
                <a:gd name="T74" fmla="*/ 651 w 654"/>
                <a:gd name="T75" fmla="*/ 897 h 1422"/>
                <a:gd name="T76" fmla="*/ 644 w 654"/>
                <a:gd name="T77" fmla="*/ 916 h 1422"/>
                <a:gd name="T78" fmla="*/ 632 w 654"/>
                <a:gd name="T79" fmla="*/ 934 h 1422"/>
                <a:gd name="T80" fmla="*/ 617 w 654"/>
                <a:gd name="T81" fmla="*/ 948 h 1422"/>
                <a:gd name="T82" fmla="*/ 598 w 654"/>
                <a:gd name="T83" fmla="*/ 959 h 1422"/>
                <a:gd name="T84" fmla="*/ 578 w 654"/>
                <a:gd name="T85" fmla="*/ 964 h 1422"/>
                <a:gd name="T86" fmla="*/ 578 w 654"/>
                <a:gd name="T87" fmla="*/ 1422 h 1422"/>
                <a:gd name="T88" fmla="*/ 470 w 654"/>
                <a:gd name="T89" fmla="*/ 1422 h 1422"/>
                <a:gd name="T90" fmla="*/ 470 w 654"/>
                <a:gd name="T91" fmla="*/ 966 h 1422"/>
                <a:gd name="T92" fmla="*/ 145 w 654"/>
                <a:gd name="T93" fmla="*/ 966 h 1422"/>
                <a:gd name="T94" fmla="*/ 145 w 654"/>
                <a:gd name="T95" fmla="*/ 1422 h 1422"/>
                <a:gd name="T96" fmla="*/ 36 w 654"/>
                <a:gd name="T97" fmla="*/ 1422 h 1422"/>
                <a:gd name="T98" fmla="*/ 36 w 654"/>
                <a:gd name="T99" fmla="*/ 947 h 1422"/>
                <a:gd name="T100" fmla="*/ 21 w 654"/>
                <a:gd name="T101" fmla="*/ 933 h 1422"/>
                <a:gd name="T102" fmla="*/ 10 w 654"/>
                <a:gd name="T103" fmla="*/ 916 h 1422"/>
                <a:gd name="T104" fmla="*/ 3 w 654"/>
                <a:gd name="T105" fmla="*/ 896 h 1422"/>
                <a:gd name="T106" fmla="*/ 0 w 654"/>
                <a:gd name="T107" fmla="*/ 875 h 1422"/>
                <a:gd name="T108" fmla="*/ 0 w 654"/>
                <a:gd name="T109" fmla="*/ 90 h 1422"/>
                <a:gd name="T110" fmla="*/ 2 w 654"/>
                <a:gd name="T111" fmla="*/ 69 h 1422"/>
                <a:gd name="T112" fmla="*/ 9 w 654"/>
                <a:gd name="T113" fmla="*/ 50 h 1422"/>
                <a:gd name="T114" fmla="*/ 20 w 654"/>
                <a:gd name="T115" fmla="*/ 34 h 1422"/>
                <a:gd name="T116" fmla="*/ 34 w 654"/>
                <a:gd name="T117" fmla="*/ 20 h 1422"/>
                <a:gd name="T118" fmla="*/ 50 w 654"/>
                <a:gd name="T119" fmla="*/ 9 h 1422"/>
                <a:gd name="T120" fmla="*/ 69 w 654"/>
                <a:gd name="T121" fmla="*/ 2 h 1422"/>
                <a:gd name="T122" fmla="*/ 91 w 654"/>
                <a:gd name="T123" fmla="*/ 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4" h="1422">
                  <a:moveTo>
                    <a:pt x="91" y="0"/>
                  </a:moveTo>
                  <a:lnTo>
                    <a:pt x="111" y="2"/>
                  </a:lnTo>
                  <a:lnTo>
                    <a:pt x="130" y="9"/>
                  </a:lnTo>
                  <a:lnTo>
                    <a:pt x="147" y="20"/>
                  </a:lnTo>
                  <a:lnTo>
                    <a:pt x="161" y="34"/>
                  </a:lnTo>
                  <a:lnTo>
                    <a:pt x="171" y="50"/>
                  </a:lnTo>
                  <a:lnTo>
                    <a:pt x="178" y="69"/>
                  </a:lnTo>
                  <a:lnTo>
                    <a:pt x="181" y="90"/>
                  </a:lnTo>
                  <a:lnTo>
                    <a:pt x="181" y="562"/>
                  </a:lnTo>
                  <a:lnTo>
                    <a:pt x="180" y="563"/>
                  </a:lnTo>
                  <a:lnTo>
                    <a:pt x="180" y="568"/>
                  </a:lnTo>
                  <a:lnTo>
                    <a:pt x="180" y="575"/>
                  </a:lnTo>
                  <a:lnTo>
                    <a:pt x="180" y="585"/>
                  </a:lnTo>
                  <a:lnTo>
                    <a:pt x="181" y="596"/>
                  </a:lnTo>
                  <a:lnTo>
                    <a:pt x="182" y="610"/>
                  </a:lnTo>
                  <a:lnTo>
                    <a:pt x="184" y="624"/>
                  </a:lnTo>
                  <a:lnTo>
                    <a:pt x="188" y="640"/>
                  </a:lnTo>
                  <a:lnTo>
                    <a:pt x="192" y="656"/>
                  </a:lnTo>
                  <a:lnTo>
                    <a:pt x="199" y="673"/>
                  </a:lnTo>
                  <a:lnTo>
                    <a:pt x="207" y="690"/>
                  </a:lnTo>
                  <a:lnTo>
                    <a:pt x="218" y="706"/>
                  </a:lnTo>
                  <a:lnTo>
                    <a:pt x="230" y="722"/>
                  </a:lnTo>
                  <a:lnTo>
                    <a:pt x="246" y="737"/>
                  </a:lnTo>
                  <a:lnTo>
                    <a:pt x="264" y="750"/>
                  </a:lnTo>
                  <a:lnTo>
                    <a:pt x="285" y="762"/>
                  </a:lnTo>
                  <a:lnTo>
                    <a:pt x="309" y="772"/>
                  </a:lnTo>
                  <a:lnTo>
                    <a:pt x="337" y="779"/>
                  </a:lnTo>
                  <a:lnTo>
                    <a:pt x="368" y="784"/>
                  </a:lnTo>
                  <a:lnTo>
                    <a:pt x="403" y="785"/>
                  </a:lnTo>
                  <a:lnTo>
                    <a:pt x="563" y="785"/>
                  </a:lnTo>
                  <a:lnTo>
                    <a:pt x="584" y="788"/>
                  </a:lnTo>
                  <a:lnTo>
                    <a:pt x="603" y="794"/>
                  </a:lnTo>
                  <a:lnTo>
                    <a:pt x="620" y="805"/>
                  </a:lnTo>
                  <a:lnTo>
                    <a:pt x="634" y="819"/>
                  </a:lnTo>
                  <a:lnTo>
                    <a:pt x="645" y="836"/>
                  </a:lnTo>
                  <a:lnTo>
                    <a:pt x="652" y="854"/>
                  </a:lnTo>
                  <a:lnTo>
                    <a:pt x="654" y="875"/>
                  </a:lnTo>
                  <a:lnTo>
                    <a:pt x="651" y="897"/>
                  </a:lnTo>
                  <a:lnTo>
                    <a:pt x="644" y="916"/>
                  </a:lnTo>
                  <a:lnTo>
                    <a:pt x="632" y="934"/>
                  </a:lnTo>
                  <a:lnTo>
                    <a:pt x="617" y="948"/>
                  </a:lnTo>
                  <a:lnTo>
                    <a:pt x="598" y="959"/>
                  </a:lnTo>
                  <a:lnTo>
                    <a:pt x="578" y="964"/>
                  </a:lnTo>
                  <a:lnTo>
                    <a:pt x="578" y="1422"/>
                  </a:lnTo>
                  <a:lnTo>
                    <a:pt x="470" y="1422"/>
                  </a:lnTo>
                  <a:lnTo>
                    <a:pt x="470" y="966"/>
                  </a:lnTo>
                  <a:lnTo>
                    <a:pt x="145" y="966"/>
                  </a:lnTo>
                  <a:lnTo>
                    <a:pt x="145" y="1422"/>
                  </a:lnTo>
                  <a:lnTo>
                    <a:pt x="36" y="1422"/>
                  </a:lnTo>
                  <a:lnTo>
                    <a:pt x="36" y="947"/>
                  </a:lnTo>
                  <a:lnTo>
                    <a:pt x="21" y="933"/>
                  </a:lnTo>
                  <a:lnTo>
                    <a:pt x="10" y="916"/>
                  </a:lnTo>
                  <a:lnTo>
                    <a:pt x="3" y="896"/>
                  </a:lnTo>
                  <a:lnTo>
                    <a:pt x="0" y="875"/>
                  </a:lnTo>
                  <a:lnTo>
                    <a:pt x="0" y="90"/>
                  </a:lnTo>
                  <a:lnTo>
                    <a:pt x="2" y="69"/>
                  </a:lnTo>
                  <a:lnTo>
                    <a:pt x="9" y="50"/>
                  </a:lnTo>
                  <a:lnTo>
                    <a:pt x="20" y="34"/>
                  </a:lnTo>
                  <a:lnTo>
                    <a:pt x="34" y="20"/>
                  </a:lnTo>
                  <a:lnTo>
                    <a:pt x="50" y="9"/>
                  </a:lnTo>
                  <a:lnTo>
                    <a:pt x="69" y="2"/>
                  </a:lnTo>
                  <a:lnTo>
                    <a:pt x="9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0" name="Freeform 111"/>
            <p:cNvSpPr>
              <a:spLocks/>
            </p:cNvSpPr>
            <p:nvPr/>
          </p:nvSpPr>
          <p:spPr bwMode="auto">
            <a:xfrm>
              <a:off x="8602663" y="5057776"/>
              <a:ext cx="255588" cy="255588"/>
            </a:xfrm>
            <a:custGeom>
              <a:avLst/>
              <a:gdLst>
                <a:gd name="T0" fmla="*/ 241 w 484"/>
                <a:gd name="T1" fmla="*/ 0 h 482"/>
                <a:gd name="T2" fmla="*/ 280 w 484"/>
                <a:gd name="T3" fmla="*/ 3 h 482"/>
                <a:gd name="T4" fmla="*/ 318 w 484"/>
                <a:gd name="T5" fmla="*/ 12 h 482"/>
                <a:gd name="T6" fmla="*/ 353 w 484"/>
                <a:gd name="T7" fmla="*/ 27 h 482"/>
                <a:gd name="T8" fmla="*/ 384 w 484"/>
                <a:gd name="T9" fmla="*/ 46 h 482"/>
                <a:gd name="T10" fmla="*/ 412 w 484"/>
                <a:gd name="T11" fmla="*/ 70 h 482"/>
                <a:gd name="T12" fmla="*/ 436 w 484"/>
                <a:gd name="T13" fmla="*/ 98 h 482"/>
                <a:gd name="T14" fmla="*/ 456 w 484"/>
                <a:gd name="T15" fmla="*/ 130 h 482"/>
                <a:gd name="T16" fmla="*/ 470 w 484"/>
                <a:gd name="T17" fmla="*/ 164 h 482"/>
                <a:gd name="T18" fmla="*/ 481 w 484"/>
                <a:gd name="T19" fmla="*/ 202 h 482"/>
                <a:gd name="T20" fmla="*/ 484 w 484"/>
                <a:gd name="T21" fmla="*/ 241 h 482"/>
                <a:gd name="T22" fmla="*/ 481 w 484"/>
                <a:gd name="T23" fmla="*/ 280 h 482"/>
                <a:gd name="T24" fmla="*/ 470 w 484"/>
                <a:gd name="T25" fmla="*/ 317 h 482"/>
                <a:gd name="T26" fmla="*/ 456 w 484"/>
                <a:gd name="T27" fmla="*/ 352 h 482"/>
                <a:gd name="T28" fmla="*/ 436 w 484"/>
                <a:gd name="T29" fmla="*/ 384 h 482"/>
                <a:gd name="T30" fmla="*/ 412 w 484"/>
                <a:gd name="T31" fmla="*/ 412 h 482"/>
                <a:gd name="T32" fmla="*/ 384 w 484"/>
                <a:gd name="T33" fmla="*/ 436 h 482"/>
                <a:gd name="T34" fmla="*/ 353 w 484"/>
                <a:gd name="T35" fmla="*/ 456 h 482"/>
                <a:gd name="T36" fmla="*/ 318 w 484"/>
                <a:gd name="T37" fmla="*/ 470 h 482"/>
                <a:gd name="T38" fmla="*/ 280 w 484"/>
                <a:gd name="T39" fmla="*/ 479 h 482"/>
                <a:gd name="T40" fmla="*/ 241 w 484"/>
                <a:gd name="T41" fmla="*/ 482 h 482"/>
                <a:gd name="T42" fmla="*/ 202 w 484"/>
                <a:gd name="T43" fmla="*/ 479 h 482"/>
                <a:gd name="T44" fmla="*/ 165 w 484"/>
                <a:gd name="T45" fmla="*/ 470 h 482"/>
                <a:gd name="T46" fmla="*/ 131 w 484"/>
                <a:gd name="T47" fmla="*/ 456 h 482"/>
                <a:gd name="T48" fmla="*/ 98 w 484"/>
                <a:gd name="T49" fmla="*/ 436 h 482"/>
                <a:gd name="T50" fmla="*/ 70 w 484"/>
                <a:gd name="T51" fmla="*/ 412 h 482"/>
                <a:gd name="T52" fmla="*/ 46 w 484"/>
                <a:gd name="T53" fmla="*/ 384 h 482"/>
                <a:gd name="T54" fmla="*/ 27 w 484"/>
                <a:gd name="T55" fmla="*/ 352 h 482"/>
                <a:gd name="T56" fmla="*/ 12 w 484"/>
                <a:gd name="T57" fmla="*/ 317 h 482"/>
                <a:gd name="T58" fmla="*/ 3 w 484"/>
                <a:gd name="T59" fmla="*/ 280 h 482"/>
                <a:gd name="T60" fmla="*/ 0 w 484"/>
                <a:gd name="T61" fmla="*/ 241 h 482"/>
                <a:gd name="T62" fmla="*/ 3 w 484"/>
                <a:gd name="T63" fmla="*/ 202 h 482"/>
                <a:gd name="T64" fmla="*/ 12 w 484"/>
                <a:gd name="T65" fmla="*/ 164 h 482"/>
                <a:gd name="T66" fmla="*/ 27 w 484"/>
                <a:gd name="T67" fmla="*/ 130 h 482"/>
                <a:gd name="T68" fmla="*/ 46 w 484"/>
                <a:gd name="T69" fmla="*/ 98 h 482"/>
                <a:gd name="T70" fmla="*/ 70 w 484"/>
                <a:gd name="T71" fmla="*/ 70 h 482"/>
                <a:gd name="T72" fmla="*/ 98 w 484"/>
                <a:gd name="T73" fmla="*/ 46 h 482"/>
                <a:gd name="T74" fmla="*/ 131 w 484"/>
                <a:gd name="T75" fmla="*/ 27 h 482"/>
                <a:gd name="T76" fmla="*/ 165 w 484"/>
                <a:gd name="T77" fmla="*/ 12 h 482"/>
                <a:gd name="T78" fmla="*/ 202 w 484"/>
                <a:gd name="T79" fmla="*/ 3 h 482"/>
                <a:gd name="T80" fmla="*/ 241 w 484"/>
                <a:gd name="T81"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4" h="482">
                  <a:moveTo>
                    <a:pt x="241" y="0"/>
                  </a:moveTo>
                  <a:lnTo>
                    <a:pt x="280" y="3"/>
                  </a:lnTo>
                  <a:lnTo>
                    <a:pt x="318" y="12"/>
                  </a:lnTo>
                  <a:lnTo>
                    <a:pt x="353" y="27"/>
                  </a:lnTo>
                  <a:lnTo>
                    <a:pt x="384" y="46"/>
                  </a:lnTo>
                  <a:lnTo>
                    <a:pt x="412" y="70"/>
                  </a:lnTo>
                  <a:lnTo>
                    <a:pt x="436" y="98"/>
                  </a:lnTo>
                  <a:lnTo>
                    <a:pt x="456" y="130"/>
                  </a:lnTo>
                  <a:lnTo>
                    <a:pt x="470" y="164"/>
                  </a:lnTo>
                  <a:lnTo>
                    <a:pt x="481" y="202"/>
                  </a:lnTo>
                  <a:lnTo>
                    <a:pt x="484" y="241"/>
                  </a:lnTo>
                  <a:lnTo>
                    <a:pt x="481" y="280"/>
                  </a:lnTo>
                  <a:lnTo>
                    <a:pt x="470" y="317"/>
                  </a:lnTo>
                  <a:lnTo>
                    <a:pt x="456" y="352"/>
                  </a:lnTo>
                  <a:lnTo>
                    <a:pt x="436" y="384"/>
                  </a:lnTo>
                  <a:lnTo>
                    <a:pt x="412" y="412"/>
                  </a:lnTo>
                  <a:lnTo>
                    <a:pt x="384" y="436"/>
                  </a:lnTo>
                  <a:lnTo>
                    <a:pt x="353" y="456"/>
                  </a:lnTo>
                  <a:lnTo>
                    <a:pt x="318" y="470"/>
                  </a:lnTo>
                  <a:lnTo>
                    <a:pt x="280" y="479"/>
                  </a:lnTo>
                  <a:lnTo>
                    <a:pt x="241" y="482"/>
                  </a:lnTo>
                  <a:lnTo>
                    <a:pt x="202" y="479"/>
                  </a:lnTo>
                  <a:lnTo>
                    <a:pt x="165" y="470"/>
                  </a:lnTo>
                  <a:lnTo>
                    <a:pt x="131" y="456"/>
                  </a:lnTo>
                  <a:lnTo>
                    <a:pt x="98" y="436"/>
                  </a:lnTo>
                  <a:lnTo>
                    <a:pt x="70" y="412"/>
                  </a:lnTo>
                  <a:lnTo>
                    <a:pt x="46" y="384"/>
                  </a:lnTo>
                  <a:lnTo>
                    <a:pt x="27" y="352"/>
                  </a:lnTo>
                  <a:lnTo>
                    <a:pt x="12" y="317"/>
                  </a:lnTo>
                  <a:lnTo>
                    <a:pt x="3" y="280"/>
                  </a:lnTo>
                  <a:lnTo>
                    <a:pt x="0" y="241"/>
                  </a:lnTo>
                  <a:lnTo>
                    <a:pt x="3" y="202"/>
                  </a:lnTo>
                  <a:lnTo>
                    <a:pt x="12" y="164"/>
                  </a:lnTo>
                  <a:lnTo>
                    <a:pt x="27" y="130"/>
                  </a:lnTo>
                  <a:lnTo>
                    <a:pt x="46" y="98"/>
                  </a:lnTo>
                  <a:lnTo>
                    <a:pt x="70" y="70"/>
                  </a:lnTo>
                  <a:lnTo>
                    <a:pt x="98" y="46"/>
                  </a:lnTo>
                  <a:lnTo>
                    <a:pt x="131" y="27"/>
                  </a:lnTo>
                  <a:lnTo>
                    <a:pt x="165" y="12"/>
                  </a:lnTo>
                  <a:lnTo>
                    <a:pt x="202" y="3"/>
                  </a:lnTo>
                  <a:lnTo>
                    <a:pt x="24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1" name="Freeform 112"/>
            <p:cNvSpPr>
              <a:spLocks/>
            </p:cNvSpPr>
            <p:nvPr/>
          </p:nvSpPr>
          <p:spPr bwMode="auto">
            <a:xfrm>
              <a:off x="8382001" y="5321301"/>
              <a:ext cx="492125" cy="844550"/>
            </a:xfrm>
            <a:custGeom>
              <a:avLst/>
              <a:gdLst>
                <a:gd name="T0" fmla="*/ 733 w 931"/>
                <a:gd name="T1" fmla="*/ 2 h 1595"/>
                <a:gd name="T2" fmla="*/ 760 w 931"/>
                <a:gd name="T3" fmla="*/ 6 h 1595"/>
                <a:gd name="T4" fmla="*/ 787 w 931"/>
                <a:gd name="T5" fmla="*/ 14 h 1595"/>
                <a:gd name="T6" fmla="*/ 856 w 931"/>
                <a:gd name="T7" fmla="*/ 51 h 1595"/>
                <a:gd name="T8" fmla="*/ 910 w 931"/>
                <a:gd name="T9" fmla="*/ 112 h 1595"/>
                <a:gd name="T10" fmla="*/ 931 w 931"/>
                <a:gd name="T11" fmla="*/ 192 h 1595"/>
                <a:gd name="T12" fmla="*/ 922 w 931"/>
                <a:gd name="T13" fmla="*/ 788 h 1595"/>
                <a:gd name="T14" fmla="*/ 878 w 931"/>
                <a:gd name="T15" fmla="*/ 857 h 1595"/>
                <a:gd name="T16" fmla="*/ 805 w 931"/>
                <a:gd name="T17" fmla="*/ 896 h 1595"/>
                <a:gd name="T18" fmla="*/ 742 w 931"/>
                <a:gd name="T19" fmla="*/ 903 h 1595"/>
                <a:gd name="T20" fmla="*/ 699 w 931"/>
                <a:gd name="T21" fmla="*/ 903 h 1595"/>
                <a:gd name="T22" fmla="*/ 640 w 931"/>
                <a:gd name="T23" fmla="*/ 903 h 1595"/>
                <a:gd name="T24" fmla="*/ 600 w 931"/>
                <a:gd name="T25" fmla="*/ 903 h 1595"/>
                <a:gd name="T26" fmla="*/ 590 w 931"/>
                <a:gd name="T27" fmla="*/ 903 h 1595"/>
                <a:gd name="T28" fmla="*/ 564 w 931"/>
                <a:gd name="T29" fmla="*/ 906 h 1595"/>
                <a:gd name="T30" fmla="*/ 525 w 931"/>
                <a:gd name="T31" fmla="*/ 918 h 1595"/>
                <a:gd name="T32" fmla="*/ 487 w 931"/>
                <a:gd name="T33" fmla="*/ 945 h 1595"/>
                <a:gd name="T34" fmla="*/ 459 w 931"/>
                <a:gd name="T35" fmla="*/ 992 h 1595"/>
                <a:gd name="T36" fmla="*/ 452 w 931"/>
                <a:gd name="T37" fmla="*/ 1066 h 1595"/>
                <a:gd name="T38" fmla="*/ 481 w 931"/>
                <a:gd name="T39" fmla="*/ 1361 h 1595"/>
                <a:gd name="T40" fmla="*/ 486 w 931"/>
                <a:gd name="T41" fmla="*/ 1515 h 1595"/>
                <a:gd name="T42" fmla="*/ 448 w 931"/>
                <a:gd name="T43" fmla="*/ 1569 h 1595"/>
                <a:gd name="T44" fmla="*/ 385 w 931"/>
                <a:gd name="T45" fmla="*/ 1595 h 1595"/>
                <a:gd name="T46" fmla="*/ 325 w 931"/>
                <a:gd name="T47" fmla="*/ 1585 h 1595"/>
                <a:gd name="T48" fmla="*/ 272 w 931"/>
                <a:gd name="T49" fmla="*/ 1537 h 1595"/>
                <a:gd name="T50" fmla="*/ 251 w 931"/>
                <a:gd name="T51" fmla="*/ 1409 h 1595"/>
                <a:gd name="T52" fmla="*/ 235 w 931"/>
                <a:gd name="T53" fmla="*/ 1208 h 1595"/>
                <a:gd name="T54" fmla="*/ 227 w 931"/>
                <a:gd name="T55" fmla="*/ 1058 h 1595"/>
                <a:gd name="T56" fmla="*/ 224 w 931"/>
                <a:gd name="T57" fmla="*/ 950 h 1595"/>
                <a:gd name="T58" fmla="*/ 225 w 931"/>
                <a:gd name="T59" fmla="*/ 876 h 1595"/>
                <a:gd name="T60" fmla="*/ 229 w 931"/>
                <a:gd name="T61" fmla="*/ 828 h 1595"/>
                <a:gd name="T62" fmla="*/ 235 w 931"/>
                <a:gd name="T63" fmla="*/ 800 h 1595"/>
                <a:gd name="T64" fmla="*/ 242 w 931"/>
                <a:gd name="T65" fmla="*/ 781 h 1595"/>
                <a:gd name="T66" fmla="*/ 255 w 931"/>
                <a:gd name="T67" fmla="*/ 758 h 1595"/>
                <a:gd name="T68" fmla="*/ 286 w 931"/>
                <a:gd name="T69" fmla="*/ 729 h 1595"/>
                <a:gd name="T70" fmla="*/ 344 w 931"/>
                <a:gd name="T71" fmla="*/ 703 h 1595"/>
                <a:gd name="T72" fmla="*/ 443 w 931"/>
                <a:gd name="T73" fmla="*/ 683 h 1595"/>
                <a:gd name="T74" fmla="*/ 462 w 931"/>
                <a:gd name="T75" fmla="*/ 541 h 1595"/>
                <a:gd name="T76" fmla="*/ 370 w 931"/>
                <a:gd name="T77" fmla="*/ 579 h 1595"/>
                <a:gd name="T78" fmla="*/ 248 w 931"/>
                <a:gd name="T79" fmla="*/ 596 h 1595"/>
                <a:gd name="T80" fmla="*/ 87 w 931"/>
                <a:gd name="T81" fmla="*/ 592 h 1595"/>
                <a:gd name="T82" fmla="*/ 31 w 931"/>
                <a:gd name="T83" fmla="*/ 568 h 1595"/>
                <a:gd name="T84" fmla="*/ 1 w 931"/>
                <a:gd name="T85" fmla="*/ 514 h 1595"/>
                <a:gd name="T86" fmla="*/ 13 w 931"/>
                <a:gd name="T87" fmla="*/ 451 h 1595"/>
                <a:gd name="T88" fmla="*/ 60 w 931"/>
                <a:gd name="T89" fmla="*/ 412 h 1595"/>
                <a:gd name="T90" fmla="*/ 149 w 931"/>
                <a:gd name="T91" fmla="*/ 408 h 1595"/>
                <a:gd name="T92" fmla="*/ 267 w 931"/>
                <a:gd name="T93" fmla="*/ 401 h 1595"/>
                <a:gd name="T94" fmla="*/ 349 w 931"/>
                <a:gd name="T95" fmla="*/ 372 h 1595"/>
                <a:gd name="T96" fmla="*/ 407 w 931"/>
                <a:gd name="T97" fmla="*/ 324 h 1595"/>
                <a:gd name="T98" fmla="*/ 449 w 931"/>
                <a:gd name="T99" fmla="*/ 255 h 1595"/>
                <a:gd name="T100" fmla="*/ 485 w 931"/>
                <a:gd name="T101" fmla="*/ 170 h 1595"/>
                <a:gd name="T102" fmla="*/ 522 w 931"/>
                <a:gd name="T103" fmla="*/ 91 h 1595"/>
                <a:gd name="T104" fmla="*/ 583 w 931"/>
                <a:gd name="T105" fmla="*/ 37 h 1595"/>
                <a:gd name="T106" fmla="*/ 654 w 931"/>
                <a:gd name="T107" fmla="*/ 7 h 1595"/>
                <a:gd name="T108" fmla="*/ 676 w 931"/>
                <a:gd name="T109" fmla="*/ 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1" h="1595">
                  <a:moveTo>
                    <a:pt x="706" y="0"/>
                  </a:moveTo>
                  <a:lnTo>
                    <a:pt x="720" y="0"/>
                  </a:lnTo>
                  <a:lnTo>
                    <a:pt x="733" y="2"/>
                  </a:lnTo>
                  <a:lnTo>
                    <a:pt x="744" y="3"/>
                  </a:lnTo>
                  <a:lnTo>
                    <a:pt x="753" y="5"/>
                  </a:lnTo>
                  <a:lnTo>
                    <a:pt x="760" y="6"/>
                  </a:lnTo>
                  <a:lnTo>
                    <a:pt x="762" y="6"/>
                  </a:lnTo>
                  <a:lnTo>
                    <a:pt x="763" y="6"/>
                  </a:lnTo>
                  <a:lnTo>
                    <a:pt x="787" y="14"/>
                  </a:lnTo>
                  <a:lnTo>
                    <a:pt x="811" y="24"/>
                  </a:lnTo>
                  <a:lnTo>
                    <a:pt x="834" y="36"/>
                  </a:lnTo>
                  <a:lnTo>
                    <a:pt x="856" y="51"/>
                  </a:lnTo>
                  <a:lnTo>
                    <a:pt x="876" y="69"/>
                  </a:lnTo>
                  <a:lnTo>
                    <a:pt x="895" y="90"/>
                  </a:lnTo>
                  <a:lnTo>
                    <a:pt x="910" y="112"/>
                  </a:lnTo>
                  <a:lnTo>
                    <a:pt x="921" y="136"/>
                  </a:lnTo>
                  <a:lnTo>
                    <a:pt x="928" y="163"/>
                  </a:lnTo>
                  <a:lnTo>
                    <a:pt x="931" y="192"/>
                  </a:lnTo>
                  <a:lnTo>
                    <a:pt x="931" y="725"/>
                  </a:lnTo>
                  <a:lnTo>
                    <a:pt x="929" y="758"/>
                  </a:lnTo>
                  <a:lnTo>
                    <a:pt x="922" y="788"/>
                  </a:lnTo>
                  <a:lnTo>
                    <a:pt x="911" y="814"/>
                  </a:lnTo>
                  <a:lnTo>
                    <a:pt x="897" y="837"/>
                  </a:lnTo>
                  <a:lnTo>
                    <a:pt x="878" y="857"/>
                  </a:lnTo>
                  <a:lnTo>
                    <a:pt x="856" y="873"/>
                  </a:lnTo>
                  <a:lnTo>
                    <a:pt x="832" y="885"/>
                  </a:lnTo>
                  <a:lnTo>
                    <a:pt x="805" y="896"/>
                  </a:lnTo>
                  <a:lnTo>
                    <a:pt x="776" y="901"/>
                  </a:lnTo>
                  <a:lnTo>
                    <a:pt x="746" y="903"/>
                  </a:lnTo>
                  <a:lnTo>
                    <a:pt x="742" y="903"/>
                  </a:lnTo>
                  <a:lnTo>
                    <a:pt x="732" y="903"/>
                  </a:lnTo>
                  <a:lnTo>
                    <a:pt x="717" y="903"/>
                  </a:lnTo>
                  <a:lnTo>
                    <a:pt x="699" y="903"/>
                  </a:lnTo>
                  <a:lnTo>
                    <a:pt x="680" y="903"/>
                  </a:lnTo>
                  <a:lnTo>
                    <a:pt x="660" y="903"/>
                  </a:lnTo>
                  <a:lnTo>
                    <a:pt x="640" y="903"/>
                  </a:lnTo>
                  <a:lnTo>
                    <a:pt x="623" y="903"/>
                  </a:lnTo>
                  <a:lnTo>
                    <a:pt x="609" y="903"/>
                  </a:lnTo>
                  <a:lnTo>
                    <a:pt x="600" y="903"/>
                  </a:lnTo>
                  <a:lnTo>
                    <a:pt x="596" y="903"/>
                  </a:lnTo>
                  <a:lnTo>
                    <a:pt x="595" y="903"/>
                  </a:lnTo>
                  <a:lnTo>
                    <a:pt x="590" y="903"/>
                  </a:lnTo>
                  <a:lnTo>
                    <a:pt x="583" y="903"/>
                  </a:lnTo>
                  <a:lnTo>
                    <a:pt x="574" y="904"/>
                  </a:lnTo>
                  <a:lnTo>
                    <a:pt x="564" y="906"/>
                  </a:lnTo>
                  <a:lnTo>
                    <a:pt x="552" y="909"/>
                  </a:lnTo>
                  <a:lnTo>
                    <a:pt x="538" y="913"/>
                  </a:lnTo>
                  <a:lnTo>
                    <a:pt x="525" y="918"/>
                  </a:lnTo>
                  <a:lnTo>
                    <a:pt x="512" y="925"/>
                  </a:lnTo>
                  <a:lnTo>
                    <a:pt x="499" y="934"/>
                  </a:lnTo>
                  <a:lnTo>
                    <a:pt x="487" y="945"/>
                  </a:lnTo>
                  <a:lnTo>
                    <a:pt x="476" y="958"/>
                  </a:lnTo>
                  <a:lnTo>
                    <a:pt x="466" y="974"/>
                  </a:lnTo>
                  <a:lnTo>
                    <a:pt x="459" y="992"/>
                  </a:lnTo>
                  <a:lnTo>
                    <a:pt x="454" y="1014"/>
                  </a:lnTo>
                  <a:lnTo>
                    <a:pt x="451" y="1038"/>
                  </a:lnTo>
                  <a:lnTo>
                    <a:pt x="452" y="1066"/>
                  </a:lnTo>
                  <a:lnTo>
                    <a:pt x="461" y="1160"/>
                  </a:lnTo>
                  <a:lnTo>
                    <a:pt x="471" y="1258"/>
                  </a:lnTo>
                  <a:lnTo>
                    <a:pt x="481" y="1361"/>
                  </a:lnTo>
                  <a:lnTo>
                    <a:pt x="491" y="1468"/>
                  </a:lnTo>
                  <a:lnTo>
                    <a:pt x="491" y="1491"/>
                  </a:lnTo>
                  <a:lnTo>
                    <a:pt x="486" y="1515"/>
                  </a:lnTo>
                  <a:lnTo>
                    <a:pt x="477" y="1535"/>
                  </a:lnTo>
                  <a:lnTo>
                    <a:pt x="464" y="1554"/>
                  </a:lnTo>
                  <a:lnTo>
                    <a:pt x="448" y="1569"/>
                  </a:lnTo>
                  <a:lnTo>
                    <a:pt x="429" y="1582"/>
                  </a:lnTo>
                  <a:lnTo>
                    <a:pt x="408" y="1591"/>
                  </a:lnTo>
                  <a:lnTo>
                    <a:pt x="385" y="1595"/>
                  </a:lnTo>
                  <a:lnTo>
                    <a:pt x="374" y="1595"/>
                  </a:lnTo>
                  <a:lnTo>
                    <a:pt x="348" y="1593"/>
                  </a:lnTo>
                  <a:lnTo>
                    <a:pt x="325" y="1585"/>
                  </a:lnTo>
                  <a:lnTo>
                    <a:pt x="304" y="1573"/>
                  </a:lnTo>
                  <a:lnTo>
                    <a:pt x="286" y="1556"/>
                  </a:lnTo>
                  <a:lnTo>
                    <a:pt x="272" y="1537"/>
                  </a:lnTo>
                  <a:lnTo>
                    <a:pt x="262" y="1514"/>
                  </a:lnTo>
                  <a:lnTo>
                    <a:pt x="257" y="1488"/>
                  </a:lnTo>
                  <a:lnTo>
                    <a:pt x="251" y="1409"/>
                  </a:lnTo>
                  <a:lnTo>
                    <a:pt x="245" y="1336"/>
                  </a:lnTo>
                  <a:lnTo>
                    <a:pt x="240" y="1269"/>
                  </a:lnTo>
                  <a:lnTo>
                    <a:pt x="235" y="1208"/>
                  </a:lnTo>
                  <a:lnTo>
                    <a:pt x="232" y="1153"/>
                  </a:lnTo>
                  <a:lnTo>
                    <a:pt x="229" y="1104"/>
                  </a:lnTo>
                  <a:lnTo>
                    <a:pt x="227" y="1058"/>
                  </a:lnTo>
                  <a:lnTo>
                    <a:pt x="225" y="1018"/>
                  </a:lnTo>
                  <a:lnTo>
                    <a:pt x="224" y="982"/>
                  </a:lnTo>
                  <a:lnTo>
                    <a:pt x="224" y="950"/>
                  </a:lnTo>
                  <a:lnTo>
                    <a:pt x="223" y="922"/>
                  </a:lnTo>
                  <a:lnTo>
                    <a:pt x="224" y="898"/>
                  </a:lnTo>
                  <a:lnTo>
                    <a:pt x="225" y="876"/>
                  </a:lnTo>
                  <a:lnTo>
                    <a:pt x="226" y="857"/>
                  </a:lnTo>
                  <a:lnTo>
                    <a:pt x="227" y="842"/>
                  </a:lnTo>
                  <a:lnTo>
                    <a:pt x="229" y="828"/>
                  </a:lnTo>
                  <a:lnTo>
                    <a:pt x="231" y="817"/>
                  </a:lnTo>
                  <a:lnTo>
                    <a:pt x="233" y="808"/>
                  </a:lnTo>
                  <a:lnTo>
                    <a:pt x="235" y="800"/>
                  </a:lnTo>
                  <a:lnTo>
                    <a:pt x="237" y="793"/>
                  </a:lnTo>
                  <a:lnTo>
                    <a:pt x="239" y="787"/>
                  </a:lnTo>
                  <a:lnTo>
                    <a:pt x="242" y="781"/>
                  </a:lnTo>
                  <a:lnTo>
                    <a:pt x="244" y="776"/>
                  </a:lnTo>
                  <a:lnTo>
                    <a:pt x="249" y="767"/>
                  </a:lnTo>
                  <a:lnTo>
                    <a:pt x="255" y="758"/>
                  </a:lnTo>
                  <a:lnTo>
                    <a:pt x="263" y="748"/>
                  </a:lnTo>
                  <a:lnTo>
                    <a:pt x="273" y="739"/>
                  </a:lnTo>
                  <a:lnTo>
                    <a:pt x="286" y="729"/>
                  </a:lnTo>
                  <a:lnTo>
                    <a:pt x="302" y="720"/>
                  </a:lnTo>
                  <a:lnTo>
                    <a:pt x="321" y="711"/>
                  </a:lnTo>
                  <a:lnTo>
                    <a:pt x="344" y="703"/>
                  </a:lnTo>
                  <a:lnTo>
                    <a:pt x="373" y="696"/>
                  </a:lnTo>
                  <a:lnTo>
                    <a:pt x="405" y="689"/>
                  </a:lnTo>
                  <a:lnTo>
                    <a:pt x="443" y="683"/>
                  </a:lnTo>
                  <a:lnTo>
                    <a:pt x="487" y="679"/>
                  </a:lnTo>
                  <a:lnTo>
                    <a:pt x="487" y="523"/>
                  </a:lnTo>
                  <a:lnTo>
                    <a:pt x="462" y="541"/>
                  </a:lnTo>
                  <a:lnTo>
                    <a:pt x="434" y="556"/>
                  </a:lnTo>
                  <a:lnTo>
                    <a:pt x="403" y="569"/>
                  </a:lnTo>
                  <a:lnTo>
                    <a:pt x="370" y="579"/>
                  </a:lnTo>
                  <a:lnTo>
                    <a:pt x="332" y="587"/>
                  </a:lnTo>
                  <a:lnTo>
                    <a:pt x="292" y="592"/>
                  </a:lnTo>
                  <a:lnTo>
                    <a:pt x="248" y="596"/>
                  </a:lnTo>
                  <a:lnTo>
                    <a:pt x="200" y="597"/>
                  </a:lnTo>
                  <a:lnTo>
                    <a:pt x="146" y="596"/>
                  </a:lnTo>
                  <a:lnTo>
                    <a:pt x="87" y="592"/>
                  </a:lnTo>
                  <a:lnTo>
                    <a:pt x="66" y="588"/>
                  </a:lnTo>
                  <a:lnTo>
                    <a:pt x="47" y="580"/>
                  </a:lnTo>
                  <a:lnTo>
                    <a:pt x="31" y="568"/>
                  </a:lnTo>
                  <a:lnTo>
                    <a:pt x="16" y="552"/>
                  </a:lnTo>
                  <a:lnTo>
                    <a:pt x="7" y="534"/>
                  </a:lnTo>
                  <a:lnTo>
                    <a:pt x="1" y="514"/>
                  </a:lnTo>
                  <a:lnTo>
                    <a:pt x="0" y="492"/>
                  </a:lnTo>
                  <a:lnTo>
                    <a:pt x="4" y="470"/>
                  </a:lnTo>
                  <a:lnTo>
                    <a:pt x="13" y="451"/>
                  </a:lnTo>
                  <a:lnTo>
                    <a:pt x="26" y="435"/>
                  </a:lnTo>
                  <a:lnTo>
                    <a:pt x="41" y="421"/>
                  </a:lnTo>
                  <a:lnTo>
                    <a:pt x="60" y="412"/>
                  </a:lnTo>
                  <a:lnTo>
                    <a:pt x="80" y="406"/>
                  </a:lnTo>
                  <a:lnTo>
                    <a:pt x="101" y="405"/>
                  </a:lnTo>
                  <a:lnTo>
                    <a:pt x="149" y="408"/>
                  </a:lnTo>
                  <a:lnTo>
                    <a:pt x="192" y="408"/>
                  </a:lnTo>
                  <a:lnTo>
                    <a:pt x="232" y="405"/>
                  </a:lnTo>
                  <a:lnTo>
                    <a:pt x="267" y="401"/>
                  </a:lnTo>
                  <a:lnTo>
                    <a:pt x="297" y="393"/>
                  </a:lnTo>
                  <a:lnTo>
                    <a:pt x="325" y="384"/>
                  </a:lnTo>
                  <a:lnTo>
                    <a:pt x="349" y="372"/>
                  </a:lnTo>
                  <a:lnTo>
                    <a:pt x="371" y="358"/>
                  </a:lnTo>
                  <a:lnTo>
                    <a:pt x="390" y="342"/>
                  </a:lnTo>
                  <a:lnTo>
                    <a:pt x="407" y="324"/>
                  </a:lnTo>
                  <a:lnTo>
                    <a:pt x="423" y="303"/>
                  </a:lnTo>
                  <a:lnTo>
                    <a:pt x="436" y="281"/>
                  </a:lnTo>
                  <a:lnTo>
                    <a:pt x="449" y="255"/>
                  </a:lnTo>
                  <a:lnTo>
                    <a:pt x="461" y="229"/>
                  </a:lnTo>
                  <a:lnTo>
                    <a:pt x="473" y="201"/>
                  </a:lnTo>
                  <a:lnTo>
                    <a:pt x="485" y="170"/>
                  </a:lnTo>
                  <a:lnTo>
                    <a:pt x="497" y="138"/>
                  </a:lnTo>
                  <a:lnTo>
                    <a:pt x="508" y="114"/>
                  </a:lnTo>
                  <a:lnTo>
                    <a:pt x="522" y="91"/>
                  </a:lnTo>
                  <a:lnTo>
                    <a:pt x="540" y="70"/>
                  </a:lnTo>
                  <a:lnTo>
                    <a:pt x="561" y="52"/>
                  </a:lnTo>
                  <a:lnTo>
                    <a:pt x="583" y="37"/>
                  </a:lnTo>
                  <a:lnTo>
                    <a:pt x="606" y="24"/>
                  </a:lnTo>
                  <a:lnTo>
                    <a:pt x="630" y="14"/>
                  </a:lnTo>
                  <a:lnTo>
                    <a:pt x="654" y="7"/>
                  </a:lnTo>
                  <a:lnTo>
                    <a:pt x="657" y="6"/>
                  </a:lnTo>
                  <a:lnTo>
                    <a:pt x="665" y="4"/>
                  </a:lnTo>
                  <a:lnTo>
                    <a:pt x="676" y="2"/>
                  </a:lnTo>
                  <a:lnTo>
                    <a:pt x="691" y="0"/>
                  </a:lnTo>
                  <a:lnTo>
                    <a:pt x="70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2" name="Freeform 113"/>
            <p:cNvSpPr>
              <a:spLocks/>
            </p:cNvSpPr>
            <p:nvPr/>
          </p:nvSpPr>
          <p:spPr bwMode="auto">
            <a:xfrm>
              <a:off x="8643938" y="5408613"/>
              <a:ext cx="346075" cy="752475"/>
            </a:xfrm>
            <a:custGeom>
              <a:avLst/>
              <a:gdLst>
                <a:gd name="T0" fmla="*/ 563 w 654"/>
                <a:gd name="T1" fmla="*/ 0 h 1422"/>
                <a:gd name="T2" fmla="*/ 585 w 654"/>
                <a:gd name="T3" fmla="*/ 2 h 1422"/>
                <a:gd name="T4" fmla="*/ 604 w 654"/>
                <a:gd name="T5" fmla="*/ 9 h 1422"/>
                <a:gd name="T6" fmla="*/ 620 w 654"/>
                <a:gd name="T7" fmla="*/ 20 h 1422"/>
                <a:gd name="T8" fmla="*/ 634 w 654"/>
                <a:gd name="T9" fmla="*/ 34 h 1422"/>
                <a:gd name="T10" fmla="*/ 645 w 654"/>
                <a:gd name="T11" fmla="*/ 50 h 1422"/>
                <a:gd name="T12" fmla="*/ 652 w 654"/>
                <a:gd name="T13" fmla="*/ 69 h 1422"/>
                <a:gd name="T14" fmla="*/ 654 w 654"/>
                <a:gd name="T15" fmla="*/ 90 h 1422"/>
                <a:gd name="T16" fmla="*/ 654 w 654"/>
                <a:gd name="T17" fmla="*/ 875 h 1422"/>
                <a:gd name="T18" fmla="*/ 651 w 654"/>
                <a:gd name="T19" fmla="*/ 896 h 1422"/>
                <a:gd name="T20" fmla="*/ 644 w 654"/>
                <a:gd name="T21" fmla="*/ 916 h 1422"/>
                <a:gd name="T22" fmla="*/ 633 w 654"/>
                <a:gd name="T23" fmla="*/ 934 h 1422"/>
                <a:gd name="T24" fmla="*/ 618 w 654"/>
                <a:gd name="T25" fmla="*/ 947 h 1422"/>
                <a:gd name="T26" fmla="*/ 618 w 654"/>
                <a:gd name="T27" fmla="*/ 1422 h 1422"/>
                <a:gd name="T28" fmla="*/ 509 w 654"/>
                <a:gd name="T29" fmla="*/ 1422 h 1422"/>
                <a:gd name="T30" fmla="*/ 509 w 654"/>
                <a:gd name="T31" fmla="*/ 966 h 1422"/>
                <a:gd name="T32" fmla="*/ 184 w 654"/>
                <a:gd name="T33" fmla="*/ 966 h 1422"/>
                <a:gd name="T34" fmla="*/ 184 w 654"/>
                <a:gd name="T35" fmla="*/ 1422 h 1422"/>
                <a:gd name="T36" fmla="*/ 76 w 654"/>
                <a:gd name="T37" fmla="*/ 1422 h 1422"/>
                <a:gd name="T38" fmla="*/ 76 w 654"/>
                <a:gd name="T39" fmla="*/ 964 h 1422"/>
                <a:gd name="T40" fmla="*/ 56 w 654"/>
                <a:gd name="T41" fmla="*/ 959 h 1422"/>
                <a:gd name="T42" fmla="*/ 37 w 654"/>
                <a:gd name="T43" fmla="*/ 948 h 1422"/>
                <a:gd name="T44" fmla="*/ 22 w 654"/>
                <a:gd name="T45" fmla="*/ 934 h 1422"/>
                <a:gd name="T46" fmla="*/ 10 w 654"/>
                <a:gd name="T47" fmla="*/ 916 h 1422"/>
                <a:gd name="T48" fmla="*/ 3 w 654"/>
                <a:gd name="T49" fmla="*/ 897 h 1422"/>
                <a:gd name="T50" fmla="*/ 0 w 654"/>
                <a:gd name="T51" fmla="*/ 875 h 1422"/>
                <a:gd name="T52" fmla="*/ 3 w 654"/>
                <a:gd name="T53" fmla="*/ 854 h 1422"/>
                <a:gd name="T54" fmla="*/ 9 w 654"/>
                <a:gd name="T55" fmla="*/ 836 h 1422"/>
                <a:gd name="T56" fmla="*/ 20 w 654"/>
                <a:gd name="T57" fmla="*/ 819 h 1422"/>
                <a:gd name="T58" fmla="*/ 34 w 654"/>
                <a:gd name="T59" fmla="*/ 805 h 1422"/>
                <a:gd name="T60" fmla="*/ 51 w 654"/>
                <a:gd name="T61" fmla="*/ 794 h 1422"/>
                <a:gd name="T62" fmla="*/ 70 w 654"/>
                <a:gd name="T63" fmla="*/ 788 h 1422"/>
                <a:gd name="T64" fmla="*/ 91 w 654"/>
                <a:gd name="T65" fmla="*/ 785 h 1422"/>
                <a:gd name="T66" fmla="*/ 251 w 654"/>
                <a:gd name="T67" fmla="*/ 785 h 1422"/>
                <a:gd name="T68" fmla="*/ 286 w 654"/>
                <a:gd name="T69" fmla="*/ 784 h 1422"/>
                <a:gd name="T70" fmla="*/ 317 w 654"/>
                <a:gd name="T71" fmla="*/ 779 h 1422"/>
                <a:gd name="T72" fmla="*/ 345 w 654"/>
                <a:gd name="T73" fmla="*/ 772 h 1422"/>
                <a:gd name="T74" fmla="*/ 369 w 654"/>
                <a:gd name="T75" fmla="*/ 762 h 1422"/>
                <a:gd name="T76" fmla="*/ 390 w 654"/>
                <a:gd name="T77" fmla="*/ 750 h 1422"/>
                <a:gd name="T78" fmla="*/ 409 w 654"/>
                <a:gd name="T79" fmla="*/ 737 h 1422"/>
                <a:gd name="T80" fmla="*/ 424 w 654"/>
                <a:gd name="T81" fmla="*/ 722 h 1422"/>
                <a:gd name="T82" fmla="*/ 436 w 654"/>
                <a:gd name="T83" fmla="*/ 706 h 1422"/>
                <a:gd name="T84" fmla="*/ 447 w 654"/>
                <a:gd name="T85" fmla="*/ 690 h 1422"/>
                <a:gd name="T86" fmla="*/ 455 w 654"/>
                <a:gd name="T87" fmla="*/ 673 h 1422"/>
                <a:gd name="T88" fmla="*/ 462 w 654"/>
                <a:gd name="T89" fmla="*/ 656 h 1422"/>
                <a:gd name="T90" fmla="*/ 466 w 654"/>
                <a:gd name="T91" fmla="*/ 640 h 1422"/>
                <a:gd name="T92" fmla="*/ 470 w 654"/>
                <a:gd name="T93" fmla="*/ 624 h 1422"/>
                <a:gd name="T94" fmla="*/ 472 w 654"/>
                <a:gd name="T95" fmla="*/ 610 h 1422"/>
                <a:gd name="T96" fmla="*/ 474 w 654"/>
                <a:gd name="T97" fmla="*/ 596 h 1422"/>
                <a:gd name="T98" fmla="*/ 474 w 654"/>
                <a:gd name="T99" fmla="*/ 585 h 1422"/>
                <a:gd name="T100" fmla="*/ 474 w 654"/>
                <a:gd name="T101" fmla="*/ 575 h 1422"/>
                <a:gd name="T102" fmla="*/ 474 w 654"/>
                <a:gd name="T103" fmla="*/ 568 h 1422"/>
                <a:gd name="T104" fmla="*/ 474 w 654"/>
                <a:gd name="T105" fmla="*/ 563 h 1422"/>
                <a:gd name="T106" fmla="*/ 473 w 654"/>
                <a:gd name="T107" fmla="*/ 562 h 1422"/>
                <a:gd name="T108" fmla="*/ 473 w 654"/>
                <a:gd name="T109" fmla="*/ 90 h 1422"/>
                <a:gd name="T110" fmla="*/ 476 w 654"/>
                <a:gd name="T111" fmla="*/ 69 h 1422"/>
                <a:gd name="T112" fmla="*/ 483 w 654"/>
                <a:gd name="T113" fmla="*/ 50 h 1422"/>
                <a:gd name="T114" fmla="*/ 493 w 654"/>
                <a:gd name="T115" fmla="*/ 34 h 1422"/>
                <a:gd name="T116" fmla="*/ 507 w 654"/>
                <a:gd name="T117" fmla="*/ 20 h 1422"/>
                <a:gd name="T118" fmla="*/ 524 w 654"/>
                <a:gd name="T119" fmla="*/ 9 h 1422"/>
                <a:gd name="T120" fmla="*/ 543 w 654"/>
                <a:gd name="T121" fmla="*/ 2 h 1422"/>
                <a:gd name="T122" fmla="*/ 563 w 654"/>
                <a:gd name="T123" fmla="*/ 0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4" h="1422">
                  <a:moveTo>
                    <a:pt x="563" y="0"/>
                  </a:moveTo>
                  <a:lnTo>
                    <a:pt x="585" y="2"/>
                  </a:lnTo>
                  <a:lnTo>
                    <a:pt x="604" y="9"/>
                  </a:lnTo>
                  <a:lnTo>
                    <a:pt x="620" y="20"/>
                  </a:lnTo>
                  <a:lnTo>
                    <a:pt x="634" y="34"/>
                  </a:lnTo>
                  <a:lnTo>
                    <a:pt x="645" y="50"/>
                  </a:lnTo>
                  <a:lnTo>
                    <a:pt x="652" y="69"/>
                  </a:lnTo>
                  <a:lnTo>
                    <a:pt x="654" y="90"/>
                  </a:lnTo>
                  <a:lnTo>
                    <a:pt x="654" y="875"/>
                  </a:lnTo>
                  <a:lnTo>
                    <a:pt x="651" y="896"/>
                  </a:lnTo>
                  <a:lnTo>
                    <a:pt x="644" y="916"/>
                  </a:lnTo>
                  <a:lnTo>
                    <a:pt x="633" y="934"/>
                  </a:lnTo>
                  <a:lnTo>
                    <a:pt x="618" y="947"/>
                  </a:lnTo>
                  <a:lnTo>
                    <a:pt x="618" y="1422"/>
                  </a:lnTo>
                  <a:lnTo>
                    <a:pt x="509" y="1422"/>
                  </a:lnTo>
                  <a:lnTo>
                    <a:pt x="509" y="966"/>
                  </a:lnTo>
                  <a:lnTo>
                    <a:pt x="184" y="966"/>
                  </a:lnTo>
                  <a:lnTo>
                    <a:pt x="184" y="1422"/>
                  </a:lnTo>
                  <a:lnTo>
                    <a:pt x="76" y="1422"/>
                  </a:lnTo>
                  <a:lnTo>
                    <a:pt x="76" y="964"/>
                  </a:lnTo>
                  <a:lnTo>
                    <a:pt x="56" y="959"/>
                  </a:lnTo>
                  <a:lnTo>
                    <a:pt x="37" y="948"/>
                  </a:lnTo>
                  <a:lnTo>
                    <a:pt x="22" y="934"/>
                  </a:lnTo>
                  <a:lnTo>
                    <a:pt x="10" y="916"/>
                  </a:lnTo>
                  <a:lnTo>
                    <a:pt x="3" y="897"/>
                  </a:lnTo>
                  <a:lnTo>
                    <a:pt x="0" y="875"/>
                  </a:lnTo>
                  <a:lnTo>
                    <a:pt x="3" y="854"/>
                  </a:lnTo>
                  <a:lnTo>
                    <a:pt x="9" y="836"/>
                  </a:lnTo>
                  <a:lnTo>
                    <a:pt x="20" y="819"/>
                  </a:lnTo>
                  <a:lnTo>
                    <a:pt x="34" y="805"/>
                  </a:lnTo>
                  <a:lnTo>
                    <a:pt x="51" y="794"/>
                  </a:lnTo>
                  <a:lnTo>
                    <a:pt x="70" y="788"/>
                  </a:lnTo>
                  <a:lnTo>
                    <a:pt x="91" y="785"/>
                  </a:lnTo>
                  <a:lnTo>
                    <a:pt x="251" y="785"/>
                  </a:lnTo>
                  <a:lnTo>
                    <a:pt x="286" y="784"/>
                  </a:lnTo>
                  <a:lnTo>
                    <a:pt x="317" y="779"/>
                  </a:lnTo>
                  <a:lnTo>
                    <a:pt x="345" y="772"/>
                  </a:lnTo>
                  <a:lnTo>
                    <a:pt x="369" y="762"/>
                  </a:lnTo>
                  <a:lnTo>
                    <a:pt x="390" y="750"/>
                  </a:lnTo>
                  <a:lnTo>
                    <a:pt x="409" y="737"/>
                  </a:lnTo>
                  <a:lnTo>
                    <a:pt x="424" y="722"/>
                  </a:lnTo>
                  <a:lnTo>
                    <a:pt x="436" y="706"/>
                  </a:lnTo>
                  <a:lnTo>
                    <a:pt x="447" y="690"/>
                  </a:lnTo>
                  <a:lnTo>
                    <a:pt x="455" y="673"/>
                  </a:lnTo>
                  <a:lnTo>
                    <a:pt x="462" y="656"/>
                  </a:lnTo>
                  <a:lnTo>
                    <a:pt x="466" y="640"/>
                  </a:lnTo>
                  <a:lnTo>
                    <a:pt x="470" y="624"/>
                  </a:lnTo>
                  <a:lnTo>
                    <a:pt x="472" y="610"/>
                  </a:lnTo>
                  <a:lnTo>
                    <a:pt x="474" y="596"/>
                  </a:lnTo>
                  <a:lnTo>
                    <a:pt x="474" y="585"/>
                  </a:lnTo>
                  <a:lnTo>
                    <a:pt x="474" y="575"/>
                  </a:lnTo>
                  <a:lnTo>
                    <a:pt x="474" y="568"/>
                  </a:lnTo>
                  <a:lnTo>
                    <a:pt x="474" y="563"/>
                  </a:lnTo>
                  <a:lnTo>
                    <a:pt x="473" y="562"/>
                  </a:lnTo>
                  <a:lnTo>
                    <a:pt x="473" y="90"/>
                  </a:lnTo>
                  <a:lnTo>
                    <a:pt x="476" y="69"/>
                  </a:lnTo>
                  <a:lnTo>
                    <a:pt x="483" y="50"/>
                  </a:lnTo>
                  <a:lnTo>
                    <a:pt x="493" y="34"/>
                  </a:lnTo>
                  <a:lnTo>
                    <a:pt x="507" y="20"/>
                  </a:lnTo>
                  <a:lnTo>
                    <a:pt x="524" y="9"/>
                  </a:lnTo>
                  <a:lnTo>
                    <a:pt x="543" y="2"/>
                  </a:lnTo>
                  <a:lnTo>
                    <a:pt x="56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grpSp>
      <p:grpSp>
        <p:nvGrpSpPr>
          <p:cNvPr id="33" name="Group 32"/>
          <p:cNvGrpSpPr/>
          <p:nvPr/>
        </p:nvGrpSpPr>
        <p:grpSpPr>
          <a:xfrm>
            <a:off x="7931296" y="5014348"/>
            <a:ext cx="470831" cy="507263"/>
            <a:chOff x="5173663" y="4856163"/>
            <a:chExt cx="1333500" cy="1436688"/>
          </a:xfrm>
          <a:solidFill>
            <a:schemeClr val="tx1"/>
          </a:solidFill>
        </p:grpSpPr>
        <p:sp>
          <p:nvSpPr>
            <p:cNvPr id="34" name="Freeform 100"/>
            <p:cNvSpPr>
              <a:spLocks/>
            </p:cNvSpPr>
            <p:nvPr/>
          </p:nvSpPr>
          <p:spPr bwMode="auto">
            <a:xfrm>
              <a:off x="5495926" y="4995863"/>
              <a:ext cx="517525" cy="225425"/>
            </a:xfrm>
            <a:custGeom>
              <a:avLst/>
              <a:gdLst>
                <a:gd name="T0" fmla="*/ 179 w 1305"/>
                <a:gd name="T1" fmla="*/ 7 h 570"/>
                <a:gd name="T2" fmla="*/ 370 w 1305"/>
                <a:gd name="T3" fmla="*/ 42 h 570"/>
                <a:gd name="T4" fmla="*/ 568 w 1305"/>
                <a:gd name="T5" fmla="*/ 22 h 570"/>
                <a:gd name="T6" fmla="*/ 650 w 1305"/>
                <a:gd name="T7" fmla="*/ 38 h 570"/>
                <a:gd name="T8" fmla="*/ 685 w 1305"/>
                <a:gd name="T9" fmla="*/ 74 h 570"/>
                <a:gd name="T10" fmla="*/ 641 w 1305"/>
                <a:gd name="T11" fmla="*/ 125 h 570"/>
                <a:gd name="T12" fmla="*/ 580 w 1305"/>
                <a:gd name="T13" fmla="*/ 149 h 570"/>
                <a:gd name="T14" fmla="*/ 480 w 1305"/>
                <a:gd name="T15" fmla="*/ 155 h 570"/>
                <a:gd name="T16" fmla="*/ 378 w 1305"/>
                <a:gd name="T17" fmla="*/ 185 h 570"/>
                <a:gd name="T18" fmla="*/ 349 w 1305"/>
                <a:gd name="T19" fmla="*/ 205 h 570"/>
                <a:gd name="T20" fmla="*/ 352 w 1305"/>
                <a:gd name="T21" fmla="*/ 226 h 570"/>
                <a:gd name="T22" fmla="*/ 404 w 1305"/>
                <a:gd name="T23" fmla="*/ 240 h 570"/>
                <a:gd name="T24" fmla="*/ 469 w 1305"/>
                <a:gd name="T25" fmla="*/ 228 h 570"/>
                <a:gd name="T26" fmla="*/ 606 w 1305"/>
                <a:gd name="T27" fmla="*/ 192 h 570"/>
                <a:gd name="T28" fmla="*/ 727 w 1305"/>
                <a:gd name="T29" fmla="*/ 162 h 570"/>
                <a:gd name="T30" fmla="*/ 877 w 1305"/>
                <a:gd name="T31" fmla="*/ 145 h 570"/>
                <a:gd name="T32" fmla="*/ 1036 w 1305"/>
                <a:gd name="T33" fmla="*/ 162 h 570"/>
                <a:gd name="T34" fmla="*/ 1155 w 1305"/>
                <a:gd name="T35" fmla="*/ 206 h 570"/>
                <a:gd name="T36" fmla="*/ 1218 w 1305"/>
                <a:gd name="T37" fmla="*/ 263 h 570"/>
                <a:gd name="T38" fmla="*/ 1223 w 1305"/>
                <a:gd name="T39" fmla="*/ 329 h 570"/>
                <a:gd name="T40" fmla="*/ 1167 w 1305"/>
                <a:gd name="T41" fmla="*/ 399 h 570"/>
                <a:gd name="T42" fmla="*/ 1289 w 1305"/>
                <a:gd name="T43" fmla="*/ 491 h 570"/>
                <a:gd name="T44" fmla="*/ 1305 w 1305"/>
                <a:gd name="T45" fmla="*/ 524 h 570"/>
                <a:gd name="T46" fmla="*/ 1271 w 1305"/>
                <a:gd name="T47" fmla="*/ 556 h 570"/>
                <a:gd name="T48" fmla="*/ 1185 w 1305"/>
                <a:gd name="T49" fmla="*/ 570 h 570"/>
                <a:gd name="T50" fmla="*/ 1101 w 1305"/>
                <a:gd name="T51" fmla="*/ 555 h 570"/>
                <a:gd name="T52" fmla="*/ 819 w 1305"/>
                <a:gd name="T53" fmla="*/ 534 h 570"/>
                <a:gd name="T54" fmla="*/ 589 w 1305"/>
                <a:gd name="T55" fmla="*/ 542 h 570"/>
                <a:gd name="T56" fmla="*/ 517 w 1305"/>
                <a:gd name="T57" fmla="*/ 521 h 570"/>
                <a:gd name="T58" fmla="*/ 494 w 1305"/>
                <a:gd name="T59" fmla="*/ 485 h 570"/>
                <a:gd name="T60" fmla="*/ 566 w 1305"/>
                <a:gd name="T61" fmla="*/ 427 h 570"/>
                <a:gd name="T62" fmla="*/ 632 w 1305"/>
                <a:gd name="T63" fmla="*/ 406 h 570"/>
                <a:gd name="T64" fmla="*/ 731 w 1305"/>
                <a:gd name="T65" fmla="*/ 405 h 570"/>
                <a:gd name="T66" fmla="*/ 861 w 1305"/>
                <a:gd name="T67" fmla="*/ 374 h 570"/>
                <a:gd name="T68" fmla="*/ 910 w 1305"/>
                <a:gd name="T69" fmla="*/ 347 h 570"/>
                <a:gd name="T70" fmla="*/ 917 w 1305"/>
                <a:gd name="T71" fmla="*/ 328 h 570"/>
                <a:gd name="T72" fmla="*/ 906 w 1305"/>
                <a:gd name="T73" fmla="*/ 318 h 570"/>
                <a:gd name="T74" fmla="*/ 866 w 1305"/>
                <a:gd name="T75" fmla="*/ 308 h 570"/>
                <a:gd name="T76" fmla="*/ 803 w 1305"/>
                <a:gd name="T77" fmla="*/ 315 h 570"/>
                <a:gd name="T78" fmla="*/ 676 w 1305"/>
                <a:gd name="T79" fmla="*/ 349 h 570"/>
                <a:gd name="T80" fmla="*/ 496 w 1305"/>
                <a:gd name="T81" fmla="*/ 389 h 570"/>
                <a:gd name="T82" fmla="*/ 364 w 1305"/>
                <a:gd name="T83" fmla="*/ 400 h 570"/>
                <a:gd name="T84" fmla="*/ 227 w 1305"/>
                <a:gd name="T85" fmla="*/ 382 h 570"/>
                <a:gd name="T86" fmla="*/ 115 w 1305"/>
                <a:gd name="T87" fmla="*/ 339 h 570"/>
                <a:gd name="T88" fmla="*/ 50 w 1305"/>
                <a:gd name="T89" fmla="*/ 278 h 570"/>
                <a:gd name="T90" fmla="*/ 47 w 1305"/>
                <a:gd name="T91" fmla="*/ 215 h 570"/>
                <a:gd name="T92" fmla="*/ 102 w 1305"/>
                <a:gd name="T93" fmla="*/ 153 h 570"/>
                <a:gd name="T94" fmla="*/ 17 w 1305"/>
                <a:gd name="T95" fmla="*/ 80 h 570"/>
                <a:gd name="T96" fmla="*/ 0 w 1305"/>
                <a:gd name="T97" fmla="*/ 46 h 570"/>
                <a:gd name="T98" fmla="*/ 35 w 1305"/>
                <a:gd name="T99" fmla="*/ 16 h 570"/>
                <a:gd name="T100" fmla="*/ 120 w 1305"/>
                <a:gd name="T101"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05" h="570">
                  <a:moveTo>
                    <a:pt x="120" y="0"/>
                  </a:moveTo>
                  <a:lnTo>
                    <a:pt x="150" y="1"/>
                  </a:lnTo>
                  <a:lnTo>
                    <a:pt x="179" y="7"/>
                  </a:lnTo>
                  <a:lnTo>
                    <a:pt x="205" y="16"/>
                  </a:lnTo>
                  <a:lnTo>
                    <a:pt x="304" y="58"/>
                  </a:lnTo>
                  <a:lnTo>
                    <a:pt x="370" y="42"/>
                  </a:lnTo>
                  <a:lnTo>
                    <a:pt x="435" y="30"/>
                  </a:lnTo>
                  <a:lnTo>
                    <a:pt x="501" y="24"/>
                  </a:lnTo>
                  <a:lnTo>
                    <a:pt x="568" y="22"/>
                  </a:lnTo>
                  <a:lnTo>
                    <a:pt x="598" y="24"/>
                  </a:lnTo>
                  <a:lnTo>
                    <a:pt x="625" y="30"/>
                  </a:lnTo>
                  <a:lnTo>
                    <a:pt x="650" y="38"/>
                  </a:lnTo>
                  <a:lnTo>
                    <a:pt x="668" y="49"/>
                  </a:lnTo>
                  <a:lnTo>
                    <a:pt x="680" y="61"/>
                  </a:lnTo>
                  <a:lnTo>
                    <a:pt x="685" y="74"/>
                  </a:lnTo>
                  <a:lnTo>
                    <a:pt x="682" y="87"/>
                  </a:lnTo>
                  <a:lnTo>
                    <a:pt x="671" y="99"/>
                  </a:lnTo>
                  <a:lnTo>
                    <a:pt x="641" y="125"/>
                  </a:lnTo>
                  <a:lnTo>
                    <a:pt x="624" y="134"/>
                  </a:lnTo>
                  <a:lnTo>
                    <a:pt x="605" y="143"/>
                  </a:lnTo>
                  <a:lnTo>
                    <a:pt x="580" y="149"/>
                  </a:lnTo>
                  <a:lnTo>
                    <a:pt x="554" y="152"/>
                  </a:lnTo>
                  <a:lnTo>
                    <a:pt x="527" y="153"/>
                  </a:lnTo>
                  <a:lnTo>
                    <a:pt x="480" y="155"/>
                  </a:lnTo>
                  <a:lnTo>
                    <a:pt x="435" y="163"/>
                  </a:lnTo>
                  <a:lnTo>
                    <a:pt x="391" y="178"/>
                  </a:lnTo>
                  <a:lnTo>
                    <a:pt x="378" y="185"/>
                  </a:lnTo>
                  <a:lnTo>
                    <a:pt x="367" y="192"/>
                  </a:lnTo>
                  <a:lnTo>
                    <a:pt x="357" y="198"/>
                  </a:lnTo>
                  <a:lnTo>
                    <a:pt x="349" y="205"/>
                  </a:lnTo>
                  <a:lnTo>
                    <a:pt x="345" y="213"/>
                  </a:lnTo>
                  <a:lnTo>
                    <a:pt x="346" y="219"/>
                  </a:lnTo>
                  <a:lnTo>
                    <a:pt x="352" y="226"/>
                  </a:lnTo>
                  <a:lnTo>
                    <a:pt x="363" y="232"/>
                  </a:lnTo>
                  <a:lnTo>
                    <a:pt x="381" y="238"/>
                  </a:lnTo>
                  <a:lnTo>
                    <a:pt x="404" y="240"/>
                  </a:lnTo>
                  <a:lnTo>
                    <a:pt x="420" y="239"/>
                  </a:lnTo>
                  <a:lnTo>
                    <a:pt x="441" y="235"/>
                  </a:lnTo>
                  <a:lnTo>
                    <a:pt x="469" y="228"/>
                  </a:lnTo>
                  <a:lnTo>
                    <a:pt x="502" y="219"/>
                  </a:lnTo>
                  <a:lnTo>
                    <a:pt x="556" y="205"/>
                  </a:lnTo>
                  <a:lnTo>
                    <a:pt x="606" y="192"/>
                  </a:lnTo>
                  <a:lnTo>
                    <a:pt x="651" y="180"/>
                  </a:lnTo>
                  <a:lnTo>
                    <a:pt x="690" y="170"/>
                  </a:lnTo>
                  <a:lnTo>
                    <a:pt x="727" y="162"/>
                  </a:lnTo>
                  <a:lnTo>
                    <a:pt x="756" y="156"/>
                  </a:lnTo>
                  <a:lnTo>
                    <a:pt x="816" y="148"/>
                  </a:lnTo>
                  <a:lnTo>
                    <a:pt x="877" y="145"/>
                  </a:lnTo>
                  <a:lnTo>
                    <a:pt x="942" y="148"/>
                  </a:lnTo>
                  <a:lnTo>
                    <a:pt x="991" y="153"/>
                  </a:lnTo>
                  <a:lnTo>
                    <a:pt x="1036" y="162"/>
                  </a:lnTo>
                  <a:lnTo>
                    <a:pt x="1080" y="174"/>
                  </a:lnTo>
                  <a:lnTo>
                    <a:pt x="1120" y="189"/>
                  </a:lnTo>
                  <a:lnTo>
                    <a:pt x="1155" y="206"/>
                  </a:lnTo>
                  <a:lnTo>
                    <a:pt x="1182" y="225"/>
                  </a:lnTo>
                  <a:lnTo>
                    <a:pt x="1203" y="243"/>
                  </a:lnTo>
                  <a:lnTo>
                    <a:pt x="1218" y="263"/>
                  </a:lnTo>
                  <a:lnTo>
                    <a:pt x="1226" y="284"/>
                  </a:lnTo>
                  <a:lnTo>
                    <a:pt x="1228" y="306"/>
                  </a:lnTo>
                  <a:lnTo>
                    <a:pt x="1223" y="329"/>
                  </a:lnTo>
                  <a:lnTo>
                    <a:pt x="1212" y="352"/>
                  </a:lnTo>
                  <a:lnTo>
                    <a:pt x="1192" y="376"/>
                  </a:lnTo>
                  <a:lnTo>
                    <a:pt x="1167" y="399"/>
                  </a:lnTo>
                  <a:lnTo>
                    <a:pt x="1134" y="421"/>
                  </a:lnTo>
                  <a:lnTo>
                    <a:pt x="1271" y="481"/>
                  </a:lnTo>
                  <a:lnTo>
                    <a:pt x="1289" y="491"/>
                  </a:lnTo>
                  <a:lnTo>
                    <a:pt x="1300" y="501"/>
                  </a:lnTo>
                  <a:lnTo>
                    <a:pt x="1305" y="512"/>
                  </a:lnTo>
                  <a:lnTo>
                    <a:pt x="1305" y="524"/>
                  </a:lnTo>
                  <a:lnTo>
                    <a:pt x="1300" y="535"/>
                  </a:lnTo>
                  <a:lnTo>
                    <a:pt x="1289" y="546"/>
                  </a:lnTo>
                  <a:lnTo>
                    <a:pt x="1271" y="556"/>
                  </a:lnTo>
                  <a:lnTo>
                    <a:pt x="1246" y="564"/>
                  </a:lnTo>
                  <a:lnTo>
                    <a:pt x="1216" y="569"/>
                  </a:lnTo>
                  <a:lnTo>
                    <a:pt x="1185" y="570"/>
                  </a:lnTo>
                  <a:lnTo>
                    <a:pt x="1156" y="569"/>
                  </a:lnTo>
                  <a:lnTo>
                    <a:pt x="1126" y="564"/>
                  </a:lnTo>
                  <a:lnTo>
                    <a:pt x="1101" y="555"/>
                  </a:lnTo>
                  <a:lnTo>
                    <a:pt x="969" y="498"/>
                  </a:lnTo>
                  <a:lnTo>
                    <a:pt x="894" y="519"/>
                  </a:lnTo>
                  <a:lnTo>
                    <a:pt x="819" y="534"/>
                  </a:lnTo>
                  <a:lnTo>
                    <a:pt x="743" y="543"/>
                  </a:lnTo>
                  <a:lnTo>
                    <a:pt x="666" y="545"/>
                  </a:lnTo>
                  <a:lnTo>
                    <a:pt x="589" y="542"/>
                  </a:lnTo>
                  <a:lnTo>
                    <a:pt x="561" y="537"/>
                  </a:lnTo>
                  <a:lnTo>
                    <a:pt x="536" y="531"/>
                  </a:lnTo>
                  <a:lnTo>
                    <a:pt x="517" y="521"/>
                  </a:lnTo>
                  <a:lnTo>
                    <a:pt x="501" y="510"/>
                  </a:lnTo>
                  <a:lnTo>
                    <a:pt x="494" y="498"/>
                  </a:lnTo>
                  <a:lnTo>
                    <a:pt x="494" y="485"/>
                  </a:lnTo>
                  <a:lnTo>
                    <a:pt x="500" y="472"/>
                  </a:lnTo>
                  <a:lnTo>
                    <a:pt x="514" y="460"/>
                  </a:lnTo>
                  <a:lnTo>
                    <a:pt x="566" y="427"/>
                  </a:lnTo>
                  <a:lnTo>
                    <a:pt x="585" y="417"/>
                  </a:lnTo>
                  <a:lnTo>
                    <a:pt x="607" y="411"/>
                  </a:lnTo>
                  <a:lnTo>
                    <a:pt x="632" y="406"/>
                  </a:lnTo>
                  <a:lnTo>
                    <a:pt x="660" y="404"/>
                  </a:lnTo>
                  <a:lnTo>
                    <a:pt x="687" y="405"/>
                  </a:lnTo>
                  <a:lnTo>
                    <a:pt x="731" y="405"/>
                  </a:lnTo>
                  <a:lnTo>
                    <a:pt x="775" y="401"/>
                  </a:lnTo>
                  <a:lnTo>
                    <a:pt x="818" y="391"/>
                  </a:lnTo>
                  <a:lnTo>
                    <a:pt x="861" y="374"/>
                  </a:lnTo>
                  <a:lnTo>
                    <a:pt x="884" y="365"/>
                  </a:lnTo>
                  <a:lnTo>
                    <a:pt x="899" y="355"/>
                  </a:lnTo>
                  <a:lnTo>
                    <a:pt x="910" y="347"/>
                  </a:lnTo>
                  <a:lnTo>
                    <a:pt x="916" y="339"/>
                  </a:lnTo>
                  <a:lnTo>
                    <a:pt x="918" y="334"/>
                  </a:lnTo>
                  <a:lnTo>
                    <a:pt x="917" y="328"/>
                  </a:lnTo>
                  <a:lnTo>
                    <a:pt x="915" y="324"/>
                  </a:lnTo>
                  <a:lnTo>
                    <a:pt x="910" y="320"/>
                  </a:lnTo>
                  <a:lnTo>
                    <a:pt x="906" y="318"/>
                  </a:lnTo>
                  <a:lnTo>
                    <a:pt x="902" y="317"/>
                  </a:lnTo>
                  <a:lnTo>
                    <a:pt x="885" y="311"/>
                  </a:lnTo>
                  <a:lnTo>
                    <a:pt x="866" y="308"/>
                  </a:lnTo>
                  <a:lnTo>
                    <a:pt x="844" y="308"/>
                  </a:lnTo>
                  <a:lnTo>
                    <a:pt x="826" y="311"/>
                  </a:lnTo>
                  <a:lnTo>
                    <a:pt x="803" y="315"/>
                  </a:lnTo>
                  <a:lnTo>
                    <a:pt x="776" y="322"/>
                  </a:lnTo>
                  <a:lnTo>
                    <a:pt x="746" y="329"/>
                  </a:lnTo>
                  <a:lnTo>
                    <a:pt x="676" y="349"/>
                  </a:lnTo>
                  <a:lnTo>
                    <a:pt x="610" y="366"/>
                  </a:lnTo>
                  <a:lnTo>
                    <a:pt x="551" y="379"/>
                  </a:lnTo>
                  <a:lnTo>
                    <a:pt x="496" y="389"/>
                  </a:lnTo>
                  <a:lnTo>
                    <a:pt x="446" y="395"/>
                  </a:lnTo>
                  <a:lnTo>
                    <a:pt x="402" y="400"/>
                  </a:lnTo>
                  <a:lnTo>
                    <a:pt x="364" y="400"/>
                  </a:lnTo>
                  <a:lnTo>
                    <a:pt x="315" y="396"/>
                  </a:lnTo>
                  <a:lnTo>
                    <a:pt x="269" y="391"/>
                  </a:lnTo>
                  <a:lnTo>
                    <a:pt x="227" y="382"/>
                  </a:lnTo>
                  <a:lnTo>
                    <a:pt x="188" y="371"/>
                  </a:lnTo>
                  <a:lnTo>
                    <a:pt x="150" y="357"/>
                  </a:lnTo>
                  <a:lnTo>
                    <a:pt x="115" y="339"/>
                  </a:lnTo>
                  <a:lnTo>
                    <a:pt x="87" y="319"/>
                  </a:lnTo>
                  <a:lnTo>
                    <a:pt x="65" y="300"/>
                  </a:lnTo>
                  <a:lnTo>
                    <a:pt x="50" y="278"/>
                  </a:lnTo>
                  <a:lnTo>
                    <a:pt x="41" y="253"/>
                  </a:lnTo>
                  <a:lnTo>
                    <a:pt x="40" y="235"/>
                  </a:lnTo>
                  <a:lnTo>
                    <a:pt x="47" y="215"/>
                  </a:lnTo>
                  <a:lnTo>
                    <a:pt x="59" y="194"/>
                  </a:lnTo>
                  <a:lnTo>
                    <a:pt x="77" y="174"/>
                  </a:lnTo>
                  <a:lnTo>
                    <a:pt x="102" y="153"/>
                  </a:lnTo>
                  <a:lnTo>
                    <a:pt x="133" y="132"/>
                  </a:lnTo>
                  <a:lnTo>
                    <a:pt x="35" y="89"/>
                  </a:lnTo>
                  <a:lnTo>
                    <a:pt x="17" y="80"/>
                  </a:lnTo>
                  <a:lnTo>
                    <a:pt x="5" y="69"/>
                  </a:lnTo>
                  <a:lnTo>
                    <a:pt x="0" y="58"/>
                  </a:lnTo>
                  <a:lnTo>
                    <a:pt x="0" y="46"/>
                  </a:lnTo>
                  <a:lnTo>
                    <a:pt x="5" y="35"/>
                  </a:lnTo>
                  <a:lnTo>
                    <a:pt x="17" y="24"/>
                  </a:lnTo>
                  <a:lnTo>
                    <a:pt x="35" y="16"/>
                  </a:lnTo>
                  <a:lnTo>
                    <a:pt x="60" y="7"/>
                  </a:lnTo>
                  <a:lnTo>
                    <a:pt x="89" y="1"/>
                  </a:lnTo>
                  <a:lnTo>
                    <a:pt x="12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5" name="Freeform 101"/>
            <p:cNvSpPr>
              <a:spLocks noEditPoints="1"/>
            </p:cNvSpPr>
            <p:nvPr/>
          </p:nvSpPr>
          <p:spPr bwMode="auto">
            <a:xfrm>
              <a:off x="5173663" y="4856163"/>
              <a:ext cx="1333500" cy="1436688"/>
            </a:xfrm>
            <a:custGeom>
              <a:avLst/>
              <a:gdLst>
                <a:gd name="T0" fmla="*/ 2477 w 3361"/>
                <a:gd name="T1" fmla="*/ 2752 h 3621"/>
                <a:gd name="T2" fmla="*/ 1870 w 3361"/>
                <a:gd name="T3" fmla="*/ 2929 h 3621"/>
                <a:gd name="T4" fmla="*/ 1135 w 3361"/>
                <a:gd name="T5" fmla="*/ 2939 h 3621"/>
                <a:gd name="T6" fmla="*/ 465 w 3361"/>
                <a:gd name="T7" fmla="*/ 2758 h 3621"/>
                <a:gd name="T8" fmla="*/ 903 w 3361"/>
                <a:gd name="T9" fmla="*/ 3000 h 3621"/>
                <a:gd name="T10" fmla="*/ 1546 w 3361"/>
                <a:gd name="T11" fmla="*/ 3109 h 3621"/>
                <a:gd name="T12" fmla="*/ 2204 w 3361"/>
                <a:gd name="T13" fmla="*/ 3052 h 3621"/>
                <a:gd name="T14" fmla="*/ 2705 w 3361"/>
                <a:gd name="T15" fmla="*/ 2858 h 3621"/>
                <a:gd name="T16" fmla="*/ 2868 w 3361"/>
                <a:gd name="T17" fmla="*/ 2585 h 3621"/>
                <a:gd name="T18" fmla="*/ 255 w 3361"/>
                <a:gd name="T19" fmla="*/ 1909 h 3621"/>
                <a:gd name="T20" fmla="*/ 409 w 3361"/>
                <a:gd name="T21" fmla="*/ 2194 h 3621"/>
                <a:gd name="T22" fmla="*/ 909 w 3361"/>
                <a:gd name="T23" fmla="*/ 2388 h 3621"/>
                <a:gd name="T24" fmla="*/ 1579 w 3361"/>
                <a:gd name="T25" fmla="*/ 2445 h 3621"/>
                <a:gd name="T26" fmla="*/ 1690 w 3361"/>
                <a:gd name="T27" fmla="*/ 2387 h 3621"/>
                <a:gd name="T28" fmla="*/ 1040 w 3361"/>
                <a:gd name="T29" fmla="*/ 2255 h 3621"/>
                <a:gd name="T30" fmla="*/ 593 w 3361"/>
                <a:gd name="T31" fmla="*/ 1988 h 3621"/>
                <a:gd name="T32" fmla="*/ 2806 w 3361"/>
                <a:gd name="T33" fmla="*/ 1188 h 3621"/>
                <a:gd name="T34" fmla="*/ 2401 w 3361"/>
                <a:gd name="T35" fmla="*/ 1463 h 3621"/>
                <a:gd name="T36" fmla="*/ 1771 w 3361"/>
                <a:gd name="T37" fmla="*/ 1617 h 3621"/>
                <a:gd name="T38" fmla="*/ 1016 w 3361"/>
                <a:gd name="T39" fmla="*/ 1598 h 3621"/>
                <a:gd name="T40" fmla="*/ 926 w 3361"/>
                <a:gd name="T41" fmla="*/ 1680 h 3621"/>
                <a:gd name="T42" fmla="*/ 1498 w 3361"/>
                <a:gd name="T43" fmla="*/ 1853 h 3621"/>
                <a:gd name="T44" fmla="*/ 2183 w 3361"/>
                <a:gd name="T45" fmla="*/ 1867 h 3621"/>
                <a:gd name="T46" fmla="*/ 2763 w 3361"/>
                <a:gd name="T47" fmla="*/ 1727 h 3621"/>
                <a:gd name="T48" fmla="*/ 3128 w 3361"/>
                <a:gd name="T49" fmla="*/ 1474 h 3621"/>
                <a:gd name="T50" fmla="*/ 2954 w 3361"/>
                <a:gd name="T51" fmla="*/ 1208 h 3621"/>
                <a:gd name="T52" fmla="*/ 1057 w 3361"/>
                <a:gd name="T53" fmla="*/ 218 h 3621"/>
                <a:gd name="T54" fmla="*/ 474 w 3361"/>
                <a:gd name="T55" fmla="*/ 406 h 3621"/>
                <a:gd name="T56" fmla="*/ 204 w 3361"/>
                <a:gd name="T57" fmla="*/ 671 h 3621"/>
                <a:gd name="T58" fmla="*/ 530 w 3361"/>
                <a:gd name="T59" fmla="*/ 937 h 3621"/>
                <a:gd name="T60" fmla="*/ 1085 w 3361"/>
                <a:gd name="T61" fmla="*/ 1095 h 3621"/>
                <a:gd name="T62" fmla="*/ 1753 w 3361"/>
                <a:gd name="T63" fmla="*/ 1107 h 3621"/>
                <a:gd name="T64" fmla="*/ 2334 w 3361"/>
                <a:gd name="T65" fmla="*/ 967 h 3621"/>
                <a:gd name="T66" fmla="*/ 2698 w 3361"/>
                <a:gd name="T67" fmla="*/ 714 h 3621"/>
                <a:gd name="T68" fmla="*/ 2514 w 3361"/>
                <a:gd name="T69" fmla="*/ 440 h 3621"/>
                <a:gd name="T70" fmla="*/ 1970 w 3361"/>
                <a:gd name="T71" fmla="*/ 236 h 3621"/>
                <a:gd name="T72" fmla="*/ 1569 w 3361"/>
                <a:gd name="T73" fmla="*/ 2 h 3621"/>
                <a:gd name="T74" fmla="*/ 2237 w 3361"/>
                <a:gd name="T75" fmla="*/ 111 h 3621"/>
                <a:gd name="T76" fmla="*/ 2725 w 3361"/>
                <a:gd name="T77" fmla="*/ 365 h 3621"/>
                <a:gd name="T78" fmla="*/ 2928 w 3361"/>
                <a:gd name="T79" fmla="*/ 709 h 3621"/>
                <a:gd name="T80" fmla="*/ 3108 w 3361"/>
                <a:gd name="T81" fmla="*/ 1089 h 3621"/>
                <a:gd name="T82" fmla="*/ 3348 w 3361"/>
                <a:gd name="T83" fmla="*/ 1418 h 3621"/>
                <a:gd name="T84" fmla="*/ 3302 w 3361"/>
                <a:gd name="T85" fmla="*/ 1852 h 3621"/>
                <a:gd name="T86" fmla="*/ 2931 w 3361"/>
                <a:gd name="T87" fmla="*/ 2175 h 3621"/>
                <a:gd name="T88" fmla="*/ 3031 w 3361"/>
                <a:gd name="T89" fmla="*/ 2489 h 3621"/>
                <a:gd name="T90" fmla="*/ 3111 w 3361"/>
                <a:gd name="T91" fmla="*/ 2913 h 3621"/>
                <a:gd name="T92" fmla="*/ 2908 w 3361"/>
                <a:gd name="T93" fmla="*/ 3256 h 3621"/>
                <a:gd name="T94" fmla="*/ 2420 w 3361"/>
                <a:gd name="T95" fmla="*/ 3511 h 3621"/>
                <a:gd name="T96" fmla="*/ 1752 w 3361"/>
                <a:gd name="T97" fmla="*/ 3620 h 3621"/>
                <a:gd name="T98" fmla="*/ 1056 w 3361"/>
                <a:gd name="T99" fmla="*/ 3558 h 3621"/>
                <a:gd name="T100" fmla="*/ 501 w 3361"/>
                <a:gd name="T101" fmla="*/ 3340 h 3621"/>
                <a:gd name="T102" fmla="*/ 212 w 3361"/>
                <a:gd name="T103" fmla="*/ 3018 h 3621"/>
                <a:gd name="T104" fmla="*/ 211 w 3361"/>
                <a:gd name="T105" fmla="*/ 2597 h 3621"/>
                <a:gd name="T106" fmla="*/ 3 w 3361"/>
                <a:gd name="T107" fmla="*/ 2250 h 3621"/>
                <a:gd name="T108" fmla="*/ 91 w 3361"/>
                <a:gd name="T109" fmla="*/ 1814 h 3621"/>
                <a:gd name="T110" fmla="*/ 429 w 3361"/>
                <a:gd name="T111" fmla="*/ 1522 h 3621"/>
                <a:gd name="T112" fmla="*/ 253 w 3361"/>
                <a:gd name="T113" fmla="*/ 1306 h 3621"/>
                <a:gd name="T114" fmla="*/ 13 w 3361"/>
                <a:gd name="T115" fmla="*/ 976 h 3621"/>
                <a:gd name="T116" fmla="*/ 53 w 3361"/>
                <a:gd name="T117" fmla="*/ 554 h 3621"/>
                <a:gd name="T118" fmla="*/ 384 w 3361"/>
                <a:gd name="T119" fmla="*/ 242 h 3621"/>
                <a:gd name="T120" fmla="*/ 967 w 3361"/>
                <a:gd name="T121" fmla="*/ 44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1" h="3621">
                  <a:moveTo>
                    <a:pt x="2804" y="2512"/>
                  </a:moveTo>
                  <a:lnTo>
                    <a:pt x="2764" y="2557"/>
                  </a:lnTo>
                  <a:lnTo>
                    <a:pt x="2716" y="2599"/>
                  </a:lnTo>
                  <a:lnTo>
                    <a:pt x="2665" y="2641"/>
                  </a:lnTo>
                  <a:lnTo>
                    <a:pt x="2608" y="2680"/>
                  </a:lnTo>
                  <a:lnTo>
                    <a:pt x="2545" y="2717"/>
                  </a:lnTo>
                  <a:lnTo>
                    <a:pt x="2477" y="2752"/>
                  </a:lnTo>
                  <a:lnTo>
                    <a:pt x="2401" y="2787"/>
                  </a:lnTo>
                  <a:lnTo>
                    <a:pt x="2321" y="2818"/>
                  </a:lnTo>
                  <a:lnTo>
                    <a:pt x="2237" y="2847"/>
                  </a:lnTo>
                  <a:lnTo>
                    <a:pt x="2149" y="2873"/>
                  </a:lnTo>
                  <a:lnTo>
                    <a:pt x="2059" y="2895"/>
                  </a:lnTo>
                  <a:lnTo>
                    <a:pt x="1965" y="2914"/>
                  </a:lnTo>
                  <a:lnTo>
                    <a:pt x="1870" y="2929"/>
                  </a:lnTo>
                  <a:lnTo>
                    <a:pt x="1771" y="2942"/>
                  </a:lnTo>
                  <a:lnTo>
                    <a:pt x="1671" y="2950"/>
                  </a:lnTo>
                  <a:lnTo>
                    <a:pt x="1569" y="2956"/>
                  </a:lnTo>
                  <a:lnTo>
                    <a:pt x="1466" y="2958"/>
                  </a:lnTo>
                  <a:lnTo>
                    <a:pt x="1354" y="2956"/>
                  </a:lnTo>
                  <a:lnTo>
                    <a:pt x="1244" y="2949"/>
                  </a:lnTo>
                  <a:lnTo>
                    <a:pt x="1135" y="2939"/>
                  </a:lnTo>
                  <a:lnTo>
                    <a:pt x="1029" y="2925"/>
                  </a:lnTo>
                  <a:lnTo>
                    <a:pt x="926" y="2906"/>
                  </a:lnTo>
                  <a:lnTo>
                    <a:pt x="826" y="2884"/>
                  </a:lnTo>
                  <a:lnTo>
                    <a:pt x="730" y="2858"/>
                  </a:lnTo>
                  <a:lnTo>
                    <a:pt x="638" y="2828"/>
                  </a:lnTo>
                  <a:lnTo>
                    <a:pt x="549" y="2795"/>
                  </a:lnTo>
                  <a:lnTo>
                    <a:pt x="465" y="2758"/>
                  </a:lnTo>
                  <a:lnTo>
                    <a:pt x="511" y="2798"/>
                  </a:lnTo>
                  <a:lnTo>
                    <a:pt x="563" y="2838"/>
                  </a:lnTo>
                  <a:lnTo>
                    <a:pt x="620" y="2874"/>
                  </a:lnTo>
                  <a:lnTo>
                    <a:pt x="683" y="2910"/>
                  </a:lnTo>
                  <a:lnTo>
                    <a:pt x="752" y="2942"/>
                  </a:lnTo>
                  <a:lnTo>
                    <a:pt x="825" y="2972"/>
                  </a:lnTo>
                  <a:lnTo>
                    <a:pt x="903" y="3000"/>
                  </a:lnTo>
                  <a:lnTo>
                    <a:pt x="985" y="3024"/>
                  </a:lnTo>
                  <a:lnTo>
                    <a:pt x="1071" y="3046"/>
                  </a:lnTo>
                  <a:lnTo>
                    <a:pt x="1161" y="3065"/>
                  </a:lnTo>
                  <a:lnTo>
                    <a:pt x="1254" y="3081"/>
                  </a:lnTo>
                  <a:lnTo>
                    <a:pt x="1349" y="3094"/>
                  </a:lnTo>
                  <a:lnTo>
                    <a:pt x="1447" y="3103"/>
                  </a:lnTo>
                  <a:lnTo>
                    <a:pt x="1546" y="3109"/>
                  </a:lnTo>
                  <a:lnTo>
                    <a:pt x="1649" y="3110"/>
                  </a:lnTo>
                  <a:lnTo>
                    <a:pt x="1746" y="3109"/>
                  </a:lnTo>
                  <a:lnTo>
                    <a:pt x="1842" y="3103"/>
                  </a:lnTo>
                  <a:lnTo>
                    <a:pt x="1937" y="3095"/>
                  </a:lnTo>
                  <a:lnTo>
                    <a:pt x="2028" y="3084"/>
                  </a:lnTo>
                  <a:lnTo>
                    <a:pt x="2118" y="3069"/>
                  </a:lnTo>
                  <a:lnTo>
                    <a:pt x="2204" y="3052"/>
                  </a:lnTo>
                  <a:lnTo>
                    <a:pt x="2288" y="3031"/>
                  </a:lnTo>
                  <a:lnTo>
                    <a:pt x="2368" y="3008"/>
                  </a:lnTo>
                  <a:lnTo>
                    <a:pt x="2444" y="2982"/>
                  </a:lnTo>
                  <a:lnTo>
                    <a:pt x="2516" y="2955"/>
                  </a:lnTo>
                  <a:lnTo>
                    <a:pt x="2583" y="2924"/>
                  </a:lnTo>
                  <a:lnTo>
                    <a:pt x="2647" y="2892"/>
                  </a:lnTo>
                  <a:lnTo>
                    <a:pt x="2705" y="2858"/>
                  </a:lnTo>
                  <a:lnTo>
                    <a:pt x="2758" y="2822"/>
                  </a:lnTo>
                  <a:lnTo>
                    <a:pt x="2804" y="2783"/>
                  </a:lnTo>
                  <a:lnTo>
                    <a:pt x="2846" y="2743"/>
                  </a:lnTo>
                  <a:lnTo>
                    <a:pt x="2881" y="2702"/>
                  </a:lnTo>
                  <a:lnTo>
                    <a:pt x="2909" y="2659"/>
                  </a:lnTo>
                  <a:lnTo>
                    <a:pt x="2891" y="2621"/>
                  </a:lnTo>
                  <a:lnTo>
                    <a:pt x="2868" y="2585"/>
                  </a:lnTo>
                  <a:lnTo>
                    <a:pt x="2840" y="2549"/>
                  </a:lnTo>
                  <a:lnTo>
                    <a:pt x="2804" y="2512"/>
                  </a:lnTo>
                  <a:close/>
                  <a:moveTo>
                    <a:pt x="445" y="1747"/>
                  </a:moveTo>
                  <a:lnTo>
                    <a:pt x="387" y="1786"/>
                  </a:lnTo>
                  <a:lnTo>
                    <a:pt x="336" y="1825"/>
                  </a:lnTo>
                  <a:lnTo>
                    <a:pt x="292" y="1866"/>
                  </a:lnTo>
                  <a:lnTo>
                    <a:pt x="255" y="1909"/>
                  </a:lnTo>
                  <a:lnTo>
                    <a:pt x="226" y="1952"/>
                  </a:lnTo>
                  <a:lnTo>
                    <a:pt x="204" y="1996"/>
                  </a:lnTo>
                  <a:lnTo>
                    <a:pt x="233" y="2039"/>
                  </a:lnTo>
                  <a:lnTo>
                    <a:pt x="268" y="2080"/>
                  </a:lnTo>
                  <a:lnTo>
                    <a:pt x="309" y="2119"/>
                  </a:lnTo>
                  <a:lnTo>
                    <a:pt x="356" y="2158"/>
                  </a:lnTo>
                  <a:lnTo>
                    <a:pt x="409" y="2194"/>
                  </a:lnTo>
                  <a:lnTo>
                    <a:pt x="467" y="2228"/>
                  </a:lnTo>
                  <a:lnTo>
                    <a:pt x="530" y="2261"/>
                  </a:lnTo>
                  <a:lnTo>
                    <a:pt x="598" y="2291"/>
                  </a:lnTo>
                  <a:lnTo>
                    <a:pt x="671" y="2320"/>
                  </a:lnTo>
                  <a:lnTo>
                    <a:pt x="747" y="2345"/>
                  </a:lnTo>
                  <a:lnTo>
                    <a:pt x="827" y="2368"/>
                  </a:lnTo>
                  <a:lnTo>
                    <a:pt x="909" y="2388"/>
                  </a:lnTo>
                  <a:lnTo>
                    <a:pt x="996" y="2405"/>
                  </a:lnTo>
                  <a:lnTo>
                    <a:pt x="1085" y="2420"/>
                  </a:lnTo>
                  <a:lnTo>
                    <a:pt x="1178" y="2432"/>
                  </a:lnTo>
                  <a:lnTo>
                    <a:pt x="1272" y="2441"/>
                  </a:lnTo>
                  <a:lnTo>
                    <a:pt x="1368" y="2445"/>
                  </a:lnTo>
                  <a:lnTo>
                    <a:pt x="1466" y="2447"/>
                  </a:lnTo>
                  <a:lnTo>
                    <a:pt x="1579" y="2445"/>
                  </a:lnTo>
                  <a:lnTo>
                    <a:pt x="1690" y="2437"/>
                  </a:lnTo>
                  <a:lnTo>
                    <a:pt x="1799" y="2426"/>
                  </a:lnTo>
                  <a:lnTo>
                    <a:pt x="1905" y="2411"/>
                  </a:lnTo>
                  <a:lnTo>
                    <a:pt x="2006" y="2391"/>
                  </a:lnTo>
                  <a:lnTo>
                    <a:pt x="1895" y="2393"/>
                  </a:lnTo>
                  <a:lnTo>
                    <a:pt x="1792" y="2392"/>
                  </a:lnTo>
                  <a:lnTo>
                    <a:pt x="1690" y="2387"/>
                  </a:lnTo>
                  <a:lnTo>
                    <a:pt x="1590" y="2378"/>
                  </a:lnTo>
                  <a:lnTo>
                    <a:pt x="1491" y="2366"/>
                  </a:lnTo>
                  <a:lnTo>
                    <a:pt x="1396" y="2349"/>
                  </a:lnTo>
                  <a:lnTo>
                    <a:pt x="1302" y="2331"/>
                  </a:lnTo>
                  <a:lnTo>
                    <a:pt x="1212" y="2309"/>
                  </a:lnTo>
                  <a:lnTo>
                    <a:pt x="1124" y="2283"/>
                  </a:lnTo>
                  <a:lnTo>
                    <a:pt x="1040" y="2255"/>
                  </a:lnTo>
                  <a:lnTo>
                    <a:pt x="960" y="2223"/>
                  </a:lnTo>
                  <a:lnTo>
                    <a:pt x="884" y="2189"/>
                  </a:lnTo>
                  <a:lnTo>
                    <a:pt x="815" y="2152"/>
                  </a:lnTo>
                  <a:lnTo>
                    <a:pt x="751" y="2114"/>
                  </a:lnTo>
                  <a:lnTo>
                    <a:pt x="693" y="2074"/>
                  </a:lnTo>
                  <a:lnTo>
                    <a:pt x="640" y="2032"/>
                  </a:lnTo>
                  <a:lnTo>
                    <a:pt x="593" y="1988"/>
                  </a:lnTo>
                  <a:lnTo>
                    <a:pt x="551" y="1943"/>
                  </a:lnTo>
                  <a:lnTo>
                    <a:pt x="516" y="1896"/>
                  </a:lnTo>
                  <a:lnTo>
                    <a:pt x="486" y="1847"/>
                  </a:lnTo>
                  <a:lnTo>
                    <a:pt x="463" y="1798"/>
                  </a:lnTo>
                  <a:lnTo>
                    <a:pt x="445" y="1747"/>
                  </a:lnTo>
                  <a:close/>
                  <a:moveTo>
                    <a:pt x="2841" y="1142"/>
                  </a:moveTo>
                  <a:lnTo>
                    <a:pt x="2806" y="1188"/>
                  </a:lnTo>
                  <a:lnTo>
                    <a:pt x="2764" y="1232"/>
                  </a:lnTo>
                  <a:lnTo>
                    <a:pt x="2718" y="1275"/>
                  </a:lnTo>
                  <a:lnTo>
                    <a:pt x="2665" y="1316"/>
                  </a:lnTo>
                  <a:lnTo>
                    <a:pt x="2608" y="1355"/>
                  </a:lnTo>
                  <a:lnTo>
                    <a:pt x="2545" y="1393"/>
                  </a:lnTo>
                  <a:lnTo>
                    <a:pt x="2477" y="1428"/>
                  </a:lnTo>
                  <a:lnTo>
                    <a:pt x="2401" y="1463"/>
                  </a:lnTo>
                  <a:lnTo>
                    <a:pt x="2321" y="1494"/>
                  </a:lnTo>
                  <a:lnTo>
                    <a:pt x="2237" y="1522"/>
                  </a:lnTo>
                  <a:lnTo>
                    <a:pt x="2149" y="1548"/>
                  </a:lnTo>
                  <a:lnTo>
                    <a:pt x="2059" y="1571"/>
                  </a:lnTo>
                  <a:lnTo>
                    <a:pt x="1965" y="1590"/>
                  </a:lnTo>
                  <a:lnTo>
                    <a:pt x="1870" y="1605"/>
                  </a:lnTo>
                  <a:lnTo>
                    <a:pt x="1771" y="1617"/>
                  </a:lnTo>
                  <a:lnTo>
                    <a:pt x="1671" y="1626"/>
                  </a:lnTo>
                  <a:lnTo>
                    <a:pt x="1569" y="1631"/>
                  </a:lnTo>
                  <a:lnTo>
                    <a:pt x="1466" y="1634"/>
                  </a:lnTo>
                  <a:lnTo>
                    <a:pt x="1350" y="1631"/>
                  </a:lnTo>
                  <a:lnTo>
                    <a:pt x="1236" y="1625"/>
                  </a:lnTo>
                  <a:lnTo>
                    <a:pt x="1125" y="1614"/>
                  </a:lnTo>
                  <a:lnTo>
                    <a:pt x="1016" y="1598"/>
                  </a:lnTo>
                  <a:lnTo>
                    <a:pt x="909" y="1579"/>
                  </a:lnTo>
                  <a:lnTo>
                    <a:pt x="807" y="1554"/>
                  </a:lnTo>
                  <a:lnTo>
                    <a:pt x="708" y="1527"/>
                  </a:lnTo>
                  <a:lnTo>
                    <a:pt x="753" y="1569"/>
                  </a:lnTo>
                  <a:lnTo>
                    <a:pt x="805" y="1607"/>
                  </a:lnTo>
                  <a:lnTo>
                    <a:pt x="863" y="1645"/>
                  </a:lnTo>
                  <a:lnTo>
                    <a:pt x="926" y="1680"/>
                  </a:lnTo>
                  <a:lnTo>
                    <a:pt x="994" y="1713"/>
                  </a:lnTo>
                  <a:lnTo>
                    <a:pt x="1068" y="1743"/>
                  </a:lnTo>
                  <a:lnTo>
                    <a:pt x="1146" y="1771"/>
                  </a:lnTo>
                  <a:lnTo>
                    <a:pt x="1228" y="1796"/>
                  </a:lnTo>
                  <a:lnTo>
                    <a:pt x="1315" y="1819"/>
                  </a:lnTo>
                  <a:lnTo>
                    <a:pt x="1405" y="1837"/>
                  </a:lnTo>
                  <a:lnTo>
                    <a:pt x="1498" y="1853"/>
                  </a:lnTo>
                  <a:lnTo>
                    <a:pt x="1594" y="1866"/>
                  </a:lnTo>
                  <a:lnTo>
                    <a:pt x="1693" y="1875"/>
                  </a:lnTo>
                  <a:lnTo>
                    <a:pt x="1793" y="1881"/>
                  </a:lnTo>
                  <a:lnTo>
                    <a:pt x="1895" y="1883"/>
                  </a:lnTo>
                  <a:lnTo>
                    <a:pt x="1993" y="1881"/>
                  </a:lnTo>
                  <a:lnTo>
                    <a:pt x="2088" y="1876"/>
                  </a:lnTo>
                  <a:lnTo>
                    <a:pt x="2183" y="1867"/>
                  </a:lnTo>
                  <a:lnTo>
                    <a:pt x="2274" y="1856"/>
                  </a:lnTo>
                  <a:lnTo>
                    <a:pt x="2365" y="1842"/>
                  </a:lnTo>
                  <a:lnTo>
                    <a:pt x="2450" y="1824"/>
                  </a:lnTo>
                  <a:lnTo>
                    <a:pt x="2534" y="1803"/>
                  </a:lnTo>
                  <a:lnTo>
                    <a:pt x="2614" y="1780"/>
                  </a:lnTo>
                  <a:lnTo>
                    <a:pt x="2690" y="1755"/>
                  </a:lnTo>
                  <a:lnTo>
                    <a:pt x="2763" y="1727"/>
                  </a:lnTo>
                  <a:lnTo>
                    <a:pt x="2831" y="1696"/>
                  </a:lnTo>
                  <a:lnTo>
                    <a:pt x="2894" y="1665"/>
                  </a:lnTo>
                  <a:lnTo>
                    <a:pt x="2952" y="1630"/>
                  </a:lnTo>
                  <a:lnTo>
                    <a:pt x="3005" y="1594"/>
                  </a:lnTo>
                  <a:lnTo>
                    <a:pt x="3052" y="1556"/>
                  </a:lnTo>
                  <a:lnTo>
                    <a:pt x="3093" y="1516"/>
                  </a:lnTo>
                  <a:lnTo>
                    <a:pt x="3128" y="1474"/>
                  </a:lnTo>
                  <a:lnTo>
                    <a:pt x="3156" y="1431"/>
                  </a:lnTo>
                  <a:lnTo>
                    <a:pt x="3138" y="1393"/>
                  </a:lnTo>
                  <a:lnTo>
                    <a:pt x="3112" y="1354"/>
                  </a:lnTo>
                  <a:lnTo>
                    <a:pt x="3082" y="1316"/>
                  </a:lnTo>
                  <a:lnTo>
                    <a:pt x="3044" y="1278"/>
                  </a:lnTo>
                  <a:lnTo>
                    <a:pt x="3002" y="1243"/>
                  </a:lnTo>
                  <a:lnTo>
                    <a:pt x="2954" y="1208"/>
                  </a:lnTo>
                  <a:lnTo>
                    <a:pt x="2900" y="1174"/>
                  </a:lnTo>
                  <a:lnTo>
                    <a:pt x="2841" y="1142"/>
                  </a:lnTo>
                  <a:close/>
                  <a:moveTo>
                    <a:pt x="1466" y="187"/>
                  </a:moveTo>
                  <a:lnTo>
                    <a:pt x="1360" y="189"/>
                  </a:lnTo>
                  <a:lnTo>
                    <a:pt x="1257" y="195"/>
                  </a:lnTo>
                  <a:lnTo>
                    <a:pt x="1156" y="205"/>
                  </a:lnTo>
                  <a:lnTo>
                    <a:pt x="1057" y="218"/>
                  </a:lnTo>
                  <a:lnTo>
                    <a:pt x="961" y="236"/>
                  </a:lnTo>
                  <a:lnTo>
                    <a:pt x="869" y="256"/>
                  </a:lnTo>
                  <a:lnTo>
                    <a:pt x="779" y="281"/>
                  </a:lnTo>
                  <a:lnTo>
                    <a:pt x="694" y="308"/>
                  </a:lnTo>
                  <a:lnTo>
                    <a:pt x="613" y="339"/>
                  </a:lnTo>
                  <a:lnTo>
                    <a:pt x="537" y="373"/>
                  </a:lnTo>
                  <a:lnTo>
                    <a:pt x="474" y="406"/>
                  </a:lnTo>
                  <a:lnTo>
                    <a:pt x="417" y="440"/>
                  </a:lnTo>
                  <a:lnTo>
                    <a:pt x="366" y="477"/>
                  </a:lnTo>
                  <a:lnTo>
                    <a:pt x="321" y="514"/>
                  </a:lnTo>
                  <a:lnTo>
                    <a:pt x="283" y="551"/>
                  </a:lnTo>
                  <a:lnTo>
                    <a:pt x="250" y="591"/>
                  </a:lnTo>
                  <a:lnTo>
                    <a:pt x="224" y="631"/>
                  </a:lnTo>
                  <a:lnTo>
                    <a:pt x="204" y="671"/>
                  </a:lnTo>
                  <a:lnTo>
                    <a:pt x="233" y="714"/>
                  </a:lnTo>
                  <a:lnTo>
                    <a:pt x="268" y="755"/>
                  </a:lnTo>
                  <a:lnTo>
                    <a:pt x="309" y="795"/>
                  </a:lnTo>
                  <a:lnTo>
                    <a:pt x="356" y="833"/>
                  </a:lnTo>
                  <a:lnTo>
                    <a:pt x="409" y="870"/>
                  </a:lnTo>
                  <a:lnTo>
                    <a:pt x="467" y="904"/>
                  </a:lnTo>
                  <a:lnTo>
                    <a:pt x="530" y="937"/>
                  </a:lnTo>
                  <a:lnTo>
                    <a:pt x="598" y="967"/>
                  </a:lnTo>
                  <a:lnTo>
                    <a:pt x="671" y="995"/>
                  </a:lnTo>
                  <a:lnTo>
                    <a:pt x="747" y="1020"/>
                  </a:lnTo>
                  <a:lnTo>
                    <a:pt x="827" y="1044"/>
                  </a:lnTo>
                  <a:lnTo>
                    <a:pt x="909" y="1063"/>
                  </a:lnTo>
                  <a:lnTo>
                    <a:pt x="996" y="1081"/>
                  </a:lnTo>
                  <a:lnTo>
                    <a:pt x="1085" y="1095"/>
                  </a:lnTo>
                  <a:lnTo>
                    <a:pt x="1178" y="1107"/>
                  </a:lnTo>
                  <a:lnTo>
                    <a:pt x="1272" y="1115"/>
                  </a:lnTo>
                  <a:lnTo>
                    <a:pt x="1368" y="1121"/>
                  </a:lnTo>
                  <a:lnTo>
                    <a:pt x="1466" y="1123"/>
                  </a:lnTo>
                  <a:lnTo>
                    <a:pt x="1564" y="1121"/>
                  </a:lnTo>
                  <a:lnTo>
                    <a:pt x="1660" y="1115"/>
                  </a:lnTo>
                  <a:lnTo>
                    <a:pt x="1753" y="1107"/>
                  </a:lnTo>
                  <a:lnTo>
                    <a:pt x="1845" y="1095"/>
                  </a:lnTo>
                  <a:lnTo>
                    <a:pt x="1935" y="1081"/>
                  </a:lnTo>
                  <a:lnTo>
                    <a:pt x="2021" y="1063"/>
                  </a:lnTo>
                  <a:lnTo>
                    <a:pt x="2105" y="1044"/>
                  </a:lnTo>
                  <a:lnTo>
                    <a:pt x="2185" y="1020"/>
                  </a:lnTo>
                  <a:lnTo>
                    <a:pt x="2261" y="995"/>
                  </a:lnTo>
                  <a:lnTo>
                    <a:pt x="2334" y="967"/>
                  </a:lnTo>
                  <a:lnTo>
                    <a:pt x="2401" y="937"/>
                  </a:lnTo>
                  <a:lnTo>
                    <a:pt x="2465" y="904"/>
                  </a:lnTo>
                  <a:lnTo>
                    <a:pt x="2522" y="870"/>
                  </a:lnTo>
                  <a:lnTo>
                    <a:pt x="2575" y="833"/>
                  </a:lnTo>
                  <a:lnTo>
                    <a:pt x="2622" y="795"/>
                  </a:lnTo>
                  <a:lnTo>
                    <a:pt x="2664" y="755"/>
                  </a:lnTo>
                  <a:lnTo>
                    <a:pt x="2698" y="714"/>
                  </a:lnTo>
                  <a:lnTo>
                    <a:pt x="2726" y="671"/>
                  </a:lnTo>
                  <a:lnTo>
                    <a:pt x="2708" y="631"/>
                  </a:lnTo>
                  <a:lnTo>
                    <a:pt x="2681" y="591"/>
                  </a:lnTo>
                  <a:lnTo>
                    <a:pt x="2648" y="551"/>
                  </a:lnTo>
                  <a:lnTo>
                    <a:pt x="2610" y="514"/>
                  </a:lnTo>
                  <a:lnTo>
                    <a:pt x="2565" y="477"/>
                  </a:lnTo>
                  <a:lnTo>
                    <a:pt x="2514" y="440"/>
                  </a:lnTo>
                  <a:lnTo>
                    <a:pt x="2458" y="406"/>
                  </a:lnTo>
                  <a:lnTo>
                    <a:pt x="2395" y="373"/>
                  </a:lnTo>
                  <a:lnTo>
                    <a:pt x="2318" y="339"/>
                  </a:lnTo>
                  <a:lnTo>
                    <a:pt x="2238" y="308"/>
                  </a:lnTo>
                  <a:lnTo>
                    <a:pt x="2152" y="281"/>
                  </a:lnTo>
                  <a:lnTo>
                    <a:pt x="2063" y="256"/>
                  </a:lnTo>
                  <a:lnTo>
                    <a:pt x="1970" y="236"/>
                  </a:lnTo>
                  <a:lnTo>
                    <a:pt x="1874" y="218"/>
                  </a:lnTo>
                  <a:lnTo>
                    <a:pt x="1775" y="205"/>
                  </a:lnTo>
                  <a:lnTo>
                    <a:pt x="1674" y="195"/>
                  </a:lnTo>
                  <a:lnTo>
                    <a:pt x="1570" y="189"/>
                  </a:lnTo>
                  <a:lnTo>
                    <a:pt x="1466" y="187"/>
                  </a:lnTo>
                  <a:close/>
                  <a:moveTo>
                    <a:pt x="1466" y="0"/>
                  </a:moveTo>
                  <a:lnTo>
                    <a:pt x="1569" y="2"/>
                  </a:lnTo>
                  <a:lnTo>
                    <a:pt x="1671" y="8"/>
                  </a:lnTo>
                  <a:lnTo>
                    <a:pt x="1771" y="16"/>
                  </a:lnTo>
                  <a:lnTo>
                    <a:pt x="1870" y="29"/>
                  </a:lnTo>
                  <a:lnTo>
                    <a:pt x="1965" y="44"/>
                  </a:lnTo>
                  <a:lnTo>
                    <a:pt x="2059" y="63"/>
                  </a:lnTo>
                  <a:lnTo>
                    <a:pt x="2149" y="86"/>
                  </a:lnTo>
                  <a:lnTo>
                    <a:pt x="2237" y="111"/>
                  </a:lnTo>
                  <a:lnTo>
                    <a:pt x="2321" y="140"/>
                  </a:lnTo>
                  <a:lnTo>
                    <a:pt x="2401" y="171"/>
                  </a:lnTo>
                  <a:lnTo>
                    <a:pt x="2477" y="206"/>
                  </a:lnTo>
                  <a:lnTo>
                    <a:pt x="2547" y="242"/>
                  </a:lnTo>
                  <a:lnTo>
                    <a:pt x="2612" y="282"/>
                  </a:lnTo>
                  <a:lnTo>
                    <a:pt x="2671" y="322"/>
                  </a:lnTo>
                  <a:lnTo>
                    <a:pt x="2725" y="365"/>
                  </a:lnTo>
                  <a:lnTo>
                    <a:pt x="2773" y="411"/>
                  </a:lnTo>
                  <a:lnTo>
                    <a:pt x="2814" y="457"/>
                  </a:lnTo>
                  <a:lnTo>
                    <a:pt x="2850" y="504"/>
                  </a:lnTo>
                  <a:lnTo>
                    <a:pt x="2879" y="554"/>
                  </a:lnTo>
                  <a:lnTo>
                    <a:pt x="2901" y="604"/>
                  </a:lnTo>
                  <a:lnTo>
                    <a:pt x="2918" y="656"/>
                  </a:lnTo>
                  <a:lnTo>
                    <a:pt x="2928" y="709"/>
                  </a:lnTo>
                  <a:lnTo>
                    <a:pt x="2931" y="763"/>
                  </a:lnTo>
                  <a:lnTo>
                    <a:pt x="2931" y="871"/>
                  </a:lnTo>
                  <a:lnTo>
                    <a:pt x="2929" y="922"/>
                  </a:lnTo>
                  <a:lnTo>
                    <a:pt x="2920" y="972"/>
                  </a:lnTo>
                  <a:lnTo>
                    <a:pt x="2988" y="1009"/>
                  </a:lnTo>
                  <a:lnTo>
                    <a:pt x="3051" y="1048"/>
                  </a:lnTo>
                  <a:lnTo>
                    <a:pt x="3108" y="1089"/>
                  </a:lnTo>
                  <a:lnTo>
                    <a:pt x="3161" y="1131"/>
                  </a:lnTo>
                  <a:lnTo>
                    <a:pt x="3207" y="1175"/>
                  </a:lnTo>
                  <a:lnTo>
                    <a:pt x="3247" y="1221"/>
                  </a:lnTo>
                  <a:lnTo>
                    <a:pt x="3282" y="1268"/>
                  </a:lnTo>
                  <a:lnTo>
                    <a:pt x="3309" y="1317"/>
                  </a:lnTo>
                  <a:lnTo>
                    <a:pt x="3332" y="1367"/>
                  </a:lnTo>
                  <a:lnTo>
                    <a:pt x="3348" y="1418"/>
                  </a:lnTo>
                  <a:lnTo>
                    <a:pt x="3358" y="1470"/>
                  </a:lnTo>
                  <a:lnTo>
                    <a:pt x="3361" y="1522"/>
                  </a:lnTo>
                  <a:lnTo>
                    <a:pt x="3361" y="1631"/>
                  </a:lnTo>
                  <a:lnTo>
                    <a:pt x="3357" y="1688"/>
                  </a:lnTo>
                  <a:lnTo>
                    <a:pt x="3346" y="1744"/>
                  </a:lnTo>
                  <a:lnTo>
                    <a:pt x="3328" y="1799"/>
                  </a:lnTo>
                  <a:lnTo>
                    <a:pt x="3302" y="1852"/>
                  </a:lnTo>
                  <a:lnTo>
                    <a:pt x="3269" y="1903"/>
                  </a:lnTo>
                  <a:lnTo>
                    <a:pt x="3229" y="1954"/>
                  </a:lnTo>
                  <a:lnTo>
                    <a:pt x="3183" y="2003"/>
                  </a:lnTo>
                  <a:lnTo>
                    <a:pt x="3130" y="2049"/>
                  </a:lnTo>
                  <a:lnTo>
                    <a:pt x="3071" y="2094"/>
                  </a:lnTo>
                  <a:lnTo>
                    <a:pt x="3004" y="2136"/>
                  </a:lnTo>
                  <a:lnTo>
                    <a:pt x="2931" y="2175"/>
                  </a:lnTo>
                  <a:lnTo>
                    <a:pt x="2931" y="2195"/>
                  </a:lnTo>
                  <a:lnTo>
                    <a:pt x="2929" y="2248"/>
                  </a:lnTo>
                  <a:lnTo>
                    <a:pt x="2919" y="2299"/>
                  </a:lnTo>
                  <a:lnTo>
                    <a:pt x="2903" y="2349"/>
                  </a:lnTo>
                  <a:lnTo>
                    <a:pt x="2952" y="2394"/>
                  </a:lnTo>
                  <a:lnTo>
                    <a:pt x="2995" y="2441"/>
                  </a:lnTo>
                  <a:lnTo>
                    <a:pt x="3031" y="2489"/>
                  </a:lnTo>
                  <a:lnTo>
                    <a:pt x="3061" y="2540"/>
                  </a:lnTo>
                  <a:lnTo>
                    <a:pt x="3084" y="2590"/>
                  </a:lnTo>
                  <a:lnTo>
                    <a:pt x="3100" y="2643"/>
                  </a:lnTo>
                  <a:lnTo>
                    <a:pt x="3111" y="2696"/>
                  </a:lnTo>
                  <a:lnTo>
                    <a:pt x="3115" y="2750"/>
                  </a:lnTo>
                  <a:lnTo>
                    <a:pt x="3115" y="2859"/>
                  </a:lnTo>
                  <a:lnTo>
                    <a:pt x="3111" y="2913"/>
                  </a:lnTo>
                  <a:lnTo>
                    <a:pt x="3101" y="2966"/>
                  </a:lnTo>
                  <a:lnTo>
                    <a:pt x="3085" y="3018"/>
                  </a:lnTo>
                  <a:lnTo>
                    <a:pt x="3062" y="3068"/>
                  </a:lnTo>
                  <a:lnTo>
                    <a:pt x="3032" y="3117"/>
                  </a:lnTo>
                  <a:lnTo>
                    <a:pt x="2997" y="3165"/>
                  </a:lnTo>
                  <a:lnTo>
                    <a:pt x="2955" y="3211"/>
                  </a:lnTo>
                  <a:lnTo>
                    <a:pt x="2908" y="3256"/>
                  </a:lnTo>
                  <a:lnTo>
                    <a:pt x="2854" y="3299"/>
                  </a:lnTo>
                  <a:lnTo>
                    <a:pt x="2796" y="3340"/>
                  </a:lnTo>
                  <a:lnTo>
                    <a:pt x="2731" y="3379"/>
                  </a:lnTo>
                  <a:lnTo>
                    <a:pt x="2659" y="3416"/>
                  </a:lnTo>
                  <a:lnTo>
                    <a:pt x="2583" y="3450"/>
                  </a:lnTo>
                  <a:lnTo>
                    <a:pt x="2503" y="3482"/>
                  </a:lnTo>
                  <a:lnTo>
                    <a:pt x="2420" y="3511"/>
                  </a:lnTo>
                  <a:lnTo>
                    <a:pt x="2332" y="3536"/>
                  </a:lnTo>
                  <a:lnTo>
                    <a:pt x="2241" y="3558"/>
                  </a:lnTo>
                  <a:lnTo>
                    <a:pt x="2148" y="3577"/>
                  </a:lnTo>
                  <a:lnTo>
                    <a:pt x="2052" y="3593"/>
                  </a:lnTo>
                  <a:lnTo>
                    <a:pt x="1953" y="3605"/>
                  </a:lnTo>
                  <a:lnTo>
                    <a:pt x="1853" y="3614"/>
                  </a:lnTo>
                  <a:lnTo>
                    <a:pt x="1752" y="3620"/>
                  </a:lnTo>
                  <a:lnTo>
                    <a:pt x="1649" y="3621"/>
                  </a:lnTo>
                  <a:lnTo>
                    <a:pt x="1545" y="3620"/>
                  </a:lnTo>
                  <a:lnTo>
                    <a:pt x="1444" y="3614"/>
                  </a:lnTo>
                  <a:lnTo>
                    <a:pt x="1343" y="3605"/>
                  </a:lnTo>
                  <a:lnTo>
                    <a:pt x="1245" y="3593"/>
                  </a:lnTo>
                  <a:lnTo>
                    <a:pt x="1149" y="3577"/>
                  </a:lnTo>
                  <a:lnTo>
                    <a:pt x="1056" y="3558"/>
                  </a:lnTo>
                  <a:lnTo>
                    <a:pt x="966" y="3536"/>
                  </a:lnTo>
                  <a:lnTo>
                    <a:pt x="878" y="3511"/>
                  </a:lnTo>
                  <a:lnTo>
                    <a:pt x="794" y="3482"/>
                  </a:lnTo>
                  <a:lnTo>
                    <a:pt x="714" y="3450"/>
                  </a:lnTo>
                  <a:lnTo>
                    <a:pt x="637" y="3416"/>
                  </a:lnTo>
                  <a:lnTo>
                    <a:pt x="566" y="3379"/>
                  </a:lnTo>
                  <a:lnTo>
                    <a:pt x="501" y="3340"/>
                  </a:lnTo>
                  <a:lnTo>
                    <a:pt x="442" y="3299"/>
                  </a:lnTo>
                  <a:lnTo>
                    <a:pt x="389" y="3256"/>
                  </a:lnTo>
                  <a:lnTo>
                    <a:pt x="342" y="3211"/>
                  </a:lnTo>
                  <a:lnTo>
                    <a:pt x="300" y="3165"/>
                  </a:lnTo>
                  <a:lnTo>
                    <a:pt x="265" y="3117"/>
                  </a:lnTo>
                  <a:lnTo>
                    <a:pt x="235" y="3068"/>
                  </a:lnTo>
                  <a:lnTo>
                    <a:pt x="212" y="3018"/>
                  </a:lnTo>
                  <a:lnTo>
                    <a:pt x="196" y="2966"/>
                  </a:lnTo>
                  <a:lnTo>
                    <a:pt x="186" y="2913"/>
                  </a:lnTo>
                  <a:lnTo>
                    <a:pt x="182" y="2859"/>
                  </a:lnTo>
                  <a:lnTo>
                    <a:pt x="182" y="2750"/>
                  </a:lnTo>
                  <a:lnTo>
                    <a:pt x="186" y="2698"/>
                  </a:lnTo>
                  <a:lnTo>
                    <a:pt x="196" y="2647"/>
                  </a:lnTo>
                  <a:lnTo>
                    <a:pt x="211" y="2597"/>
                  </a:lnTo>
                  <a:lnTo>
                    <a:pt x="163" y="2552"/>
                  </a:lnTo>
                  <a:lnTo>
                    <a:pt x="120" y="2505"/>
                  </a:lnTo>
                  <a:lnTo>
                    <a:pt x="83" y="2456"/>
                  </a:lnTo>
                  <a:lnTo>
                    <a:pt x="54" y="2407"/>
                  </a:lnTo>
                  <a:lnTo>
                    <a:pt x="31" y="2356"/>
                  </a:lnTo>
                  <a:lnTo>
                    <a:pt x="13" y="2303"/>
                  </a:lnTo>
                  <a:lnTo>
                    <a:pt x="3" y="2250"/>
                  </a:lnTo>
                  <a:lnTo>
                    <a:pt x="0" y="2195"/>
                  </a:lnTo>
                  <a:lnTo>
                    <a:pt x="0" y="2087"/>
                  </a:lnTo>
                  <a:lnTo>
                    <a:pt x="3" y="2030"/>
                  </a:lnTo>
                  <a:lnTo>
                    <a:pt x="15" y="1975"/>
                  </a:lnTo>
                  <a:lnTo>
                    <a:pt x="33" y="1920"/>
                  </a:lnTo>
                  <a:lnTo>
                    <a:pt x="59" y="1866"/>
                  </a:lnTo>
                  <a:lnTo>
                    <a:pt x="91" y="1814"/>
                  </a:lnTo>
                  <a:lnTo>
                    <a:pt x="132" y="1765"/>
                  </a:lnTo>
                  <a:lnTo>
                    <a:pt x="178" y="1716"/>
                  </a:lnTo>
                  <a:lnTo>
                    <a:pt x="231" y="1669"/>
                  </a:lnTo>
                  <a:lnTo>
                    <a:pt x="290" y="1625"/>
                  </a:lnTo>
                  <a:lnTo>
                    <a:pt x="357" y="1583"/>
                  </a:lnTo>
                  <a:lnTo>
                    <a:pt x="429" y="1542"/>
                  </a:lnTo>
                  <a:lnTo>
                    <a:pt x="429" y="1522"/>
                  </a:lnTo>
                  <a:lnTo>
                    <a:pt x="430" y="1500"/>
                  </a:lnTo>
                  <a:lnTo>
                    <a:pt x="433" y="1475"/>
                  </a:lnTo>
                  <a:lnTo>
                    <a:pt x="437" y="1448"/>
                  </a:lnTo>
                  <a:lnTo>
                    <a:pt x="442" y="1422"/>
                  </a:lnTo>
                  <a:lnTo>
                    <a:pt x="374" y="1385"/>
                  </a:lnTo>
                  <a:lnTo>
                    <a:pt x="310" y="1346"/>
                  </a:lnTo>
                  <a:lnTo>
                    <a:pt x="253" y="1306"/>
                  </a:lnTo>
                  <a:lnTo>
                    <a:pt x="201" y="1264"/>
                  </a:lnTo>
                  <a:lnTo>
                    <a:pt x="155" y="1219"/>
                  </a:lnTo>
                  <a:lnTo>
                    <a:pt x="114" y="1174"/>
                  </a:lnTo>
                  <a:lnTo>
                    <a:pt x="80" y="1126"/>
                  </a:lnTo>
                  <a:lnTo>
                    <a:pt x="52" y="1077"/>
                  </a:lnTo>
                  <a:lnTo>
                    <a:pt x="28" y="1027"/>
                  </a:lnTo>
                  <a:lnTo>
                    <a:pt x="13" y="976"/>
                  </a:lnTo>
                  <a:lnTo>
                    <a:pt x="3" y="924"/>
                  </a:lnTo>
                  <a:lnTo>
                    <a:pt x="0" y="871"/>
                  </a:lnTo>
                  <a:lnTo>
                    <a:pt x="0" y="763"/>
                  </a:lnTo>
                  <a:lnTo>
                    <a:pt x="3" y="709"/>
                  </a:lnTo>
                  <a:lnTo>
                    <a:pt x="13" y="656"/>
                  </a:lnTo>
                  <a:lnTo>
                    <a:pt x="30" y="604"/>
                  </a:lnTo>
                  <a:lnTo>
                    <a:pt x="53" y="554"/>
                  </a:lnTo>
                  <a:lnTo>
                    <a:pt x="81" y="504"/>
                  </a:lnTo>
                  <a:lnTo>
                    <a:pt x="118" y="457"/>
                  </a:lnTo>
                  <a:lnTo>
                    <a:pt x="158" y="411"/>
                  </a:lnTo>
                  <a:lnTo>
                    <a:pt x="207" y="365"/>
                  </a:lnTo>
                  <a:lnTo>
                    <a:pt x="259" y="322"/>
                  </a:lnTo>
                  <a:lnTo>
                    <a:pt x="319" y="282"/>
                  </a:lnTo>
                  <a:lnTo>
                    <a:pt x="384" y="242"/>
                  </a:lnTo>
                  <a:lnTo>
                    <a:pt x="454" y="206"/>
                  </a:lnTo>
                  <a:lnTo>
                    <a:pt x="531" y="171"/>
                  </a:lnTo>
                  <a:lnTo>
                    <a:pt x="611" y="140"/>
                  </a:lnTo>
                  <a:lnTo>
                    <a:pt x="695" y="111"/>
                  </a:lnTo>
                  <a:lnTo>
                    <a:pt x="782" y="86"/>
                  </a:lnTo>
                  <a:lnTo>
                    <a:pt x="873" y="63"/>
                  </a:lnTo>
                  <a:lnTo>
                    <a:pt x="967" y="44"/>
                  </a:lnTo>
                  <a:lnTo>
                    <a:pt x="1062" y="29"/>
                  </a:lnTo>
                  <a:lnTo>
                    <a:pt x="1160" y="16"/>
                  </a:lnTo>
                  <a:lnTo>
                    <a:pt x="1260" y="8"/>
                  </a:lnTo>
                  <a:lnTo>
                    <a:pt x="1363" y="2"/>
                  </a:lnTo>
                  <a:lnTo>
                    <a:pt x="14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grpSp>
      <p:grpSp>
        <p:nvGrpSpPr>
          <p:cNvPr id="36" name="Group 35"/>
          <p:cNvGrpSpPr/>
          <p:nvPr/>
        </p:nvGrpSpPr>
        <p:grpSpPr>
          <a:xfrm>
            <a:off x="1730182" y="1490572"/>
            <a:ext cx="502220" cy="502779"/>
            <a:chOff x="9756775" y="890588"/>
            <a:chExt cx="1422401" cy="1423987"/>
          </a:xfrm>
          <a:solidFill>
            <a:schemeClr val="tx1"/>
          </a:solidFill>
        </p:grpSpPr>
        <p:sp>
          <p:nvSpPr>
            <p:cNvPr id="37" name="Freeform 47"/>
            <p:cNvSpPr>
              <a:spLocks/>
            </p:cNvSpPr>
            <p:nvPr/>
          </p:nvSpPr>
          <p:spPr bwMode="auto">
            <a:xfrm>
              <a:off x="9842500" y="890588"/>
              <a:ext cx="280988" cy="280987"/>
            </a:xfrm>
            <a:custGeom>
              <a:avLst/>
              <a:gdLst>
                <a:gd name="T0" fmla="*/ 354 w 708"/>
                <a:gd name="T1" fmla="*/ 0 h 709"/>
                <a:gd name="T2" fmla="*/ 402 w 708"/>
                <a:gd name="T3" fmla="*/ 3 h 709"/>
                <a:gd name="T4" fmla="*/ 448 w 708"/>
                <a:gd name="T5" fmla="*/ 12 h 709"/>
                <a:gd name="T6" fmla="*/ 492 w 708"/>
                <a:gd name="T7" fmla="*/ 27 h 709"/>
                <a:gd name="T8" fmla="*/ 533 w 708"/>
                <a:gd name="T9" fmla="*/ 48 h 709"/>
                <a:gd name="T10" fmla="*/ 570 w 708"/>
                <a:gd name="T11" fmla="*/ 74 h 709"/>
                <a:gd name="T12" fmla="*/ 604 w 708"/>
                <a:gd name="T13" fmla="*/ 103 h 709"/>
                <a:gd name="T14" fmla="*/ 633 w 708"/>
                <a:gd name="T15" fmla="*/ 137 h 709"/>
                <a:gd name="T16" fmla="*/ 660 w 708"/>
                <a:gd name="T17" fmla="*/ 175 h 709"/>
                <a:gd name="T18" fmla="*/ 679 w 708"/>
                <a:gd name="T19" fmla="*/ 216 h 709"/>
                <a:gd name="T20" fmla="*/ 695 w 708"/>
                <a:gd name="T21" fmla="*/ 260 h 709"/>
                <a:gd name="T22" fmla="*/ 705 w 708"/>
                <a:gd name="T23" fmla="*/ 307 h 709"/>
                <a:gd name="T24" fmla="*/ 708 w 708"/>
                <a:gd name="T25" fmla="*/ 354 h 709"/>
                <a:gd name="T26" fmla="*/ 705 w 708"/>
                <a:gd name="T27" fmla="*/ 402 h 709"/>
                <a:gd name="T28" fmla="*/ 695 w 708"/>
                <a:gd name="T29" fmla="*/ 448 h 709"/>
                <a:gd name="T30" fmla="*/ 679 w 708"/>
                <a:gd name="T31" fmla="*/ 492 h 709"/>
                <a:gd name="T32" fmla="*/ 660 w 708"/>
                <a:gd name="T33" fmla="*/ 533 h 709"/>
                <a:gd name="T34" fmla="*/ 633 w 708"/>
                <a:gd name="T35" fmla="*/ 571 h 709"/>
                <a:gd name="T36" fmla="*/ 604 w 708"/>
                <a:gd name="T37" fmla="*/ 604 h 709"/>
                <a:gd name="T38" fmla="*/ 570 w 708"/>
                <a:gd name="T39" fmla="*/ 635 h 709"/>
                <a:gd name="T40" fmla="*/ 533 w 708"/>
                <a:gd name="T41" fmla="*/ 660 h 709"/>
                <a:gd name="T42" fmla="*/ 492 w 708"/>
                <a:gd name="T43" fmla="*/ 681 h 709"/>
                <a:gd name="T44" fmla="*/ 448 w 708"/>
                <a:gd name="T45" fmla="*/ 695 h 709"/>
                <a:gd name="T46" fmla="*/ 402 w 708"/>
                <a:gd name="T47" fmla="*/ 705 h 709"/>
                <a:gd name="T48" fmla="*/ 354 w 708"/>
                <a:gd name="T49" fmla="*/ 709 h 709"/>
                <a:gd name="T50" fmla="*/ 306 w 708"/>
                <a:gd name="T51" fmla="*/ 705 h 709"/>
                <a:gd name="T52" fmla="*/ 260 w 708"/>
                <a:gd name="T53" fmla="*/ 695 h 709"/>
                <a:gd name="T54" fmla="*/ 216 w 708"/>
                <a:gd name="T55" fmla="*/ 681 h 709"/>
                <a:gd name="T56" fmla="*/ 175 w 708"/>
                <a:gd name="T57" fmla="*/ 660 h 709"/>
                <a:gd name="T58" fmla="*/ 138 w 708"/>
                <a:gd name="T59" fmla="*/ 635 h 709"/>
                <a:gd name="T60" fmla="*/ 104 w 708"/>
                <a:gd name="T61" fmla="*/ 604 h 709"/>
                <a:gd name="T62" fmla="*/ 74 w 708"/>
                <a:gd name="T63" fmla="*/ 571 h 709"/>
                <a:gd name="T64" fmla="*/ 48 w 708"/>
                <a:gd name="T65" fmla="*/ 533 h 709"/>
                <a:gd name="T66" fmla="*/ 28 w 708"/>
                <a:gd name="T67" fmla="*/ 492 h 709"/>
                <a:gd name="T68" fmla="*/ 13 w 708"/>
                <a:gd name="T69" fmla="*/ 448 h 709"/>
                <a:gd name="T70" fmla="*/ 3 w 708"/>
                <a:gd name="T71" fmla="*/ 402 h 709"/>
                <a:gd name="T72" fmla="*/ 0 w 708"/>
                <a:gd name="T73" fmla="*/ 354 h 709"/>
                <a:gd name="T74" fmla="*/ 3 w 708"/>
                <a:gd name="T75" fmla="*/ 307 h 709"/>
                <a:gd name="T76" fmla="*/ 13 w 708"/>
                <a:gd name="T77" fmla="*/ 260 h 709"/>
                <a:gd name="T78" fmla="*/ 28 w 708"/>
                <a:gd name="T79" fmla="*/ 216 h 709"/>
                <a:gd name="T80" fmla="*/ 48 w 708"/>
                <a:gd name="T81" fmla="*/ 175 h 709"/>
                <a:gd name="T82" fmla="*/ 74 w 708"/>
                <a:gd name="T83" fmla="*/ 137 h 709"/>
                <a:gd name="T84" fmla="*/ 104 w 708"/>
                <a:gd name="T85" fmla="*/ 103 h 709"/>
                <a:gd name="T86" fmla="*/ 138 w 708"/>
                <a:gd name="T87" fmla="*/ 74 h 709"/>
                <a:gd name="T88" fmla="*/ 175 w 708"/>
                <a:gd name="T89" fmla="*/ 48 h 709"/>
                <a:gd name="T90" fmla="*/ 216 w 708"/>
                <a:gd name="T91" fmla="*/ 27 h 709"/>
                <a:gd name="T92" fmla="*/ 260 w 708"/>
                <a:gd name="T93" fmla="*/ 12 h 709"/>
                <a:gd name="T94" fmla="*/ 306 w 708"/>
                <a:gd name="T95" fmla="*/ 3 h 709"/>
                <a:gd name="T96" fmla="*/ 354 w 708"/>
                <a:gd name="T97"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8" h="709">
                  <a:moveTo>
                    <a:pt x="354" y="0"/>
                  </a:moveTo>
                  <a:lnTo>
                    <a:pt x="402" y="3"/>
                  </a:lnTo>
                  <a:lnTo>
                    <a:pt x="448" y="12"/>
                  </a:lnTo>
                  <a:lnTo>
                    <a:pt x="492" y="27"/>
                  </a:lnTo>
                  <a:lnTo>
                    <a:pt x="533" y="48"/>
                  </a:lnTo>
                  <a:lnTo>
                    <a:pt x="570" y="74"/>
                  </a:lnTo>
                  <a:lnTo>
                    <a:pt x="604" y="103"/>
                  </a:lnTo>
                  <a:lnTo>
                    <a:pt x="633" y="137"/>
                  </a:lnTo>
                  <a:lnTo>
                    <a:pt x="660" y="175"/>
                  </a:lnTo>
                  <a:lnTo>
                    <a:pt x="679" y="216"/>
                  </a:lnTo>
                  <a:lnTo>
                    <a:pt x="695" y="260"/>
                  </a:lnTo>
                  <a:lnTo>
                    <a:pt x="705" y="307"/>
                  </a:lnTo>
                  <a:lnTo>
                    <a:pt x="708" y="354"/>
                  </a:lnTo>
                  <a:lnTo>
                    <a:pt x="705" y="402"/>
                  </a:lnTo>
                  <a:lnTo>
                    <a:pt x="695" y="448"/>
                  </a:lnTo>
                  <a:lnTo>
                    <a:pt x="679" y="492"/>
                  </a:lnTo>
                  <a:lnTo>
                    <a:pt x="660" y="533"/>
                  </a:lnTo>
                  <a:lnTo>
                    <a:pt x="633" y="571"/>
                  </a:lnTo>
                  <a:lnTo>
                    <a:pt x="604" y="604"/>
                  </a:lnTo>
                  <a:lnTo>
                    <a:pt x="570" y="635"/>
                  </a:lnTo>
                  <a:lnTo>
                    <a:pt x="533" y="660"/>
                  </a:lnTo>
                  <a:lnTo>
                    <a:pt x="492" y="681"/>
                  </a:lnTo>
                  <a:lnTo>
                    <a:pt x="448" y="695"/>
                  </a:lnTo>
                  <a:lnTo>
                    <a:pt x="402" y="705"/>
                  </a:lnTo>
                  <a:lnTo>
                    <a:pt x="354" y="709"/>
                  </a:lnTo>
                  <a:lnTo>
                    <a:pt x="306" y="705"/>
                  </a:lnTo>
                  <a:lnTo>
                    <a:pt x="260" y="695"/>
                  </a:lnTo>
                  <a:lnTo>
                    <a:pt x="216" y="681"/>
                  </a:lnTo>
                  <a:lnTo>
                    <a:pt x="175" y="660"/>
                  </a:lnTo>
                  <a:lnTo>
                    <a:pt x="138" y="635"/>
                  </a:lnTo>
                  <a:lnTo>
                    <a:pt x="104" y="604"/>
                  </a:lnTo>
                  <a:lnTo>
                    <a:pt x="74" y="571"/>
                  </a:lnTo>
                  <a:lnTo>
                    <a:pt x="48" y="533"/>
                  </a:lnTo>
                  <a:lnTo>
                    <a:pt x="28" y="492"/>
                  </a:lnTo>
                  <a:lnTo>
                    <a:pt x="13" y="448"/>
                  </a:lnTo>
                  <a:lnTo>
                    <a:pt x="3" y="402"/>
                  </a:lnTo>
                  <a:lnTo>
                    <a:pt x="0" y="354"/>
                  </a:lnTo>
                  <a:lnTo>
                    <a:pt x="3" y="307"/>
                  </a:lnTo>
                  <a:lnTo>
                    <a:pt x="13" y="260"/>
                  </a:lnTo>
                  <a:lnTo>
                    <a:pt x="28" y="216"/>
                  </a:lnTo>
                  <a:lnTo>
                    <a:pt x="48" y="175"/>
                  </a:lnTo>
                  <a:lnTo>
                    <a:pt x="74" y="137"/>
                  </a:lnTo>
                  <a:lnTo>
                    <a:pt x="104" y="103"/>
                  </a:lnTo>
                  <a:lnTo>
                    <a:pt x="138" y="74"/>
                  </a:lnTo>
                  <a:lnTo>
                    <a:pt x="175" y="48"/>
                  </a:lnTo>
                  <a:lnTo>
                    <a:pt x="216" y="27"/>
                  </a:lnTo>
                  <a:lnTo>
                    <a:pt x="260" y="12"/>
                  </a:lnTo>
                  <a:lnTo>
                    <a:pt x="306" y="3"/>
                  </a:lnTo>
                  <a:lnTo>
                    <a:pt x="3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8" name="Freeform 48"/>
            <p:cNvSpPr>
              <a:spLocks/>
            </p:cNvSpPr>
            <p:nvPr/>
          </p:nvSpPr>
          <p:spPr bwMode="auto">
            <a:xfrm>
              <a:off x="9756775" y="1223963"/>
              <a:ext cx="452438" cy="788987"/>
            </a:xfrm>
            <a:custGeom>
              <a:avLst/>
              <a:gdLst>
                <a:gd name="T0" fmla="*/ 964 w 1140"/>
                <a:gd name="T1" fmla="*/ 0 h 1990"/>
                <a:gd name="T2" fmla="*/ 1026 w 1140"/>
                <a:gd name="T3" fmla="*/ 11 h 1990"/>
                <a:gd name="T4" fmla="*/ 1077 w 1140"/>
                <a:gd name="T5" fmla="*/ 42 h 1990"/>
                <a:gd name="T6" fmla="*/ 1116 w 1140"/>
                <a:gd name="T7" fmla="*/ 87 h 1990"/>
                <a:gd name="T8" fmla="*/ 1137 w 1140"/>
                <a:gd name="T9" fmla="*/ 144 h 1990"/>
                <a:gd name="T10" fmla="*/ 1140 w 1140"/>
                <a:gd name="T11" fmla="*/ 247 h 1990"/>
                <a:gd name="T12" fmla="*/ 1053 w 1140"/>
                <a:gd name="T13" fmla="*/ 297 h 1990"/>
                <a:gd name="T14" fmla="*/ 980 w 1140"/>
                <a:gd name="T15" fmla="*/ 365 h 1990"/>
                <a:gd name="T16" fmla="*/ 925 w 1140"/>
                <a:gd name="T17" fmla="*/ 449 h 1990"/>
                <a:gd name="T18" fmla="*/ 889 w 1140"/>
                <a:gd name="T19" fmla="*/ 544 h 1990"/>
                <a:gd name="T20" fmla="*/ 877 w 1140"/>
                <a:gd name="T21" fmla="*/ 647 h 1990"/>
                <a:gd name="T22" fmla="*/ 879 w 1140"/>
                <a:gd name="T23" fmla="*/ 1611 h 1990"/>
                <a:gd name="T24" fmla="*/ 897 w 1140"/>
                <a:gd name="T25" fmla="*/ 1696 h 1990"/>
                <a:gd name="T26" fmla="*/ 929 w 1140"/>
                <a:gd name="T27" fmla="*/ 1772 h 1990"/>
                <a:gd name="T28" fmla="*/ 926 w 1140"/>
                <a:gd name="T29" fmla="*/ 1845 h 1990"/>
                <a:gd name="T30" fmla="*/ 905 w 1140"/>
                <a:gd name="T31" fmla="*/ 1902 h 1990"/>
                <a:gd name="T32" fmla="*/ 867 w 1140"/>
                <a:gd name="T33" fmla="*/ 1948 h 1990"/>
                <a:gd name="T34" fmla="*/ 815 w 1140"/>
                <a:gd name="T35" fmla="*/ 1979 h 1990"/>
                <a:gd name="T36" fmla="*/ 754 w 1140"/>
                <a:gd name="T37" fmla="*/ 1990 h 1990"/>
                <a:gd name="T38" fmla="*/ 354 w 1140"/>
                <a:gd name="T39" fmla="*/ 1987 h 1990"/>
                <a:gd name="T40" fmla="*/ 297 w 1140"/>
                <a:gd name="T41" fmla="*/ 1966 h 1990"/>
                <a:gd name="T42" fmla="*/ 252 w 1140"/>
                <a:gd name="T43" fmla="*/ 1927 h 1990"/>
                <a:gd name="T44" fmla="*/ 221 w 1140"/>
                <a:gd name="T45" fmla="*/ 1875 h 1990"/>
                <a:gd name="T46" fmla="*/ 210 w 1140"/>
                <a:gd name="T47" fmla="*/ 1814 h 1990"/>
                <a:gd name="T48" fmla="*/ 175 w 1140"/>
                <a:gd name="T49" fmla="*/ 1111 h 1990"/>
                <a:gd name="T50" fmla="*/ 113 w 1140"/>
                <a:gd name="T51" fmla="*/ 1100 h 1990"/>
                <a:gd name="T52" fmla="*/ 61 w 1140"/>
                <a:gd name="T53" fmla="*/ 1069 h 1990"/>
                <a:gd name="T54" fmla="*/ 23 w 1140"/>
                <a:gd name="T55" fmla="*/ 1023 h 1990"/>
                <a:gd name="T56" fmla="*/ 2 w 1140"/>
                <a:gd name="T57" fmla="*/ 966 h 1990"/>
                <a:gd name="T58" fmla="*/ 0 w 1140"/>
                <a:gd name="T59" fmla="*/ 176 h 1990"/>
                <a:gd name="T60" fmla="*/ 11 w 1140"/>
                <a:gd name="T61" fmla="*/ 115 h 1990"/>
                <a:gd name="T62" fmla="*/ 42 w 1140"/>
                <a:gd name="T63" fmla="*/ 63 h 1990"/>
                <a:gd name="T64" fmla="*/ 86 w 1140"/>
                <a:gd name="T65" fmla="*/ 25 h 1990"/>
                <a:gd name="T66" fmla="*/ 143 w 1140"/>
                <a:gd name="T67" fmla="*/ 4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0" h="1990">
                  <a:moveTo>
                    <a:pt x="175" y="0"/>
                  </a:moveTo>
                  <a:lnTo>
                    <a:pt x="964" y="0"/>
                  </a:lnTo>
                  <a:lnTo>
                    <a:pt x="996" y="4"/>
                  </a:lnTo>
                  <a:lnTo>
                    <a:pt x="1026" y="11"/>
                  </a:lnTo>
                  <a:lnTo>
                    <a:pt x="1053" y="25"/>
                  </a:lnTo>
                  <a:lnTo>
                    <a:pt x="1077" y="42"/>
                  </a:lnTo>
                  <a:lnTo>
                    <a:pt x="1098" y="63"/>
                  </a:lnTo>
                  <a:lnTo>
                    <a:pt x="1116" y="87"/>
                  </a:lnTo>
                  <a:lnTo>
                    <a:pt x="1129" y="115"/>
                  </a:lnTo>
                  <a:lnTo>
                    <a:pt x="1137" y="144"/>
                  </a:lnTo>
                  <a:lnTo>
                    <a:pt x="1140" y="176"/>
                  </a:lnTo>
                  <a:lnTo>
                    <a:pt x="1140" y="247"/>
                  </a:lnTo>
                  <a:lnTo>
                    <a:pt x="1095" y="270"/>
                  </a:lnTo>
                  <a:lnTo>
                    <a:pt x="1053" y="297"/>
                  </a:lnTo>
                  <a:lnTo>
                    <a:pt x="1015" y="329"/>
                  </a:lnTo>
                  <a:lnTo>
                    <a:pt x="980" y="365"/>
                  </a:lnTo>
                  <a:lnTo>
                    <a:pt x="950" y="406"/>
                  </a:lnTo>
                  <a:lnTo>
                    <a:pt x="925" y="449"/>
                  </a:lnTo>
                  <a:lnTo>
                    <a:pt x="904" y="495"/>
                  </a:lnTo>
                  <a:lnTo>
                    <a:pt x="889" y="544"/>
                  </a:lnTo>
                  <a:lnTo>
                    <a:pt x="880" y="595"/>
                  </a:lnTo>
                  <a:lnTo>
                    <a:pt x="877" y="647"/>
                  </a:lnTo>
                  <a:lnTo>
                    <a:pt x="877" y="1568"/>
                  </a:lnTo>
                  <a:lnTo>
                    <a:pt x="879" y="1611"/>
                  </a:lnTo>
                  <a:lnTo>
                    <a:pt x="886" y="1654"/>
                  </a:lnTo>
                  <a:lnTo>
                    <a:pt x="897" y="1696"/>
                  </a:lnTo>
                  <a:lnTo>
                    <a:pt x="912" y="1735"/>
                  </a:lnTo>
                  <a:lnTo>
                    <a:pt x="929" y="1772"/>
                  </a:lnTo>
                  <a:lnTo>
                    <a:pt x="929" y="1814"/>
                  </a:lnTo>
                  <a:lnTo>
                    <a:pt x="926" y="1845"/>
                  </a:lnTo>
                  <a:lnTo>
                    <a:pt x="918" y="1875"/>
                  </a:lnTo>
                  <a:lnTo>
                    <a:pt x="905" y="1902"/>
                  </a:lnTo>
                  <a:lnTo>
                    <a:pt x="888" y="1927"/>
                  </a:lnTo>
                  <a:lnTo>
                    <a:pt x="867" y="1948"/>
                  </a:lnTo>
                  <a:lnTo>
                    <a:pt x="843" y="1966"/>
                  </a:lnTo>
                  <a:lnTo>
                    <a:pt x="815" y="1979"/>
                  </a:lnTo>
                  <a:lnTo>
                    <a:pt x="786" y="1987"/>
                  </a:lnTo>
                  <a:lnTo>
                    <a:pt x="754" y="1990"/>
                  </a:lnTo>
                  <a:lnTo>
                    <a:pt x="386" y="1990"/>
                  </a:lnTo>
                  <a:lnTo>
                    <a:pt x="354" y="1987"/>
                  </a:lnTo>
                  <a:lnTo>
                    <a:pt x="324" y="1979"/>
                  </a:lnTo>
                  <a:lnTo>
                    <a:pt x="297" y="1966"/>
                  </a:lnTo>
                  <a:lnTo>
                    <a:pt x="273" y="1948"/>
                  </a:lnTo>
                  <a:lnTo>
                    <a:pt x="252" y="1927"/>
                  </a:lnTo>
                  <a:lnTo>
                    <a:pt x="234" y="1902"/>
                  </a:lnTo>
                  <a:lnTo>
                    <a:pt x="221" y="1875"/>
                  </a:lnTo>
                  <a:lnTo>
                    <a:pt x="214" y="1845"/>
                  </a:lnTo>
                  <a:lnTo>
                    <a:pt x="210" y="1814"/>
                  </a:lnTo>
                  <a:lnTo>
                    <a:pt x="210" y="1111"/>
                  </a:lnTo>
                  <a:lnTo>
                    <a:pt x="175" y="1111"/>
                  </a:lnTo>
                  <a:lnTo>
                    <a:pt x="143" y="1108"/>
                  </a:lnTo>
                  <a:lnTo>
                    <a:pt x="113" y="1100"/>
                  </a:lnTo>
                  <a:lnTo>
                    <a:pt x="85" y="1087"/>
                  </a:lnTo>
                  <a:lnTo>
                    <a:pt x="61" y="1069"/>
                  </a:lnTo>
                  <a:lnTo>
                    <a:pt x="40" y="1048"/>
                  </a:lnTo>
                  <a:lnTo>
                    <a:pt x="23" y="1023"/>
                  </a:lnTo>
                  <a:lnTo>
                    <a:pt x="11" y="996"/>
                  </a:lnTo>
                  <a:lnTo>
                    <a:pt x="2" y="966"/>
                  </a:lnTo>
                  <a:lnTo>
                    <a:pt x="0" y="935"/>
                  </a:lnTo>
                  <a:lnTo>
                    <a:pt x="0" y="176"/>
                  </a:lnTo>
                  <a:lnTo>
                    <a:pt x="3" y="144"/>
                  </a:lnTo>
                  <a:lnTo>
                    <a:pt x="11" y="115"/>
                  </a:lnTo>
                  <a:lnTo>
                    <a:pt x="24" y="87"/>
                  </a:lnTo>
                  <a:lnTo>
                    <a:pt x="42" y="63"/>
                  </a:lnTo>
                  <a:lnTo>
                    <a:pt x="62" y="42"/>
                  </a:lnTo>
                  <a:lnTo>
                    <a:pt x="86" y="25"/>
                  </a:lnTo>
                  <a:lnTo>
                    <a:pt x="114" y="11"/>
                  </a:lnTo>
                  <a:lnTo>
                    <a:pt x="143" y="4"/>
                  </a:lnTo>
                  <a:lnTo>
                    <a:pt x="1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39" name="Freeform 49"/>
            <p:cNvSpPr>
              <a:spLocks/>
            </p:cNvSpPr>
            <p:nvPr/>
          </p:nvSpPr>
          <p:spPr bwMode="auto">
            <a:xfrm>
              <a:off x="10814050" y="890588"/>
              <a:ext cx="280988" cy="280987"/>
            </a:xfrm>
            <a:custGeom>
              <a:avLst/>
              <a:gdLst>
                <a:gd name="T0" fmla="*/ 354 w 707"/>
                <a:gd name="T1" fmla="*/ 0 h 709"/>
                <a:gd name="T2" fmla="*/ 401 w 707"/>
                <a:gd name="T3" fmla="*/ 3 h 709"/>
                <a:gd name="T4" fmla="*/ 447 w 707"/>
                <a:gd name="T5" fmla="*/ 12 h 709"/>
                <a:gd name="T6" fmla="*/ 491 w 707"/>
                <a:gd name="T7" fmla="*/ 27 h 709"/>
                <a:gd name="T8" fmla="*/ 532 w 707"/>
                <a:gd name="T9" fmla="*/ 48 h 709"/>
                <a:gd name="T10" fmla="*/ 570 w 707"/>
                <a:gd name="T11" fmla="*/ 74 h 709"/>
                <a:gd name="T12" fmla="*/ 604 w 707"/>
                <a:gd name="T13" fmla="*/ 103 h 709"/>
                <a:gd name="T14" fmla="*/ 633 w 707"/>
                <a:gd name="T15" fmla="*/ 137 h 709"/>
                <a:gd name="T16" fmla="*/ 658 w 707"/>
                <a:gd name="T17" fmla="*/ 175 h 709"/>
                <a:gd name="T18" fmla="*/ 679 w 707"/>
                <a:gd name="T19" fmla="*/ 216 h 709"/>
                <a:gd name="T20" fmla="*/ 695 w 707"/>
                <a:gd name="T21" fmla="*/ 260 h 709"/>
                <a:gd name="T22" fmla="*/ 703 w 707"/>
                <a:gd name="T23" fmla="*/ 307 h 709"/>
                <a:gd name="T24" fmla="*/ 707 w 707"/>
                <a:gd name="T25" fmla="*/ 354 h 709"/>
                <a:gd name="T26" fmla="*/ 703 w 707"/>
                <a:gd name="T27" fmla="*/ 402 h 709"/>
                <a:gd name="T28" fmla="*/ 695 w 707"/>
                <a:gd name="T29" fmla="*/ 448 h 709"/>
                <a:gd name="T30" fmla="*/ 679 w 707"/>
                <a:gd name="T31" fmla="*/ 492 h 709"/>
                <a:gd name="T32" fmla="*/ 658 w 707"/>
                <a:gd name="T33" fmla="*/ 533 h 709"/>
                <a:gd name="T34" fmla="*/ 633 w 707"/>
                <a:gd name="T35" fmla="*/ 571 h 709"/>
                <a:gd name="T36" fmla="*/ 604 w 707"/>
                <a:gd name="T37" fmla="*/ 604 h 709"/>
                <a:gd name="T38" fmla="*/ 570 w 707"/>
                <a:gd name="T39" fmla="*/ 635 h 709"/>
                <a:gd name="T40" fmla="*/ 532 w 707"/>
                <a:gd name="T41" fmla="*/ 660 h 709"/>
                <a:gd name="T42" fmla="*/ 491 w 707"/>
                <a:gd name="T43" fmla="*/ 681 h 709"/>
                <a:gd name="T44" fmla="*/ 447 w 707"/>
                <a:gd name="T45" fmla="*/ 695 h 709"/>
                <a:gd name="T46" fmla="*/ 401 w 707"/>
                <a:gd name="T47" fmla="*/ 705 h 709"/>
                <a:gd name="T48" fmla="*/ 354 w 707"/>
                <a:gd name="T49" fmla="*/ 709 h 709"/>
                <a:gd name="T50" fmla="*/ 305 w 707"/>
                <a:gd name="T51" fmla="*/ 705 h 709"/>
                <a:gd name="T52" fmla="*/ 259 w 707"/>
                <a:gd name="T53" fmla="*/ 695 h 709"/>
                <a:gd name="T54" fmla="*/ 216 w 707"/>
                <a:gd name="T55" fmla="*/ 681 h 709"/>
                <a:gd name="T56" fmla="*/ 175 w 707"/>
                <a:gd name="T57" fmla="*/ 660 h 709"/>
                <a:gd name="T58" fmla="*/ 138 w 707"/>
                <a:gd name="T59" fmla="*/ 635 h 709"/>
                <a:gd name="T60" fmla="*/ 104 w 707"/>
                <a:gd name="T61" fmla="*/ 604 h 709"/>
                <a:gd name="T62" fmla="*/ 73 w 707"/>
                <a:gd name="T63" fmla="*/ 571 h 709"/>
                <a:gd name="T64" fmla="*/ 48 w 707"/>
                <a:gd name="T65" fmla="*/ 533 h 709"/>
                <a:gd name="T66" fmla="*/ 27 w 707"/>
                <a:gd name="T67" fmla="*/ 492 h 709"/>
                <a:gd name="T68" fmla="*/ 13 w 707"/>
                <a:gd name="T69" fmla="*/ 448 h 709"/>
                <a:gd name="T70" fmla="*/ 3 w 707"/>
                <a:gd name="T71" fmla="*/ 402 h 709"/>
                <a:gd name="T72" fmla="*/ 0 w 707"/>
                <a:gd name="T73" fmla="*/ 354 h 709"/>
                <a:gd name="T74" fmla="*/ 3 w 707"/>
                <a:gd name="T75" fmla="*/ 307 h 709"/>
                <a:gd name="T76" fmla="*/ 13 w 707"/>
                <a:gd name="T77" fmla="*/ 260 h 709"/>
                <a:gd name="T78" fmla="*/ 27 w 707"/>
                <a:gd name="T79" fmla="*/ 216 h 709"/>
                <a:gd name="T80" fmla="*/ 48 w 707"/>
                <a:gd name="T81" fmla="*/ 175 h 709"/>
                <a:gd name="T82" fmla="*/ 73 w 707"/>
                <a:gd name="T83" fmla="*/ 137 h 709"/>
                <a:gd name="T84" fmla="*/ 104 w 707"/>
                <a:gd name="T85" fmla="*/ 103 h 709"/>
                <a:gd name="T86" fmla="*/ 138 w 707"/>
                <a:gd name="T87" fmla="*/ 74 h 709"/>
                <a:gd name="T88" fmla="*/ 175 w 707"/>
                <a:gd name="T89" fmla="*/ 48 h 709"/>
                <a:gd name="T90" fmla="*/ 216 w 707"/>
                <a:gd name="T91" fmla="*/ 27 h 709"/>
                <a:gd name="T92" fmla="*/ 259 w 707"/>
                <a:gd name="T93" fmla="*/ 12 h 709"/>
                <a:gd name="T94" fmla="*/ 305 w 707"/>
                <a:gd name="T95" fmla="*/ 3 h 709"/>
                <a:gd name="T96" fmla="*/ 354 w 707"/>
                <a:gd name="T97"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7" h="709">
                  <a:moveTo>
                    <a:pt x="354" y="0"/>
                  </a:moveTo>
                  <a:lnTo>
                    <a:pt x="401" y="3"/>
                  </a:lnTo>
                  <a:lnTo>
                    <a:pt x="447" y="12"/>
                  </a:lnTo>
                  <a:lnTo>
                    <a:pt x="491" y="27"/>
                  </a:lnTo>
                  <a:lnTo>
                    <a:pt x="532" y="48"/>
                  </a:lnTo>
                  <a:lnTo>
                    <a:pt x="570" y="74"/>
                  </a:lnTo>
                  <a:lnTo>
                    <a:pt x="604" y="103"/>
                  </a:lnTo>
                  <a:lnTo>
                    <a:pt x="633" y="137"/>
                  </a:lnTo>
                  <a:lnTo>
                    <a:pt x="658" y="175"/>
                  </a:lnTo>
                  <a:lnTo>
                    <a:pt x="679" y="216"/>
                  </a:lnTo>
                  <a:lnTo>
                    <a:pt x="695" y="260"/>
                  </a:lnTo>
                  <a:lnTo>
                    <a:pt x="703" y="307"/>
                  </a:lnTo>
                  <a:lnTo>
                    <a:pt x="707" y="354"/>
                  </a:lnTo>
                  <a:lnTo>
                    <a:pt x="703" y="402"/>
                  </a:lnTo>
                  <a:lnTo>
                    <a:pt x="695" y="448"/>
                  </a:lnTo>
                  <a:lnTo>
                    <a:pt x="679" y="492"/>
                  </a:lnTo>
                  <a:lnTo>
                    <a:pt x="658" y="533"/>
                  </a:lnTo>
                  <a:lnTo>
                    <a:pt x="633" y="571"/>
                  </a:lnTo>
                  <a:lnTo>
                    <a:pt x="604" y="604"/>
                  </a:lnTo>
                  <a:lnTo>
                    <a:pt x="570" y="635"/>
                  </a:lnTo>
                  <a:lnTo>
                    <a:pt x="532" y="660"/>
                  </a:lnTo>
                  <a:lnTo>
                    <a:pt x="491" y="681"/>
                  </a:lnTo>
                  <a:lnTo>
                    <a:pt x="447" y="695"/>
                  </a:lnTo>
                  <a:lnTo>
                    <a:pt x="401" y="705"/>
                  </a:lnTo>
                  <a:lnTo>
                    <a:pt x="354" y="709"/>
                  </a:lnTo>
                  <a:lnTo>
                    <a:pt x="305" y="705"/>
                  </a:lnTo>
                  <a:lnTo>
                    <a:pt x="259" y="695"/>
                  </a:lnTo>
                  <a:lnTo>
                    <a:pt x="216" y="681"/>
                  </a:lnTo>
                  <a:lnTo>
                    <a:pt x="175" y="660"/>
                  </a:lnTo>
                  <a:lnTo>
                    <a:pt x="138" y="635"/>
                  </a:lnTo>
                  <a:lnTo>
                    <a:pt x="104" y="604"/>
                  </a:lnTo>
                  <a:lnTo>
                    <a:pt x="73" y="571"/>
                  </a:lnTo>
                  <a:lnTo>
                    <a:pt x="48" y="533"/>
                  </a:lnTo>
                  <a:lnTo>
                    <a:pt x="27" y="492"/>
                  </a:lnTo>
                  <a:lnTo>
                    <a:pt x="13" y="448"/>
                  </a:lnTo>
                  <a:lnTo>
                    <a:pt x="3" y="402"/>
                  </a:lnTo>
                  <a:lnTo>
                    <a:pt x="0" y="354"/>
                  </a:lnTo>
                  <a:lnTo>
                    <a:pt x="3" y="307"/>
                  </a:lnTo>
                  <a:lnTo>
                    <a:pt x="13" y="260"/>
                  </a:lnTo>
                  <a:lnTo>
                    <a:pt x="27" y="216"/>
                  </a:lnTo>
                  <a:lnTo>
                    <a:pt x="48" y="175"/>
                  </a:lnTo>
                  <a:lnTo>
                    <a:pt x="73" y="137"/>
                  </a:lnTo>
                  <a:lnTo>
                    <a:pt x="104" y="103"/>
                  </a:lnTo>
                  <a:lnTo>
                    <a:pt x="138" y="74"/>
                  </a:lnTo>
                  <a:lnTo>
                    <a:pt x="175" y="48"/>
                  </a:lnTo>
                  <a:lnTo>
                    <a:pt x="216" y="27"/>
                  </a:lnTo>
                  <a:lnTo>
                    <a:pt x="259" y="12"/>
                  </a:lnTo>
                  <a:lnTo>
                    <a:pt x="305" y="3"/>
                  </a:lnTo>
                  <a:lnTo>
                    <a:pt x="3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40" name="Freeform 50"/>
            <p:cNvSpPr>
              <a:spLocks/>
            </p:cNvSpPr>
            <p:nvPr/>
          </p:nvSpPr>
          <p:spPr bwMode="auto">
            <a:xfrm>
              <a:off x="10726738" y="1222375"/>
              <a:ext cx="452438" cy="788987"/>
            </a:xfrm>
            <a:custGeom>
              <a:avLst/>
              <a:gdLst>
                <a:gd name="T0" fmla="*/ 965 w 1140"/>
                <a:gd name="T1" fmla="*/ 0 h 1986"/>
                <a:gd name="T2" fmla="*/ 1026 w 1140"/>
                <a:gd name="T3" fmla="*/ 11 h 1986"/>
                <a:gd name="T4" fmla="*/ 1078 w 1140"/>
                <a:gd name="T5" fmla="*/ 42 h 1986"/>
                <a:gd name="T6" fmla="*/ 1116 w 1140"/>
                <a:gd name="T7" fmla="*/ 88 h 1986"/>
                <a:gd name="T8" fmla="*/ 1137 w 1140"/>
                <a:gd name="T9" fmla="*/ 145 h 1986"/>
                <a:gd name="T10" fmla="*/ 1140 w 1140"/>
                <a:gd name="T11" fmla="*/ 932 h 1986"/>
                <a:gd name="T12" fmla="*/ 1129 w 1140"/>
                <a:gd name="T13" fmla="*/ 993 h 1986"/>
                <a:gd name="T14" fmla="*/ 1099 w 1140"/>
                <a:gd name="T15" fmla="*/ 1045 h 1986"/>
                <a:gd name="T16" fmla="*/ 1054 w 1140"/>
                <a:gd name="T17" fmla="*/ 1083 h 1986"/>
                <a:gd name="T18" fmla="*/ 997 w 1140"/>
                <a:gd name="T19" fmla="*/ 1105 h 1986"/>
                <a:gd name="T20" fmla="*/ 930 w 1140"/>
                <a:gd name="T21" fmla="*/ 1108 h 1986"/>
                <a:gd name="T22" fmla="*/ 927 w 1140"/>
                <a:gd name="T23" fmla="*/ 1842 h 1986"/>
                <a:gd name="T24" fmla="*/ 906 w 1140"/>
                <a:gd name="T25" fmla="*/ 1900 h 1986"/>
                <a:gd name="T26" fmla="*/ 867 w 1140"/>
                <a:gd name="T27" fmla="*/ 1946 h 1986"/>
                <a:gd name="T28" fmla="*/ 816 w 1140"/>
                <a:gd name="T29" fmla="*/ 1975 h 1986"/>
                <a:gd name="T30" fmla="*/ 754 w 1140"/>
                <a:gd name="T31" fmla="*/ 1986 h 1986"/>
                <a:gd name="T32" fmla="*/ 354 w 1140"/>
                <a:gd name="T33" fmla="*/ 1984 h 1986"/>
                <a:gd name="T34" fmla="*/ 297 w 1140"/>
                <a:gd name="T35" fmla="*/ 1962 h 1986"/>
                <a:gd name="T36" fmla="*/ 252 w 1140"/>
                <a:gd name="T37" fmla="*/ 1924 h 1986"/>
                <a:gd name="T38" fmla="*/ 222 w 1140"/>
                <a:gd name="T39" fmla="*/ 1872 h 1986"/>
                <a:gd name="T40" fmla="*/ 211 w 1140"/>
                <a:gd name="T41" fmla="*/ 1811 h 1986"/>
                <a:gd name="T42" fmla="*/ 229 w 1140"/>
                <a:gd name="T43" fmla="*/ 1732 h 1986"/>
                <a:gd name="T44" fmla="*/ 255 w 1140"/>
                <a:gd name="T45" fmla="*/ 1651 h 1986"/>
                <a:gd name="T46" fmla="*/ 263 w 1140"/>
                <a:gd name="T47" fmla="*/ 1565 h 1986"/>
                <a:gd name="T48" fmla="*/ 260 w 1140"/>
                <a:gd name="T49" fmla="*/ 596 h 1986"/>
                <a:gd name="T50" fmla="*/ 236 w 1140"/>
                <a:gd name="T51" fmla="*/ 496 h 1986"/>
                <a:gd name="T52" fmla="*/ 190 w 1140"/>
                <a:gd name="T53" fmla="*/ 406 h 1986"/>
                <a:gd name="T54" fmla="*/ 125 w 1140"/>
                <a:gd name="T55" fmla="*/ 330 h 1986"/>
                <a:gd name="T56" fmla="*/ 45 w 1140"/>
                <a:gd name="T57" fmla="*/ 269 h 1986"/>
                <a:gd name="T58" fmla="*/ 0 w 1140"/>
                <a:gd name="T59" fmla="*/ 176 h 1986"/>
                <a:gd name="T60" fmla="*/ 11 w 1140"/>
                <a:gd name="T61" fmla="*/ 115 h 1986"/>
                <a:gd name="T62" fmla="*/ 42 w 1140"/>
                <a:gd name="T63" fmla="*/ 63 h 1986"/>
                <a:gd name="T64" fmla="*/ 87 w 1140"/>
                <a:gd name="T65" fmla="*/ 24 h 1986"/>
                <a:gd name="T66" fmla="*/ 144 w 1140"/>
                <a:gd name="T67" fmla="*/ 3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0" h="1986">
                  <a:moveTo>
                    <a:pt x="176" y="0"/>
                  </a:moveTo>
                  <a:lnTo>
                    <a:pt x="965" y="0"/>
                  </a:lnTo>
                  <a:lnTo>
                    <a:pt x="997" y="3"/>
                  </a:lnTo>
                  <a:lnTo>
                    <a:pt x="1026" y="11"/>
                  </a:lnTo>
                  <a:lnTo>
                    <a:pt x="1054" y="24"/>
                  </a:lnTo>
                  <a:lnTo>
                    <a:pt x="1078" y="42"/>
                  </a:lnTo>
                  <a:lnTo>
                    <a:pt x="1099" y="63"/>
                  </a:lnTo>
                  <a:lnTo>
                    <a:pt x="1116" y="88"/>
                  </a:lnTo>
                  <a:lnTo>
                    <a:pt x="1129" y="115"/>
                  </a:lnTo>
                  <a:lnTo>
                    <a:pt x="1137" y="145"/>
                  </a:lnTo>
                  <a:lnTo>
                    <a:pt x="1140" y="176"/>
                  </a:lnTo>
                  <a:lnTo>
                    <a:pt x="1140" y="932"/>
                  </a:lnTo>
                  <a:lnTo>
                    <a:pt x="1137" y="964"/>
                  </a:lnTo>
                  <a:lnTo>
                    <a:pt x="1129" y="993"/>
                  </a:lnTo>
                  <a:lnTo>
                    <a:pt x="1116" y="1021"/>
                  </a:lnTo>
                  <a:lnTo>
                    <a:pt x="1099" y="1045"/>
                  </a:lnTo>
                  <a:lnTo>
                    <a:pt x="1078" y="1067"/>
                  </a:lnTo>
                  <a:lnTo>
                    <a:pt x="1054" y="1083"/>
                  </a:lnTo>
                  <a:lnTo>
                    <a:pt x="1026" y="1097"/>
                  </a:lnTo>
                  <a:lnTo>
                    <a:pt x="997" y="1105"/>
                  </a:lnTo>
                  <a:lnTo>
                    <a:pt x="965" y="1108"/>
                  </a:lnTo>
                  <a:lnTo>
                    <a:pt x="930" y="1108"/>
                  </a:lnTo>
                  <a:lnTo>
                    <a:pt x="930" y="1811"/>
                  </a:lnTo>
                  <a:lnTo>
                    <a:pt x="927" y="1842"/>
                  </a:lnTo>
                  <a:lnTo>
                    <a:pt x="919" y="1872"/>
                  </a:lnTo>
                  <a:lnTo>
                    <a:pt x="906" y="1900"/>
                  </a:lnTo>
                  <a:lnTo>
                    <a:pt x="888" y="1924"/>
                  </a:lnTo>
                  <a:lnTo>
                    <a:pt x="867" y="1946"/>
                  </a:lnTo>
                  <a:lnTo>
                    <a:pt x="843" y="1962"/>
                  </a:lnTo>
                  <a:lnTo>
                    <a:pt x="816" y="1975"/>
                  </a:lnTo>
                  <a:lnTo>
                    <a:pt x="786" y="1984"/>
                  </a:lnTo>
                  <a:lnTo>
                    <a:pt x="754" y="1986"/>
                  </a:lnTo>
                  <a:lnTo>
                    <a:pt x="386" y="1986"/>
                  </a:lnTo>
                  <a:lnTo>
                    <a:pt x="354" y="1984"/>
                  </a:lnTo>
                  <a:lnTo>
                    <a:pt x="325" y="1975"/>
                  </a:lnTo>
                  <a:lnTo>
                    <a:pt x="297" y="1962"/>
                  </a:lnTo>
                  <a:lnTo>
                    <a:pt x="273" y="1946"/>
                  </a:lnTo>
                  <a:lnTo>
                    <a:pt x="252" y="1924"/>
                  </a:lnTo>
                  <a:lnTo>
                    <a:pt x="235" y="1900"/>
                  </a:lnTo>
                  <a:lnTo>
                    <a:pt x="222" y="1872"/>
                  </a:lnTo>
                  <a:lnTo>
                    <a:pt x="214" y="1842"/>
                  </a:lnTo>
                  <a:lnTo>
                    <a:pt x="211" y="1811"/>
                  </a:lnTo>
                  <a:lnTo>
                    <a:pt x="211" y="1770"/>
                  </a:lnTo>
                  <a:lnTo>
                    <a:pt x="229" y="1732"/>
                  </a:lnTo>
                  <a:lnTo>
                    <a:pt x="245" y="1692"/>
                  </a:lnTo>
                  <a:lnTo>
                    <a:pt x="255" y="1651"/>
                  </a:lnTo>
                  <a:lnTo>
                    <a:pt x="261" y="1608"/>
                  </a:lnTo>
                  <a:lnTo>
                    <a:pt x="263" y="1565"/>
                  </a:lnTo>
                  <a:lnTo>
                    <a:pt x="263" y="648"/>
                  </a:lnTo>
                  <a:lnTo>
                    <a:pt x="260" y="596"/>
                  </a:lnTo>
                  <a:lnTo>
                    <a:pt x="251" y="544"/>
                  </a:lnTo>
                  <a:lnTo>
                    <a:pt x="236" y="496"/>
                  </a:lnTo>
                  <a:lnTo>
                    <a:pt x="215" y="448"/>
                  </a:lnTo>
                  <a:lnTo>
                    <a:pt x="190" y="406"/>
                  </a:lnTo>
                  <a:lnTo>
                    <a:pt x="160" y="366"/>
                  </a:lnTo>
                  <a:lnTo>
                    <a:pt x="125" y="330"/>
                  </a:lnTo>
                  <a:lnTo>
                    <a:pt x="87" y="297"/>
                  </a:lnTo>
                  <a:lnTo>
                    <a:pt x="45" y="269"/>
                  </a:lnTo>
                  <a:lnTo>
                    <a:pt x="0" y="246"/>
                  </a:lnTo>
                  <a:lnTo>
                    <a:pt x="0" y="176"/>
                  </a:lnTo>
                  <a:lnTo>
                    <a:pt x="4" y="145"/>
                  </a:lnTo>
                  <a:lnTo>
                    <a:pt x="11" y="115"/>
                  </a:lnTo>
                  <a:lnTo>
                    <a:pt x="24" y="88"/>
                  </a:lnTo>
                  <a:lnTo>
                    <a:pt x="42" y="63"/>
                  </a:lnTo>
                  <a:lnTo>
                    <a:pt x="63" y="42"/>
                  </a:lnTo>
                  <a:lnTo>
                    <a:pt x="87" y="24"/>
                  </a:lnTo>
                  <a:lnTo>
                    <a:pt x="114" y="11"/>
                  </a:lnTo>
                  <a:lnTo>
                    <a:pt x="144" y="3"/>
                  </a:lnTo>
                  <a:lnTo>
                    <a:pt x="1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41" name="Freeform 51"/>
            <p:cNvSpPr>
              <a:spLocks/>
            </p:cNvSpPr>
            <p:nvPr/>
          </p:nvSpPr>
          <p:spPr bwMode="auto">
            <a:xfrm>
              <a:off x="10210800" y="1411288"/>
              <a:ext cx="517525" cy="903287"/>
            </a:xfrm>
            <a:custGeom>
              <a:avLst/>
              <a:gdLst>
                <a:gd name="T0" fmla="*/ 175 w 1307"/>
                <a:gd name="T1" fmla="*/ 0 h 2276"/>
                <a:gd name="T2" fmla="*/ 1131 w 1307"/>
                <a:gd name="T3" fmla="*/ 0 h 2276"/>
                <a:gd name="T4" fmla="*/ 1162 w 1307"/>
                <a:gd name="T5" fmla="*/ 3 h 2276"/>
                <a:gd name="T6" fmla="*/ 1192 w 1307"/>
                <a:gd name="T7" fmla="*/ 11 h 2276"/>
                <a:gd name="T8" fmla="*/ 1219 w 1307"/>
                <a:gd name="T9" fmla="*/ 24 h 2276"/>
                <a:gd name="T10" fmla="*/ 1244 w 1307"/>
                <a:gd name="T11" fmla="*/ 41 h 2276"/>
                <a:gd name="T12" fmla="*/ 1265 w 1307"/>
                <a:gd name="T13" fmla="*/ 62 h 2276"/>
                <a:gd name="T14" fmla="*/ 1283 w 1307"/>
                <a:gd name="T15" fmla="*/ 88 h 2276"/>
                <a:gd name="T16" fmla="*/ 1296 w 1307"/>
                <a:gd name="T17" fmla="*/ 115 h 2276"/>
                <a:gd name="T18" fmla="*/ 1303 w 1307"/>
                <a:gd name="T19" fmla="*/ 145 h 2276"/>
                <a:gd name="T20" fmla="*/ 1307 w 1307"/>
                <a:gd name="T21" fmla="*/ 175 h 2276"/>
                <a:gd name="T22" fmla="*/ 1307 w 1307"/>
                <a:gd name="T23" fmla="*/ 1093 h 2276"/>
                <a:gd name="T24" fmla="*/ 1303 w 1307"/>
                <a:gd name="T25" fmla="*/ 1125 h 2276"/>
                <a:gd name="T26" fmla="*/ 1296 w 1307"/>
                <a:gd name="T27" fmla="*/ 1154 h 2276"/>
                <a:gd name="T28" fmla="*/ 1283 w 1307"/>
                <a:gd name="T29" fmla="*/ 1182 h 2276"/>
                <a:gd name="T30" fmla="*/ 1265 w 1307"/>
                <a:gd name="T31" fmla="*/ 1206 h 2276"/>
                <a:gd name="T32" fmla="*/ 1244 w 1307"/>
                <a:gd name="T33" fmla="*/ 1227 h 2276"/>
                <a:gd name="T34" fmla="*/ 1219 w 1307"/>
                <a:gd name="T35" fmla="*/ 1244 h 2276"/>
                <a:gd name="T36" fmla="*/ 1192 w 1307"/>
                <a:gd name="T37" fmla="*/ 1258 h 2276"/>
                <a:gd name="T38" fmla="*/ 1162 w 1307"/>
                <a:gd name="T39" fmla="*/ 1265 h 2276"/>
                <a:gd name="T40" fmla="*/ 1131 w 1307"/>
                <a:gd name="T41" fmla="*/ 1269 h 2276"/>
                <a:gd name="T42" fmla="*/ 1063 w 1307"/>
                <a:gd name="T43" fmla="*/ 1269 h 2276"/>
                <a:gd name="T44" fmla="*/ 1063 w 1307"/>
                <a:gd name="T45" fmla="*/ 2100 h 2276"/>
                <a:gd name="T46" fmla="*/ 1061 w 1307"/>
                <a:gd name="T47" fmla="*/ 2132 h 2276"/>
                <a:gd name="T48" fmla="*/ 1052 w 1307"/>
                <a:gd name="T49" fmla="*/ 2162 h 2276"/>
                <a:gd name="T50" fmla="*/ 1039 w 1307"/>
                <a:gd name="T51" fmla="*/ 2189 h 2276"/>
                <a:gd name="T52" fmla="*/ 1023 w 1307"/>
                <a:gd name="T53" fmla="*/ 2213 h 2276"/>
                <a:gd name="T54" fmla="*/ 1001 w 1307"/>
                <a:gd name="T55" fmla="*/ 2235 h 2276"/>
                <a:gd name="T56" fmla="*/ 977 w 1307"/>
                <a:gd name="T57" fmla="*/ 2252 h 2276"/>
                <a:gd name="T58" fmla="*/ 949 w 1307"/>
                <a:gd name="T59" fmla="*/ 2265 h 2276"/>
                <a:gd name="T60" fmla="*/ 920 w 1307"/>
                <a:gd name="T61" fmla="*/ 2274 h 2276"/>
                <a:gd name="T62" fmla="*/ 888 w 1307"/>
                <a:gd name="T63" fmla="*/ 2276 h 2276"/>
                <a:gd name="T64" fmla="*/ 418 w 1307"/>
                <a:gd name="T65" fmla="*/ 2276 h 2276"/>
                <a:gd name="T66" fmla="*/ 386 w 1307"/>
                <a:gd name="T67" fmla="*/ 2274 h 2276"/>
                <a:gd name="T68" fmla="*/ 356 w 1307"/>
                <a:gd name="T69" fmla="*/ 2265 h 2276"/>
                <a:gd name="T70" fmla="*/ 329 w 1307"/>
                <a:gd name="T71" fmla="*/ 2252 h 2276"/>
                <a:gd name="T72" fmla="*/ 305 w 1307"/>
                <a:gd name="T73" fmla="*/ 2235 h 2276"/>
                <a:gd name="T74" fmla="*/ 284 w 1307"/>
                <a:gd name="T75" fmla="*/ 2213 h 2276"/>
                <a:gd name="T76" fmla="*/ 266 w 1307"/>
                <a:gd name="T77" fmla="*/ 2189 h 2276"/>
                <a:gd name="T78" fmla="*/ 253 w 1307"/>
                <a:gd name="T79" fmla="*/ 2162 h 2276"/>
                <a:gd name="T80" fmla="*/ 246 w 1307"/>
                <a:gd name="T81" fmla="*/ 2132 h 2276"/>
                <a:gd name="T82" fmla="*/ 242 w 1307"/>
                <a:gd name="T83" fmla="*/ 2100 h 2276"/>
                <a:gd name="T84" fmla="*/ 242 w 1307"/>
                <a:gd name="T85" fmla="*/ 1272 h 2276"/>
                <a:gd name="T86" fmla="*/ 175 w 1307"/>
                <a:gd name="T87" fmla="*/ 1272 h 2276"/>
                <a:gd name="T88" fmla="*/ 144 w 1307"/>
                <a:gd name="T89" fmla="*/ 1269 h 2276"/>
                <a:gd name="T90" fmla="*/ 114 w 1307"/>
                <a:gd name="T91" fmla="*/ 1261 h 2276"/>
                <a:gd name="T92" fmla="*/ 87 w 1307"/>
                <a:gd name="T93" fmla="*/ 1248 h 2276"/>
                <a:gd name="T94" fmla="*/ 63 w 1307"/>
                <a:gd name="T95" fmla="*/ 1230 h 2276"/>
                <a:gd name="T96" fmla="*/ 41 w 1307"/>
                <a:gd name="T97" fmla="*/ 1209 h 2276"/>
                <a:gd name="T98" fmla="*/ 24 w 1307"/>
                <a:gd name="T99" fmla="*/ 1184 h 2276"/>
                <a:gd name="T100" fmla="*/ 11 w 1307"/>
                <a:gd name="T101" fmla="*/ 1157 h 2276"/>
                <a:gd name="T102" fmla="*/ 2 w 1307"/>
                <a:gd name="T103" fmla="*/ 1127 h 2276"/>
                <a:gd name="T104" fmla="*/ 0 w 1307"/>
                <a:gd name="T105" fmla="*/ 1096 h 2276"/>
                <a:gd name="T106" fmla="*/ 0 w 1307"/>
                <a:gd name="T107" fmla="*/ 175 h 2276"/>
                <a:gd name="T108" fmla="*/ 2 w 1307"/>
                <a:gd name="T109" fmla="*/ 145 h 2276"/>
                <a:gd name="T110" fmla="*/ 10 w 1307"/>
                <a:gd name="T111" fmla="*/ 115 h 2276"/>
                <a:gd name="T112" fmla="*/ 23 w 1307"/>
                <a:gd name="T113" fmla="*/ 88 h 2276"/>
                <a:gd name="T114" fmla="*/ 41 w 1307"/>
                <a:gd name="T115" fmla="*/ 62 h 2276"/>
                <a:gd name="T116" fmla="*/ 62 w 1307"/>
                <a:gd name="T117" fmla="*/ 41 h 2276"/>
                <a:gd name="T118" fmla="*/ 86 w 1307"/>
                <a:gd name="T119" fmla="*/ 24 h 2276"/>
                <a:gd name="T120" fmla="*/ 113 w 1307"/>
                <a:gd name="T121" fmla="*/ 11 h 2276"/>
                <a:gd name="T122" fmla="*/ 143 w 1307"/>
                <a:gd name="T123" fmla="*/ 3 h 2276"/>
                <a:gd name="T124" fmla="*/ 175 w 1307"/>
                <a:gd name="T125" fmla="*/ 0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7" h="2276">
                  <a:moveTo>
                    <a:pt x="175" y="0"/>
                  </a:moveTo>
                  <a:lnTo>
                    <a:pt x="1131" y="0"/>
                  </a:lnTo>
                  <a:lnTo>
                    <a:pt x="1162" y="3"/>
                  </a:lnTo>
                  <a:lnTo>
                    <a:pt x="1192" y="11"/>
                  </a:lnTo>
                  <a:lnTo>
                    <a:pt x="1219" y="24"/>
                  </a:lnTo>
                  <a:lnTo>
                    <a:pt x="1244" y="41"/>
                  </a:lnTo>
                  <a:lnTo>
                    <a:pt x="1265" y="62"/>
                  </a:lnTo>
                  <a:lnTo>
                    <a:pt x="1283" y="88"/>
                  </a:lnTo>
                  <a:lnTo>
                    <a:pt x="1296" y="115"/>
                  </a:lnTo>
                  <a:lnTo>
                    <a:pt x="1303" y="145"/>
                  </a:lnTo>
                  <a:lnTo>
                    <a:pt x="1307" y="175"/>
                  </a:lnTo>
                  <a:lnTo>
                    <a:pt x="1307" y="1093"/>
                  </a:lnTo>
                  <a:lnTo>
                    <a:pt x="1303" y="1125"/>
                  </a:lnTo>
                  <a:lnTo>
                    <a:pt x="1296" y="1154"/>
                  </a:lnTo>
                  <a:lnTo>
                    <a:pt x="1283" y="1182"/>
                  </a:lnTo>
                  <a:lnTo>
                    <a:pt x="1265" y="1206"/>
                  </a:lnTo>
                  <a:lnTo>
                    <a:pt x="1244" y="1227"/>
                  </a:lnTo>
                  <a:lnTo>
                    <a:pt x="1219" y="1244"/>
                  </a:lnTo>
                  <a:lnTo>
                    <a:pt x="1192" y="1258"/>
                  </a:lnTo>
                  <a:lnTo>
                    <a:pt x="1162" y="1265"/>
                  </a:lnTo>
                  <a:lnTo>
                    <a:pt x="1131" y="1269"/>
                  </a:lnTo>
                  <a:lnTo>
                    <a:pt x="1063" y="1269"/>
                  </a:lnTo>
                  <a:lnTo>
                    <a:pt x="1063" y="2100"/>
                  </a:lnTo>
                  <a:lnTo>
                    <a:pt x="1061" y="2132"/>
                  </a:lnTo>
                  <a:lnTo>
                    <a:pt x="1052" y="2162"/>
                  </a:lnTo>
                  <a:lnTo>
                    <a:pt x="1039" y="2189"/>
                  </a:lnTo>
                  <a:lnTo>
                    <a:pt x="1023" y="2213"/>
                  </a:lnTo>
                  <a:lnTo>
                    <a:pt x="1001" y="2235"/>
                  </a:lnTo>
                  <a:lnTo>
                    <a:pt x="977" y="2252"/>
                  </a:lnTo>
                  <a:lnTo>
                    <a:pt x="949" y="2265"/>
                  </a:lnTo>
                  <a:lnTo>
                    <a:pt x="920" y="2274"/>
                  </a:lnTo>
                  <a:lnTo>
                    <a:pt x="888" y="2276"/>
                  </a:lnTo>
                  <a:lnTo>
                    <a:pt x="418" y="2276"/>
                  </a:lnTo>
                  <a:lnTo>
                    <a:pt x="386" y="2274"/>
                  </a:lnTo>
                  <a:lnTo>
                    <a:pt x="356" y="2265"/>
                  </a:lnTo>
                  <a:lnTo>
                    <a:pt x="329" y="2252"/>
                  </a:lnTo>
                  <a:lnTo>
                    <a:pt x="305" y="2235"/>
                  </a:lnTo>
                  <a:lnTo>
                    <a:pt x="284" y="2213"/>
                  </a:lnTo>
                  <a:lnTo>
                    <a:pt x="266" y="2189"/>
                  </a:lnTo>
                  <a:lnTo>
                    <a:pt x="253" y="2162"/>
                  </a:lnTo>
                  <a:lnTo>
                    <a:pt x="246" y="2132"/>
                  </a:lnTo>
                  <a:lnTo>
                    <a:pt x="242" y="2100"/>
                  </a:lnTo>
                  <a:lnTo>
                    <a:pt x="242" y="1272"/>
                  </a:lnTo>
                  <a:lnTo>
                    <a:pt x="175" y="1272"/>
                  </a:lnTo>
                  <a:lnTo>
                    <a:pt x="144" y="1269"/>
                  </a:lnTo>
                  <a:lnTo>
                    <a:pt x="114" y="1261"/>
                  </a:lnTo>
                  <a:lnTo>
                    <a:pt x="87" y="1248"/>
                  </a:lnTo>
                  <a:lnTo>
                    <a:pt x="63" y="1230"/>
                  </a:lnTo>
                  <a:lnTo>
                    <a:pt x="41" y="1209"/>
                  </a:lnTo>
                  <a:lnTo>
                    <a:pt x="24" y="1184"/>
                  </a:lnTo>
                  <a:lnTo>
                    <a:pt x="11" y="1157"/>
                  </a:lnTo>
                  <a:lnTo>
                    <a:pt x="2" y="1127"/>
                  </a:lnTo>
                  <a:lnTo>
                    <a:pt x="0" y="1096"/>
                  </a:lnTo>
                  <a:lnTo>
                    <a:pt x="0" y="175"/>
                  </a:lnTo>
                  <a:lnTo>
                    <a:pt x="2" y="145"/>
                  </a:lnTo>
                  <a:lnTo>
                    <a:pt x="10" y="115"/>
                  </a:lnTo>
                  <a:lnTo>
                    <a:pt x="23" y="88"/>
                  </a:lnTo>
                  <a:lnTo>
                    <a:pt x="41" y="62"/>
                  </a:lnTo>
                  <a:lnTo>
                    <a:pt x="62" y="41"/>
                  </a:lnTo>
                  <a:lnTo>
                    <a:pt x="86" y="24"/>
                  </a:lnTo>
                  <a:lnTo>
                    <a:pt x="113" y="11"/>
                  </a:lnTo>
                  <a:lnTo>
                    <a:pt x="143" y="3"/>
                  </a:lnTo>
                  <a:lnTo>
                    <a:pt x="1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42" name="Freeform 52"/>
            <p:cNvSpPr>
              <a:spLocks/>
            </p:cNvSpPr>
            <p:nvPr/>
          </p:nvSpPr>
          <p:spPr bwMode="auto">
            <a:xfrm>
              <a:off x="10307638" y="1030288"/>
              <a:ext cx="322263" cy="322262"/>
            </a:xfrm>
            <a:custGeom>
              <a:avLst/>
              <a:gdLst>
                <a:gd name="T0" fmla="*/ 405 w 812"/>
                <a:gd name="T1" fmla="*/ 0 h 814"/>
                <a:gd name="T2" fmla="*/ 457 w 812"/>
                <a:gd name="T3" fmla="*/ 3 h 814"/>
                <a:gd name="T4" fmla="*/ 506 w 812"/>
                <a:gd name="T5" fmla="*/ 12 h 814"/>
                <a:gd name="T6" fmla="*/ 552 w 812"/>
                <a:gd name="T7" fmla="*/ 27 h 814"/>
                <a:gd name="T8" fmla="*/ 597 w 812"/>
                <a:gd name="T9" fmla="*/ 47 h 814"/>
                <a:gd name="T10" fmla="*/ 638 w 812"/>
                <a:gd name="T11" fmla="*/ 72 h 814"/>
                <a:gd name="T12" fmla="*/ 675 w 812"/>
                <a:gd name="T13" fmla="*/ 102 h 814"/>
                <a:gd name="T14" fmla="*/ 709 w 812"/>
                <a:gd name="T15" fmla="*/ 136 h 814"/>
                <a:gd name="T16" fmla="*/ 740 w 812"/>
                <a:gd name="T17" fmla="*/ 174 h 814"/>
                <a:gd name="T18" fmla="*/ 765 w 812"/>
                <a:gd name="T19" fmla="*/ 215 h 814"/>
                <a:gd name="T20" fmla="*/ 784 w 812"/>
                <a:gd name="T21" fmla="*/ 259 h 814"/>
                <a:gd name="T22" fmla="*/ 800 w 812"/>
                <a:gd name="T23" fmla="*/ 306 h 814"/>
                <a:gd name="T24" fmla="*/ 809 w 812"/>
                <a:gd name="T25" fmla="*/ 355 h 814"/>
                <a:gd name="T26" fmla="*/ 812 w 812"/>
                <a:gd name="T27" fmla="*/ 406 h 814"/>
                <a:gd name="T28" fmla="*/ 809 w 812"/>
                <a:gd name="T29" fmla="*/ 458 h 814"/>
                <a:gd name="T30" fmla="*/ 800 w 812"/>
                <a:gd name="T31" fmla="*/ 507 h 814"/>
                <a:gd name="T32" fmla="*/ 784 w 812"/>
                <a:gd name="T33" fmla="*/ 553 h 814"/>
                <a:gd name="T34" fmla="*/ 765 w 812"/>
                <a:gd name="T35" fmla="*/ 598 h 814"/>
                <a:gd name="T36" fmla="*/ 740 w 812"/>
                <a:gd name="T37" fmla="*/ 639 h 814"/>
                <a:gd name="T38" fmla="*/ 709 w 812"/>
                <a:gd name="T39" fmla="*/ 677 h 814"/>
                <a:gd name="T40" fmla="*/ 675 w 812"/>
                <a:gd name="T41" fmla="*/ 710 h 814"/>
                <a:gd name="T42" fmla="*/ 638 w 812"/>
                <a:gd name="T43" fmla="*/ 741 h 814"/>
                <a:gd name="T44" fmla="*/ 597 w 812"/>
                <a:gd name="T45" fmla="*/ 766 h 814"/>
                <a:gd name="T46" fmla="*/ 552 w 812"/>
                <a:gd name="T47" fmla="*/ 786 h 814"/>
                <a:gd name="T48" fmla="*/ 506 w 812"/>
                <a:gd name="T49" fmla="*/ 802 h 814"/>
                <a:gd name="T50" fmla="*/ 457 w 812"/>
                <a:gd name="T51" fmla="*/ 810 h 814"/>
                <a:gd name="T52" fmla="*/ 405 w 812"/>
                <a:gd name="T53" fmla="*/ 814 h 814"/>
                <a:gd name="T54" fmla="*/ 355 w 812"/>
                <a:gd name="T55" fmla="*/ 810 h 814"/>
                <a:gd name="T56" fmla="*/ 305 w 812"/>
                <a:gd name="T57" fmla="*/ 802 h 814"/>
                <a:gd name="T58" fmla="*/ 258 w 812"/>
                <a:gd name="T59" fmla="*/ 786 h 814"/>
                <a:gd name="T60" fmla="*/ 214 w 812"/>
                <a:gd name="T61" fmla="*/ 766 h 814"/>
                <a:gd name="T62" fmla="*/ 174 w 812"/>
                <a:gd name="T63" fmla="*/ 741 h 814"/>
                <a:gd name="T64" fmla="*/ 136 w 812"/>
                <a:gd name="T65" fmla="*/ 710 h 814"/>
                <a:gd name="T66" fmla="*/ 102 w 812"/>
                <a:gd name="T67" fmla="*/ 677 h 814"/>
                <a:gd name="T68" fmla="*/ 72 w 812"/>
                <a:gd name="T69" fmla="*/ 639 h 814"/>
                <a:gd name="T70" fmla="*/ 47 w 812"/>
                <a:gd name="T71" fmla="*/ 598 h 814"/>
                <a:gd name="T72" fmla="*/ 27 w 812"/>
                <a:gd name="T73" fmla="*/ 553 h 814"/>
                <a:gd name="T74" fmla="*/ 12 w 812"/>
                <a:gd name="T75" fmla="*/ 507 h 814"/>
                <a:gd name="T76" fmla="*/ 3 w 812"/>
                <a:gd name="T77" fmla="*/ 458 h 814"/>
                <a:gd name="T78" fmla="*/ 0 w 812"/>
                <a:gd name="T79" fmla="*/ 406 h 814"/>
                <a:gd name="T80" fmla="*/ 3 w 812"/>
                <a:gd name="T81" fmla="*/ 355 h 814"/>
                <a:gd name="T82" fmla="*/ 12 w 812"/>
                <a:gd name="T83" fmla="*/ 306 h 814"/>
                <a:gd name="T84" fmla="*/ 27 w 812"/>
                <a:gd name="T85" fmla="*/ 259 h 814"/>
                <a:gd name="T86" fmla="*/ 47 w 812"/>
                <a:gd name="T87" fmla="*/ 215 h 814"/>
                <a:gd name="T88" fmla="*/ 72 w 812"/>
                <a:gd name="T89" fmla="*/ 174 h 814"/>
                <a:gd name="T90" fmla="*/ 102 w 812"/>
                <a:gd name="T91" fmla="*/ 136 h 814"/>
                <a:gd name="T92" fmla="*/ 136 w 812"/>
                <a:gd name="T93" fmla="*/ 102 h 814"/>
                <a:gd name="T94" fmla="*/ 174 w 812"/>
                <a:gd name="T95" fmla="*/ 72 h 814"/>
                <a:gd name="T96" fmla="*/ 214 w 812"/>
                <a:gd name="T97" fmla="*/ 47 h 814"/>
                <a:gd name="T98" fmla="*/ 258 w 812"/>
                <a:gd name="T99" fmla="*/ 27 h 814"/>
                <a:gd name="T100" fmla="*/ 305 w 812"/>
                <a:gd name="T101" fmla="*/ 12 h 814"/>
                <a:gd name="T102" fmla="*/ 355 w 812"/>
                <a:gd name="T103" fmla="*/ 3 h 814"/>
                <a:gd name="T104" fmla="*/ 405 w 812"/>
                <a:gd name="T105"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2" h="814">
                  <a:moveTo>
                    <a:pt x="405" y="0"/>
                  </a:moveTo>
                  <a:lnTo>
                    <a:pt x="457" y="3"/>
                  </a:lnTo>
                  <a:lnTo>
                    <a:pt x="506" y="12"/>
                  </a:lnTo>
                  <a:lnTo>
                    <a:pt x="552" y="27"/>
                  </a:lnTo>
                  <a:lnTo>
                    <a:pt x="597" y="47"/>
                  </a:lnTo>
                  <a:lnTo>
                    <a:pt x="638" y="72"/>
                  </a:lnTo>
                  <a:lnTo>
                    <a:pt x="675" y="102"/>
                  </a:lnTo>
                  <a:lnTo>
                    <a:pt x="709" y="136"/>
                  </a:lnTo>
                  <a:lnTo>
                    <a:pt x="740" y="174"/>
                  </a:lnTo>
                  <a:lnTo>
                    <a:pt x="765" y="215"/>
                  </a:lnTo>
                  <a:lnTo>
                    <a:pt x="784" y="259"/>
                  </a:lnTo>
                  <a:lnTo>
                    <a:pt x="800" y="306"/>
                  </a:lnTo>
                  <a:lnTo>
                    <a:pt x="809" y="355"/>
                  </a:lnTo>
                  <a:lnTo>
                    <a:pt x="812" y="406"/>
                  </a:lnTo>
                  <a:lnTo>
                    <a:pt x="809" y="458"/>
                  </a:lnTo>
                  <a:lnTo>
                    <a:pt x="800" y="507"/>
                  </a:lnTo>
                  <a:lnTo>
                    <a:pt x="784" y="553"/>
                  </a:lnTo>
                  <a:lnTo>
                    <a:pt x="765" y="598"/>
                  </a:lnTo>
                  <a:lnTo>
                    <a:pt x="740" y="639"/>
                  </a:lnTo>
                  <a:lnTo>
                    <a:pt x="709" y="677"/>
                  </a:lnTo>
                  <a:lnTo>
                    <a:pt x="675" y="710"/>
                  </a:lnTo>
                  <a:lnTo>
                    <a:pt x="638" y="741"/>
                  </a:lnTo>
                  <a:lnTo>
                    <a:pt x="597" y="766"/>
                  </a:lnTo>
                  <a:lnTo>
                    <a:pt x="552" y="786"/>
                  </a:lnTo>
                  <a:lnTo>
                    <a:pt x="506" y="802"/>
                  </a:lnTo>
                  <a:lnTo>
                    <a:pt x="457" y="810"/>
                  </a:lnTo>
                  <a:lnTo>
                    <a:pt x="405" y="814"/>
                  </a:lnTo>
                  <a:lnTo>
                    <a:pt x="355" y="810"/>
                  </a:lnTo>
                  <a:lnTo>
                    <a:pt x="305" y="802"/>
                  </a:lnTo>
                  <a:lnTo>
                    <a:pt x="258" y="786"/>
                  </a:lnTo>
                  <a:lnTo>
                    <a:pt x="214" y="766"/>
                  </a:lnTo>
                  <a:lnTo>
                    <a:pt x="174" y="741"/>
                  </a:lnTo>
                  <a:lnTo>
                    <a:pt x="136" y="710"/>
                  </a:lnTo>
                  <a:lnTo>
                    <a:pt x="102" y="677"/>
                  </a:lnTo>
                  <a:lnTo>
                    <a:pt x="72" y="639"/>
                  </a:lnTo>
                  <a:lnTo>
                    <a:pt x="47" y="598"/>
                  </a:lnTo>
                  <a:lnTo>
                    <a:pt x="27" y="553"/>
                  </a:lnTo>
                  <a:lnTo>
                    <a:pt x="12" y="507"/>
                  </a:lnTo>
                  <a:lnTo>
                    <a:pt x="3" y="458"/>
                  </a:lnTo>
                  <a:lnTo>
                    <a:pt x="0" y="406"/>
                  </a:lnTo>
                  <a:lnTo>
                    <a:pt x="3" y="355"/>
                  </a:lnTo>
                  <a:lnTo>
                    <a:pt x="12" y="306"/>
                  </a:lnTo>
                  <a:lnTo>
                    <a:pt x="27" y="259"/>
                  </a:lnTo>
                  <a:lnTo>
                    <a:pt x="47" y="215"/>
                  </a:lnTo>
                  <a:lnTo>
                    <a:pt x="72" y="174"/>
                  </a:lnTo>
                  <a:lnTo>
                    <a:pt x="102" y="136"/>
                  </a:lnTo>
                  <a:lnTo>
                    <a:pt x="136" y="102"/>
                  </a:lnTo>
                  <a:lnTo>
                    <a:pt x="174" y="72"/>
                  </a:lnTo>
                  <a:lnTo>
                    <a:pt x="214" y="47"/>
                  </a:lnTo>
                  <a:lnTo>
                    <a:pt x="258" y="27"/>
                  </a:lnTo>
                  <a:lnTo>
                    <a:pt x="305" y="12"/>
                  </a:lnTo>
                  <a:lnTo>
                    <a:pt x="355" y="3"/>
                  </a:lnTo>
                  <a:lnTo>
                    <a:pt x="40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grpSp>
      <p:grpSp>
        <p:nvGrpSpPr>
          <p:cNvPr id="43" name="Group 42"/>
          <p:cNvGrpSpPr/>
          <p:nvPr/>
        </p:nvGrpSpPr>
        <p:grpSpPr>
          <a:xfrm>
            <a:off x="2524141" y="3980779"/>
            <a:ext cx="583493" cy="585734"/>
            <a:chOff x="7551738" y="561975"/>
            <a:chExt cx="1652587" cy="1658938"/>
          </a:xfrm>
          <a:solidFill>
            <a:schemeClr val="tx1"/>
          </a:solidFill>
        </p:grpSpPr>
        <p:sp>
          <p:nvSpPr>
            <p:cNvPr id="44" name="Freeform 40"/>
            <p:cNvSpPr>
              <a:spLocks/>
            </p:cNvSpPr>
            <p:nvPr/>
          </p:nvSpPr>
          <p:spPr bwMode="auto">
            <a:xfrm>
              <a:off x="7551738" y="728663"/>
              <a:ext cx="1492250" cy="1492250"/>
            </a:xfrm>
            <a:custGeom>
              <a:avLst/>
              <a:gdLst>
                <a:gd name="T0" fmla="*/ 2110 w 3760"/>
                <a:gd name="T1" fmla="*/ 14 h 3759"/>
                <a:gd name="T2" fmla="*/ 2439 w 3760"/>
                <a:gd name="T3" fmla="*/ 85 h 3759"/>
                <a:gd name="T4" fmla="*/ 2744 w 3760"/>
                <a:gd name="T5" fmla="*/ 209 h 3759"/>
                <a:gd name="T6" fmla="*/ 2764 w 3760"/>
                <a:gd name="T7" fmla="*/ 550 h 3759"/>
                <a:gd name="T8" fmla="*/ 2443 w 3760"/>
                <a:gd name="T9" fmla="*/ 617 h 3759"/>
                <a:gd name="T10" fmla="*/ 2172 w 3760"/>
                <a:gd name="T11" fmla="*/ 529 h 3759"/>
                <a:gd name="T12" fmla="*/ 1880 w 3760"/>
                <a:gd name="T13" fmla="*/ 498 h 3759"/>
                <a:gd name="T14" fmla="*/ 1578 w 3760"/>
                <a:gd name="T15" fmla="*/ 531 h 3759"/>
                <a:gd name="T16" fmla="*/ 1297 w 3760"/>
                <a:gd name="T17" fmla="*/ 626 h 3759"/>
                <a:gd name="T18" fmla="*/ 1048 w 3760"/>
                <a:gd name="T19" fmla="*/ 776 h 3759"/>
                <a:gd name="T20" fmla="*/ 837 w 3760"/>
                <a:gd name="T21" fmla="*/ 972 h 3759"/>
                <a:gd name="T22" fmla="*/ 671 w 3760"/>
                <a:gd name="T23" fmla="*/ 1210 h 3759"/>
                <a:gd name="T24" fmla="*/ 556 w 3760"/>
                <a:gd name="T25" fmla="*/ 1480 h 3759"/>
                <a:gd name="T26" fmla="*/ 502 w 3760"/>
                <a:gd name="T27" fmla="*/ 1776 h 3759"/>
                <a:gd name="T28" fmla="*/ 513 w 3760"/>
                <a:gd name="T29" fmla="*/ 2083 h 3759"/>
                <a:gd name="T30" fmla="*/ 588 w 3760"/>
                <a:gd name="T31" fmla="*/ 2371 h 3759"/>
                <a:gd name="T32" fmla="*/ 720 w 3760"/>
                <a:gd name="T33" fmla="*/ 2632 h 3759"/>
                <a:gd name="T34" fmla="*/ 903 w 3760"/>
                <a:gd name="T35" fmla="*/ 2856 h 3759"/>
                <a:gd name="T36" fmla="*/ 1128 w 3760"/>
                <a:gd name="T37" fmla="*/ 3038 h 3759"/>
                <a:gd name="T38" fmla="*/ 1388 w 3760"/>
                <a:gd name="T39" fmla="*/ 3170 h 3759"/>
                <a:gd name="T40" fmla="*/ 1677 w 3760"/>
                <a:gd name="T41" fmla="*/ 3246 h 3759"/>
                <a:gd name="T42" fmla="*/ 1984 w 3760"/>
                <a:gd name="T43" fmla="*/ 3257 h 3759"/>
                <a:gd name="T44" fmla="*/ 2280 w 3760"/>
                <a:gd name="T45" fmla="*/ 3202 h 3759"/>
                <a:gd name="T46" fmla="*/ 2551 w 3760"/>
                <a:gd name="T47" fmla="*/ 3089 h 3759"/>
                <a:gd name="T48" fmla="*/ 2787 w 3760"/>
                <a:gd name="T49" fmla="*/ 2922 h 3759"/>
                <a:gd name="T50" fmla="*/ 2985 w 3760"/>
                <a:gd name="T51" fmla="*/ 2710 h 3759"/>
                <a:gd name="T52" fmla="*/ 3134 w 3760"/>
                <a:gd name="T53" fmla="*/ 2462 h 3759"/>
                <a:gd name="T54" fmla="*/ 3229 w 3760"/>
                <a:gd name="T55" fmla="*/ 2182 h 3759"/>
                <a:gd name="T56" fmla="*/ 3263 w 3760"/>
                <a:gd name="T57" fmla="*/ 1879 h 3759"/>
                <a:gd name="T58" fmla="*/ 3232 w 3760"/>
                <a:gd name="T59" fmla="*/ 1588 h 3759"/>
                <a:gd name="T60" fmla="*/ 3144 w 3760"/>
                <a:gd name="T61" fmla="*/ 1318 h 3759"/>
                <a:gd name="T62" fmla="*/ 3228 w 3760"/>
                <a:gd name="T63" fmla="*/ 980 h 3759"/>
                <a:gd name="T64" fmla="*/ 3517 w 3760"/>
                <a:gd name="T65" fmla="*/ 999 h 3759"/>
                <a:gd name="T66" fmla="*/ 3634 w 3760"/>
                <a:gd name="T67" fmla="*/ 1201 h 3759"/>
                <a:gd name="T68" fmla="*/ 3728 w 3760"/>
                <a:gd name="T69" fmla="*/ 1528 h 3759"/>
                <a:gd name="T70" fmla="*/ 3760 w 3760"/>
                <a:gd name="T71" fmla="*/ 1879 h 3759"/>
                <a:gd name="T72" fmla="*/ 3726 w 3760"/>
                <a:gd name="T73" fmla="*/ 2243 h 3759"/>
                <a:gd name="T74" fmla="*/ 3624 w 3760"/>
                <a:gd name="T75" fmla="*/ 2583 h 3759"/>
                <a:gd name="T76" fmla="*/ 3463 w 3760"/>
                <a:gd name="T77" fmla="*/ 2893 h 3759"/>
                <a:gd name="T78" fmla="*/ 3251 w 3760"/>
                <a:gd name="T79" fmla="*/ 3166 h 3759"/>
                <a:gd name="T80" fmla="*/ 2990 w 3760"/>
                <a:gd name="T81" fmla="*/ 3396 h 3759"/>
                <a:gd name="T82" fmla="*/ 2692 w 3760"/>
                <a:gd name="T83" fmla="*/ 3575 h 3759"/>
                <a:gd name="T84" fmla="*/ 2361 w 3760"/>
                <a:gd name="T85" fmla="*/ 3697 h 3759"/>
                <a:gd name="T86" fmla="*/ 2003 w 3760"/>
                <a:gd name="T87" fmla="*/ 3755 h 3759"/>
                <a:gd name="T88" fmla="*/ 1635 w 3760"/>
                <a:gd name="T89" fmla="*/ 3742 h 3759"/>
                <a:gd name="T90" fmla="*/ 1286 w 3760"/>
                <a:gd name="T91" fmla="*/ 3662 h 3759"/>
                <a:gd name="T92" fmla="*/ 964 w 3760"/>
                <a:gd name="T93" fmla="*/ 3522 h 3759"/>
                <a:gd name="T94" fmla="*/ 678 w 3760"/>
                <a:gd name="T95" fmla="*/ 3325 h 3759"/>
                <a:gd name="T96" fmla="*/ 433 w 3760"/>
                <a:gd name="T97" fmla="*/ 3080 h 3759"/>
                <a:gd name="T98" fmla="*/ 238 w 3760"/>
                <a:gd name="T99" fmla="*/ 2794 h 3759"/>
                <a:gd name="T100" fmla="*/ 95 w 3760"/>
                <a:gd name="T101" fmla="*/ 2473 h 3759"/>
                <a:gd name="T102" fmla="*/ 15 w 3760"/>
                <a:gd name="T103" fmla="*/ 2124 h 3759"/>
                <a:gd name="T104" fmla="*/ 4 w 3760"/>
                <a:gd name="T105" fmla="*/ 1756 h 3759"/>
                <a:gd name="T106" fmla="*/ 62 w 3760"/>
                <a:gd name="T107" fmla="*/ 1399 h 3759"/>
                <a:gd name="T108" fmla="*/ 184 w 3760"/>
                <a:gd name="T109" fmla="*/ 1068 h 3759"/>
                <a:gd name="T110" fmla="*/ 362 w 3760"/>
                <a:gd name="T111" fmla="*/ 769 h 3759"/>
                <a:gd name="T112" fmla="*/ 592 w 3760"/>
                <a:gd name="T113" fmla="*/ 510 h 3759"/>
                <a:gd name="T114" fmla="*/ 865 w 3760"/>
                <a:gd name="T115" fmla="*/ 297 h 3759"/>
                <a:gd name="T116" fmla="*/ 1175 w 3760"/>
                <a:gd name="T117" fmla="*/ 137 h 3759"/>
                <a:gd name="T118" fmla="*/ 1515 w 3760"/>
                <a:gd name="T119" fmla="*/ 36 h 3759"/>
                <a:gd name="T120" fmla="*/ 1880 w 3760"/>
                <a:gd name="T121" fmla="*/ 0 h 3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0" h="3759">
                  <a:moveTo>
                    <a:pt x="1880" y="0"/>
                  </a:moveTo>
                  <a:lnTo>
                    <a:pt x="1996" y="4"/>
                  </a:lnTo>
                  <a:lnTo>
                    <a:pt x="2110" y="14"/>
                  </a:lnTo>
                  <a:lnTo>
                    <a:pt x="2222" y="30"/>
                  </a:lnTo>
                  <a:lnTo>
                    <a:pt x="2331" y="55"/>
                  </a:lnTo>
                  <a:lnTo>
                    <a:pt x="2439" y="85"/>
                  </a:lnTo>
                  <a:lnTo>
                    <a:pt x="2543" y="121"/>
                  </a:lnTo>
                  <a:lnTo>
                    <a:pt x="2645" y="162"/>
                  </a:lnTo>
                  <a:lnTo>
                    <a:pt x="2744" y="209"/>
                  </a:lnTo>
                  <a:lnTo>
                    <a:pt x="2741" y="242"/>
                  </a:lnTo>
                  <a:lnTo>
                    <a:pt x="2743" y="275"/>
                  </a:lnTo>
                  <a:lnTo>
                    <a:pt x="2764" y="550"/>
                  </a:lnTo>
                  <a:lnTo>
                    <a:pt x="2608" y="705"/>
                  </a:lnTo>
                  <a:lnTo>
                    <a:pt x="2527" y="659"/>
                  </a:lnTo>
                  <a:lnTo>
                    <a:pt x="2443" y="617"/>
                  </a:lnTo>
                  <a:lnTo>
                    <a:pt x="2355" y="581"/>
                  </a:lnTo>
                  <a:lnTo>
                    <a:pt x="2265" y="552"/>
                  </a:lnTo>
                  <a:lnTo>
                    <a:pt x="2172" y="529"/>
                  </a:lnTo>
                  <a:lnTo>
                    <a:pt x="2077" y="512"/>
                  </a:lnTo>
                  <a:lnTo>
                    <a:pt x="1979" y="501"/>
                  </a:lnTo>
                  <a:lnTo>
                    <a:pt x="1880" y="498"/>
                  </a:lnTo>
                  <a:lnTo>
                    <a:pt x="1777" y="501"/>
                  </a:lnTo>
                  <a:lnTo>
                    <a:pt x="1676" y="513"/>
                  </a:lnTo>
                  <a:lnTo>
                    <a:pt x="1578" y="531"/>
                  </a:lnTo>
                  <a:lnTo>
                    <a:pt x="1481" y="556"/>
                  </a:lnTo>
                  <a:lnTo>
                    <a:pt x="1387" y="588"/>
                  </a:lnTo>
                  <a:lnTo>
                    <a:pt x="1297" y="626"/>
                  </a:lnTo>
                  <a:lnTo>
                    <a:pt x="1211" y="670"/>
                  </a:lnTo>
                  <a:lnTo>
                    <a:pt x="1128" y="721"/>
                  </a:lnTo>
                  <a:lnTo>
                    <a:pt x="1048" y="776"/>
                  </a:lnTo>
                  <a:lnTo>
                    <a:pt x="973" y="837"/>
                  </a:lnTo>
                  <a:lnTo>
                    <a:pt x="903" y="903"/>
                  </a:lnTo>
                  <a:lnTo>
                    <a:pt x="837" y="972"/>
                  </a:lnTo>
                  <a:lnTo>
                    <a:pt x="776" y="1049"/>
                  </a:lnTo>
                  <a:lnTo>
                    <a:pt x="720" y="1127"/>
                  </a:lnTo>
                  <a:lnTo>
                    <a:pt x="671" y="1210"/>
                  </a:lnTo>
                  <a:lnTo>
                    <a:pt x="626" y="1297"/>
                  </a:lnTo>
                  <a:lnTo>
                    <a:pt x="588" y="1388"/>
                  </a:lnTo>
                  <a:lnTo>
                    <a:pt x="556" y="1480"/>
                  </a:lnTo>
                  <a:lnTo>
                    <a:pt x="531" y="1577"/>
                  </a:lnTo>
                  <a:lnTo>
                    <a:pt x="513" y="1676"/>
                  </a:lnTo>
                  <a:lnTo>
                    <a:pt x="502" y="1776"/>
                  </a:lnTo>
                  <a:lnTo>
                    <a:pt x="498" y="1879"/>
                  </a:lnTo>
                  <a:lnTo>
                    <a:pt x="502" y="1983"/>
                  </a:lnTo>
                  <a:lnTo>
                    <a:pt x="513" y="2083"/>
                  </a:lnTo>
                  <a:lnTo>
                    <a:pt x="531" y="2182"/>
                  </a:lnTo>
                  <a:lnTo>
                    <a:pt x="556" y="2279"/>
                  </a:lnTo>
                  <a:lnTo>
                    <a:pt x="588" y="2371"/>
                  </a:lnTo>
                  <a:lnTo>
                    <a:pt x="626" y="2462"/>
                  </a:lnTo>
                  <a:lnTo>
                    <a:pt x="671" y="2548"/>
                  </a:lnTo>
                  <a:lnTo>
                    <a:pt x="720" y="2632"/>
                  </a:lnTo>
                  <a:lnTo>
                    <a:pt x="776" y="2710"/>
                  </a:lnTo>
                  <a:lnTo>
                    <a:pt x="837" y="2785"/>
                  </a:lnTo>
                  <a:lnTo>
                    <a:pt x="903" y="2856"/>
                  </a:lnTo>
                  <a:lnTo>
                    <a:pt x="973" y="2922"/>
                  </a:lnTo>
                  <a:lnTo>
                    <a:pt x="1049" y="2982"/>
                  </a:lnTo>
                  <a:lnTo>
                    <a:pt x="1128" y="3038"/>
                  </a:lnTo>
                  <a:lnTo>
                    <a:pt x="1211" y="3089"/>
                  </a:lnTo>
                  <a:lnTo>
                    <a:pt x="1298" y="3132"/>
                  </a:lnTo>
                  <a:lnTo>
                    <a:pt x="1388" y="3170"/>
                  </a:lnTo>
                  <a:lnTo>
                    <a:pt x="1481" y="3202"/>
                  </a:lnTo>
                  <a:lnTo>
                    <a:pt x="1578" y="3227"/>
                  </a:lnTo>
                  <a:lnTo>
                    <a:pt x="1677" y="3246"/>
                  </a:lnTo>
                  <a:lnTo>
                    <a:pt x="1777" y="3257"/>
                  </a:lnTo>
                  <a:lnTo>
                    <a:pt x="1880" y="3260"/>
                  </a:lnTo>
                  <a:lnTo>
                    <a:pt x="1984" y="3257"/>
                  </a:lnTo>
                  <a:lnTo>
                    <a:pt x="2085" y="3246"/>
                  </a:lnTo>
                  <a:lnTo>
                    <a:pt x="2184" y="3227"/>
                  </a:lnTo>
                  <a:lnTo>
                    <a:pt x="2280" y="3202"/>
                  </a:lnTo>
                  <a:lnTo>
                    <a:pt x="2373" y="3170"/>
                  </a:lnTo>
                  <a:lnTo>
                    <a:pt x="2463" y="3132"/>
                  </a:lnTo>
                  <a:lnTo>
                    <a:pt x="2551" y="3089"/>
                  </a:lnTo>
                  <a:lnTo>
                    <a:pt x="2633" y="3038"/>
                  </a:lnTo>
                  <a:lnTo>
                    <a:pt x="2712" y="2982"/>
                  </a:lnTo>
                  <a:lnTo>
                    <a:pt x="2787" y="2922"/>
                  </a:lnTo>
                  <a:lnTo>
                    <a:pt x="2858" y="2856"/>
                  </a:lnTo>
                  <a:lnTo>
                    <a:pt x="2924" y="2785"/>
                  </a:lnTo>
                  <a:lnTo>
                    <a:pt x="2985" y="2710"/>
                  </a:lnTo>
                  <a:lnTo>
                    <a:pt x="3040" y="2632"/>
                  </a:lnTo>
                  <a:lnTo>
                    <a:pt x="3091" y="2548"/>
                  </a:lnTo>
                  <a:lnTo>
                    <a:pt x="3134" y="2462"/>
                  </a:lnTo>
                  <a:lnTo>
                    <a:pt x="3172" y="2371"/>
                  </a:lnTo>
                  <a:lnTo>
                    <a:pt x="3205" y="2279"/>
                  </a:lnTo>
                  <a:lnTo>
                    <a:pt x="3229" y="2182"/>
                  </a:lnTo>
                  <a:lnTo>
                    <a:pt x="3248" y="2083"/>
                  </a:lnTo>
                  <a:lnTo>
                    <a:pt x="3260" y="1983"/>
                  </a:lnTo>
                  <a:lnTo>
                    <a:pt x="3263" y="1879"/>
                  </a:lnTo>
                  <a:lnTo>
                    <a:pt x="3260" y="1780"/>
                  </a:lnTo>
                  <a:lnTo>
                    <a:pt x="3249" y="1683"/>
                  </a:lnTo>
                  <a:lnTo>
                    <a:pt x="3232" y="1588"/>
                  </a:lnTo>
                  <a:lnTo>
                    <a:pt x="3209" y="1495"/>
                  </a:lnTo>
                  <a:lnTo>
                    <a:pt x="3180" y="1404"/>
                  </a:lnTo>
                  <a:lnTo>
                    <a:pt x="3144" y="1318"/>
                  </a:lnTo>
                  <a:lnTo>
                    <a:pt x="3102" y="1233"/>
                  </a:lnTo>
                  <a:lnTo>
                    <a:pt x="3056" y="1151"/>
                  </a:lnTo>
                  <a:lnTo>
                    <a:pt x="3228" y="980"/>
                  </a:lnTo>
                  <a:lnTo>
                    <a:pt x="3467" y="998"/>
                  </a:lnTo>
                  <a:lnTo>
                    <a:pt x="3495" y="999"/>
                  </a:lnTo>
                  <a:lnTo>
                    <a:pt x="3517" y="999"/>
                  </a:lnTo>
                  <a:lnTo>
                    <a:pt x="3540" y="997"/>
                  </a:lnTo>
                  <a:lnTo>
                    <a:pt x="3591" y="1097"/>
                  </a:lnTo>
                  <a:lnTo>
                    <a:pt x="3634" y="1201"/>
                  </a:lnTo>
                  <a:lnTo>
                    <a:pt x="3672" y="1308"/>
                  </a:lnTo>
                  <a:lnTo>
                    <a:pt x="3703" y="1417"/>
                  </a:lnTo>
                  <a:lnTo>
                    <a:pt x="3728" y="1528"/>
                  </a:lnTo>
                  <a:lnTo>
                    <a:pt x="3746" y="1644"/>
                  </a:lnTo>
                  <a:lnTo>
                    <a:pt x="3758" y="1761"/>
                  </a:lnTo>
                  <a:lnTo>
                    <a:pt x="3760" y="1879"/>
                  </a:lnTo>
                  <a:lnTo>
                    <a:pt x="3756" y="2003"/>
                  </a:lnTo>
                  <a:lnTo>
                    <a:pt x="3745" y="2124"/>
                  </a:lnTo>
                  <a:lnTo>
                    <a:pt x="3726" y="2243"/>
                  </a:lnTo>
                  <a:lnTo>
                    <a:pt x="3699" y="2360"/>
                  </a:lnTo>
                  <a:lnTo>
                    <a:pt x="3665" y="2473"/>
                  </a:lnTo>
                  <a:lnTo>
                    <a:pt x="3624" y="2583"/>
                  </a:lnTo>
                  <a:lnTo>
                    <a:pt x="3577" y="2691"/>
                  </a:lnTo>
                  <a:lnTo>
                    <a:pt x="3524" y="2794"/>
                  </a:lnTo>
                  <a:lnTo>
                    <a:pt x="3463" y="2893"/>
                  </a:lnTo>
                  <a:lnTo>
                    <a:pt x="3398" y="2990"/>
                  </a:lnTo>
                  <a:lnTo>
                    <a:pt x="3327" y="3080"/>
                  </a:lnTo>
                  <a:lnTo>
                    <a:pt x="3251" y="3166"/>
                  </a:lnTo>
                  <a:lnTo>
                    <a:pt x="3168" y="3249"/>
                  </a:lnTo>
                  <a:lnTo>
                    <a:pt x="3082" y="3325"/>
                  </a:lnTo>
                  <a:lnTo>
                    <a:pt x="2990" y="3396"/>
                  </a:lnTo>
                  <a:lnTo>
                    <a:pt x="2895" y="3462"/>
                  </a:lnTo>
                  <a:lnTo>
                    <a:pt x="2796" y="3522"/>
                  </a:lnTo>
                  <a:lnTo>
                    <a:pt x="2692" y="3575"/>
                  </a:lnTo>
                  <a:lnTo>
                    <a:pt x="2585" y="3622"/>
                  </a:lnTo>
                  <a:lnTo>
                    <a:pt x="2475" y="3662"/>
                  </a:lnTo>
                  <a:lnTo>
                    <a:pt x="2361" y="3697"/>
                  </a:lnTo>
                  <a:lnTo>
                    <a:pt x="2245" y="3723"/>
                  </a:lnTo>
                  <a:lnTo>
                    <a:pt x="2125" y="3742"/>
                  </a:lnTo>
                  <a:lnTo>
                    <a:pt x="2003" y="3755"/>
                  </a:lnTo>
                  <a:lnTo>
                    <a:pt x="1880" y="3759"/>
                  </a:lnTo>
                  <a:lnTo>
                    <a:pt x="1757" y="3755"/>
                  </a:lnTo>
                  <a:lnTo>
                    <a:pt x="1635" y="3742"/>
                  </a:lnTo>
                  <a:lnTo>
                    <a:pt x="1515" y="3723"/>
                  </a:lnTo>
                  <a:lnTo>
                    <a:pt x="1400" y="3697"/>
                  </a:lnTo>
                  <a:lnTo>
                    <a:pt x="1286" y="3662"/>
                  </a:lnTo>
                  <a:lnTo>
                    <a:pt x="1175" y="3622"/>
                  </a:lnTo>
                  <a:lnTo>
                    <a:pt x="1068" y="3575"/>
                  </a:lnTo>
                  <a:lnTo>
                    <a:pt x="964" y="3522"/>
                  </a:lnTo>
                  <a:lnTo>
                    <a:pt x="865" y="3462"/>
                  </a:lnTo>
                  <a:lnTo>
                    <a:pt x="770" y="3396"/>
                  </a:lnTo>
                  <a:lnTo>
                    <a:pt x="678" y="3325"/>
                  </a:lnTo>
                  <a:lnTo>
                    <a:pt x="592" y="3249"/>
                  </a:lnTo>
                  <a:lnTo>
                    <a:pt x="511" y="3166"/>
                  </a:lnTo>
                  <a:lnTo>
                    <a:pt x="433" y="3080"/>
                  </a:lnTo>
                  <a:lnTo>
                    <a:pt x="362" y="2990"/>
                  </a:lnTo>
                  <a:lnTo>
                    <a:pt x="297" y="2893"/>
                  </a:lnTo>
                  <a:lnTo>
                    <a:pt x="238" y="2794"/>
                  </a:lnTo>
                  <a:lnTo>
                    <a:pt x="184" y="2691"/>
                  </a:lnTo>
                  <a:lnTo>
                    <a:pt x="136" y="2583"/>
                  </a:lnTo>
                  <a:lnTo>
                    <a:pt x="95" y="2473"/>
                  </a:lnTo>
                  <a:lnTo>
                    <a:pt x="62" y="2360"/>
                  </a:lnTo>
                  <a:lnTo>
                    <a:pt x="36" y="2243"/>
                  </a:lnTo>
                  <a:lnTo>
                    <a:pt x="15" y="2124"/>
                  </a:lnTo>
                  <a:lnTo>
                    <a:pt x="4" y="2003"/>
                  </a:lnTo>
                  <a:lnTo>
                    <a:pt x="0" y="1879"/>
                  </a:lnTo>
                  <a:lnTo>
                    <a:pt x="4" y="1756"/>
                  </a:lnTo>
                  <a:lnTo>
                    <a:pt x="15" y="1634"/>
                  </a:lnTo>
                  <a:lnTo>
                    <a:pt x="36" y="1516"/>
                  </a:lnTo>
                  <a:lnTo>
                    <a:pt x="62" y="1399"/>
                  </a:lnTo>
                  <a:lnTo>
                    <a:pt x="95" y="1285"/>
                  </a:lnTo>
                  <a:lnTo>
                    <a:pt x="136" y="1174"/>
                  </a:lnTo>
                  <a:lnTo>
                    <a:pt x="184" y="1068"/>
                  </a:lnTo>
                  <a:lnTo>
                    <a:pt x="238" y="965"/>
                  </a:lnTo>
                  <a:lnTo>
                    <a:pt x="297" y="865"/>
                  </a:lnTo>
                  <a:lnTo>
                    <a:pt x="362" y="769"/>
                  </a:lnTo>
                  <a:lnTo>
                    <a:pt x="433" y="678"/>
                  </a:lnTo>
                  <a:lnTo>
                    <a:pt x="511" y="592"/>
                  </a:lnTo>
                  <a:lnTo>
                    <a:pt x="592" y="510"/>
                  </a:lnTo>
                  <a:lnTo>
                    <a:pt x="678" y="434"/>
                  </a:lnTo>
                  <a:lnTo>
                    <a:pt x="770" y="363"/>
                  </a:lnTo>
                  <a:lnTo>
                    <a:pt x="865" y="297"/>
                  </a:lnTo>
                  <a:lnTo>
                    <a:pt x="964" y="237"/>
                  </a:lnTo>
                  <a:lnTo>
                    <a:pt x="1068" y="184"/>
                  </a:lnTo>
                  <a:lnTo>
                    <a:pt x="1175" y="137"/>
                  </a:lnTo>
                  <a:lnTo>
                    <a:pt x="1286" y="95"/>
                  </a:lnTo>
                  <a:lnTo>
                    <a:pt x="1399" y="62"/>
                  </a:lnTo>
                  <a:lnTo>
                    <a:pt x="1515" y="36"/>
                  </a:lnTo>
                  <a:lnTo>
                    <a:pt x="1635" y="15"/>
                  </a:lnTo>
                  <a:lnTo>
                    <a:pt x="1756" y="4"/>
                  </a:lnTo>
                  <a:lnTo>
                    <a:pt x="188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45" name="Freeform 41"/>
            <p:cNvSpPr>
              <a:spLocks/>
            </p:cNvSpPr>
            <p:nvPr/>
          </p:nvSpPr>
          <p:spPr bwMode="auto">
            <a:xfrm>
              <a:off x="7929563" y="1106488"/>
              <a:ext cx="736600" cy="735012"/>
            </a:xfrm>
            <a:custGeom>
              <a:avLst/>
              <a:gdLst>
                <a:gd name="T0" fmla="*/ 1010 w 1852"/>
                <a:gd name="T1" fmla="*/ 4 h 1851"/>
                <a:gd name="T2" fmla="*/ 1169 w 1852"/>
                <a:gd name="T3" fmla="*/ 33 h 1851"/>
                <a:gd name="T4" fmla="*/ 1317 w 1852"/>
                <a:gd name="T5" fmla="*/ 88 h 1851"/>
                <a:gd name="T6" fmla="*/ 963 w 1852"/>
                <a:gd name="T7" fmla="*/ 442 h 1851"/>
                <a:gd name="T8" fmla="*/ 865 w 1852"/>
                <a:gd name="T9" fmla="*/ 445 h 1851"/>
                <a:gd name="T10" fmla="*/ 751 w 1852"/>
                <a:gd name="T11" fmla="*/ 474 h 1851"/>
                <a:gd name="T12" fmla="*/ 649 w 1852"/>
                <a:gd name="T13" fmla="*/ 527 h 1851"/>
                <a:gd name="T14" fmla="*/ 563 w 1852"/>
                <a:gd name="T15" fmla="*/ 603 h 1851"/>
                <a:gd name="T16" fmla="*/ 497 w 1852"/>
                <a:gd name="T17" fmla="*/ 699 h 1851"/>
                <a:gd name="T18" fmla="*/ 455 w 1852"/>
                <a:gd name="T19" fmla="*/ 806 h 1851"/>
                <a:gd name="T20" fmla="*/ 441 w 1852"/>
                <a:gd name="T21" fmla="*/ 926 h 1851"/>
                <a:gd name="T22" fmla="*/ 455 w 1852"/>
                <a:gd name="T23" fmla="*/ 1045 h 1851"/>
                <a:gd name="T24" fmla="*/ 497 w 1852"/>
                <a:gd name="T25" fmla="*/ 1154 h 1851"/>
                <a:gd name="T26" fmla="*/ 563 w 1852"/>
                <a:gd name="T27" fmla="*/ 1248 h 1851"/>
                <a:gd name="T28" fmla="*/ 648 w 1852"/>
                <a:gd name="T29" fmla="*/ 1324 h 1851"/>
                <a:gd name="T30" fmla="*/ 749 w 1852"/>
                <a:gd name="T31" fmla="*/ 1379 h 1851"/>
                <a:gd name="T32" fmla="*/ 865 w 1852"/>
                <a:gd name="T33" fmla="*/ 1408 h 1851"/>
                <a:gd name="T34" fmla="*/ 987 w 1852"/>
                <a:gd name="T35" fmla="*/ 1408 h 1851"/>
                <a:gd name="T36" fmla="*/ 1101 w 1852"/>
                <a:gd name="T37" fmla="*/ 1379 h 1851"/>
                <a:gd name="T38" fmla="*/ 1203 w 1852"/>
                <a:gd name="T39" fmla="*/ 1324 h 1851"/>
                <a:gd name="T40" fmla="*/ 1289 w 1852"/>
                <a:gd name="T41" fmla="*/ 1248 h 1851"/>
                <a:gd name="T42" fmla="*/ 1355 w 1852"/>
                <a:gd name="T43" fmla="*/ 1154 h 1851"/>
                <a:gd name="T44" fmla="*/ 1397 w 1852"/>
                <a:gd name="T45" fmla="*/ 1045 h 1851"/>
                <a:gd name="T46" fmla="*/ 1411 w 1852"/>
                <a:gd name="T47" fmla="*/ 926 h 1851"/>
                <a:gd name="T48" fmla="*/ 1758 w 1852"/>
                <a:gd name="T49" fmla="*/ 542 h 1851"/>
                <a:gd name="T50" fmla="*/ 1795 w 1852"/>
                <a:gd name="T51" fmla="*/ 608 h 1851"/>
                <a:gd name="T52" fmla="*/ 1837 w 1852"/>
                <a:gd name="T53" fmla="*/ 762 h 1851"/>
                <a:gd name="T54" fmla="*/ 1852 w 1852"/>
                <a:gd name="T55" fmla="*/ 926 h 1851"/>
                <a:gd name="T56" fmla="*/ 1837 w 1852"/>
                <a:gd name="T57" fmla="*/ 1092 h 1851"/>
                <a:gd name="T58" fmla="*/ 1794 w 1852"/>
                <a:gd name="T59" fmla="*/ 1250 h 1851"/>
                <a:gd name="T60" fmla="*/ 1725 w 1852"/>
                <a:gd name="T61" fmla="*/ 1393 h 1851"/>
                <a:gd name="T62" fmla="*/ 1635 w 1852"/>
                <a:gd name="T63" fmla="*/ 1522 h 1851"/>
                <a:gd name="T64" fmla="*/ 1523 w 1852"/>
                <a:gd name="T65" fmla="*/ 1634 h 1851"/>
                <a:gd name="T66" fmla="*/ 1393 w 1852"/>
                <a:gd name="T67" fmla="*/ 1726 h 1851"/>
                <a:gd name="T68" fmla="*/ 1249 w 1852"/>
                <a:gd name="T69" fmla="*/ 1794 h 1851"/>
                <a:gd name="T70" fmla="*/ 1092 w 1852"/>
                <a:gd name="T71" fmla="*/ 1836 h 1851"/>
                <a:gd name="T72" fmla="*/ 926 w 1852"/>
                <a:gd name="T73" fmla="*/ 1851 h 1851"/>
                <a:gd name="T74" fmla="*/ 760 w 1852"/>
                <a:gd name="T75" fmla="*/ 1836 h 1851"/>
                <a:gd name="T76" fmla="*/ 603 w 1852"/>
                <a:gd name="T77" fmla="*/ 1793 h 1851"/>
                <a:gd name="T78" fmla="*/ 459 w 1852"/>
                <a:gd name="T79" fmla="*/ 1726 h 1851"/>
                <a:gd name="T80" fmla="*/ 330 w 1852"/>
                <a:gd name="T81" fmla="*/ 1634 h 1851"/>
                <a:gd name="T82" fmla="*/ 218 w 1852"/>
                <a:gd name="T83" fmla="*/ 1522 h 1851"/>
                <a:gd name="T84" fmla="*/ 127 w 1852"/>
                <a:gd name="T85" fmla="*/ 1393 h 1851"/>
                <a:gd name="T86" fmla="*/ 58 w 1852"/>
                <a:gd name="T87" fmla="*/ 1248 h 1851"/>
                <a:gd name="T88" fmla="*/ 15 w 1852"/>
                <a:gd name="T89" fmla="*/ 1092 h 1851"/>
                <a:gd name="T90" fmla="*/ 0 w 1852"/>
                <a:gd name="T91" fmla="*/ 926 h 1851"/>
                <a:gd name="T92" fmla="*/ 15 w 1852"/>
                <a:gd name="T93" fmla="*/ 760 h 1851"/>
                <a:gd name="T94" fmla="*/ 58 w 1852"/>
                <a:gd name="T95" fmla="*/ 603 h 1851"/>
                <a:gd name="T96" fmla="*/ 127 w 1852"/>
                <a:gd name="T97" fmla="*/ 459 h 1851"/>
                <a:gd name="T98" fmla="*/ 218 w 1852"/>
                <a:gd name="T99" fmla="*/ 329 h 1851"/>
                <a:gd name="T100" fmla="*/ 330 w 1852"/>
                <a:gd name="T101" fmla="*/ 219 h 1851"/>
                <a:gd name="T102" fmla="*/ 459 w 1852"/>
                <a:gd name="T103" fmla="*/ 127 h 1851"/>
                <a:gd name="T104" fmla="*/ 603 w 1852"/>
                <a:gd name="T105" fmla="*/ 59 h 1851"/>
                <a:gd name="T106" fmla="*/ 760 w 1852"/>
                <a:gd name="T107" fmla="*/ 16 h 1851"/>
                <a:gd name="T108" fmla="*/ 926 w 1852"/>
                <a:gd name="T109"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2" h="1851">
                  <a:moveTo>
                    <a:pt x="926" y="0"/>
                  </a:moveTo>
                  <a:lnTo>
                    <a:pt x="1010" y="4"/>
                  </a:lnTo>
                  <a:lnTo>
                    <a:pt x="1090" y="16"/>
                  </a:lnTo>
                  <a:lnTo>
                    <a:pt x="1169" y="33"/>
                  </a:lnTo>
                  <a:lnTo>
                    <a:pt x="1245" y="58"/>
                  </a:lnTo>
                  <a:lnTo>
                    <a:pt x="1317" y="88"/>
                  </a:lnTo>
                  <a:lnTo>
                    <a:pt x="1310" y="96"/>
                  </a:lnTo>
                  <a:lnTo>
                    <a:pt x="963" y="442"/>
                  </a:lnTo>
                  <a:lnTo>
                    <a:pt x="926" y="441"/>
                  </a:lnTo>
                  <a:lnTo>
                    <a:pt x="865" y="445"/>
                  </a:lnTo>
                  <a:lnTo>
                    <a:pt x="807" y="456"/>
                  </a:lnTo>
                  <a:lnTo>
                    <a:pt x="751" y="474"/>
                  </a:lnTo>
                  <a:lnTo>
                    <a:pt x="697" y="498"/>
                  </a:lnTo>
                  <a:lnTo>
                    <a:pt x="649" y="527"/>
                  </a:lnTo>
                  <a:lnTo>
                    <a:pt x="603" y="563"/>
                  </a:lnTo>
                  <a:lnTo>
                    <a:pt x="563" y="603"/>
                  </a:lnTo>
                  <a:lnTo>
                    <a:pt x="527" y="649"/>
                  </a:lnTo>
                  <a:lnTo>
                    <a:pt x="497" y="699"/>
                  </a:lnTo>
                  <a:lnTo>
                    <a:pt x="473" y="751"/>
                  </a:lnTo>
                  <a:lnTo>
                    <a:pt x="455" y="806"/>
                  </a:lnTo>
                  <a:lnTo>
                    <a:pt x="445" y="865"/>
                  </a:lnTo>
                  <a:lnTo>
                    <a:pt x="441" y="926"/>
                  </a:lnTo>
                  <a:lnTo>
                    <a:pt x="445" y="987"/>
                  </a:lnTo>
                  <a:lnTo>
                    <a:pt x="455" y="1045"/>
                  </a:lnTo>
                  <a:lnTo>
                    <a:pt x="473" y="1102"/>
                  </a:lnTo>
                  <a:lnTo>
                    <a:pt x="497" y="1154"/>
                  </a:lnTo>
                  <a:lnTo>
                    <a:pt x="527" y="1204"/>
                  </a:lnTo>
                  <a:lnTo>
                    <a:pt x="563" y="1248"/>
                  </a:lnTo>
                  <a:lnTo>
                    <a:pt x="603" y="1289"/>
                  </a:lnTo>
                  <a:lnTo>
                    <a:pt x="648" y="1324"/>
                  </a:lnTo>
                  <a:lnTo>
                    <a:pt x="697" y="1355"/>
                  </a:lnTo>
                  <a:lnTo>
                    <a:pt x="749" y="1379"/>
                  </a:lnTo>
                  <a:lnTo>
                    <a:pt x="807" y="1397"/>
                  </a:lnTo>
                  <a:lnTo>
                    <a:pt x="865" y="1408"/>
                  </a:lnTo>
                  <a:lnTo>
                    <a:pt x="926" y="1412"/>
                  </a:lnTo>
                  <a:lnTo>
                    <a:pt x="987" y="1408"/>
                  </a:lnTo>
                  <a:lnTo>
                    <a:pt x="1045" y="1397"/>
                  </a:lnTo>
                  <a:lnTo>
                    <a:pt x="1101" y="1379"/>
                  </a:lnTo>
                  <a:lnTo>
                    <a:pt x="1155" y="1355"/>
                  </a:lnTo>
                  <a:lnTo>
                    <a:pt x="1203" y="1324"/>
                  </a:lnTo>
                  <a:lnTo>
                    <a:pt x="1249" y="1289"/>
                  </a:lnTo>
                  <a:lnTo>
                    <a:pt x="1289" y="1248"/>
                  </a:lnTo>
                  <a:lnTo>
                    <a:pt x="1325" y="1204"/>
                  </a:lnTo>
                  <a:lnTo>
                    <a:pt x="1355" y="1154"/>
                  </a:lnTo>
                  <a:lnTo>
                    <a:pt x="1380" y="1102"/>
                  </a:lnTo>
                  <a:lnTo>
                    <a:pt x="1397" y="1045"/>
                  </a:lnTo>
                  <a:lnTo>
                    <a:pt x="1407" y="987"/>
                  </a:lnTo>
                  <a:lnTo>
                    <a:pt x="1411" y="926"/>
                  </a:lnTo>
                  <a:lnTo>
                    <a:pt x="1410" y="889"/>
                  </a:lnTo>
                  <a:lnTo>
                    <a:pt x="1758" y="542"/>
                  </a:lnTo>
                  <a:lnTo>
                    <a:pt x="1764" y="535"/>
                  </a:lnTo>
                  <a:lnTo>
                    <a:pt x="1795" y="608"/>
                  </a:lnTo>
                  <a:lnTo>
                    <a:pt x="1820" y="683"/>
                  </a:lnTo>
                  <a:lnTo>
                    <a:pt x="1837" y="762"/>
                  </a:lnTo>
                  <a:lnTo>
                    <a:pt x="1848" y="843"/>
                  </a:lnTo>
                  <a:lnTo>
                    <a:pt x="1852" y="926"/>
                  </a:lnTo>
                  <a:lnTo>
                    <a:pt x="1848" y="1011"/>
                  </a:lnTo>
                  <a:lnTo>
                    <a:pt x="1837" y="1092"/>
                  </a:lnTo>
                  <a:lnTo>
                    <a:pt x="1819" y="1172"/>
                  </a:lnTo>
                  <a:lnTo>
                    <a:pt x="1794" y="1250"/>
                  </a:lnTo>
                  <a:lnTo>
                    <a:pt x="1763" y="1323"/>
                  </a:lnTo>
                  <a:lnTo>
                    <a:pt x="1725" y="1393"/>
                  </a:lnTo>
                  <a:lnTo>
                    <a:pt x="1683" y="1460"/>
                  </a:lnTo>
                  <a:lnTo>
                    <a:pt x="1635" y="1522"/>
                  </a:lnTo>
                  <a:lnTo>
                    <a:pt x="1580" y="1581"/>
                  </a:lnTo>
                  <a:lnTo>
                    <a:pt x="1523" y="1634"/>
                  </a:lnTo>
                  <a:lnTo>
                    <a:pt x="1460" y="1682"/>
                  </a:lnTo>
                  <a:lnTo>
                    <a:pt x="1393" y="1726"/>
                  </a:lnTo>
                  <a:lnTo>
                    <a:pt x="1324" y="1762"/>
                  </a:lnTo>
                  <a:lnTo>
                    <a:pt x="1249" y="1794"/>
                  </a:lnTo>
                  <a:lnTo>
                    <a:pt x="1172" y="1818"/>
                  </a:lnTo>
                  <a:lnTo>
                    <a:pt x="1092" y="1836"/>
                  </a:lnTo>
                  <a:lnTo>
                    <a:pt x="1010" y="1847"/>
                  </a:lnTo>
                  <a:lnTo>
                    <a:pt x="926" y="1851"/>
                  </a:lnTo>
                  <a:lnTo>
                    <a:pt x="842" y="1847"/>
                  </a:lnTo>
                  <a:lnTo>
                    <a:pt x="760" y="1836"/>
                  </a:lnTo>
                  <a:lnTo>
                    <a:pt x="680" y="1818"/>
                  </a:lnTo>
                  <a:lnTo>
                    <a:pt x="603" y="1793"/>
                  </a:lnTo>
                  <a:lnTo>
                    <a:pt x="530" y="1762"/>
                  </a:lnTo>
                  <a:lnTo>
                    <a:pt x="459" y="1726"/>
                  </a:lnTo>
                  <a:lnTo>
                    <a:pt x="393" y="1682"/>
                  </a:lnTo>
                  <a:lnTo>
                    <a:pt x="330" y="1634"/>
                  </a:lnTo>
                  <a:lnTo>
                    <a:pt x="272" y="1581"/>
                  </a:lnTo>
                  <a:lnTo>
                    <a:pt x="218" y="1522"/>
                  </a:lnTo>
                  <a:lnTo>
                    <a:pt x="170" y="1459"/>
                  </a:lnTo>
                  <a:lnTo>
                    <a:pt x="127" y="1393"/>
                  </a:lnTo>
                  <a:lnTo>
                    <a:pt x="90" y="1323"/>
                  </a:lnTo>
                  <a:lnTo>
                    <a:pt x="58" y="1248"/>
                  </a:lnTo>
                  <a:lnTo>
                    <a:pt x="33" y="1172"/>
                  </a:lnTo>
                  <a:lnTo>
                    <a:pt x="15" y="1092"/>
                  </a:lnTo>
                  <a:lnTo>
                    <a:pt x="4" y="1010"/>
                  </a:lnTo>
                  <a:lnTo>
                    <a:pt x="0" y="926"/>
                  </a:lnTo>
                  <a:lnTo>
                    <a:pt x="4" y="842"/>
                  </a:lnTo>
                  <a:lnTo>
                    <a:pt x="15" y="760"/>
                  </a:lnTo>
                  <a:lnTo>
                    <a:pt x="33" y="680"/>
                  </a:lnTo>
                  <a:lnTo>
                    <a:pt x="58" y="603"/>
                  </a:lnTo>
                  <a:lnTo>
                    <a:pt x="90" y="530"/>
                  </a:lnTo>
                  <a:lnTo>
                    <a:pt x="127" y="459"/>
                  </a:lnTo>
                  <a:lnTo>
                    <a:pt x="170" y="393"/>
                  </a:lnTo>
                  <a:lnTo>
                    <a:pt x="218" y="329"/>
                  </a:lnTo>
                  <a:lnTo>
                    <a:pt x="272" y="272"/>
                  </a:lnTo>
                  <a:lnTo>
                    <a:pt x="330" y="219"/>
                  </a:lnTo>
                  <a:lnTo>
                    <a:pt x="393" y="170"/>
                  </a:lnTo>
                  <a:lnTo>
                    <a:pt x="459" y="127"/>
                  </a:lnTo>
                  <a:lnTo>
                    <a:pt x="530" y="89"/>
                  </a:lnTo>
                  <a:lnTo>
                    <a:pt x="603" y="59"/>
                  </a:lnTo>
                  <a:lnTo>
                    <a:pt x="680" y="33"/>
                  </a:lnTo>
                  <a:lnTo>
                    <a:pt x="760" y="16"/>
                  </a:lnTo>
                  <a:lnTo>
                    <a:pt x="842" y="4"/>
                  </a:lnTo>
                  <a:lnTo>
                    <a:pt x="92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sp>
          <p:nvSpPr>
            <p:cNvPr id="46" name="Freeform 42"/>
            <p:cNvSpPr>
              <a:spLocks/>
            </p:cNvSpPr>
            <p:nvPr/>
          </p:nvSpPr>
          <p:spPr bwMode="auto">
            <a:xfrm>
              <a:off x="8301038" y="561975"/>
              <a:ext cx="903287" cy="908050"/>
            </a:xfrm>
            <a:custGeom>
              <a:avLst/>
              <a:gdLst>
                <a:gd name="T0" fmla="*/ 1597 w 2278"/>
                <a:gd name="T1" fmla="*/ 1 h 2290"/>
                <a:gd name="T2" fmla="*/ 1619 w 2278"/>
                <a:gd name="T3" fmla="*/ 15 h 2290"/>
                <a:gd name="T4" fmla="*/ 1629 w 2278"/>
                <a:gd name="T5" fmla="*/ 39 h 2290"/>
                <a:gd name="T6" fmla="*/ 1783 w 2278"/>
                <a:gd name="T7" fmla="*/ 252 h 2290"/>
                <a:gd name="T8" fmla="*/ 1826 w 2278"/>
                <a:gd name="T9" fmla="*/ 223 h 2290"/>
                <a:gd name="T10" fmla="*/ 1874 w 2278"/>
                <a:gd name="T11" fmla="*/ 214 h 2290"/>
                <a:gd name="T12" fmla="*/ 1924 w 2278"/>
                <a:gd name="T13" fmla="*/ 223 h 2290"/>
                <a:gd name="T14" fmla="*/ 1967 w 2278"/>
                <a:gd name="T15" fmla="*/ 252 h 2290"/>
                <a:gd name="T16" fmla="*/ 2062 w 2278"/>
                <a:gd name="T17" fmla="*/ 352 h 2290"/>
                <a:gd name="T18" fmla="*/ 2081 w 2278"/>
                <a:gd name="T19" fmla="*/ 407 h 2290"/>
                <a:gd name="T20" fmla="*/ 2075 w 2278"/>
                <a:gd name="T21" fmla="*/ 463 h 2290"/>
                <a:gd name="T22" fmla="*/ 2043 w 2278"/>
                <a:gd name="T23" fmla="*/ 514 h 2290"/>
                <a:gd name="T24" fmla="*/ 2237 w 2278"/>
                <a:gd name="T25" fmla="*/ 648 h 2290"/>
                <a:gd name="T26" fmla="*/ 2264 w 2278"/>
                <a:gd name="T27" fmla="*/ 660 h 2290"/>
                <a:gd name="T28" fmla="*/ 2277 w 2278"/>
                <a:gd name="T29" fmla="*/ 684 h 2290"/>
                <a:gd name="T30" fmla="*/ 2274 w 2278"/>
                <a:gd name="T31" fmla="*/ 710 h 2290"/>
                <a:gd name="T32" fmla="*/ 1762 w 2278"/>
                <a:gd name="T33" fmla="*/ 1225 h 2290"/>
                <a:gd name="T34" fmla="*/ 1706 w 2278"/>
                <a:gd name="T35" fmla="*/ 1265 h 2290"/>
                <a:gd name="T36" fmla="*/ 1642 w 2278"/>
                <a:gd name="T37" fmla="*/ 1286 h 2290"/>
                <a:gd name="T38" fmla="*/ 1600 w 2278"/>
                <a:gd name="T39" fmla="*/ 1288 h 2290"/>
                <a:gd name="T40" fmla="*/ 1578 w 2278"/>
                <a:gd name="T41" fmla="*/ 1287 h 2290"/>
                <a:gd name="T42" fmla="*/ 303 w 2278"/>
                <a:gd name="T43" fmla="*/ 2253 h 2290"/>
                <a:gd name="T44" fmla="*/ 258 w 2278"/>
                <a:gd name="T45" fmla="*/ 2280 h 2290"/>
                <a:gd name="T46" fmla="*/ 115 w 2278"/>
                <a:gd name="T47" fmla="*/ 2290 h 2290"/>
                <a:gd name="T48" fmla="*/ 83 w 2278"/>
                <a:gd name="T49" fmla="*/ 2287 h 2290"/>
                <a:gd name="T50" fmla="*/ 37 w 2278"/>
                <a:gd name="T51" fmla="*/ 2264 h 2290"/>
                <a:gd name="T52" fmla="*/ 8 w 2278"/>
                <a:gd name="T53" fmla="*/ 2224 h 2290"/>
                <a:gd name="T54" fmla="*/ 0 w 2278"/>
                <a:gd name="T55" fmla="*/ 2172 h 2290"/>
                <a:gd name="T56" fmla="*/ 13 w 2278"/>
                <a:gd name="T57" fmla="*/ 2036 h 2290"/>
                <a:gd name="T58" fmla="*/ 40 w 2278"/>
                <a:gd name="T59" fmla="*/ 1993 h 2290"/>
                <a:gd name="T60" fmla="*/ 497 w 2278"/>
                <a:gd name="T61" fmla="*/ 1536 h 2290"/>
                <a:gd name="T62" fmla="*/ 831 w 2278"/>
                <a:gd name="T63" fmla="*/ 1202 h 2290"/>
                <a:gd name="T64" fmla="*/ 989 w 2278"/>
                <a:gd name="T65" fmla="*/ 705 h 2290"/>
                <a:gd name="T66" fmla="*/ 989 w 2278"/>
                <a:gd name="T67" fmla="*/ 648 h 2290"/>
                <a:gd name="T68" fmla="*/ 1008 w 2278"/>
                <a:gd name="T69" fmla="*/ 576 h 2290"/>
                <a:gd name="T70" fmla="*/ 1052 w 2278"/>
                <a:gd name="T71" fmla="*/ 514 h 2290"/>
                <a:gd name="T72" fmla="*/ 1564 w 2278"/>
                <a:gd name="T73" fmla="*/ 5 h 2290"/>
                <a:gd name="T74" fmla="*/ 1584 w 2278"/>
                <a:gd name="T75" fmla="*/ 0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8" h="2290">
                  <a:moveTo>
                    <a:pt x="1584" y="0"/>
                  </a:moveTo>
                  <a:lnTo>
                    <a:pt x="1597" y="1"/>
                  </a:lnTo>
                  <a:lnTo>
                    <a:pt x="1609" y="6"/>
                  </a:lnTo>
                  <a:lnTo>
                    <a:pt x="1619" y="15"/>
                  </a:lnTo>
                  <a:lnTo>
                    <a:pt x="1625" y="26"/>
                  </a:lnTo>
                  <a:lnTo>
                    <a:pt x="1629" y="39"/>
                  </a:lnTo>
                  <a:lnTo>
                    <a:pt x="1656" y="379"/>
                  </a:lnTo>
                  <a:lnTo>
                    <a:pt x="1783" y="252"/>
                  </a:lnTo>
                  <a:lnTo>
                    <a:pt x="1803" y="234"/>
                  </a:lnTo>
                  <a:lnTo>
                    <a:pt x="1826" y="223"/>
                  </a:lnTo>
                  <a:lnTo>
                    <a:pt x="1850" y="215"/>
                  </a:lnTo>
                  <a:lnTo>
                    <a:pt x="1874" y="214"/>
                  </a:lnTo>
                  <a:lnTo>
                    <a:pt x="1899" y="215"/>
                  </a:lnTo>
                  <a:lnTo>
                    <a:pt x="1924" y="223"/>
                  </a:lnTo>
                  <a:lnTo>
                    <a:pt x="1946" y="234"/>
                  </a:lnTo>
                  <a:lnTo>
                    <a:pt x="1967" y="252"/>
                  </a:lnTo>
                  <a:lnTo>
                    <a:pt x="2043" y="330"/>
                  </a:lnTo>
                  <a:lnTo>
                    <a:pt x="2062" y="352"/>
                  </a:lnTo>
                  <a:lnTo>
                    <a:pt x="2075" y="379"/>
                  </a:lnTo>
                  <a:lnTo>
                    <a:pt x="2081" y="407"/>
                  </a:lnTo>
                  <a:lnTo>
                    <a:pt x="2081" y="435"/>
                  </a:lnTo>
                  <a:lnTo>
                    <a:pt x="2075" y="463"/>
                  </a:lnTo>
                  <a:lnTo>
                    <a:pt x="2062" y="490"/>
                  </a:lnTo>
                  <a:lnTo>
                    <a:pt x="2043" y="514"/>
                  </a:lnTo>
                  <a:lnTo>
                    <a:pt x="1932" y="624"/>
                  </a:lnTo>
                  <a:lnTo>
                    <a:pt x="2237" y="648"/>
                  </a:lnTo>
                  <a:lnTo>
                    <a:pt x="2251" y="652"/>
                  </a:lnTo>
                  <a:lnTo>
                    <a:pt x="2264" y="660"/>
                  </a:lnTo>
                  <a:lnTo>
                    <a:pt x="2272" y="670"/>
                  </a:lnTo>
                  <a:lnTo>
                    <a:pt x="2277" y="684"/>
                  </a:lnTo>
                  <a:lnTo>
                    <a:pt x="2278" y="696"/>
                  </a:lnTo>
                  <a:lnTo>
                    <a:pt x="2274" y="710"/>
                  </a:lnTo>
                  <a:lnTo>
                    <a:pt x="2265" y="723"/>
                  </a:lnTo>
                  <a:lnTo>
                    <a:pt x="1762" y="1225"/>
                  </a:lnTo>
                  <a:lnTo>
                    <a:pt x="1736" y="1247"/>
                  </a:lnTo>
                  <a:lnTo>
                    <a:pt x="1706" y="1265"/>
                  </a:lnTo>
                  <a:lnTo>
                    <a:pt x="1675" y="1278"/>
                  </a:lnTo>
                  <a:lnTo>
                    <a:pt x="1642" y="1286"/>
                  </a:lnTo>
                  <a:lnTo>
                    <a:pt x="1607" y="1289"/>
                  </a:lnTo>
                  <a:lnTo>
                    <a:pt x="1600" y="1288"/>
                  </a:lnTo>
                  <a:lnTo>
                    <a:pt x="1591" y="1288"/>
                  </a:lnTo>
                  <a:lnTo>
                    <a:pt x="1578" y="1287"/>
                  </a:lnTo>
                  <a:lnTo>
                    <a:pt x="1291" y="1265"/>
                  </a:lnTo>
                  <a:lnTo>
                    <a:pt x="303" y="2253"/>
                  </a:lnTo>
                  <a:lnTo>
                    <a:pt x="282" y="2269"/>
                  </a:lnTo>
                  <a:lnTo>
                    <a:pt x="258" y="2280"/>
                  </a:lnTo>
                  <a:lnTo>
                    <a:pt x="232" y="2285"/>
                  </a:lnTo>
                  <a:lnTo>
                    <a:pt x="115" y="2290"/>
                  </a:lnTo>
                  <a:lnTo>
                    <a:pt x="110" y="2290"/>
                  </a:lnTo>
                  <a:lnTo>
                    <a:pt x="83" y="2287"/>
                  </a:lnTo>
                  <a:lnTo>
                    <a:pt x="59" y="2278"/>
                  </a:lnTo>
                  <a:lnTo>
                    <a:pt x="37" y="2264"/>
                  </a:lnTo>
                  <a:lnTo>
                    <a:pt x="21" y="2245"/>
                  </a:lnTo>
                  <a:lnTo>
                    <a:pt x="8" y="2224"/>
                  </a:lnTo>
                  <a:lnTo>
                    <a:pt x="0" y="2198"/>
                  </a:lnTo>
                  <a:lnTo>
                    <a:pt x="0" y="2172"/>
                  </a:lnTo>
                  <a:lnTo>
                    <a:pt x="9" y="2061"/>
                  </a:lnTo>
                  <a:lnTo>
                    <a:pt x="13" y="2036"/>
                  </a:lnTo>
                  <a:lnTo>
                    <a:pt x="25" y="2013"/>
                  </a:lnTo>
                  <a:lnTo>
                    <a:pt x="40" y="1993"/>
                  </a:lnTo>
                  <a:lnTo>
                    <a:pt x="181" y="1853"/>
                  </a:lnTo>
                  <a:lnTo>
                    <a:pt x="497" y="1536"/>
                  </a:lnTo>
                  <a:lnTo>
                    <a:pt x="505" y="1529"/>
                  </a:lnTo>
                  <a:lnTo>
                    <a:pt x="831" y="1202"/>
                  </a:lnTo>
                  <a:lnTo>
                    <a:pt x="1013" y="1020"/>
                  </a:lnTo>
                  <a:lnTo>
                    <a:pt x="989" y="705"/>
                  </a:lnTo>
                  <a:lnTo>
                    <a:pt x="987" y="686"/>
                  </a:lnTo>
                  <a:lnTo>
                    <a:pt x="989" y="648"/>
                  </a:lnTo>
                  <a:lnTo>
                    <a:pt x="995" y="611"/>
                  </a:lnTo>
                  <a:lnTo>
                    <a:pt x="1008" y="576"/>
                  </a:lnTo>
                  <a:lnTo>
                    <a:pt x="1027" y="543"/>
                  </a:lnTo>
                  <a:lnTo>
                    <a:pt x="1052" y="514"/>
                  </a:lnTo>
                  <a:lnTo>
                    <a:pt x="1554" y="12"/>
                  </a:lnTo>
                  <a:lnTo>
                    <a:pt x="1564" y="5"/>
                  </a:lnTo>
                  <a:lnTo>
                    <a:pt x="1574" y="1"/>
                  </a:lnTo>
                  <a:lnTo>
                    <a:pt x="158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a:p>
          </p:txBody>
        </p:sp>
      </p:grpSp>
      <p:grpSp>
        <p:nvGrpSpPr>
          <p:cNvPr id="47" name="Group 46"/>
          <p:cNvGrpSpPr/>
          <p:nvPr/>
        </p:nvGrpSpPr>
        <p:grpSpPr>
          <a:xfrm>
            <a:off x="3616438" y="6208631"/>
            <a:ext cx="4707558" cy="579170"/>
            <a:chOff x="3616438" y="6208631"/>
            <a:chExt cx="4707558" cy="579170"/>
          </a:xfrm>
        </p:grpSpPr>
        <p:grpSp>
          <p:nvGrpSpPr>
            <p:cNvPr id="49" name="Group 48"/>
            <p:cNvGrpSpPr/>
            <p:nvPr/>
          </p:nvGrpSpPr>
          <p:grpSpPr>
            <a:xfrm>
              <a:off x="5181600" y="6208631"/>
              <a:ext cx="3142396" cy="579170"/>
              <a:chOff x="5163589" y="6065470"/>
              <a:chExt cx="3142396" cy="579170"/>
            </a:xfrm>
          </p:grpSpPr>
          <p:pic>
            <p:nvPicPr>
              <p:cNvPr id="51" name="Picture 50"/>
              <p:cNvPicPr>
                <a:picLocks noChangeAspect="1"/>
              </p:cNvPicPr>
              <p:nvPr/>
            </p:nvPicPr>
            <p:blipFill>
              <a:blip r:embed="rId3"/>
              <a:stretch>
                <a:fillRect/>
              </a:stretch>
            </p:blipFill>
            <p:spPr>
              <a:xfrm>
                <a:off x="6172200" y="6065470"/>
                <a:ext cx="2133785" cy="579170"/>
              </a:xfrm>
              <a:prstGeom prst="rect">
                <a:avLst/>
              </a:prstGeom>
            </p:spPr>
          </p:pic>
          <p:pic>
            <p:nvPicPr>
              <p:cNvPr id="52" name="Picture 51"/>
              <p:cNvPicPr>
                <a:picLocks noChangeAspect="1"/>
              </p:cNvPicPr>
              <p:nvPr/>
            </p:nvPicPr>
            <p:blipFill>
              <a:blip r:embed="rId4"/>
              <a:stretch>
                <a:fillRect/>
              </a:stretch>
            </p:blipFill>
            <p:spPr>
              <a:xfrm>
                <a:off x="5163589" y="6065471"/>
                <a:ext cx="971180" cy="566522"/>
              </a:xfrm>
              <a:prstGeom prst="rect">
                <a:avLst/>
              </a:prstGeom>
            </p:spPr>
          </p:pic>
        </p:grpSp>
        <p:pic>
          <p:nvPicPr>
            <p:cNvPr id="50" name="Picture 2" descr="Image result for county of los angeles public health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3124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8558A9-1DBE-4E41-84CE-979D030679D0}" type="slidenum">
              <a:rPr lang="en-US" smtClean="0"/>
              <a:pPr/>
              <a:t>9</a:t>
            </a:fld>
            <a:endParaRPr lang="en-US" dirty="0"/>
          </a:p>
        </p:txBody>
      </p:sp>
      <p:sp>
        <p:nvSpPr>
          <p:cNvPr id="8" name="Freeform 7"/>
          <p:cNvSpPr>
            <a:spLocks/>
          </p:cNvSpPr>
          <p:nvPr/>
        </p:nvSpPr>
        <p:spPr bwMode="auto">
          <a:xfrm>
            <a:off x="814802" y="1030273"/>
            <a:ext cx="8180268" cy="5061750"/>
          </a:xfrm>
          <a:custGeom>
            <a:avLst/>
            <a:gdLst>
              <a:gd name="T0" fmla="*/ 323 w 3711"/>
              <a:gd name="T1" fmla="*/ 25 h 2301"/>
              <a:gd name="T2" fmla="*/ 440 w 3711"/>
              <a:gd name="T3" fmla="*/ 121 h 2301"/>
              <a:gd name="T4" fmla="*/ 636 w 3711"/>
              <a:gd name="T5" fmla="*/ 255 h 2301"/>
              <a:gd name="T6" fmla="*/ 901 w 3711"/>
              <a:gd name="T7" fmla="*/ 393 h 2301"/>
              <a:gd name="T8" fmla="*/ 1201 w 3711"/>
              <a:gd name="T9" fmla="*/ 493 h 2301"/>
              <a:gd name="T10" fmla="*/ 1500 w 3711"/>
              <a:gd name="T11" fmla="*/ 519 h 2301"/>
              <a:gd name="T12" fmla="*/ 1855 w 3711"/>
              <a:gd name="T13" fmla="*/ 513 h 2301"/>
              <a:gd name="T14" fmla="*/ 2255 w 3711"/>
              <a:gd name="T15" fmla="*/ 501 h 2301"/>
              <a:gd name="T16" fmla="*/ 2651 w 3711"/>
              <a:gd name="T17" fmla="*/ 507 h 2301"/>
              <a:gd name="T18" fmla="*/ 3021 w 3711"/>
              <a:gd name="T19" fmla="*/ 564 h 2301"/>
              <a:gd name="T20" fmla="*/ 3345 w 3711"/>
              <a:gd name="T21" fmla="*/ 696 h 2301"/>
              <a:gd name="T22" fmla="*/ 3571 w 3711"/>
              <a:gd name="T23" fmla="*/ 901 h 2301"/>
              <a:gd name="T24" fmla="*/ 3692 w 3711"/>
              <a:gd name="T25" fmla="*/ 1161 h 2301"/>
              <a:gd name="T26" fmla="*/ 3694 w 3711"/>
              <a:gd name="T27" fmla="*/ 1491 h 2301"/>
              <a:gd name="T28" fmla="*/ 3574 w 3711"/>
              <a:gd name="T29" fmla="*/ 1761 h 2301"/>
              <a:gd name="T30" fmla="*/ 3392 w 3711"/>
              <a:gd name="T31" fmla="*/ 1959 h 2301"/>
              <a:gd name="T32" fmla="*/ 3129 w 3711"/>
              <a:gd name="T33" fmla="*/ 2117 h 2301"/>
              <a:gd name="T34" fmla="*/ 2782 w 3711"/>
              <a:gd name="T35" fmla="*/ 2214 h 2301"/>
              <a:gd name="T36" fmla="*/ 2354 w 3711"/>
              <a:gd name="T37" fmla="*/ 2236 h 2301"/>
              <a:gd name="T38" fmla="*/ 1858 w 3711"/>
              <a:gd name="T39" fmla="*/ 2170 h 2301"/>
              <a:gd name="T40" fmla="*/ 1377 w 3711"/>
              <a:gd name="T41" fmla="*/ 2068 h 2301"/>
              <a:gd name="T42" fmla="*/ 987 w 3711"/>
              <a:gd name="T43" fmla="*/ 2040 h 2301"/>
              <a:gd name="T44" fmla="*/ 684 w 3711"/>
              <a:gd name="T45" fmla="*/ 2087 h 2301"/>
              <a:gd name="T46" fmla="*/ 489 w 3711"/>
              <a:gd name="T47" fmla="*/ 2203 h 2301"/>
              <a:gd name="T48" fmla="*/ 0 w 3711"/>
              <a:gd name="T49" fmla="*/ 2301 h 2301"/>
              <a:gd name="T50" fmla="*/ 83 w 3711"/>
              <a:gd name="T51" fmla="*/ 2082 h 2301"/>
              <a:gd name="T52" fmla="*/ 262 w 3711"/>
              <a:gd name="T53" fmla="*/ 1868 h 2301"/>
              <a:gd name="T54" fmla="*/ 558 w 3711"/>
              <a:gd name="T55" fmla="*/ 1707 h 2301"/>
              <a:gd name="T56" fmla="*/ 942 w 3711"/>
              <a:gd name="T57" fmla="*/ 1639 h 2301"/>
              <a:gd name="T58" fmla="*/ 1412 w 3711"/>
              <a:gd name="T59" fmla="*/ 1668 h 2301"/>
              <a:gd name="T60" fmla="*/ 1942 w 3711"/>
              <a:gd name="T61" fmla="*/ 1778 h 2301"/>
              <a:gd name="T62" fmla="*/ 2374 w 3711"/>
              <a:gd name="T63" fmla="*/ 1836 h 2301"/>
              <a:gd name="T64" fmla="*/ 2722 w 3711"/>
              <a:gd name="T65" fmla="*/ 1819 h 2301"/>
              <a:gd name="T66" fmla="*/ 2985 w 3711"/>
              <a:gd name="T67" fmla="*/ 1742 h 2301"/>
              <a:gd name="T68" fmla="*/ 3169 w 3711"/>
              <a:gd name="T69" fmla="*/ 1624 h 2301"/>
              <a:gd name="T70" fmla="*/ 3275 w 3711"/>
              <a:gd name="T71" fmla="*/ 1480 h 2301"/>
              <a:gd name="T72" fmla="*/ 3309 w 3711"/>
              <a:gd name="T73" fmla="*/ 1277 h 2301"/>
              <a:gd name="T74" fmla="*/ 3217 w 3711"/>
              <a:gd name="T75" fmla="*/ 1101 h 2301"/>
              <a:gd name="T76" fmla="*/ 2996 w 3711"/>
              <a:gd name="T77" fmla="*/ 973 h 2301"/>
              <a:gd name="T78" fmla="*/ 2686 w 3711"/>
              <a:gd name="T79" fmla="*/ 913 h 2301"/>
              <a:gd name="T80" fmla="*/ 2330 w 3711"/>
              <a:gd name="T81" fmla="*/ 901 h 2301"/>
              <a:gd name="T82" fmla="*/ 1965 w 3711"/>
              <a:gd name="T83" fmla="*/ 910 h 2301"/>
              <a:gd name="T84" fmla="*/ 1516 w 3711"/>
              <a:gd name="T85" fmla="*/ 921 h 2301"/>
              <a:gd name="T86" fmla="*/ 1118 w 3711"/>
              <a:gd name="T87" fmla="*/ 885 h 2301"/>
              <a:gd name="T88" fmla="*/ 758 w 3711"/>
              <a:gd name="T89" fmla="*/ 767 h 2301"/>
              <a:gd name="T90" fmla="*/ 452 w 3711"/>
              <a:gd name="T91" fmla="*/ 612 h 2301"/>
              <a:gd name="T92" fmla="*/ 220 w 3711"/>
              <a:gd name="T93" fmla="*/ 458 h 2301"/>
              <a:gd name="T94" fmla="*/ 70 w 3711"/>
              <a:gd name="T95" fmla="*/ 337 h 2301"/>
              <a:gd name="T96" fmla="*/ 11 w 3711"/>
              <a:gd name="T97" fmla="*/ 282 h 2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11" h="2301">
                <a:moveTo>
                  <a:pt x="294" y="0"/>
                </a:moveTo>
                <a:lnTo>
                  <a:pt x="298" y="3"/>
                </a:lnTo>
                <a:lnTo>
                  <a:pt x="308" y="11"/>
                </a:lnTo>
                <a:lnTo>
                  <a:pt x="323" y="25"/>
                </a:lnTo>
                <a:lnTo>
                  <a:pt x="344" y="44"/>
                </a:lnTo>
                <a:lnTo>
                  <a:pt x="371" y="66"/>
                </a:lnTo>
                <a:lnTo>
                  <a:pt x="402" y="93"/>
                </a:lnTo>
                <a:lnTo>
                  <a:pt x="440" y="121"/>
                </a:lnTo>
                <a:lnTo>
                  <a:pt x="481" y="152"/>
                </a:lnTo>
                <a:lnTo>
                  <a:pt x="528" y="186"/>
                </a:lnTo>
                <a:lnTo>
                  <a:pt x="580" y="220"/>
                </a:lnTo>
                <a:lnTo>
                  <a:pt x="636" y="255"/>
                </a:lnTo>
                <a:lnTo>
                  <a:pt x="696" y="291"/>
                </a:lnTo>
                <a:lnTo>
                  <a:pt x="761" y="326"/>
                </a:lnTo>
                <a:lnTo>
                  <a:pt x="828" y="360"/>
                </a:lnTo>
                <a:lnTo>
                  <a:pt x="901" y="393"/>
                </a:lnTo>
                <a:lnTo>
                  <a:pt x="976" y="423"/>
                </a:lnTo>
                <a:lnTo>
                  <a:pt x="1056" y="453"/>
                </a:lnTo>
                <a:lnTo>
                  <a:pt x="1138" y="478"/>
                </a:lnTo>
                <a:lnTo>
                  <a:pt x="1201" y="493"/>
                </a:lnTo>
                <a:lnTo>
                  <a:pt x="1269" y="504"/>
                </a:lnTo>
                <a:lnTo>
                  <a:pt x="1341" y="512"/>
                </a:lnTo>
                <a:lnTo>
                  <a:pt x="1418" y="518"/>
                </a:lnTo>
                <a:lnTo>
                  <a:pt x="1500" y="519"/>
                </a:lnTo>
                <a:lnTo>
                  <a:pt x="1585" y="521"/>
                </a:lnTo>
                <a:lnTo>
                  <a:pt x="1673" y="519"/>
                </a:lnTo>
                <a:lnTo>
                  <a:pt x="1763" y="518"/>
                </a:lnTo>
                <a:lnTo>
                  <a:pt x="1855" y="513"/>
                </a:lnTo>
                <a:lnTo>
                  <a:pt x="1950" y="510"/>
                </a:lnTo>
                <a:lnTo>
                  <a:pt x="2052" y="507"/>
                </a:lnTo>
                <a:lnTo>
                  <a:pt x="2153" y="502"/>
                </a:lnTo>
                <a:lnTo>
                  <a:pt x="2255" y="501"/>
                </a:lnTo>
                <a:lnTo>
                  <a:pt x="2355" y="499"/>
                </a:lnTo>
                <a:lnTo>
                  <a:pt x="2455" y="499"/>
                </a:lnTo>
                <a:lnTo>
                  <a:pt x="2554" y="502"/>
                </a:lnTo>
                <a:lnTo>
                  <a:pt x="2651" y="507"/>
                </a:lnTo>
                <a:lnTo>
                  <a:pt x="2747" y="515"/>
                </a:lnTo>
                <a:lnTo>
                  <a:pt x="2840" y="527"/>
                </a:lnTo>
                <a:lnTo>
                  <a:pt x="2933" y="543"/>
                </a:lnTo>
                <a:lnTo>
                  <a:pt x="3021" y="564"/>
                </a:lnTo>
                <a:lnTo>
                  <a:pt x="3107" y="587"/>
                </a:lnTo>
                <a:lnTo>
                  <a:pt x="3191" y="619"/>
                </a:lnTo>
                <a:lnTo>
                  <a:pt x="3269" y="653"/>
                </a:lnTo>
                <a:lnTo>
                  <a:pt x="3345" y="696"/>
                </a:lnTo>
                <a:lnTo>
                  <a:pt x="3417" y="745"/>
                </a:lnTo>
                <a:lnTo>
                  <a:pt x="3474" y="792"/>
                </a:lnTo>
                <a:lnTo>
                  <a:pt x="3526" y="844"/>
                </a:lnTo>
                <a:lnTo>
                  <a:pt x="3571" y="901"/>
                </a:lnTo>
                <a:lnTo>
                  <a:pt x="3612" y="961"/>
                </a:lnTo>
                <a:lnTo>
                  <a:pt x="3645" y="1024"/>
                </a:lnTo>
                <a:lnTo>
                  <a:pt x="3672" y="1091"/>
                </a:lnTo>
                <a:lnTo>
                  <a:pt x="3692" y="1161"/>
                </a:lnTo>
                <a:lnTo>
                  <a:pt x="3706" y="1242"/>
                </a:lnTo>
                <a:lnTo>
                  <a:pt x="3711" y="1326"/>
                </a:lnTo>
                <a:lnTo>
                  <a:pt x="3708" y="1409"/>
                </a:lnTo>
                <a:lnTo>
                  <a:pt x="3694" y="1491"/>
                </a:lnTo>
                <a:lnTo>
                  <a:pt x="3670" y="1573"/>
                </a:lnTo>
                <a:lnTo>
                  <a:pt x="3637" y="1654"/>
                </a:lnTo>
                <a:lnTo>
                  <a:pt x="3609" y="1707"/>
                </a:lnTo>
                <a:lnTo>
                  <a:pt x="3574" y="1761"/>
                </a:lnTo>
                <a:lnTo>
                  <a:pt x="3537" y="1814"/>
                </a:lnTo>
                <a:lnTo>
                  <a:pt x="3493" y="1865"/>
                </a:lnTo>
                <a:lnTo>
                  <a:pt x="3445" y="1914"/>
                </a:lnTo>
                <a:lnTo>
                  <a:pt x="3392" y="1959"/>
                </a:lnTo>
                <a:lnTo>
                  <a:pt x="3334" y="2003"/>
                </a:lnTo>
                <a:lnTo>
                  <a:pt x="3271" y="2044"/>
                </a:lnTo>
                <a:lnTo>
                  <a:pt x="3202" y="2082"/>
                </a:lnTo>
                <a:lnTo>
                  <a:pt x="3129" y="2117"/>
                </a:lnTo>
                <a:lnTo>
                  <a:pt x="3051" y="2147"/>
                </a:lnTo>
                <a:lnTo>
                  <a:pt x="2966" y="2173"/>
                </a:lnTo>
                <a:lnTo>
                  <a:pt x="2876" y="2197"/>
                </a:lnTo>
                <a:lnTo>
                  <a:pt x="2782" y="2214"/>
                </a:lnTo>
                <a:lnTo>
                  <a:pt x="2681" y="2229"/>
                </a:lnTo>
                <a:lnTo>
                  <a:pt x="2576" y="2236"/>
                </a:lnTo>
                <a:lnTo>
                  <a:pt x="2464" y="2238"/>
                </a:lnTo>
                <a:lnTo>
                  <a:pt x="2354" y="2236"/>
                </a:lnTo>
                <a:lnTo>
                  <a:pt x="2237" y="2229"/>
                </a:lnTo>
                <a:lnTo>
                  <a:pt x="2116" y="2214"/>
                </a:lnTo>
                <a:lnTo>
                  <a:pt x="1991" y="2195"/>
                </a:lnTo>
                <a:lnTo>
                  <a:pt x="1858" y="2170"/>
                </a:lnTo>
                <a:lnTo>
                  <a:pt x="1722" y="2137"/>
                </a:lnTo>
                <a:lnTo>
                  <a:pt x="1602" y="2109"/>
                </a:lnTo>
                <a:lnTo>
                  <a:pt x="1487" y="2085"/>
                </a:lnTo>
                <a:lnTo>
                  <a:pt x="1377" y="2068"/>
                </a:lnTo>
                <a:lnTo>
                  <a:pt x="1272" y="2054"/>
                </a:lnTo>
                <a:lnTo>
                  <a:pt x="1171" y="2044"/>
                </a:lnTo>
                <a:lnTo>
                  <a:pt x="1077" y="2040"/>
                </a:lnTo>
                <a:lnTo>
                  <a:pt x="987" y="2040"/>
                </a:lnTo>
                <a:lnTo>
                  <a:pt x="902" y="2044"/>
                </a:lnTo>
                <a:lnTo>
                  <a:pt x="824" y="2054"/>
                </a:lnTo>
                <a:lnTo>
                  <a:pt x="751" y="2068"/>
                </a:lnTo>
                <a:lnTo>
                  <a:pt x="684" y="2087"/>
                </a:lnTo>
                <a:lnTo>
                  <a:pt x="624" y="2110"/>
                </a:lnTo>
                <a:lnTo>
                  <a:pt x="570" y="2139"/>
                </a:lnTo>
                <a:lnTo>
                  <a:pt x="522" y="2173"/>
                </a:lnTo>
                <a:lnTo>
                  <a:pt x="489" y="2203"/>
                </a:lnTo>
                <a:lnTo>
                  <a:pt x="460" y="2236"/>
                </a:lnTo>
                <a:lnTo>
                  <a:pt x="437" y="2268"/>
                </a:lnTo>
                <a:lnTo>
                  <a:pt x="419" y="2301"/>
                </a:lnTo>
                <a:lnTo>
                  <a:pt x="0" y="2301"/>
                </a:lnTo>
                <a:lnTo>
                  <a:pt x="12" y="2249"/>
                </a:lnTo>
                <a:lnTo>
                  <a:pt x="31" y="2194"/>
                </a:lnTo>
                <a:lnTo>
                  <a:pt x="55" y="2139"/>
                </a:lnTo>
                <a:lnTo>
                  <a:pt x="83" y="2082"/>
                </a:lnTo>
                <a:lnTo>
                  <a:pt x="117" y="2027"/>
                </a:lnTo>
                <a:lnTo>
                  <a:pt x="158" y="1972"/>
                </a:lnTo>
                <a:lnTo>
                  <a:pt x="207" y="1918"/>
                </a:lnTo>
                <a:lnTo>
                  <a:pt x="262" y="1868"/>
                </a:lnTo>
                <a:lnTo>
                  <a:pt x="328" y="1819"/>
                </a:lnTo>
                <a:lnTo>
                  <a:pt x="399" y="1776"/>
                </a:lnTo>
                <a:lnTo>
                  <a:pt x="476" y="1739"/>
                </a:lnTo>
                <a:lnTo>
                  <a:pt x="558" y="1707"/>
                </a:lnTo>
                <a:lnTo>
                  <a:pt x="646" y="1682"/>
                </a:lnTo>
                <a:lnTo>
                  <a:pt x="739" y="1661"/>
                </a:lnTo>
                <a:lnTo>
                  <a:pt x="838" y="1647"/>
                </a:lnTo>
                <a:lnTo>
                  <a:pt x="942" y="1639"/>
                </a:lnTo>
                <a:lnTo>
                  <a:pt x="1050" y="1638"/>
                </a:lnTo>
                <a:lnTo>
                  <a:pt x="1166" y="1641"/>
                </a:lnTo>
                <a:lnTo>
                  <a:pt x="1286" y="1652"/>
                </a:lnTo>
                <a:lnTo>
                  <a:pt x="1412" y="1668"/>
                </a:lnTo>
                <a:lnTo>
                  <a:pt x="1542" y="1688"/>
                </a:lnTo>
                <a:lnTo>
                  <a:pt x="1679" y="1717"/>
                </a:lnTo>
                <a:lnTo>
                  <a:pt x="1821" y="1750"/>
                </a:lnTo>
                <a:lnTo>
                  <a:pt x="1942" y="1778"/>
                </a:lnTo>
                <a:lnTo>
                  <a:pt x="2058" y="1800"/>
                </a:lnTo>
                <a:lnTo>
                  <a:pt x="2170" y="1817"/>
                </a:lnTo>
                <a:lnTo>
                  <a:pt x="2275" y="1830"/>
                </a:lnTo>
                <a:lnTo>
                  <a:pt x="2374" y="1836"/>
                </a:lnTo>
                <a:lnTo>
                  <a:pt x="2470" y="1838"/>
                </a:lnTo>
                <a:lnTo>
                  <a:pt x="2558" y="1836"/>
                </a:lnTo>
                <a:lnTo>
                  <a:pt x="2643" y="1830"/>
                </a:lnTo>
                <a:lnTo>
                  <a:pt x="2722" y="1819"/>
                </a:lnTo>
                <a:lnTo>
                  <a:pt x="2794" y="1805"/>
                </a:lnTo>
                <a:lnTo>
                  <a:pt x="2863" y="1787"/>
                </a:lnTo>
                <a:lnTo>
                  <a:pt x="2926" y="1765"/>
                </a:lnTo>
                <a:lnTo>
                  <a:pt x="2985" y="1742"/>
                </a:lnTo>
                <a:lnTo>
                  <a:pt x="3038" y="1717"/>
                </a:lnTo>
                <a:lnTo>
                  <a:pt x="3085" y="1687"/>
                </a:lnTo>
                <a:lnTo>
                  <a:pt x="3129" y="1657"/>
                </a:lnTo>
                <a:lnTo>
                  <a:pt x="3169" y="1624"/>
                </a:lnTo>
                <a:lnTo>
                  <a:pt x="3202" y="1591"/>
                </a:lnTo>
                <a:lnTo>
                  <a:pt x="3231" y="1554"/>
                </a:lnTo>
                <a:lnTo>
                  <a:pt x="3255" y="1518"/>
                </a:lnTo>
                <a:lnTo>
                  <a:pt x="3275" y="1480"/>
                </a:lnTo>
                <a:lnTo>
                  <a:pt x="3296" y="1430"/>
                </a:lnTo>
                <a:lnTo>
                  <a:pt x="3309" y="1378"/>
                </a:lnTo>
                <a:lnTo>
                  <a:pt x="3312" y="1328"/>
                </a:lnTo>
                <a:lnTo>
                  <a:pt x="3309" y="1277"/>
                </a:lnTo>
                <a:lnTo>
                  <a:pt x="3298" y="1230"/>
                </a:lnTo>
                <a:lnTo>
                  <a:pt x="3277" y="1183"/>
                </a:lnTo>
                <a:lnTo>
                  <a:pt x="3252" y="1140"/>
                </a:lnTo>
                <a:lnTo>
                  <a:pt x="3217" y="1101"/>
                </a:lnTo>
                <a:lnTo>
                  <a:pt x="3176" y="1064"/>
                </a:lnTo>
                <a:lnTo>
                  <a:pt x="3123" y="1030"/>
                </a:lnTo>
                <a:lnTo>
                  <a:pt x="3062" y="1000"/>
                </a:lnTo>
                <a:lnTo>
                  <a:pt x="2996" y="973"/>
                </a:lnTo>
                <a:lnTo>
                  <a:pt x="2925" y="953"/>
                </a:lnTo>
                <a:lnTo>
                  <a:pt x="2848" y="935"/>
                </a:lnTo>
                <a:lnTo>
                  <a:pt x="2769" y="923"/>
                </a:lnTo>
                <a:lnTo>
                  <a:pt x="2686" y="913"/>
                </a:lnTo>
                <a:lnTo>
                  <a:pt x="2599" y="905"/>
                </a:lnTo>
                <a:lnTo>
                  <a:pt x="2511" y="902"/>
                </a:lnTo>
                <a:lnTo>
                  <a:pt x="2422" y="901"/>
                </a:lnTo>
                <a:lnTo>
                  <a:pt x="2330" y="901"/>
                </a:lnTo>
                <a:lnTo>
                  <a:pt x="2239" y="901"/>
                </a:lnTo>
                <a:lnTo>
                  <a:pt x="2148" y="904"/>
                </a:lnTo>
                <a:lnTo>
                  <a:pt x="2057" y="907"/>
                </a:lnTo>
                <a:lnTo>
                  <a:pt x="1965" y="910"/>
                </a:lnTo>
                <a:lnTo>
                  <a:pt x="1851" y="915"/>
                </a:lnTo>
                <a:lnTo>
                  <a:pt x="1736" y="918"/>
                </a:lnTo>
                <a:lnTo>
                  <a:pt x="1626" y="921"/>
                </a:lnTo>
                <a:lnTo>
                  <a:pt x="1516" y="921"/>
                </a:lnTo>
                <a:lnTo>
                  <a:pt x="1410" y="918"/>
                </a:lnTo>
                <a:lnTo>
                  <a:pt x="1308" y="912"/>
                </a:lnTo>
                <a:lnTo>
                  <a:pt x="1211" y="901"/>
                </a:lnTo>
                <a:lnTo>
                  <a:pt x="1118" y="885"/>
                </a:lnTo>
                <a:lnTo>
                  <a:pt x="1028" y="863"/>
                </a:lnTo>
                <a:lnTo>
                  <a:pt x="934" y="834"/>
                </a:lnTo>
                <a:lnTo>
                  <a:pt x="844" y="801"/>
                </a:lnTo>
                <a:lnTo>
                  <a:pt x="758" y="767"/>
                </a:lnTo>
                <a:lnTo>
                  <a:pt x="674" y="731"/>
                </a:lnTo>
                <a:lnTo>
                  <a:pt x="596" y="691"/>
                </a:lnTo>
                <a:lnTo>
                  <a:pt x="522" y="652"/>
                </a:lnTo>
                <a:lnTo>
                  <a:pt x="452" y="612"/>
                </a:lnTo>
                <a:lnTo>
                  <a:pt x="386" y="571"/>
                </a:lnTo>
                <a:lnTo>
                  <a:pt x="327" y="532"/>
                </a:lnTo>
                <a:lnTo>
                  <a:pt x="270" y="494"/>
                </a:lnTo>
                <a:lnTo>
                  <a:pt x="220" y="458"/>
                </a:lnTo>
                <a:lnTo>
                  <a:pt x="174" y="423"/>
                </a:lnTo>
                <a:lnTo>
                  <a:pt x="133" y="390"/>
                </a:lnTo>
                <a:lnTo>
                  <a:pt x="99" y="362"/>
                </a:lnTo>
                <a:lnTo>
                  <a:pt x="70" y="337"/>
                </a:lnTo>
                <a:lnTo>
                  <a:pt x="47" y="315"/>
                </a:lnTo>
                <a:lnTo>
                  <a:pt x="28" y="299"/>
                </a:lnTo>
                <a:lnTo>
                  <a:pt x="17" y="286"/>
                </a:lnTo>
                <a:lnTo>
                  <a:pt x="11" y="282"/>
                </a:lnTo>
                <a:lnTo>
                  <a:pt x="152" y="140"/>
                </a:lnTo>
                <a:lnTo>
                  <a:pt x="294" y="0"/>
                </a:lnTo>
                <a:close/>
              </a:path>
            </a:pathLst>
          </a:custGeom>
          <a:solidFill>
            <a:schemeClr val="tx1"/>
          </a:solidFill>
          <a:ln w="0">
            <a:noFill/>
            <a:prstDash val="solid"/>
            <a:round/>
            <a:headEnd/>
            <a:tailEnd/>
          </a:ln>
          <a:effectLst>
            <a:outerShdw blurRad="203200" algn="ctr" rotWithShape="0">
              <a:prstClr val="black">
                <a:alpha val="14000"/>
              </a:prstClr>
            </a:outerShdw>
          </a:effectLst>
        </p:spPr>
        <p:txBody>
          <a:bodyPr vert="horz" wrap="square" lIns="91440" tIns="45720" rIns="91440" bIns="45720" numCol="1" anchor="t" anchorCtr="0" compatLnSpc="1">
            <a:prstTxWarp prst="textNoShape">
              <a:avLst/>
            </a:prstTxWarp>
          </a:bodyPr>
          <a:lstStyle/>
          <a:p>
            <a:endParaRPr lang="en-IN"/>
          </a:p>
        </p:txBody>
      </p:sp>
      <p:sp>
        <p:nvSpPr>
          <p:cNvPr id="9" name="Freeform 8"/>
          <p:cNvSpPr>
            <a:spLocks/>
          </p:cNvSpPr>
          <p:nvPr/>
        </p:nvSpPr>
        <p:spPr bwMode="auto">
          <a:xfrm>
            <a:off x="148179" y="685003"/>
            <a:ext cx="1852419" cy="1859472"/>
          </a:xfrm>
          <a:custGeom>
            <a:avLst/>
            <a:gdLst>
              <a:gd name="T0" fmla="*/ 393 w 788"/>
              <a:gd name="T1" fmla="*/ 0 h 791"/>
              <a:gd name="T2" fmla="*/ 451 w 788"/>
              <a:gd name="T3" fmla="*/ 5 h 791"/>
              <a:gd name="T4" fmla="*/ 508 w 788"/>
              <a:gd name="T5" fmla="*/ 18 h 791"/>
              <a:gd name="T6" fmla="*/ 560 w 788"/>
              <a:gd name="T7" fmla="*/ 38 h 791"/>
              <a:gd name="T8" fmla="*/ 609 w 788"/>
              <a:gd name="T9" fmla="*/ 65 h 791"/>
              <a:gd name="T10" fmla="*/ 653 w 788"/>
              <a:gd name="T11" fmla="*/ 98 h 791"/>
              <a:gd name="T12" fmla="*/ 692 w 788"/>
              <a:gd name="T13" fmla="*/ 137 h 791"/>
              <a:gd name="T14" fmla="*/ 725 w 788"/>
              <a:gd name="T15" fmla="*/ 182 h 791"/>
              <a:gd name="T16" fmla="*/ 752 w 788"/>
              <a:gd name="T17" fmla="*/ 230 h 791"/>
              <a:gd name="T18" fmla="*/ 772 w 788"/>
              <a:gd name="T19" fmla="*/ 282 h 791"/>
              <a:gd name="T20" fmla="*/ 785 w 788"/>
              <a:gd name="T21" fmla="*/ 338 h 791"/>
              <a:gd name="T22" fmla="*/ 788 w 788"/>
              <a:gd name="T23" fmla="*/ 396 h 791"/>
              <a:gd name="T24" fmla="*/ 785 w 788"/>
              <a:gd name="T25" fmla="*/ 454 h 791"/>
              <a:gd name="T26" fmla="*/ 772 w 788"/>
              <a:gd name="T27" fmla="*/ 511 h 791"/>
              <a:gd name="T28" fmla="*/ 752 w 788"/>
              <a:gd name="T29" fmla="*/ 563 h 791"/>
              <a:gd name="T30" fmla="*/ 725 w 788"/>
              <a:gd name="T31" fmla="*/ 612 h 791"/>
              <a:gd name="T32" fmla="*/ 692 w 788"/>
              <a:gd name="T33" fmla="*/ 656 h 791"/>
              <a:gd name="T34" fmla="*/ 653 w 788"/>
              <a:gd name="T35" fmla="*/ 695 h 791"/>
              <a:gd name="T36" fmla="*/ 609 w 788"/>
              <a:gd name="T37" fmla="*/ 728 h 791"/>
              <a:gd name="T38" fmla="*/ 560 w 788"/>
              <a:gd name="T39" fmla="*/ 755 h 791"/>
              <a:gd name="T40" fmla="*/ 508 w 788"/>
              <a:gd name="T41" fmla="*/ 775 h 791"/>
              <a:gd name="T42" fmla="*/ 451 w 788"/>
              <a:gd name="T43" fmla="*/ 786 h 791"/>
              <a:gd name="T44" fmla="*/ 393 w 788"/>
              <a:gd name="T45" fmla="*/ 791 h 791"/>
              <a:gd name="T46" fmla="*/ 335 w 788"/>
              <a:gd name="T47" fmla="*/ 786 h 791"/>
              <a:gd name="T48" fmla="*/ 280 w 788"/>
              <a:gd name="T49" fmla="*/ 775 h 791"/>
              <a:gd name="T50" fmla="*/ 228 w 788"/>
              <a:gd name="T51" fmla="*/ 755 h 791"/>
              <a:gd name="T52" fmla="*/ 179 w 788"/>
              <a:gd name="T53" fmla="*/ 728 h 791"/>
              <a:gd name="T54" fmla="*/ 135 w 788"/>
              <a:gd name="T55" fmla="*/ 695 h 791"/>
              <a:gd name="T56" fmla="*/ 96 w 788"/>
              <a:gd name="T57" fmla="*/ 656 h 791"/>
              <a:gd name="T58" fmla="*/ 63 w 788"/>
              <a:gd name="T59" fmla="*/ 612 h 791"/>
              <a:gd name="T60" fmla="*/ 36 w 788"/>
              <a:gd name="T61" fmla="*/ 563 h 791"/>
              <a:gd name="T62" fmla="*/ 16 w 788"/>
              <a:gd name="T63" fmla="*/ 511 h 791"/>
              <a:gd name="T64" fmla="*/ 3 w 788"/>
              <a:gd name="T65" fmla="*/ 454 h 791"/>
              <a:gd name="T66" fmla="*/ 0 w 788"/>
              <a:gd name="T67" fmla="*/ 396 h 791"/>
              <a:gd name="T68" fmla="*/ 3 w 788"/>
              <a:gd name="T69" fmla="*/ 338 h 791"/>
              <a:gd name="T70" fmla="*/ 16 w 788"/>
              <a:gd name="T71" fmla="*/ 282 h 791"/>
              <a:gd name="T72" fmla="*/ 36 w 788"/>
              <a:gd name="T73" fmla="*/ 230 h 791"/>
              <a:gd name="T74" fmla="*/ 63 w 788"/>
              <a:gd name="T75" fmla="*/ 182 h 791"/>
              <a:gd name="T76" fmla="*/ 96 w 788"/>
              <a:gd name="T77" fmla="*/ 137 h 791"/>
              <a:gd name="T78" fmla="*/ 135 w 788"/>
              <a:gd name="T79" fmla="*/ 98 h 791"/>
              <a:gd name="T80" fmla="*/ 179 w 788"/>
              <a:gd name="T81" fmla="*/ 65 h 791"/>
              <a:gd name="T82" fmla="*/ 228 w 788"/>
              <a:gd name="T83" fmla="*/ 38 h 791"/>
              <a:gd name="T84" fmla="*/ 280 w 788"/>
              <a:gd name="T85" fmla="*/ 18 h 791"/>
              <a:gd name="T86" fmla="*/ 335 w 788"/>
              <a:gd name="T87" fmla="*/ 5 h 791"/>
              <a:gd name="T88" fmla="*/ 393 w 788"/>
              <a:gd name="T89" fmla="*/ 0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8" h="791">
                <a:moveTo>
                  <a:pt x="393" y="0"/>
                </a:moveTo>
                <a:lnTo>
                  <a:pt x="451" y="5"/>
                </a:lnTo>
                <a:lnTo>
                  <a:pt x="508" y="18"/>
                </a:lnTo>
                <a:lnTo>
                  <a:pt x="560" y="38"/>
                </a:lnTo>
                <a:lnTo>
                  <a:pt x="609" y="65"/>
                </a:lnTo>
                <a:lnTo>
                  <a:pt x="653" y="98"/>
                </a:lnTo>
                <a:lnTo>
                  <a:pt x="692" y="137"/>
                </a:lnTo>
                <a:lnTo>
                  <a:pt x="725" y="182"/>
                </a:lnTo>
                <a:lnTo>
                  <a:pt x="752" y="230"/>
                </a:lnTo>
                <a:lnTo>
                  <a:pt x="772" y="282"/>
                </a:lnTo>
                <a:lnTo>
                  <a:pt x="785" y="338"/>
                </a:lnTo>
                <a:lnTo>
                  <a:pt x="788" y="396"/>
                </a:lnTo>
                <a:lnTo>
                  <a:pt x="785" y="454"/>
                </a:lnTo>
                <a:lnTo>
                  <a:pt x="772" y="511"/>
                </a:lnTo>
                <a:lnTo>
                  <a:pt x="752" y="563"/>
                </a:lnTo>
                <a:lnTo>
                  <a:pt x="725" y="612"/>
                </a:lnTo>
                <a:lnTo>
                  <a:pt x="692" y="656"/>
                </a:lnTo>
                <a:lnTo>
                  <a:pt x="653" y="695"/>
                </a:lnTo>
                <a:lnTo>
                  <a:pt x="609" y="728"/>
                </a:lnTo>
                <a:lnTo>
                  <a:pt x="560" y="755"/>
                </a:lnTo>
                <a:lnTo>
                  <a:pt x="508" y="775"/>
                </a:lnTo>
                <a:lnTo>
                  <a:pt x="451" y="786"/>
                </a:lnTo>
                <a:lnTo>
                  <a:pt x="393" y="791"/>
                </a:lnTo>
                <a:lnTo>
                  <a:pt x="335" y="786"/>
                </a:lnTo>
                <a:lnTo>
                  <a:pt x="280" y="775"/>
                </a:lnTo>
                <a:lnTo>
                  <a:pt x="228" y="755"/>
                </a:lnTo>
                <a:lnTo>
                  <a:pt x="179" y="728"/>
                </a:lnTo>
                <a:lnTo>
                  <a:pt x="135" y="695"/>
                </a:lnTo>
                <a:lnTo>
                  <a:pt x="96" y="656"/>
                </a:lnTo>
                <a:lnTo>
                  <a:pt x="63" y="612"/>
                </a:lnTo>
                <a:lnTo>
                  <a:pt x="36" y="563"/>
                </a:lnTo>
                <a:lnTo>
                  <a:pt x="16" y="511"/>
                </a:lnTo>
                <a:lnTo>
                  <a:pt x="3" y="454"/>
                </a:lnTo>
                <a:lnTo>
                  <a:pt x="0" y="396"/>
                </a:lnTo>
                <a:lnTo>
                  <a:pt x="3" y="338"/>
                </a:lnTo>
                <a:lnTo>
                  <a:pt x="16" y="282"/>
                </a:lnTo>
                <a:lnTo>
                  <a:pt x="36" y="230"/>
                </a:lnTo>
                <a:lnTo>
                  <a:pt x="63" y="182"/>
                </a:lnTo>
                <a:lnTo>
                  <a:pt x="96" y="137"/>
                </a:lnTo>
                <a:lnTo>
                  <a:pt x="135" y="98"/>
                </a:lnTo>
                <a:lnTo>
                  <a:pt x="179" y="65"/>
                </a:lnTo>
                <a:lnTo>
                  <a:pt x="228" y="38"/>
                </a:lnTo>
                <a:lnTo>
                  <a:pt x="280" y="18"/>
                </a:lnTo>
                <a:lnTo>
                  <a:pt x="335" y="5"/>
                </a:lnTo>
                <a:lnTo>
                  <a:pt x="393" y="0"/>
                </a:lnTo>
                <a:close/>
              </a:path>
            </a:pathLst>
          </a:custGeom>
          <a:solidFill>
            <a:schemeClr val="tx1"/>
          </a:solidFill>
          <a:ln w="0">
            <a:noFill/>
            <a:prstDash val="solid"/>
            <a:round/>
            <a:headEnd/>
            <a:tailEnd/>
          </a:ln>
          <a:effectLst>
            <a:outerShdw blurRad="203200" algn="ctr" rotWithShape="0">
              <a:prstClr val="black">
                <a:alpha val="14000"/>
              </a:prstClr>
            </a:outerShdw>
          </a:effectLst>
        </p:spPr>
        <p:txBody>
          <a:bodyPr vert="horz" wrap="square" lIns="91440" tIns="45720" rIns="91440" bIns="45720" numCol="1" anchor="ctr" anchorCtr="1" compatLnSpc="1">
            <a:prstTxWarp prst="textNoShape">
              <a:avLst/>
            </a:prstTxWarp>
          </a:bodyPr>
          <a:lstStyle/>
          <a:p>
            <a:pPr algn="ctr"/>
            <a:r>
              <a:rPr lang="en-US" sz="4000" b="1" dirty="0">
                <a:solidFill>
                  <a:schemeClr val="accent5"/>
                </a:solidFill>
                <a:latin typeface="Arial Narrow" panose="020B0606020202030204" pitchFamily="34" charset="0"/>
                <a:cs typeface="Arial" panose="020B0604020202020204" pitchFamily="34" charset="0"/>
              </a:rPr>
              <a:t>START</a:t>
            </a:r>
            <a:endParaRPr lang="en-IN" sz="4000" b="1" dirty="0">
              <a:solidFill>
                <a:schemeClr val="accent5"/>
              </a:solidFill>
              <a:latin typeface="Arial Narrow" panose="020B0606020202030204" pitchFamily="34" charset="0"/>
              <a:cs typeface="Arial" panose="020B0604020202020204" pitchFamily="34" charset="0"/>
            </a:endParaRPr>
          </a:p>
        </p:txBody>
      </p:sp>
      <p:grpSp>
        <p:nvGrpSpPr>
          <p:cNvPr id="10" name="Group 9"/>
          <p:cNvGrpSpPr/>
          <p:nvPr/>
        </p:nvGrpSpPr>
        <p:grpSpPr>
          <a:xfrm>
            <a:off x="2964662" y="1317554"/>
            <a:ext cx="669627" cy="670372"/>
            <a:chOff x="9756775" y="890588"/>
            <a:chExt cx="1422401" cy="1423987"/>
          </a:xfrm>
          <a:solidFill>
            <a:schemeClr val="tx1">
              <a:lumMod val="75000"/>
              <a:lumOff val="25000"/>
            </a:schemeClr>
          </a:solidFill>
        </p:grpSpPr>
        <p:sp>
          <p:nvSpPr>
            <p:cNvPr id="11" name="Freeform 47"/>
            <p:cNvSpPr>
              <a:spLocks/>
            </p:cNvSpPr>
            <p:nvPr/>
          </p:nvSpPr>
          <p:spPr bwMode="auto">
            <a:xfrm>
              <a:off x="9842500" y="890588"/>
              <a:ext cx="280988" cy="280987"/>
            </a:xfrm>
            <a:custGeom>
              <a:avLst/>
              <a:gdLst>
                <a:gd name="T0" fmla="*/ 354 w 708"/>
                <a:gd name="T1" fmla="*/ 0 h 709"/>
                <a:gd name="T2" fmla="*/ 402 w 708"/>
                <a:gd name="T3" fmla="*/ 3 h 709"/>
                <a:gd name="T4" fmla="*/ 448 w 708"/>
                <a:gd name="T5" fmla="*/ 12 h 709"/>
                <a:gd name="T6" fmla="*/ 492 w 708"/>
                <a:gd name="T7" fmla="*/ 27 h 709"/>
                <a:gd name="T8" fmla="*/ 533 w 708"/>
                <a:gd name="T9" fmla="*/ 48 h 709"/>
                <a:gd name="T10" fmla="*/ 570 w 708"/>
                <a:gd name="T11" fmla="*/ 74 h 709"/>
                <a:gd name="T12" fmla="*/ 604 w 708"/>
                <a:gd name="T13" fmla="*/ 103 h 709"/>
                <a:gd name="T14" fmla="*/ 633 w 708"/>
                <a:gd name="T15" fmla="*/ 137 h 709"/>
                <a:gd name="T16" fmla="*/ 660 w 708"/>
                <a:gd name="T17" fmla="*/ 175 h 709"/>
                <a:gd name="T18" fmla="*/ 679 w 708"/>
                <a:gd name="T19" fmla="*/ 216 h 709"/>
                <a:gd name="T20" fmla="*/ 695 w 708"/>
                <a:gd name="T21" fmla="*/ 260 h 709"/>
                <a:gd name="T22" fmla="*/ 705 w 708"/>
                <a:gd name="T23" fmla="*/ 307 h 709"/>
                <a:gd name="T24" fmla="*/ 708 w 708"/>
                <a:gd name="T25" fmla="*/ 354 h 709"/>
                <a:gd name="T26" fmla="*/ 705 w 708"/>
                <a:gd name="T27" fmla="*/ 402 h 709"/>
                <a:gd name="T28" fmla="*/ 695 w 708"/>
                <a:gd name="T29" fmla="*/ 448 h 709"/>
                <a:gd name="T30" fmla="*/ 679 w 708"/>
                <a:gd name="T31" fmla="*/ 492 h 709"/>
                <a:gd name="T32" fmla="*/ 660 w 708"/>
                <a:gd name="T33" fmla="*/ 533 h 709"/>
                <a:gd name="T34" fmla="*/ 633 w 708"/>
                <a:gd name="T35" fmla="*/ 571 h 709"/>
                <a:gd name="T36" fmla="*/ 604 w 708"/>
                <a:gd name="T37" fmla="*/ 604 h 709"/>
                <a:gd name="T38" fmla="*/ 570 w 708"/>
                <a:gd name="T39" fmla="*/ 635 h 709"/>
                <a:gd name="T40" fmla="*/ 533 w 708"/>
                <a:gd name="T41" fmla="*/ 660 h 709"/>
                <a:gd name="T42" fmla="*/ 492 w 708"/>
                <a:gd name="T43" fmla="*/ 681 h 709"/>
                <a:gd name="T44" fmla="*/ 448 w 708"/>
                <a:gd name="T45" fmla="*/ 695 h 709"/>
                <a:gd name="T46" fmla="*/ 402 w 708"/>
                <a:gd name="T47" fmla="*/ 705 h 709"/>
                <a:gd name="T48" fmla="*/ 354 w 708"/>
                <a:gd name="T49" fmla="*/ 709 h 709"/>
                <a:gd name="T50" fmla="*/ 306 w 708"/>
                <a:gd name="T51" fmla="*/ 705 h 709"/>
                <a:gd name="T52" fmla="*/ 260 w 708"/>
                <a:gd name="T53" fmla="*/ 695 h 709"/>
                <a:gd name="T54" fmla="*/ 216 w 708"/>
                <a:gd name="T55" fmla="*/ 681 h 709"/>
                <a:gd name="T56" fmla="*/ 175 w 708"/>
                <a:gd name="T57" fmla="*/ 660 h 709"/>
                <a:gd name="T58" fmla="*/ 138 w 708"/>
                <a:gd name="T59" fmla="*/ 635 h 709"/>
                <a:gd name="T60" fmla="*/ 104 w 708"/>
                <a:gd name="T61" fmla="*/ 604 h 709"/>
                <a:gd name="T62" fmla="*/ 74 w 708"/>
                <a:gd name="T63" fmla="*/ 571 h 709"/>
                <a:gd name="T64" fmla="*/ 48 w 708"/>
                <a:gd name="T65" fmla="*/ 533 h 709"/>
                <a:gd name="T66" fmla="*/ 28 w 708"/>
                <a:gd name="T67" fmla="*/ 492 h 709"/>
                <a:gd name="T68" fmla="*/ 13 w 708"/>
                <a:gd name="T69" fmla="*/ 448 h 709"/>
                <a:gd name="T70" fmla="*/ 3 w 708"/>
                <a:gd name="T71" fmla="*/ 402 h 709"/>
                <a:gd name="T72" fmla="*/ 0 w 708"/>
                <a:gd name="T73" fmla="*/ 354 h 709"/>
                <a:gd name="T74" fmla="*/ 3 w 708"/>
                <a:gd name="T75" fmla="*/ 307 h 709"/>
                <a:gd name="T76" fmla="*/ 13 w 708"/>
                <a:gd name="T77" fmla="*/ 260 h 709"/>
                <a:gd name="T78" fmla="*/ 28 w 708"/>
                <a:gd name="T79" fmla="*/ 216 h 709"/>
                <a:gd name="T80" fmla="*/ 48 w 708"/>
                <a:gd name="T81" fmla="*/ 175 h 709"/>
                <a:gd name="T82" fmla="*/ 74 w 708"/>
                <a:gd name="T83" fmla="*/ 137 h 709"/>
                <a:gd name="T84" fmla="*/ 104 w 708"/>
                <a:gd name="T85" fmla="*/ 103 h 709"/>
                <a:gd name="T86" fmla="*/ 138 w 708"/>
                <a:gd name="T87" fmla="*/ 74 h 709"/>
                <a:gd name="T88" fmla="*/ 175 w 708"/>
                <a:gd name="T89" fmla="*/ 48 h 709"/>
                <a:gd name="T90" fmla="*/ 216 w 708"/>
                <a:gd name="T91" fmla="*/ 27 h 709"/>
                <a:gd name="T92" fmla="*/ 260 w 708"/>
                <a:gd name="T93" fmla="*/ 12 h 709"/>
                <a:gd name="T94" fmla="*/ 306 w 708"/>
                <a:gd name="T95" fmla="*/ 3 h 709"/>
                <a:gd name="T96" fmla="*/ 354 w 708"/>
                <a:gd name="T97"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8" h="709">
                  <a:moveTo>
                    <a:pt x="354" y="0"/>
                  </a:moveTo>
                  <a:lnTo>
                    <a:pt x="402" y="3"/>
                  </a:lnTo>
                  <a:lnTo>
                    <a:pt x="448" y="12"/>
                  </a:lnTo>
                  <a:lnTo>
                    <a:pt x="492" y="27"/>
                  </a:lnTo>
                  <a:lnTo>
                    <a:pt x="533" y="48"/>
                  </a:lnTo>
                  <a:lnTo>
                    <a:pt x="570" y="74"/>
                  </a:lnTo>
                  <a:lnTo>
                    <a:pt x="604" y="103"/>
                  </a:lnTo>
                  <a:lnTo>
                    <a:pt x="633" y="137"/>
                  </a:lnTo>
                  <a:lnTo>
                    <a:pt x="660" y="175"/>
                  </a:lnTo>
                  <a:lnTo>
                    <a:pt x="679" y="216"/>
                  </a:lnTo>
                  <a:lnTo>
                    <a:pt x="695" y="260"/>
                  </a:lnTo>
                  <a:lnTo>
                    <a:pt x="705" y="307"/>
                  </a:lnTo>
                  <a:lnTo>
                    <a:pt x="708" y="354"/>
                  </a:lnTo>
                  <a:lnTo>
                    <a:pt x="705" y="402"/>
                  </a:lnTo>
                  <a:lnTo>
                    <a:pt x="695" y="448"/>
                  </a:lnTo>
                  <a:lnTo>
                    <a:pt x="679" y="492"/>
                  </a:lnTo>
                  <a:lnTo>
                    <a:pt x="660" y="533"/>
                  </a:lnTo>
                  <a:lnTo>
                    <a:pt x="633" y="571"/>
                  </a:lnTo>
                  <a:lnTo>
                    <a:pt x="604" y="604"/>
                  </a:lnTo>
                  <a:lnTo>
                    <a:pt x="570" y="635"/>
                  </a:lnTo>
                  <a:lnTo>
                    <a:pt x="533" y="660"/>
                  </a:lnTo>
                  <a:lnTo>
                    <a:pt x="492" y="681"/>
                  </a:lnTo>
                  <a:lnTo>
                    <a:pt x="448" y="695"/>
                  </a:lnTo>
                  <a:lnTo>
                    <a:pt x="402" y="705"/>
                  </a:lnTo>
                  <a:lnTo>
                    <a:pt x="354" y="709"/>
                  </a:lnTo>
                  <a:lnTo>
                    <a:pt x="306" y="705"/>
                  </a:lnTo>
                  <a:lnTo>
                    <a:pt x="260" y="695"/>
                  </a:lnTo>
                  <a:lnTo>
                    <a:pt x="216" y="681"/>
                  </a:lnTo>
                  <a:lnTo>
                    <a:pt x="175" y="660"/>
                  </a:lnTo>
                  <a:lnTo>
                    <a:pt x="138" y="635"/>
                  </a:lnTo>
                  <a:lnTo>
                    <a:pt x="104" y="604"/>
                  </a:lnTo>
                  <a:lnTo>
                    <a:pt x="74" y="571"/>
                  </a:lnTo>
                  <a:lnTo>
                    <a:pt x="48" y="533"/>
                  </a:lnTo>
                  <a:lnTo>
                    <a:pt x="28" y="492"/>
                  </a:lnTo>
                  <a:lnTo>
                    <a:pt x="13" y="448"/>
                  </a:lnTo>
                  <a:lnTo>
                    <a:pt x="3" y="402"/>
                  </a:lnTo>
                  <a:lnTo>
                    <a:pt x="0" y="354"/>
                  </a:lnTo>
                  <a:lnTo>
                    <a:pt x="3" y="307"/>
                  </a:lnTo>
                  <a:lnTo>
                    <a:pt x="13" y="260"/>
                  </a:lnTo>
                  <a:lnTo>
                    <a:pt x="28" y="216"/>
                  </a:lnTo>
                  <a:lnTo>
                    <a:pt x="48" y="175"/>
                  </a:lnTo>
                  <a:lnTo>
                    <a:pt x="74" y="137"/>
                  </a:lnTo>
                  <a:lnTo>
                    <a:pt x="104" y="103"/>
                  </a:lnTo>
                  <a:lnTo>
                    <a:pt x="138" y="74"/>
                  </a:lnTo>
                  <a:lnTo>
                    <a:pt x="175" y="48"/>
                  </a:lnTo>
                  <a:lnTo>
                    <a:pt x="216" y="27"/>
                  </a:lnTo>
                  <a:lnTo>
                    <a:pt x="260" y="12"/>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2" name="Freeform 48"/>
            <p:cNvSpPr>
              <a:spLocks/>
            </p:cNvSpPr>
            <p:nvPr/>
          </p:nvSpPr>
          <p:spPr bwMode="auto">
            <a:xfrm>
              <a:off x="9756775" y="1223963"/>
              <a:ext cx="452438" cy="788987"/>
            </a:xfrm>
            <a:custGeom>
              <a:avLst/>
              <a:gdLst>
                <a:gd name="T0" fmla="*/ 964 w 1140"/>
                <a:gd name="T1" fmla="*/ 0 h 1990"/>
                <a:gd name="T2" fmla="*/ 1026 w 1140"/>
                <a:gd name="T3" fmla="*/ 11 h 1990"/>
                <a:gd name="T4" fmla="*/ 1077 w 1140"/>
                <a:gd name="T5" fmla="*/ 42 h 1990"/>
                <a:gd name="T6" fmla="*/ 1116 w 1140"/>
                <a:gd name="T7" fmla="*/ 87 h 1990"/>
                <a:gd name="T8" fmla="*/ 1137 w 1140"/>
                <a:gd name="T9" fmla="*/ 144 h 1990"/>
                <a:gd name="T10" fmla="*/ 1140 w 1140"/>
                <a:gd name="T11" fmla="*/ 247 h 1990"/>
                <a:gd name="T12" fmla="*/ 1053 w 1140"/>
                <a:gd name="T13" fmla="*/ 297 h 1990"/>
                <a:gd name="T14" fmla="*/ 980 w 1140"/>
                <a:gd name="T15" fmla="*/ 365 h 1990"/>
                <a:gd name="T16" fmla="*/ 925 w 1140"/>
                <a:gd name="T17" fmla="*/ 449 h 1990"/>
                <a:gd name="T18" fmla="*/ 889 w 1140"/>
                <a:gd name="T19" fmla="*/ 544 h 1990"/>
                <a:gd name="T20" fmla="*/ 877 w 1140"/>
                <a:gd name="T21" fmla="*/ 647 h 1990"/>
                <a:gd name="T22" fmla="*/ 879 w 1140"/>
                <a:gd name="T23" fmla="*/ 1611 h 1990"/>
                <a:gd name="T24" fmla="*/ 897 w 1140"/>
                <a:gd name="T25" fmla="*/ 1696 h 1990"/>
                <a:gd name="T26" fmla="*/ 929 w 1140"/>
                <a:gd name="T27" fmla="*/ 1772 h 1990"/>
                <a:gd name="T28" fmla="*/ 926 w 1140"/>
                <a:gd name="T29" fmla="*/ 1845 h 1990"/>
                <a:gd name="T30" fmla="*/ 905 w 1140"/>
                <a:gd name="T31" fmla="*/ 1902 h 1990"/>
                <a:gd name="T32" fmla="*/ 867 w 1140"/>
                <a:gd name="T33" fmla="*/ 1948 h 1990"/>
                <a:gd name="T34" fmla="*/ 815 w 1140"/>
                <a:gd name="T35" fmla="*/ 1979 h 1990"/>
                <a:gd name="T36" fmla="*/ 754 w 1140"/>
                <a:gd name="T37" fmla="*/ 1990 h 1990"/>
                <a:gd name="T38" fmla="*/ 354 w 1140"/>
                <a:gd name="T39" fmla="*/ 1987 h 1990"/>
                <a:gd name="T40" fmla="*/ 297 w 1140"/>
                <a:gd name="T41" fmla="*/ 1966 h 1990"/>
                <a:gd name="T42" fmla="*/ 252 w 1140"/>
                <a:gd name="T43" fmla="*/ 1927 h 1990"/>
                <a:gd name="T44" fmla="*/ 221 w 1140"/>
                <a:gd name="T45" fmla="*/ 1875 h 1990"/>
                <a:gd name="T46" fmla="*/ 210 w 1140"/>
                <a:gd name="T47" fmla="*/ 1814 h 1990"/>
                <a:gd name="T48" fmla="*/ 175 w 1140"/>
                <a:gd name="T49" fmla="*/ 1111 h 1990"/>
                <a:gd name="T50" fmla="*/ 113 w 1140"/>
                <a:gd name="T51" fmla="*/ 1100 h 1990"/>
                <a:gd name="T52" fmla="*/ 61 w 1140"/>
                <a:gd name="T53" fmla="*/ 1069 h 1990"/>
                <a:gd name="T54" fmla="*/ 23 w 1140"/>
                <a:gd name="T55" fmla="*/ 1023 h 1990"/>
                <a:gd name="T56" fmla="*/ 2 w 1140"/>
                <a:gd name="T57" fmla="*/ 966 h 1990"/>
                <a:gd name="T58" fmla="*/ 0 w 1140"/>
                <a:gd name="T59" fmla="*/ 176 h 1990"/>
                <a:gd name="T60" fmla="*/ 11 w 1140"/>
                <a:gd name="T61" fmla="*/ 115 h 1990"/>
                <a:gd name="T62" fmla="*/ 42 w 1140"/>
                <a:gd name="T63" fmla="*/ 63 h 1990"/>
                <a:gd name="T64" fmla="*/ 86 w 1140"/>
                <a:gd name="T65" fmla="*/ 25 h 1990"/>
                <a:gd name="T66" fmla="*/ 143 w 1140"/>
                <a:gd name="T67" fmla="*/ 4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0" h="1990">
                  <a:moveTo>
                    <a:pt x="175" y="0"/>
                  </a:moveTo>
                  <a:lnTo>
                    <a:pt x="964" y="0"/>
                  </a:lnTo>
                  <a:lnTo>
                    <a:pt x="996" y="4"/>
                  </a:lnTo>
                  <a:lnTo>
                    <a:pt x="1026" y="11"/>
                  </a:lnTo>
                  <a:lnTo>
                    <a:pt x="1053" y="25"/>
                  </a:lnTo>
                  <a:lnTo>
                    <a:pt x="1077" y="42"/>
                  </a:lnTo>
                  <a:lnTo>
                    <a:pt x="1098" y="63"/>
                  </a:lnTo>
                  <a:lnTo>
                    <a:pt x="1116" y="87"/>
                  </a:lnTo>
                  <a:lnTo>
                    <a:pt x="1129" y="115"/>
                  </a:lnTo>
                  <a:lnTo>
                    <a:pt x="1137" y="144"/>
                  </a:lnTo>
                  <a:lnTo>
                    <a:pt x="1140" y="176"/>
                  </a:lnTo>
                  <a:lnTo>
                    <a:pt x="1140" y="247"/>
                  </a:lnTo>
                  <a:lnTo>
                    <a:pt x="1095" y="270"/>
                  </a:lnTo>
                  <a:lnTo>
                    <a:pt x="1053" y="297"/>
                  </a:lnTo>
                  <a:lnTo>
                    <a:pt x="1015" y="329"/>
                  </a:lnTo>
                  <a:lnTo>
                    <a:pt x="980" y="365"/>
                  </a:lnTo>
                  <a:lnTo>
                    <a:pt x="950" y="406"/>
                  </a:lnTo>
                  <a:lnTo>
                    <a:pt x="925" y="449"/>
                  </a:lnTo>
                  <a:lnTo>
                    <a:pt x="904" y="495"/>
                  </a:lnTo>
                  <a:lnTo>
                    <a:pt x="889" y="544"/>
                  </a:lnTo>
                  <a:lnTo>
                    <a:pt x="880" y="595"/>
                  </a:lnTo>
                  <a:lnTo>
                    <a:pt x="877" y="647"/>
                  </a:lnTo>
                  <a:lnTo>
                    <a:pt x="877" y="1568"/>
                  </a:lnTo>
                  <a:lnTo>
                    <a:pt x="879" y="1611"/>
                  </a:lnTo>
                  <a:lnTo>
                    <a:pt x="886" y="1654"/>
                  </a:lnTo>
                  <a:lnTo>
                    <a:pt x="897" y="1696"/>
                  </a:lnTo>
                  <a:lnTo>
                    <a:pt x="912" y="1735"/>
                  </a:lnTo>
                  <a:lnTo>
                    <a:pt x="929" y="1772"/>
                  </a:lnTo>
                  <a:lnTo>
                    <a:pt x="929" y="1814"/>
                  </a:lnTo>
                  <a:lnTo>
                    <a:pt x="926" y="1845"/>
                  </a:lnTo>
                  <a:lnTo>
                    <a:pt x="918" y="1875"/>
                  </a:lnTo>
                  <a:lnTo>
                    <a:pt x="905" y="1902"/>
                  </a:lnTo>
                  <a:lnTo>
                    <a:pt x="888" y="1927"/>
                  </a:lnTo>
                  <a:lnTo>
                    <a:pt x="867" y="1948"/>
                  </a:lnTo>
                  <a:lnTo>
                    <a:pt x="843" y="1966"/>
                  </a:lnTo>
                  <a:lnTo>
                    <a:pt x="815" y="1979"/>
                  </a:lnTo>
                  <a:lnTo>
                    <a:pt x="786" y="1987"/>
                  </a:lnTo>
                  <a:lnTo>
                    <a:pt x="754" y="1990"/>
                  </a:lnTo>
                  <a:lnTo>
                    <a:pt x="386" y="1990"/>
                  </a:lnTo>
                  <a:lnTo>
                    <a:pt x="354" y="1987"/>
                  </a:lnTo>
                  <a:lnTo>
                    <a:pt x="324" y="1979"/>
                  </a:lnTo>
                  <a:lnTo>
                    <a:pt x="297" y="1966"/>
                  </a:lnTo>
                  <a:lnTo>
                    <a:pt x="273" y="1948"/>
                  </a:lnTo>
                  <a:lnTo>
                    <a:pt x="252" y="1927"/>
                  </a:lnTo>
                  <a:lnTo>
                    <a:pt x="234" y="1902"/>
                  </a:lnTo>
                  <a:lnTo>
                    <a:pt x="221" y="1875"/>
                  </a:lnTo>
                  <a:lnTo>
                    <a:pt x="214" y="1845"/>
                  </a:lnTo>
                  <a:lnTo>
                    <a:pt x="210" y="1814"/>
                  </a:lnTo>
                  <a:lnTo>
                    <a:pt x="210" y="1111"/>
                  </a:lnTo>
                  <a:lnTo>
                    <a:pt x="175" y="1111"/>
                  </a:lnTo>
                  <a:lnTo>
                    <a:pt x="143" y="1108"/>
                  </a:lnTo>
                  <a:lnTo>
                    <a:pt x="113" y="1100"/>
                  </a:lnTo>
                  <a:lnTo>
                    <a:pt x="85" y="1087"/>
                  </a:lnTo>
                  <a:lnTo>
                    <a:pt x="61" y="1069"/>
                  </a:lnTo>
                  <a:lnTo>
                    <a:pt x="40" y="1048"/>
                  </a:lnTo>
                  <a:lnTo>
                    <a:pt x="23" y="1023"/>
                  </a:lnTo>
                  <a:lnTo>
                    <a:pt x="11" y="996"/>
                  </a:lnTo>
                  <a:lnTo>
                    <a:pt x="2" y="966"/>
                  </a:lnTo>
                  <a:lnTo>
                    <a:pt x="0" y="935"/>
                  </a:lnTo>
                  <a:lnTo>
                    <a:pt x="0" y="176"/>
                  </a:lnTo>
                  <a:lnTo>
                    <a:pt x="3" y="144"/>
                  </a:lnTo>
                  <a:lnTo>
                    <a:pt x="11" y="115"/>
                  </a:lnTo>
                  <a:lnTo>
                    <a:pt x="24" y="87"/>
                  </a:lnTo>
                  <a:lnTo>
                    <a:pt x="42" y="63"/>
                  </a:lnTo>
                  <a:lnTo>
                    <a:pt x="62" y="42"/>
                  </a:lnTo>
                  <a:lnTo>
                    <a:pt x="86" y="25"/>
                  </a:lnTo>
                  <a:lnTo>
                    <a:pt x="114" y="11"/>
                  </a:lnTo>
                  <a:lnTo>
                    <a:pt x="143" y="4"/>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49"/>
            <p:cNvSpPr>
              <a:spLocks/>
            </p:cNvSpPr>
            <p:nvPr/>
          </p:nvSpPr>
          <p:spPr bwMode="auto">
            <a:xfrm>
              <a:off x="10814050" y="890588"/>
              <a:ext cx="280988" cy="280987"/>
            </a:xfrm>
            <a:custGeom>
              <a:avLst/>
              <a:gdLst>
                <a:gd name="T0" fmla="*/ 354 w 707"/>
                <a:gd name="T1" fmla="*/ 0 h 709"/>
                <a:gd name="T2" fmla="*/ 401 w 707"/>
                <a:gd name="T3" fmla="*/ 3 h 709"/>
                <a:gd name="T4" fmla="*/ 447 w 707"/>
                <a:gd name="T5" fmla="*/ 12 h 709"/>
                <a:gd name="T6" fmla="*/ 491 w 707"/>
                <a:gd name="T7" fmla="*/ 27 h 709"/>
                <a:gd name="T8" fmla="*/ 532 w 707"/>
                <a:gd name="T9" fmla="*/ 48 h 709"/>
                <a:gd name="T10" fmla="*/ 570 w 707"/>
                <a:gd name="T11" fmla="*/ 74 h 709"/>
                <a:gd name="T12" fmla="*/ 604 w 707"/>
                <a:gd name="T13" fmla="*/ 103 h 709"/>
                <a:gd name="T14" fmla="*/ 633 w 707"/>
                <a:gd name="T15" fmla="*/ 137 h 709"/>
                <a:gd name="T16" fmla="*/ 658 w 707"/>
                <a:gd name="T17" fmla="*/ 175 h 709"/>
                <a:gd name="T18" fmla="*/ 679 w 707"/>
                <a:gd name="T19" fmla="*/ 216 h 709"/>
                <a:gd name="T20" fmla="*/ 695 w 707"/>
                <a:gd name="T21" fmla="*/ 260 h 709"/>
                <a:gd name="T22" fmla="*/ 703 w 707"/>
                <a:gd name="T23" fmla="*/ 307 h 709"/>
                <a:gd name="T24" fmla="*/ 707 w 707"/>
                <a:gd name="T25" fmla="*/ 354 h 709"/>
                <a:gd name="T26" fmla="*/ 703 w 707"/>
                <a:gd name="T27" fmla="*/ 402 h 709"/>
                <a:gd name="T28" fmla="*/ 695 w 707"/>
                <a:gd name="T29" fmla="*/ 448 h 709"/>
                <a:gd name="T30" fmla="*/ 679 w 707"/>
                <a:gd name="T31" fmla="*/ 492 h 709"/>
                <a:gd name="T32" fmla="*/ 658 w 707"/>
                <a:gd name="T33" fmla="*/ 533 h 709"/>
                <a:gd name="T34" fmla="*/ 633 w 707"/>
                <a:gd name="T35" fmla="*/ 571 h 709"/>
                <a:gd name="T36" fmla="*/ 604 w 707"/>
                <a:gd name="T37" fmla="*/ 604 h 709"/>
                <a:gd name="T38" fmla="*/ 570 w 707"/>
                <a:gd name="T39" fmla="*/ 635 h 709"/>
                <a:gd name="T40" fmla="*/ 532 w 707"/>
                <a:gd name="T41" fmla="*/ 660 h 709"/>
                <a:gd name="T42" fmla="*/ 491 w 707"/>
                <a:gd name="T43" fmla="*/ 681 h 709"/>
                <a:gd name="T44" fmla="*/ 447 w 707"/>
                <a:gd name="T45" fmla="*/ 695 h 709"/>
                <a:gd name="T46" fmla="*/ 401 w 707"/>
                <a:gd name="T47" fmla="*/ 705 h 709"/>
                <a:gd name="T48" fmla="*/ 354 w 707"/>
                <a:gd name="T49" fmla="*/ 709 h 709"/>
                <a:gd name="T50" fmla="*/ 305 w 707"/>
                <a:gd name="T51" fmla="*/ 705 h 709"/>
                <a:gd name="T52" fmla="*/ 259 w 707"/>
                <a:gd name="T53" fmla="*/ 695 h 709"/>
                <a:gd name="T54" fmla="*/ 216 w 707"/>
                <a:gd name="T55" fmla="*/ 681 h 709"/>
                <a:gd name="T56" fmla="*/ 175 w 707"/>
                <a:gd name="T57" fmla="*/ 660 h 709"/>
                <a:gd name="T58" fmla="*/ 138 w 707"/>
                <a:gd name="T59" fmla="*/ 635 h 709"/>
                <a:gd name="T60" fmla="*/ 104 w 707"/>
                <a:gd name="T61" fmla="*/ 604 h 709"/>
                <a:gd name="T62" fmla="*/ 73 w 707"/>
                <a:gd name="T63" fmla="*/ 571 h 709"/>
                <a:gd name="T64" fmla="*/ 48 w 707"/>
                <a:gd name="T65" fmla="*/ 533 h 709"/>
                <a:gd name="T66" fmla="*/ 27 w 707"/>
                <a:gd name="T67" fmla="*/ 492 h 709"/>
                <a:gd name="T68" fmla="*/ 13 w 707"/>
                <a:gd name="T69" fmla="*/ 448 h 709"/>
                <a:gd name="T70" fmla="*/ 3 w 707"/>
                <a:gd name="T71" fmla="*/ 402 h 709"/>
                <a:gd name="T72" fmla="*/ 0 w 707"/>
                <a:gd name="T73" fmla="*/ 354 h 709"/>
                <a:gd name="T74" fmla="*/ 3 w 707"/>
                <a:gd name="T75" fmla="*/ 307 h 709"/>
                <a:gd name="T76" fmla="*/ 13 w 707"/>
                <a:gd name="T77" fmla="*/ 260 h 709"/>
                <a:gd name="T78" fmla="*/ 27 w 707"/>
                <a:gd name="T79" fmla="*/ 216 h 709"/>
                <a:gd name="T80" fmla="*/ 48 w 707"/>
                <a:gd name="T81" fmla="*/ 175 h 709"/>
                <a:gd name="T82" fmla="*/ 73 w 707"/>
                <a:gd name="T83" fmla="*/ 137 h 709"/>
                <a:gd name="T84" fmla="*/ 104 w 707"/>
                <a:gd name="T85" fmla="*/ 103 h 709"/>
                <a:gd name="T86" fmla="*/ 138 w 707"/>
                <a:gd name="T87" fmla="*/ 74 h 709"/>
                <a:gd name="T88" fmla="*/ 175 w 707"/>
                <a:gd name="T89" fmla="*/ 48 h 709"/>
                <a:gd name="T90" fmla="*/ 216 w 707"/>
                <a:gd name="T91" fmla="*/ 27 h 709"/>
                <a:gd name="T92" fmla="*/ 259 w 707"/>
                <a:gd name="T93" fmla="*/ 12 h 709"/>
                <a:gd name="T94" fmla="*/ 305 w 707"/>
                <a:gd name="T95" fmla="*/ 3 h 709"/>
                <a:gd name="T96" fmla="*/ 354 w 707"/>
                <a:gd name="T97"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7" h="709">
                  <a:moveTo>
                    <a:pt x="354" y="0"/>
                  </a:moveTo>
                  <a:lnTo>
                    <a:pt x="401" y="3"/>
                  </a:lnTo>
                  <a:lnTo>
                    <a:pt x="447" y="12"/>
                  </a:lnTo>
                  <a:lnTo>
                    <a:pt x="491" y="27"/>
                  </a:lnTo>
                  <a:lnTo>
                    <a:pt x="532" y="48"/>
                  </a:lnTo>
                  <a:lnTo>
                    <a:pt x="570" y="74"/>
                  </a:lnTo>
                  <a:lnTo>
                    <a:pt x="604" y="103"/>
                  </a:lnTo>
                  <a:lnTo>
                    <a:pt x="633" y="137"/>
                  </a:lnTo>
                  <a:lnTo>
                    <a:pt x="658" y="175"/>
                  </a:lnTo>
                  <a:lnTo>
                    <a:pt x="679" y="216"/>
                  </a:lnTo>
                  <a:lnTo>
                    <a:pt x="695" y="260"/>
                  </a:lnTo>
                  <a:lnTo>
                    <a:pt x="703" y="307"/>
                  </a:lnTo>
                  <a:lnTo>
                    <a:pt x="707" y="354"/>
                  </a:lnTo>
                  <a:lnTo>
                    <a:pt x="703" y="402"/>
                  </a:lnTo>
                  <a:lnTo>
                    <a:pt x="695" y="448"/>
                  </a:lnTo>
                  <a:lnTo>
                    <a:pt x="679" y="492"/>
                  </a:lnTo>
                  <a:lnTo>
                    <a:pt x="658" y="533"/>
                  </a:lnTo>
                  <a:lnTo>
                    <a:pt x="633" y="571"/>
                  </a:lnTo>
                  <a:lnTo>
                    <a:pt x="604" y="604"/>
                  </a:lnTo>
                  <a:lnTo>
                    <a:pt x="570" y="635"/>
                  </a:lnTo>
                  <a:lnTo>
                    <a:pt x="532" y="660"/>
                  </a:lnTo>
                  <a:lnTo>
                    <a:pt x="491" y="681"/>
                  </a:lnTo>
                  <a:lnTo>
                    <a:pt x="447" y="695"/>
                  </a:lnTo>
                  <a:lnTo>
                    <a:pt x="401" y="705"/>
                  </a:lnTo>
                  <a:lnTo>
                    <a:pt x="354" y="709"/>
                  </a:lnTo>
                  <a:lnTo>
                    <a:pt x="305" y="705"/>
                  </a:lnTo>
                  <a:lnTo>
                    <a:pt x="259" y="695"/>
                  </a:lnTo>
                  <a:lnTo>
                    <a:pt x="216" y="681"/>
                  </a:lnTo>
                  <a:lnTo>
                    <a:pt x="175" y="660"/>
                  </a:lnTo>
                  <a:lnTo>
                    <a:pt x="138" y="635"/>
                  </a:lnTo>
                  <a:lnTo>
                    <a:pt x="104" y="604"/>
                  </a:lnTo>
                  <a:lnTo>
                    <a:pt x="73" y="571"/>
                  </a:lnTo>
                  <a:lnTo>
                    <a:pt x="48" y="533"/>
                  </a:lnTo>
                  <a:lnTo>
                    <a:pt x="27" y="492"/>
                  </a:lnTo>
                  <a:lnTo>
                    <a:pt x="13" y="448"/>
                  </a:lnTo>
                  <a:lnTo>
                    <a:pt x="3" y="402"/>
                  </a:lnTo>
                  <a:lnTo>
                    <a:pt x="0" y="354"/>
                  </a:lnTo>
                  <a:lnTo>
                    <a:pt x="3" y="307"/>
                  </a:lnTo>
                  <a:lnTo>
                    <a:pt x="13" y="260"/>
                  </a:lnTo>
                  <a:lnTo>
                    <a:pt x="27" y="216"/>
                  </a:lnTo>
                  <a:lnTo>
                    <a:pt x="48" y="175"/>
                  </a:lnTo>
                  <a:lnTo>
                    <a:pt x="73" y="137"/>
                  </a:lnTo>
                  <a:lnTo>
                    <a:pt x="104" y="103"/>
                  </a:lnTo>
                  <a:lnTo>
                    <a:pt x="138" y="74"/>
                  </a:lnTo>
                  <a:lnTo>
                    <a:pt x="175" y="48"/>
                  </a:lnTo>
                  <a:lnTo>
                    <a:pt x="216" y="27"/>
                  </a:lnTo>
                  <a:lnTo>
                    <a:pt x="259"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50"/>
            <p:cNvSpPr>
              <a:spLocks/>
            </p:cNvSpPr>
            <p:nvPr/>
          </p:nvSpPr>
          <p:spPr bwMode="auto">
            <a:xfrm>
              <a:off x="10726738" y="1222375"/>
              <a:ext cx="452438" cy="788987"/>
            </a:xfrm>
            <a:custGeom>
              <a:avLst/>
              <a:gdLst>
                <a:gd name="T0" fmla="*/ 965 w 1140"/>
                <a:gd name="T1" fmla="*/ 0 h 1986"/>
                <a:gd name="T2" fmla="*/ 1026 w 1140"/>
                <a:gd name="T3" fmla="*/ 11 h 1986"/>
                <a:gd name="T4" fmla="*/ 1078 w 1140"/>
                <a:gd name="T5" fmla="*/ 42 h 1986"/>
                <a:gd name="T6" fmla="*/ 1116 w 1140"/>
                <a:gd name="T7" fmla="*/ 88 h 1986"/>
                <a:gd name="T8" fmla="*/ 1137 w 1140"/>
                <a:gd name="T9" fmla="*/ 145 h 1986"/>
                <a:gd name="T10" fmla="*/ 1140 w 1140"/>
                <a:gd name="T11" fmla="*/ 932 h 1986"/>
                <a:gd name="T12" fmla="*/ 1129 w 1140"/>
                <a:gd name="T13" fmla="*/ 993 h 1986"/>
                <a:gd name="T14" fmla="*/ 1099 w 1140"/>
                <a:gd name="T15" fmla="*/ 1045 h 1986"/>
                <a:gd name="T16" fmla="*/ 1054 w 1140"/>
                <a:gd name="T17" fmla="*/ 1083 h 1986"/>
                <a:gd name="T18" fmla="*/ 997 w 1140"/>
                <a:gd name="T19" fmla="*/ 1105 h 1986"/>
                <a:gd name="T20" fmla="*/ 930 w 1140"/>
                <a:gd name="T21" fmla="*/ 1108 h 1986"/>
                <a:gd name="T22" fmla="*/ 927 w 1140"/>
                <a:gd name="T23" fmla="*/ 1842 h 1986"/>
                <a:gd name="T24" fmla="*/ 906 w 1140"/>
                <a:gd name="T25" fmla="*/ 1900 h 1986"/>
                <a:gd name="T26" fmla="*/ 867 w 1140"/>
                <a:gd name="T27" fmla="*/ 1946 h 1986"/>
                <a:gd name="T28" fmla="*/ 816 w 1140"/>
                <a:gd name="T29" fmla="*/ 1975 h 1986"/>
                <a:gd name="T30" fmla="*/ 754 w 1140"/>
                <a:gd name="T31" fmla="*/ 1986 h 1986"/>
                <a:gd name="T32" fmla="*/ 354 w 1140"/>
                <a:gd name="T33" fmla="*/ 1984 h 1986"/>
                <a:gd name="T34" fmla="*/ 297 w 1140"/>
                <a:gd name="T35" fmla="*/ 1962 h 1986"/>
                <a:gd name="T36" fmla="*/ 252 w 1140"/>
                <a:gd name="T37" fmla="*/ 1924 h 1986"/>
                <a:gd name="T38" fmla="*/ 222 w 1140"/>
                <a:gd name="T39" fmla="*/ 1872 h 1986"/>
                <a:gd name="T40" fmla="*/ 211 w 1140"/>
                <a:gd name="T41" fmla="*/ 1811 h 1986"/>
                <a:gd name="T42" fmla="*/ 229 w 1140"/>
                <a:gd name="T43" fmla="*/ 1732 h 1986"/>
                <a:gd name="T44" fmla="*/ 255 w 1140"/>
                <a:gd name="T45" fmla="*/ 1651 h 1986"/>
                <a:gd name="T46" fmla="*/ 263 w 1140"/>
                <a:gd name="T47" fmla="*/ 1565 h 1986"/>
                <a:gd name="T48" fmla="*/ 260 w 1140"/>
                <a:gd name="T49" fmla="*/ 596 h 1986"/>
                <a:gd name="T50" fmla="*/ 236 w 1140"/>
                <a:gd name="T51" fmla="*/ 496 h 1986"/>
                <a:gd name="T52" fmla="*/ 190 w 1140"/>
                <a:gd name="T53" fmla="*/ 406 h 1986"/>
                <a:gd name="T54" fmla="*/ 125 w 1140"/>
                <a:gd name="T55" fmla="*/ 330 h 1986"/>
                <a:gd name="T56" fmla="*/ 45 w 1140"/>
                <a:gd name="T57" fmla="*/ 269 h 1986"/>
                <a:gd name="T58" fmla="*/ 0 w 1140"/>
                <a:gd name="T59" fmla="*/ 176 h 1986"/>
                <a:gd name="T60" fmla="*/ 11 w 1140"/>
                <a:gd name="T61" fmla="*/ 115 h 1986"/>
                <a:gd name="T62" fmla="*/ 42 w 1140"/>
                <a:gd name="T63" fmla="*/ 63 h 1986"/>
                <a:gd name="T64" fmla="*/ 87 w 1140"/>
                <a:gd name="T65" fmla="*/ 24 h 1986"/>
                <a:gd name="T66" fmla="*/ 144 w 1140"/>
                <a:gd name="T67" fmla="*/ 3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0" h="1986">
                  <a:moveTo>
                    <a:pt x="176" y="0"/>
                  </a:moveTo>
                  <a:lnTo>
                    <a:pt x="965" y="0"/>
                  </a:lnTo>
                  <a:lnTo>
                    <a:pt x="997" y="3"/>
                  </a:lnTo>
                  <a:lnTo>
                    <a:pt x="1026" y="11"/>
                  </a:lnTo>
                  <a:lnTo>
                    <a:pt x="1054" y="24"/>
                  </a:lnTo>
                  <a:lnTo>
                    <a:pt x="1078" y="42"/>
                  </a:lnTo>
                  <a:lnTo>
                    <a:pt x="1099" y="63"/>
                  </a:lnTo>
                  <a:lnTo>
                    <a:pt x="1116" y="88"/>
                  </a:lnTo>
                  <a:lnTo>
                    <a:pt x="1129" y="115"/>
                  </a:lnTo>
                  <a:lnTo>
                    <a:pt x="1137" y="145"/>
                  </a:lnTo>
                  <a:lnTo>
                    <a:pt x="1140" y="176"/>
                  </a:lnTo>
                  <a:lnTo>
                    <a:pt x="1140" y="932"/>
                  </a:lnTo>
                  <a:lnTo>
                    <a:pt x="1137" y="964"/>
                  </a:lnTo>
                  <a:lnTo>
                    <a:pt x="1129" y="993"/>
                  </a:lnTo>
                  <a:lnTo>
                    <a:pt x="1116" y="1021"/>
                  </a:lnTo>
                  <a:lnTo>
                    <a:pt x="1099" y="1045"/>
                  </a:lnTo>
                  <a:lnTo>
                    <a:pt x="1078" y="1067"/>
                  </a:lnTo>
                  <a:lnTo>
                    <a:pt x="1054" y="1083"/>
                  </a:lnTo>
                  <a:lnTo>
                    <a:pt x="1026" y="1097"/>
                  </a:lnTo>
                  <a:lnTo>
                    <a:pt x="997" y="1105"/>
                  </a:lnTo>
                  <a:lnTo>
                    <a:pt x="965" y="1108"/>
                  </a:lnTo>
                  <a:lnTo>
                    <a:pt x="930" y="1108"/>
                  </a:lnTo>
                  <a:lnTo>
                    <a:pt x="930" y="1811"/>
                  </a:lnTo>
                  <a:lnTo>
                    <a:pt x="927" y="1842"/>
                  </a:lnTo>
                  <a:lnTo>
                    <a:pt x="919" y="1872"/>
                  </a:lnTo>
                  <a:lnTo>
                    <a:pt x="906" y="1900"/>
                  </a:lnTo>
                  <a:lnTo>
                    <a:pt x="888" y="1924"/>
                  </a:lnTo>
                  <a:lnTo>
                    <a:pt x="867" y="1946"/>
                  </a:lnTo>
                  <a:lnTo>
                    <a:pt x="843" y="1962"/>
                  </a:lnTo>
                  <a:lnTo>
                    <a:pt x="816" y="1975"/>
                  </a:lnTo>
                  <a:lnTo>
                    <a:pt x="786" y="1984"/>
                  </a:lnTo>
                  <a:lnTo>
                    <a:pt x="754" y="1986"/>
                  </a:lnTo>
                  <a:lnTo>
                    <a:pt x="386" y="1986"/>
                  </a:lnTo>
                  <a:lnTo>
                    <a:pt x="354" y="1984"/>
                  </a:lnTo>
                  <a:lnTo>
                    <a:pt x="325" y="1975"/>
                  </a:lnTo>
                  <a:lnTo>
                    <a:pt x="297" y="1962"/>
                  </a:lnTo>
                  <a:lnTo>
                    <a:pt x="273" y="1946"/>
                  </a:lnTo>
                  <a:lnTo>
                    <a:pt x="252" y="1924"/>
                  </a:lnTo>
                  <a:lnTo>
                    <a:pt x="235" y="1900"/>
                  </a:lnTo>
                  <a:lnTo>
                    <a:pt x="222" y="1872"/>
                  </a:lnTo>
                  <a:lnTo>
                    <a:pt x="214" y="1842"/>
                  </a:lnTo>
                  <a:lnTo>
                    <a:pt x="211" y="1811"/>
                  </a:lnTo>
                  <a:lnTo>
                    <a:pt x="211" y="1770"/>
                  </a:lnTo>
                  <a:lnTo>
                    <a:pt x="229" y="1732"/>
                  </a:lnTo>
                  <a:lnTo>
                    <a:pt x="245" y="1692"/>
                  </a:lnTo>
                  <a:lnTo>
                    <a:pt x="255" y="1651"/>
                  </a:lnTo>
                  <a:lnTo>
                    <a:pt x="261" y="1608"/>
                  </a:lnTo>
                  <a:lnTo>
                    <a:pt x="263" y="1565"/>
                  </a:lnTo>
                  <a:lnTo>
                    <a:pt x="263" y="648"/>
                  </a:lnTo>
                  <a:lnTo>
                    <a:pt x="260" y="596"/>
                  </a:lnTo>
                  <a:lnTo>
                    <a:pt x="251" y="544"/>
                  </a:lnTo>
                  <a:lnTo>
                    <a:pt x="236" y="496"/>
                  </a:lnTo>
                  <a:lnTo>
                    <a:pt x="215" y="448"/>
                  </a:lnTo>
                  <a:lnTo>
                    <a:pt x="190" y="406"/>
                  </a:lnTo>
                  <a:lnTo>
                    <a:pt x="160" y="366"/>
                  </a:lnTo>
                  <a:lnTo>
                    <a:pt x="125" y="330"/>
                  </a:lnTo>
                  <a:lnTo>
                    <a:pt x="87" y="297"/>
                  </a:lnTo>
                  <a:lnTo>
                    <a:pt x="45" y="269"/>
                  </a:lnTo>
                  <a:lnTo>
                    <a:pt x="0" y="246"/>
                  </a:lnTo>
                  <a:lnTo>
                    <a:pt x="0" y="176"/>
                  </a:lnTo>
                  <a:lnTo>
                    <a:pt x="4" y="145"/>
                  </a:lnTo>
                  <a:lnTo>
                    <a:pt x="11" y="115"/>
                  </a:lnTo>
                  <a:lnTo>
                    <a:pt x="24" y="88"/>
                  </a:lnTo>
                  <a:lnTo>
                    <a:pt x="42" y="63"/>
                  </a:lnTo>
                  <a:lnTo>
                    <a:pt x="63" y="42"/>
                  </a:lnTo>
                  <a:lnTo>
                    <a:pt x="87" y="24"/>
                  </a:lnTo>
                  <a:lnTo>
                    <a:pt x="114" y="11"/>
                  </a:lnTo>
                  <a:lnTo>
                    <a:pt x="144" y="3"/>
                  </a:lnTo>
                  <a:lnTo>
                    <a:pt x="1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51"/>
            <p:cNvSpPr>
              <a:spLocks/>
            </p:cNvSpPr>
            <p:nvPr/>
          </p:nvSpPr>
          <p:spPr bwMode="auto">
            <a:xfrm>
              <a:off x="10210800" y="1411288"/>
              <a:ext cx="517525" cy="903287"/>
            </a:xfrm>
            <a:custGeom>
              <a:avLst/>
              <a:gdLst>
                <a:gd name="T0" fmla="*/ 175 w 1307"/>
                <a:gd name="T1" fmla="*/ 0 h 2276"/>
                <a:gd name="T2" fmla="*/ 1131 w 1307"/>
                <a:gd name="T3" fmla="*/ 0 h 2276"/>
                <a:gd name="T4" fmla="*/ 1162 w 1307"/>
                <a:gd name="T5" fmla="*/ 3 h 2276"/>
                <a:gd name="T6" fmla="*/ 1192 w 1307"/>
                <a:gd name="T7" fmla="*/ 11 h 2276"/>
                <a:gd name="T8" fmla="*/ 1219 w 1307"/>
                <a:gd name="T9" fmla="*/ 24 h 2276"/>
                <a:gd name="T10" fmla="*/ 1244 w 1307"/>
                <a:gd name="T11" fmla="*/ 41 h 2276"/>
                <a:gd name="T12" fmla="*/ 1265 w 1307"/>
                <a:gd name="T13" fmla="*/ 62 h 2276"/>
                <a:gd name="T14" fmla="*/ 1283 w 1307"/>
                <a:gd name="T15" fmla="*/ 88 h 2276"/>
                <a:gd name="T16" fmla="*/ 1296 w 1307"/>
                <a:gd name="T17" fmla="*/ 115 h 2276"/>
                <a:gd name="T18" fmla="*/ 1303 w 1307"/>
                <a:gd name="T19" fmla="*/ 145 h 2276"/>
                <a:gd name="T20" fmla="*/ 1307 w 1307"/>
                <a:gd name="T21" fmla="*/ 175 h 2276"/>
                <a:gd name="T22" fmla="*/ 1307 w 1307"/>
                <a:gd name="T23" fmla="*/ 1093 h 2276"/>
                <a:gd name="T24" fmla="*/ 1303 w 1307"/>
                <a:gd name="T25" fmla="*/ 1125 h 2276"/>
                <a:gd name="T26" fmla="*/ 1296 w 1307"/>
                <a:gd name="T27" fmla="*/ 1154 h 2276"/>
                <a:gd name="T28" fmla="*/ 1283 w 1307"/>
                <a:gd name="T29" fmla="*/ 1182 h 2276"/>
                <a:gd name="T30" fmla="*/ 1265 w 1307"/>
                <a:gd name="T31" fmla="*/ 1206 h 2276"/>
                <a:gd name="T32" fmla="*/ 1244 w 1307"/>
                <a:gd name="T33" fmla="*/ 1227 h 2276"/>
                <a:gd name="T34" fmla="*/ 1219 w 1307"/>
                <a:gd name="T35" fmla="*/ 1244 h 2276"/>
                <a:gd name="T36" fmla="*/ 1192 w 1307"/>
                <a:gd name="T37" fmla="*/ 1258 h 2276"/>
                <a:gd name="T38" fmla="*/ 1162 w 1307"/>
                <a:gd name="T39" fmla="*/ 1265 h 2276"/>
                <a:gd name="T40" fmla="*/ 1131 w 1307"/>
                <a:gd name="T41" fmla="*/ 1269 h 2276"/>
                <a:gd name="T42" fmla="*/ 1063 w 1307"/>
                <a:gd name="T43" fmla="*/ 1269 h 2276"/>
                <a:gd name="T44" fmla="*/ 1063 w 1307"/>
                <a:gd name="T45" fmla="*/ 2100 h 2276"/>
                <a:gd name="T46" fmla="*/ 1061 w 1307"/>
                <a:gd name="T47" fmla="*/ 2132 h 2276"/>
                <a:gd name="T48" fmla="*/ 1052 w 1307"/>
                <a:gd name="T49" fmla="*/ 2162 h 2276"/>
                <a:gd name="T50" fmla="*/ 1039 w 1307"/>
                <a:gd name="T51" fmla="*/ 2189 h 2276"/>
                <a:gd name="T52" fmla="*/ 1023 w 1307"/>
                <a:gd name="T53" fmla="*/ 2213 h 2276"/>
                <a:gd name="T54" fmla="*/ 1001 w 1307"/>
                <a:gd name="T55" fmla="*/ 2235 h 2276"/>
                <a:gd name="T56" fmla="*/ 977 w 1307"/>
                <a:gd name="T57" fmla="*/ 2252 h 2276"/>
                <a:gd name="T58" fmla="*/ 949 w 1307"/>
                <a:gd name="T59" fmla="*/ 2265 h 2276"/>
                <a:gd name="T60" fmla="*/ 920 w 1307"/>
                <a:gd name="T61" fmla="*/ 2274 h 2276"/>
                <a:gd name="T62" fmla="*/ 888 w 1307"/>
                <a:gd name="T63" fmla="*/ 2276 h 2276"/>
                <a:gd name="T64" fmla="*/ 418 w 1307"/>
                <a:gd name="T65" fmla="*/ 2276 h 2276"/>
                <a:gd name="T66" fmla="*/ 386 w 1307"/>
                <a:gd name="T67" fmla="*/ 2274 h 2276"/>
                <a:gd name="T68" fmla="*/ 356 w 1307"/>
                <a:gd name="T69" fmla="*/ 2265 h 2276"/>
                <a:gd name="T70" fmla="*/ 329 w 1307"/>
                <a:gd name="T71" fmla="*/ 2252 h 2276"/>
                <a:gd name="T72" fmla="*/ 305 w 1307"/>
                <a:gd name="T73" fmla="*/ 2235 h 2276"/>
                <a:gd name="T74" fmla="*/ 284 w 1307"/>
                <a:gd name="T75" fmla="*/ 2213 h 2276"/>
                <a:gd name="T76" fmla="*/ 266 w 1307"/>
                <a:gd name="T77" fmla="*/ 2189 h 2276"/>
                <a:gd name="T78" fmla="*/ 253 w 1307"/>
                <a:gd name="T79" fmla="*/ 2162 h 2276"/>
                <a:gd name="T80" fmla="*/ 246 w 1307"/>
                <a:gd name="T81" fmla="*/ 2132 h 2276"/>
                <a:gd name="T82" fmla="*/ 242 w 1307"/>
                <a:gd name="T83" fmla="*/ 2100 h 2276"/>
                <a:gd name="T84" fmla="*/ 242 w 1307"/>
                <a:gd name="T85" fmla="*/ 1272 h 2276"/>
                <a:gd name="T86" fmla="*/ 175 w 1307"/>
                <a:gd name="T87" fmla="*/ 1272 h 2276"/>
                <a:gd name="T88" fmla="*/ 144 w 1307"/>
                <a:gd name="T89" fmla="*/ 1269 h 2276"/>
                <a:gd name="T90" fmla="*/ 114 w 1307"/>
                <a:gd name="T91" fmla="*/ 1261 h 2276"/>
                <a:gd name="T92" fmla="*/ 87 w 1307"/>
                <a:gd name="T93" fmla="*/ 1248 h 2276"/>
                <a:gd name="T94" fmla="*/ 63 w 1307"/>
                <a:gd name="T95" fmla="*/ 1230 h 2276"/>
                <a:gd name="T96" fmla="*/ 41 w 1307"/>
                <a:gd name="T97" fmla="*/ 1209 h 2276"/>
                <a:gd name="T98" fmla="*/ 24 w 1307"/>
                <a:gd name="T99" fmla="*/ 1184 h 2276"/>
                <a:gd name="T100" fmla="*/ 11 w 1307"/>
                <a:gd name="T101" fmla="*/ 1157 h 2276"/>
                <a:gd name="T102" fmla="*/ 2 w 1307"/>
                <a:gd name="T103" fmla="*/ 1127 h 2276"/>
                <a:gd name="T104" fmla="*/ 0 w 1307"/>
                <a:gd name="T105" fmla="*/ 1096 h 2276"/>
                <a:gd name="T106" fmla="*/ 0 w 1307"/>
                <a:gd name="T107" fmla="*/ 175 h 2276"/>
                <a:gd name="T108" fmla="*/ 2 w 1307"/>
                <a:gd name="T109" fmla="*/ 145 h 2276"/>
                <a:gd name="T110" fmla="*/ 10 w 1307"/>
                <a:gd name="T111" fmla="*/ 115 h 2276"/>
                <a:gd name="T112" fmla="*/ 23 w 1307"/>
                <a:gd name="T113" fmla="*/ 88 h 2276"/>
                <a:gd name="T114" fmla="*/ 41 w 1307"/>
                <a:gd name="T115" fmla="*/ 62 h 2276"/>
                <a:gd name="T116" fmla="*/ 62 w 1307"/>
                <a:gd name="T117" fmla="*/ 41 h 2276"/>
                <a:gd name="T118" fmla="*/ 86 w 1307"/>
                <a:gd name="T119" fmla="*/ 24 h 2276"/>
                <a:gd name="T120" fmla="*/ 113 w 1307"/>
                <a:gd name="T121" fmla="*/ 11 h 2276"/>
                <a:gd name="T122" fmla="*/ 143 w 1307"/>
                <a:gd name="T123" fmla="*/ 3 h 2276"/>
                <a:gd name="T124" fmla="*/ 175 w 1307"/>
                <a:gd name="T125" fmla="*/ 0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07" h="2276">
                  <a:moveTo>
                    <a:pt x="175" y="0"/>
                  </a:moveTo>
                  <a:lnTo>
                    <a:pt x="1131" y="0"/>
                  </a:lnTo>
                  <a:lnTo>
                    <a:pt x="1162" y="3"/>
                  </a:lnTo>
                  <a:lnTo>
                    <a:pt x="1192" y="11"/>
                  </a:lnTo>
                  <a:lnTo>
                    <a:pt x="1219" y="24"/>
                  </a:lnTo>
                  <a:lnTo>
                    <a:pt x="1244" y="41"/>
                  </a:lnTo>
                  <a:lnTo>
                    <a:pt x="1265" y="62"/>
                  </a:lnTo>
                  <a:lnTo>
                    <a:pt x="1283" y="88"/>
                  </a:lnTo>
                  <a:lnTo>
                    <a:pt x="1296" y="115"/>
                  </a:lnTo>
                  <a:lnTo>
                    <a:pt x="1303" y="145"/>
                  </a:lnTo>
                  <a:lnTo>
                    <a:pt x="1307" y="175"/>
                  </a:lnTo>
                  <a:lnTo>
                    <a:pt x="1307" y="1093"/>
                  </a:lnTo>
                  <a:lnTo>
                    <a:pt x="1303" y="1125"/>
                  </a:lnTo>
                  <a:lnTo>
                    <a:pt x="1296" y="1154"/>
                  </a:lnTo>
                  <a:lnTo>
                    <a:pt x="1283" y="1182"/>
                  </a:lnTo>
                  <a:lnTo>
                    <a:pt x="1265" y="1206"/>
                  </a:lnTo>
                  <a:lnTo>
                    <a:pt x="1244" y="1227"/>
                  </a:lnTo>
                  <a:lnTo>
                    <a:pt x="1219" y="1244"/>
                  </a:lnTo>
                  <a:lnTo>
                    <a:pt x="1192" y="1258"/>
                  </a:lnTo>
                  <a:lnTo>
                    <a:pt x="1162" y="1265"/>
                  </a:lnTo>
                  <a:lnTo>
                    <a:pt x="1131" y="1269"/>
                  </a:lnTo>
                  <a:lnTo>
                    <a:pt x="1063" y="1269"/>
                  </a:lnTo>
                  <a:lnTo>
                    <a:pt x="1063" y="2100"/>
                  </a:lnTo>
                  <a:lnTo>
                    <a:pt x="1061" y="2132"/>
                  </a:lnTo>
                  <a:lnTo>
                    <a:pt x="1052" y="2162"/>
                  </a:lnTo>
                  <a:lnTo>
                    <a:pt x="1039" y="2189"/>
                  </a:lnTo>
                  <a:lnTo>
                    <a:pt x="1023" y="2213"/>
                  </a:lnTo>
                  <a:lnTo>
                    <a:pt x="1001" y="2235"/>
                  </a:lnTo>
                  <a:lnTo>
                    <a:pt x="977" y="2252"/>
                  </a:lnTo>
                  <a:lnTo>
                    <a:pt x="949" y="2265"/>
                  </a:lnTo>
                  <a:lnTo>
                    <a:pt x="920" y="2274"/>
                  </a:lnTo>
                  <a:lnTo>
                    <a:pt x="888" y="2276"/>
                  </a:lnTo>
                  <a:lnTo>
                    <a:pt x="418" y="2276"/>
                  </a:lnTo>
                  <a:lnTo>
                    <a:pt x="386" y="2274"/>
                  </a:lnTo>
                  <a:lnTo>
                    <a:pt x="356" y="2265"/>
                  </a:lnTo>
                  <a:lnTo>
                    <a:pt x="329" y="2252"/>
                  </a:lnTo>
                  <a:lnTo>
                    <a:pt x="305" y="2235"/>
                  </a:lnTo>
                  <a:lnTo>
                    <a:pt x="284" y="2213"/>
                  </a:lnTo>
                  <a:lnTo>
                    <a:pt x="266" y="2189"/>
                  </a:lnTo>
                  <a:lnTo>
                    <a:pt x="253" y="2162"/>
                  </a:lnTo>
                  <a:lnTo>
                    <a:pt x="246" y="2132"/>
                  </a:lnTo>
                  <a:lnTo>
                    <a:pt x="242" y="2100"/>
                  </a:lnTo>
                  <a:lnTo>
                    <a:pt x="242" y="1272"/>
                  </a:lnTo>
                  <a:lnTo>
                    <a:pt x="175" y="1272"/>
                  </a:lnTo>
                  <a:lnTo>
                    <a:pt x="144" y="1269"/>
                  </a:lnTo>
                  <a:lnTo>
                    <a:pt x="114" y="1261"/>
                  </a:lnTo>
                  <a:lnTo>
                    <a:pt x="87" y="1248"/>
                  </a:lnTo>
                  <a:lnTo>
                    <a:pt x="63" y="1230"/>
                  </a:lnTo>
                  <a:lnTo>
                    <a:pt x="41" y="1209"/>
                  </a:lnTo>
                  <a:lnTo>
                    <a:pt x="24" y="1184"/>
                  </a:lnTo>
                  <a:lnTo>
                    <a:pt x="11" y="1157"/>
                  </a:lnTo>
                  <a:lnTo>
                    <a:pt x="2" y="1127"/>
                  </a:lnTo>
                  <a:lnTo>
                    <a:pt x="0" y="1096"/>
                  </a:lnTo>
                  <a:lnTo>
                    <a:pt x="0" y="175"/>
                  </a:lnTo>
                  <a:lnTo>
                    <a:pt x="2" y="145"/>
                  </a:lnTo>
                  <a:lnTo>
                    <a:pt x="10" y="115"/>
                  </a:lnTo>
                  <a:lnTo>
                    <a:pt x="23" y="88"/>
                  </a:lnTo>
                  <a:lnTo>
                    <a:pt x="41" y="62"/>
                  </a:lnTo>
                  <a:lnTo>
                    <a:pt x="62" y="41"/>
                  </a:lnTo>
                  <a:lnTo>
                    <a:pt x="86" y="24"/>
                  </a:lnTo>
                  <a:lnTo>
                    <a:pt x="113" y="11"/>
                  </a:lnTo>
                  <a:lnTo>
                    <a:pt x="143" y="3"/>
                  </a:lnTo>
                  <a:lnTo>
                    <a:pt x="1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52"/>
            <p:cNvSpPr>
              <a:spLocks/>
            </p:cNvSpPr>
            <p:nvPr/>
          </p:nvSpPr>
          <p:spPr bwMode="auto">
            <a:xfrm>
              <a:off x="10307638" y="1030288"/>
              <a:ext cx="322263" cy="322262"/>
            </a:xfrm>
            <a:custGeom>
              <a:avLst/>
              <a:gdLst>
                <a:gd name="T0" fmla="*/ 405 w 812"/>
                <a:gd name="T1" fmla="*/ 0 h 814"/>
                <a:gd name="T2" fmla="*/ 457 w 812"/>
                <a:gd name="T3" fmla="*/ 3 h 814"/>
                <a:gd name="T4" fmla="*/ 506 w 812"/>
                <a:gd name="T5" fmla="*/ 12 h 814"/>
                <a:gd name="T6" fmla="*/ 552 w 812"/>
                <a:gd name="T7" fmla="*/ 27 h 814"/>
                <a:gd name="T8" fmla="*/ 597 w 812"/>
                <a:gd name="T9" fmla="*/ 47 h 814"/>
                <a:gd name="T10" fmla="*/ 638 w 812"/>
                <a:gd name="T11" fmla="*/ 72 h 814"/>
                <a:gd name="T12" fmla="*/ 675 w 812"/>
                <a:gd name="T13" fmla="*/ 102 h 814"/>
                <a:gd name="T14" fmla="*/ 709 w 812"/>
                <a:gd name="T15" fmla="*/ 136 h 814"/>
                <a:gd name="T16" fmla="*/ 740 w 812"/>
                <a:gd name="T17" fmla="*/ 174 h 814"/>
                <a:gd name="T18" fmla="*/ 765 w 812"/>
                <a:gd name="T19" fmla="*/ 215 h 814"/>
                <a:gd name="T20" fmla="*/ 784 w 812"/>
                <a:gd name="T21" fmla="*/ 259 h 814"/>
                <a:gd name="T22" fmla="*/ 800 w 812"/>
                <a:gd name="T23" fmla="*/ 306 h 814"/>
                <a:gd name="T24" fmla="*/ 809 w 812"/>
                <a:gd name="T25" fmla="*/ 355 h 814"/>
                <a:gd name="T26" fmla="*/ 812 w 812"/>
                <a:gd name="T27" fmla="*/ 406 h 814"/>
                <a:gd name="T28" fmla="*/ 809 w 812"/>
                <a:gd name="T29" fmla="*/ 458 h 814"/>
                <a:gd name="T30" fmla="*/ 800 w 812"/>
                <a:gd name="T31" fmla="*/ 507 h 814"/>
                <a:gd name="T32" fmla="*/ 784 w 812"/>
                <a:gd name="T33" fmla="*/ 553 h 814"/>
                <a:gd name="T34" fmla="*/ 765 w 812"/>
                <a:gd name="T35" fmla="*/ 598 h 814"/>
                <a:gd name="T36" fmla="*/ 740 w 812"/>
                <a:gd name="T37" fmla="*/ 639 h 814"/>
                <a:gd name="T38" fmla="*/ 709 w 812"/>
                <a:gd name="T39" fmla="*/ 677 h 814"/>
                <a:gd name="T40" fmla="*/ 675 w 812"/>
                <a:gd name="T41" fmla="*/ 710 h 814"/>
                <a:gd name="T42" fmla="*/ 638 w 812"/>
                <a:gd name="T43" fmla="*/ 741 h 814"/>
                <a:gd name="T44" fmla="*/ 597 w 812"/>
                <a:gd name="T45" fmla="*/ 766 h 814"/>
                <a:gd name="T46" fmla="*/ 552 w 812"/>
                <a:gd name="T47" fmla="*/ 786 h 814"/>
                <a:gd name="T48" fmla="*/ 506 w 812"/>
                <a:gd name="T49" fmla="*/ 802 h 814"/>
                <a:gd name="T50" fmla="*/ 457 w 812"/>
                <a:gd name="T51" fmla="*/ 810 h 814"/>
                <a:gd name="T52" fmla="*/ 405 w 812"/>
                <a:gd name="T53" fmla="*/ 814 h 814"/>
                <a:gd name="T54" fmla="*/ 355 w 812"/>
                <a:gd name="T55" fmla="*/ 810 h 814"/>
                <a:gd name="T56" fmla="*/ 305 w 812"/>
                <a:gd name="T57" fmla="*/ 802 h 814"/>
                <a:gd name="T58" fmla="*/ 258 w 812"/>
                <a:gd name="T59" fmla="*/ 786 h 814"/>
                <a:gd name="T60" fmla="*/ 214 w 812"/>
                <a:gd name="T61" fmla="*/ 766 h 814"/>
                <a:gd name="T62" fmla="*/ 174 w 812"/>
                <a:gd name="T63" fmla="*/ 741 h 814"/>
                <a:gd name="T64" fmla="*/ 136 w 812"/>
                <a:gd name="T65" fmla="*/ 710 h 814"/>
                <a:gd name="T66" fmla="*/ 102 w 812"/>
                <a:gd name="T67" fmla="*/ 677 h 814"/>
                <a:gd name="T68" fmla="*/ 72 w 812"/>
                <a:gd name="T69" fmla="*/ 639 h 814"/>
                <a:gd name="T70" fmla="*/ 47 w 812"/>
                <a:gd name="T71" fmla="*/ 598 h 814"/>
                <a:gd name="T72" fmla="*/ 27 w 812"/>
                <a:gd name="T73" fmla="*/ 553 h 814"/>
                <a:gd name="T74" fmla="*/ 12 w 812"/>
                <a:gd name="T75" fmla="*/ 507 h 814"/>
                <a:gd name="T76" fmla="*/ 3 w 812"/>
                <a:gd name="T77" fmla="*/ 458 h 814"/>
                <a:gd name="T78" fmla="*/ 0 w 812"/>
                <a:gd name="T79" fmla="*/ 406 h 814"/>
                <a:gd name="T80" fmla="*/ 3 w 812"/>
                <a:gd name="T81" fmla="*/ 355 h 814"/>
                <a:gd name="T82" fmla="*/ 12 w 812"/>
                <a:gd name="T83" fmla="*/ 306 h 814"/>
                <a:gd name="T84" fmla="*/ 27 w 812"/>
                <a:gd name="T85" fmla="*/ 259 h 814"/>
                <a:gd name="T86" fmla="*/ 47 w 812"/>
                <a:gd name="T87" fmla="*/ 215 h 814"/>
                <a:gd name="T88" fmla="*/ 72 w 812"/>
                <a:gd name="T89" fmla="*/ 174 h 814"/>
                <a:gd name="T90" fmla="*/ 102 w 812"/>
                <a:gd name="T91" fmla="*/ 136 h 814"/>
                <a:gd name="T92" fmla="*/ 136 w 812"/>
                <a:gd name="T93" fmla="*/ 102 h 814"/>
                <a:gd name="T94" fmla="*/ 174 w 812"/>
                <a:gd name="T95" fmla="*/ 72 h 814"/>
                <a:gd name="T96" fmla="*/ 214 w 812"/>
                <a:gd name="T97" fmla="*/ 47 h 814"/>
                <a:gd name="T98" fmla="*/ 258 w 812"/>
                <a:gd name="T99" fmla="*/ 27 h 814"/>
                <a:gd name="T100" fmla="*/ 305 w 812"/>
                <a:gd name="T101" fmla="*/ 12 h 814"/>
                <a:gd name="T102" fmla="*/ 355 w 812"/>
                <a:gd name="T103" fmla="*/ 3 h 814"/>
                <a:gd name="T104" fmla="*/ 405 w 812"/>
                <a:gd name="T105"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2" h="814">
                  <a:moveTo>
                    <a:pt x="405" y="0"/>
                  </a:moveTo>
                  <a:lnTo>
                    <a:pt x="457" y="3"/>
                  </a:lnTo>
                  <a:lnTo>
                    <a:pt x="506" y="12"/>
                  </a:lnTo>
                  <a:lnTo>
                    <a:pt x="552" y="27"/>
                  </a:lnTo>
                  <a:lnTo>
                    <a:pt x="597" y="47"/>
                  </a:lnTo>
                  <a:lnTo>
                    <a:pt x="638" y="72"/>
                  </a:lnTo>
                  <a:lnTo>
                    <a:pt x="675" y="102"/>
                  </a:lnTo>
                  <a:lnTo>
                    <a:pt x="709" y="136"/>
                  </a:lnTo>
                  <a:lnTo>
                    <a:pt x="740" y="174"/>
                  </a:lnTo>
                  <a:lnTo>
                    <a:pt x="765" y="215"/>
                  </a:lnTo>
                  <a:lnTo>
                    <a:pt x="784" y="259"/>
                  </a:lnTo>
                  <a:lnTo>
                    <a:pt x="800" y="306"/>
                  </a:lnTo>
                  <a:lnTo>
                    <a:pt x="809" y="355"/>
                  </a:lnTo>
                  <a:lnTo>
                    <a:pt x="812" y="406"/>
                  </a:lnTo>
                  <a:lnTo>
                    <a:pt x="809" y="458"/>
                  </a:lnTo>
                  <a:lnTo>
                    <a:pt x="800" y="507"/>
                  </a:lnTo>
                  <a:lnTo>
                    <a:pt x="784" y="553"/>
                  </a:lnTo>
                  <a:lnTo>
                    <a:pt x="765" y="598"/>
                  </a:lnTo>
                  <a:lnTo>
                    <a:pt x="740" y="639"/>
                  </a:lnTo>
                  <a:lnTo>
                    <a:pt x="709" y="677"/>
                  </a:lnTo>
                  <a:lnTo>
                    <a:pt x="675" y="710"/>
                  </a:lnTo>
                  <a:lnTo>
                    <a:pt x="638" y="741"/>
                  </a:lnTo>
                  <a:lnTo>
                    <a:pt x="597" y="766"/>
                  </a:lnTo>
                  <a:lnTo>
                    <a:pt x="552" y="786"/>
                  </a:lnTo>
                  <a:lnTo>
                    <a:pt x="506" y="802"/>
                  </a:lnTo>
                  <a:lnTo>
                    <a:pt x="457" y="810"/>
                  </a:lnTo>
                  <a:lnTo>
                    <a:pt x="405" y="814"/>
                  </a:lnTo>
                  <a:lnTo>
                    <a:pt x="355" y="810"/>
                  </a:lnTo>
                  <a:lnTo>
                    <a:pt x="305" y="802"/>
                  </a:lnTo>
                  <a:lnTo>
                    <a:pt x="258" y="786"/>
                  </a:lnTo>
                  <a:lnTo>
                    <a:pt x="214" y="766"/>
                  </a:lnTo>
                  <a:lnTo>
                    <a:pt x="174" y="741"/>
                  </a:lnTo>
                  <a:lnTo>
                    <a:pt x="136" y="710"/>
                  </a:lnTo>
                  <a:lnTo>
                    <a:pt x="102" y="677"/>
                  </a:lnTo>
                  <a:lnTo>
                    <a:pt x="72" y="639"/>
                  </a:lnTo>
                  <a:lnTo>
                    <a:pt x="47" y="598"/>
                  </a:lnTo>
                  <a:lnTo>
                    <a:pt x="27" y="553"/>
                  </a:lnTo>
                  <a:lnTo>
                    <a:pt x="12" y="507"/>
                  </a:lnTo>
                  <a:lnTo>
                    <a:pt x="3" y="458"/>
                  </a:lnTo>
                  <a:lnTo>
                    <a:pt x="0" y="406"/>
                  </a:lnTo>
                  <a:lnTo>
                    <a:pt x="3" y="355"/>
                  </a:lnTo>
                  <a:lnTo>
                    <a:pt x="12" y="306"/>
                  </a:lnTo>
                  <a:lnTo>
                    <a:pt x="27" y="259"/>
                  </a:lnTo>
                  <a:lnTo>
                    <a:pt x="47" y="215"/>
                  </a:lnTo>
                  <a:lnTo>
                    <a:pt x="72" y="174"/>
                  </a:lnTo>
                  <a:lnTo>
                    <a:pt x="102" y="136"/>
                  </a:lnTo>
                  <a:lnTo>
                    <a:pt x="136" y="102"/>
                  </a:lnTo>
                  <a:lnTo>
                    <a:pt x="174" y="72"/>
                  </a:lnTo>
                  <a:lnTo>
                    <a:pt x="214" y="47"/>
                  </a:lnTo>
                  <a:lnTo>
                    <a:pt x="258" y="27"/>
                  </a:lnTo>
                  <a:lnTo>
                    <a:pt x="305" y="12"/>
                  </a:lnTo>
                  <a:lnTo>
                    <a:pt x="355" y="3"/>
                  </a:lnTo>
                  <a:lnTo>
                    <a:pt x="4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8" name="Title 17"/>
          <p:cNvSpPr txBox="1">
            <a:spLocks noGrp="1"/>
          </p:cNvSpPr>
          <p:nvPr>
            <p:ph type="title"/>
          </p:nvPr>
        </p:nvSpPr>
        <p:spPr>
          <a:xfrm>
            <a:off x="533400" y="157331"/>
            <a:ext cx="8229600" cy="830997"/>
          </a:xfrm>
          <a:prstGeom prst="rect">
            <a:avLst/>
          </a:prstGeom>
          <a:noFill/>
        </p:spPr>
        <p:txBody>
          <a:bodyPr wrap="square" rtlCol="0">
            <a:spAutoFit/>
          </a:bodyPr>
          <a:lstStyle/>
          <a:p>
            <a:r>
              <a:rPr lang="en-US" sz="2400" dirty="0"/>
              <a:t>How will D7 work for a person experiencing homelessness?</a:t>
            </a:r>
          </a:p>
        </p:txBody>
      </p:sp>
      <p:grpSp>
        <p:nvGrpSpPr>
          <p:cNvPr id="19" name="Group 18"/>
          <p:cNvGrpSpPr/>
          <p:nvPr/>
        </p:nvGrpSpPr>
        <p:grpSpPr>
          <a:xfrm>
            <a:off x="1964258" y="1993424"/>
            <a:ext cx="2683942" cy="1198997"/>
            <a:chOff x="4241171" y="2641122"/>
            <a:chExt cx="1713627" cy="782766"/>
          </a:xfrm>
        </p:grpSpPr>
        <p:sp>
          <p:nvSpPr>
            <p:cNvPr id="20" name="Rounded Rectangle 19"/>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ounded Rectangle 20"/>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People may be identified by street based engagement teams, shelter operators, hospitals, clinics, jails, city staff, other systems of care, self referrals, walk-ins to a CES lead agency, etc. </a:t>
              </a:r>
              <a:endParaRPr lang="en-IN" sz="1100" dirty="0">
                <a:solidFill>
                  <a:schemeClr val="bg1"/>
                </a:solidFill>
              </a:endParaRPr>
            </a:p>
          </p:txBody>
        </p:sp>
      </p:grpSp>
      <p:grpSp>
        <p:nvGrpSpPr>
          <p:cNvPr id="22" name="Group 21"/>
          <p:cNvGrpSpPr/>
          <p:nvPr/>
        </p:nvGrpSpPr>
        <p:grpSpPr>
          <a:xfrm>
            <a:off x="6070338" y="2295589"/>
            <a:ext cx="2771623" cy="1218204"/>
            <a:chOff x="4241171" y="2635439"/>
            <a:chExt cx="1722875" cy="788449"/>
          </a:xfrm>
        </p:grpSpPr>
        <p:sp>
          <p:nvSpPr>
            <p:cNvPr id="23" name="Rounded Rectangle 22"/>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ounded Rectangle 23"/>
            <p:cNvSpPr/>
            <p:nvPr/>
          </p:nvSpPr>
          <p:spPr>
            <a:xfrm>
              <a:off x="4259042" y="2635439"/>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kern="0" dirty="0">
                  <a:solidFill>
                    <a:schemeClr val="bg1"/>
                  </a:solidFill>
                  <a:latin typeface="Arial" panose="020B0604020202020204" pitchFamily="34" charset="0"/>
                  <a:ea typeface="Open Sans" panose="020B0606030504020204" pitchFamily="34" charset="0"/>
                  <a:cs typeface="Arial" panose="020B0604020202020204" pitchFamily="34" charset="0"/>
                </a:rPr>
                <a:t>Appropriate triage/assessment tool is administered </a:t>
              </a:r>
              <a:endParaRPr lang="en-IN" sz="1200" dirty="0">
                <a:solidFill>
                  <a:schemeClr val="bg1"/>
                </a:solidFill>
              </a:endParaRPr>
            </a:p>
          </p:txBody>
        </p:sp>
      </p:grpSp>
      <p:grpSp>
        <p:nvGrpSpPr>
          <p:cNvPr id="25" name="Group 24"/>
          <p:cNvGrpSpPr/>
          <p:nvPr/>
        </p:nvGrpSpPr>
        <p:grpSpPr>
          <a:xfrm>
            <a:off x="7079689" y="1656524"/>
            <a:ext cx="493942" cy="618495"/>
            <a:chOff x="917575" y="4743450"/>
            <a:chExt cx="1284288" cy="1608138"/>
          </a:xfrm>
          <a:solidFill>
            <a:schemeClr val="tx1"/>
          </a:solidFill>
        </p:grpSpPr>
        <p:sp>
          <p:nvSpPr>
            <p:cNvPr id="26" name="Freeform 88"/>
            <p:cNvSpPr>
              <a:spLocks noEditPoints="1"/>
            </p:cNvSpPr>
            <p:nvPr/>
          </p:nvSpPr>
          <p:spPr bwMode="auto">
            <a:xfrm>
              <a:off x="917575" y="4743450"/>
              <a:ext cx="1284288" cy="1608138"/>
            </a:xfrm>
            <a:custGeom>
              <a:avLst/>
              <a:gdLst>
                <a:gd name="T0" fmla="*/ 607 w 3236"/>
                <a:gd name="T1" fmla="*/ 2026 h 4052"/>
                <a:gd name="T2" fmla="*/ 607 w 3236"/>
                <a:gd name="T3" fmla="*/ 2331 h 4052"/>
                <a:gd name="T4" fmla="*/ 2629 w 3236"/>
                <a:gd name="T5" fmla="*/ 2331 h 4052"/>
                <a:gd name="T6" fmla="*/ 2629 w 3236"/>
                <a:gd name="T7" fmla="*/ 2026 h 4052"/>
                <a:gd name="T8" fmla="*/ 607 w 3236"/>
                <a:gd name="T9" fmla="*/ 2026 h 4052"/>
                <a:gd name="T10" fmla="*/ 607 w 3236"/>
                <a:gd name="T11" fmla="*/ 1418 h 4052"/>
                <a:gd name="T12" fmla="*/ 607 w 3236"/>
                <a:gd name="T13" fmla="*/ 1721 h 4052"/>
                <a:gd name="T14" fmla="*/ 2629 w 3236"/>
                <a:gd name="T15" fmla="*/ 1721 h 4052"/>
                <a:gd name="T16" fmla="*/ 2629 w 3236"/>
                <a:gd name="T17" fmla="*/ 1418 h 4052"/>
                <a:gd name="T18" fmla="*/ 607 w 3236"/>
                <a:gd name="T19" fmla="*/ 1418 h 4052"/>
                <a:gd name="T20" fmla="*/ 607 w 3236"/>
                <a:gd name="T21" fmla="*/ 810 h 4052"/>
                <a:gd name="T22" fmla="*/ 607 w 3236"/>
                <a:gd name="T23" fmla="*/ 1114 h 4052"/>
                <a:gd name="T24" fmla="*/ 2629 w 3236"/>
                <a:gd name="T25" fmla="*/ 1114 h 4052"/>
                <a:gd name="T26" fmla="*/ 2629 w 3236"/>
                <a:gd name="T27" fmla="*/ 810 h 4052"/>
                <a:gd name="T28" fmla="*/ 607 w 3236"/>
                <a:gd name="T29" fmla="*/ 810 h 4052"/>
                <a:gd name="T30" fmla="*/ 0 w 3236"/>
                <a:gd name="T31" fmla="*/ 0 h 4052"/>
                <a:gd name="T32" fmla="*/ 3236 w 3236"/>
                <a:gd name="T33" fmla="*/ 0 h 4052"/>
                <a:gd name="T34" fmla="*/ 3236 w 3236"/>
                <a:gd name="T35" fmla="*/ 3141 h 4052"/>
                <a:gd name="T36" fmla="*/ 2326 w 3236"/>
                <a:gd name="T37" fmla="*/ 3141 h 4052"/>
                <a:gd name="T38" fmla="*/ 2326 w 3236"/>
                <a:gd name="T39" fmla="*/ 4052 h 4052"/>
                <a:gd name="T40" fmla="*/ 0 w 3236"/>
                <a:gd name="T41" fmla="*/ 4052 h 4052"/>
                <a:gd name="T42" fmla="*/ 0 w 3236"/>
                <a:gd name="T43" fmla="*/ 0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6" h="4052">
                  <a:moveTo>
                    <a:pt x="607" y="2026"/>
                  </a:moveTo>
                  <a:lnTo>
                    <a:pt x="607" y="2331"/>
                  </a:lnTo>
                  <a:lnTo>
                    <a:pt x="2629" y="2331"/>
                  </a:lnTo>
                  <a:lnTo>
                    <a:pt x="2629" y="2026"/>
                  </a:lnTo>
                  <a:lnTo>
                    <a:pt x="607" y="2026"/>
                  </a:lnTo>
                  <a:close/>
                  <a:moveTo>
                    <a:pt x="607" y="1418"/>
                  </a:moveTo>
                  <a:lnTo>
                    <a:pt x="607" y="1721"/>
                  </a:lnTo>
                  <a:lnTo>
                    <a:pt x="2629" y="1721"/>
                  </a:lnTo>
                  <a:lnTo>
                    <a:pt x="2629" y="1418"/>
                  </a:lnTo>
                  <a:lnTo>
                    <a:pt x="607" y="1418"/>
                  </a:lnTo>
                  <a:close/>
                  <a:moveTo>
                    <a:pt x="607" y="810"/>
                  </a:moveTo>
                  <a:lnTo>
                    <a:pt x="607" y="1114"/>
                  </a:lnTo>
                  <a:lnTo>
                    <a:pt x="2629" y="1114"/>
                  </a:lnTo>
                  <a:lnTo>
                    <a:pt x="2629" y="810"/>
                  </a:lnTo>
                  <a:lnTo>
                    <a:pt x="607" y="810"/>
                  </a:lnTo>
                  <a:close/>
                  <a:moveTo>
                    <a:pt x="0" y="0"/>
                  </a:moveTo>
                  <a:lnTo>
                    <a:pt x="3236" y="0"/>
                  </a:lnTo>
                  <a:lnTo>
                    <a:pt x="3236" y="3141"/>
                  </a:lnTo>
                  <a:lnTo>
                    <a:pt x="2326" y="3141"/>
                  </a:lnTo>
                  <a:lnTo>
                    <a:pt x="2326" y="4052"/>
                  </a:lnTo>
                  <a:lnTo>
                    <a:pt x="0" y="405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89"/>
            <p:cNvSpPr>
              <a:spLocks/>
            </p:cNvSpPr>
            <p:nvPr/>
          </p:nvSpPr>
          <p:spPr bwMode="auto">
            <a:xfrm>
              <a:off x="1960563" y="6110288"/>
              <a:ext cx="241300" cy="241300"/>
            </a:xfrm>
            <a:custGeom>
              <a:avLst/>
              <a:gdLst>
                <a:gd name="T0" fmla="*/ 0 w 607"/>
                <a:gd name="T1" fmla="*/ 0 h 608"/>
                <a:gd name="T2" fmla="*/ 607 w 607"/>
                <a:gd name="T3" fmla="*/ 0 h 608"/>
                <a:gd name="T4" fmla="*/ 0 w 607"/>
                <a:gd name="T5" fmla="*/ 608 h 608"/>
                <a:gd name="T6" fmla="*/ 0 w 607"/>
                <a:gd name="T7" fmla="*/ 0 h 608"/>
              </a:gdLst>
              <a:ahLst/>
              <a:cxnLst>
                <a:cxn ang="0">
                  <a:pos x="T0" y="T1"/>
                </a:cxn>
                <a:cxn ang="0">
                  <a:pos x="T2" y="T3"/>
                </a:cxn>
                <a:cxn ang="0">
                  <a:pos x="T4" y="T5"/>
                </a:cxn>
                <a:cxn ang="0">
                  <a:pos x="T6" y="T7"/>
                </a:cxn>
              </a:cxnLst>
              <a:rect l="0" t="0" r="r" b="b"/>
              <a:pathLst>
                <a:path w="607" h="608">
                  <a:moveTo>
                    <a:pt x="0" y="0"/>
                  </a:moveTo>
                  <a:lnTo>
                    <a:pt x="607" y="0"/>
                  </a:lnTo>
                  <a:lnTo>
                    <a:pt x="0" y="60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8" name="Group 27"/>
          <p:cNvGrpSpPr/>
          <p:nvPr/>
        </p:nvGrpSpPr>
        <p:grpSpPr>
          <a:xfrm>
            <a:off x="6760777" y="4563202"/>
            <a:ext cx="2101628" cy="960000"/>
            <a:chOff x="4241171" y="2641122"/>
            <a:chExt cx="1713627" cy="782766"/>
          </a:xfrm>
        </p:grpSpPr>
        <p:sp>
          <p:nvSpPr>
            <p:cNvPr id="29" name="Rounded Rectangle 28"/>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ounded Rectangle 29"/>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Client profile and triage score is updated or created in HMIS</a:t>
              </a:r>
              <a:endParaRPr lang="en-IN" sz="1100" dirty="0">
                <a:solidFill>
                  <a:schemeClr val="bg1"/>
                </a:solidFill>
              </a:endParaRPr>
            </a:p>
          </p:txBody>
        </p:sp>
      </p:grpSp>
      <p:grpSp>
        <p:nvGrpSpPr>
          <p:cNvPr id="31" name="Group 30"/>
          <p:cNvGrpSpPr/>
          <p:nvPr/>
        </p:nvGrpSpPr>
        <p:grpSpPr>
          <a:xfrm>
            <a:off x="4017851" y="4843135"/>
            <a:ext cx="2101628" cy="960000"/>
            <a:chOff x="4241171" y="2641122"/>
            <a:chExt cx="1713627" cy="782766"/>
          </a:xfrm>
        </p:grpSpPr>
        <p:sp>
          <p:nvSpPr>
            <p:cNvPr id="32" name="Rounded Rectangle 31"/>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ounded Rectangle 32"/>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People will be prioritized by highest acuity/need and length of time homeless to agencies contracted for ICMS</a:t>
              </a:r>
              <a:endParaRPr lang="en-IN" sz="1100" dirty="0">
                <a:solidFill>
                  <a:schemeClr val="bg1"/>
                </a:solidFill>
              </a:endParaRPr>
            </a:p>
          </p:txBody>
        </p:sp>
      </p:grpSp>
      <p:grpSp>
        <p:nvGrpSpPr>
          <p:cNvPr id="34" name="Group 33"/>
          <p:cNvGrpSpPr/>
          <p:nvPr/>
        </p:nvGrpSpPr>
        <p:grpSpPr>
          <a:xfrm>
            <a:off x="791622" y="4747509"/>
            <a:ext cx="2300413" cy="1130682"/>
            <a:chOff x="4241171" y="2641122"/>
            <a:chExt cx="1713627" cy="782766"/>
          </a:xfrm>
        </p:grpSpPr>
        <p:sp>
          <p:nvSpPr>
            <p:cNvPr id="35" name="Rounded Rectangle 34"/>
            <p:cNvSpPr/>
            <p:nvPr/>
          </p:nvSpPr>
          <p:spPr>
            <a:xfrm rot="302127">
              <a:off x="4241171" y="2653262"/>
              <a:ext cx="1705004" cy="770626"/>
            </a:xfrm>
            <a:prstGeom prst="roundRect">
              <a:avLst>
                <a:gd name="adj" fmla="val 110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Rounded Rectangle 35"/>
            <p:cNvSpPr/>
            <p:nvPr/>
          </p:nvSpPr>
          <p:spPr>
            <a:xfrm>
              <a:off x="4249794" y="2641122"/>
              <a:ext cx="1705004" cy="770626"/>
            </a:xfrm>
            <a:prstGeom prst="roundRect">
              <a:avLst>
                <a:gd name="adj" fmla="val 110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kern="0" dirty="0">
                  <a:solidFill>
                    <a:schemeClr val="bg1"/>
                  </a:solidFill>
                  <a:latin typeface="Arial" panose="020B0604020202020204" pitchFamily="34" charset="0"/>
                  <a:ea typeface="Open Sans" panose="020B0606030504020204" pitchFamily="34" charset="0"/>
                  <a:cs typeface="Arial" panose="020B0604020202020204" pitchFamily="34" charset="0"/>
                </a:rPr>
                <a:t>People prioritized into available ICMS slots will be referred and receive ICMS services and will be connected to a housing resource</a:t>
              </a:r>
              <a:endParaRPr lang="en-IN" sz="1100" dirty="0">
                <a:solidFill>
                  <a:schemeClr val="bg1"/>
                </a:solidFill>
              </a:endParaRPr>
            </a:p>
          </p:txBody>
        </p:sp>
      </p:grpSp>
      <p:sp>
        <p:nvSpPr>
          <p:cNvPr id="37" name="Freeform 76"/>
          <p:cNvSpPr>
            <a:spLocks noEditPoints="1"/>
          </p:cNvSpPr>
          <p:nvPr/>
        </p:nvSpPr>
        <p:spPr bwMode="auto">
          <a:xfrm>
            <a:off x="1670397" y="4220627"/>
            <a:ext cx="843010" cy="536597"/>
          </a:xfrm>
          <a:custGeom>
            <a:avLst/>
            <a:gdLst>
              <a:gd name="T0" fmla="*/ 1864 w 3385"/>
              <a:gd name="T1" fmla="*/ 1938 h 2154"/>
              <a:gd name="T2" fmla="*/ 1901 w 3385"/>
              <a:gd name="T3" fmla="*/ 2051 h 2154"/>
              <a:gd name="T4" fmla="*/ 1774 w 3385"/>
              <a:gd name="T5" fmla="*/ 2153 h 2154"/>
              <a:gd name="T6" fmla="*/ 1662 w 3385"/>
              <a:gd name="T7" fmla="*/ 1983 h 2154"/>
              <a:gd name="T8" fmla="*/ 1793 w 3385"/>
              <a:gd name="T9" fmla="*/ 1837 h 2154"/>
              <a:gd name="T10" fmla="*/ 1724 w 3385"/>
              <a:gd name="T11" fmla="*/ 1726 h 2154"/>
              <a:gd name="T12" fmla="*/ 1532 w 3385"/>
              <a:gd name="T13" fmla="*/ 2006 h 2154"/>
              <a:gd name="T14" fmla="*/ 1366 w 3385"/>
              <a:gd name="T15" fmla="*/ 1993 h 2154"/>
              <a:gd name="T16" fmla="*/ 1377 w 3385"/>
              <a:gd name="T17" fmla="*/ 1825 h 2154"/>
              <a:gd name="T18" fmla="*/ 1569 w 3385"/>
              <a:gd name="T19" fmla="*/ 1359 h 2154"/>
              <a:gd name="T20" fmla="*/ 1624 w 3385"/>
              <a:gd name="T21" fmla="*/ 1518 h 2154"/>
              <a:gd name="T22" fmla="*/ 1227 w 3385"/>
              <a:gd name="T23" fmla="*/ 1803 h 2154"/>
              <a:gd name="T24" fmla="*/ 1147 w 3385"/>
              <a:gd name="T25" fmla="*/ 1652 h 2154"/>
              <a:gd name="T26" fmla="*/ 1237 w 3385"/>
              <a:gd name="T27" fmla="*/ 1552 h 2154"/>
              <a:gd name="T28" fmla="*/ 1392 w 3385"/>
              <a:gd name="T29" fmla="*/ 1417 h 2154"/>
              <a:gd name="T30" fmla="*/ 1504 w 3385"/>
              <a:gd name="T31" fmla="*/ 1348 h 2154"/>
              <a:gd name="T32" fmla="*/ 1499 w 3385"/>
              <a:gd name="T33" fmla="*/ 1149 h 2154"/>
              <a:gd name="T34" fmla="*/ 1090 w 3385"/>
              <a:gd name="T35" fmla="*/ 1597 h 2154"/>
              <a:gd name="T36" fmla="*/ 933 w 3385"/>
              <a:gd name="T37" fmla="*/ 1555 h 2154"/>
              <a:gd name="T38" fmla="*/ 966 w 3385"/>
              <a:gd name="T39" fmla="*/ 1391 h 2154"/>
              <a:gd name="T40" fmla="*/ 1191 w 3385"/>
              <a:gd name="T41" fmla="*/ 872 h 2154"/>
              <a:gd name="T42" fmla="*/ 1275 w 3385"/>
              <a:gd name="T43" fmla="*/ 1019 h 2154"/>
              <a:gd name="T44" fmla="*/ 865 w 3385"/>
              <a:gd name="T45" fmla="*/ 1358 h 2154"/>
              <a:gd name="T46" fmla="*/ 753 w 3385"/>
              <a:gd name="T47" fmla="*/ 1230 h 2154"/>
              <a:gd name="T48" fmla="*/ 1145 w 3385"/>
              <a:gd name="T49" fmla="*/ 870 h 2154"/>
              <a:gd name="T50" fmla="*/ 1013 w 3385"/>
              <a:gd name="T51" fmla="*/ 515 h 2154"/>
              <a:gd name="T52" fmla="*/ 1047 w 3385"/>
              <a:gd name="T53" fmla="*/ 737 h 2154"/>
              <a:gd name="T54" fmla="*/ 1744 w 3385"/>
              <a:gd name="T55" fmla="*/ 545 h 2154"/>
              <a:gd name="T56" fmla="*/ 2270 w 3385"/>
              <a:gd name="T57" fmla="*/ 977 h 2154"/>
              <a:gd name="T58" fmla="*/ 2515 w 3385"/>
              <a:gd name="T59" fmla="*/ 1265 h 2154"/>
              <a:gd name="T60" fmla="*/ 2555 w 3385"/>
              <a:gd name="T61" fmla="*/ 1336 h 2154"/>
              <a:gd name="T62" fmla="*/ 2654 w 3385"/>
              <a:gd name="T63" fmla="*/ 1524 h 2154"/>
              <a:gd name="T64" fmla="*/ 2646 w 3385"/>
              <a:gd name="T65" fmla="*/ 1711 h 2154"/>
              <a:gd name="T66" fmla="*/ 2479 w 3385"/>
              <a:gd name="T67" fmla="*/ 1696 h 2154"/>
              <a:gd name="T68" fmla="*/ 2379 w 3385"/>
              <a:gd name="T69" fmla="*/ 1510 h 2154"/>
              <a:gd name="T70" fmla="*/ 2286 w 3385"/>
              <a:gd name="T71" fmla="*/ 1329 h 2154"/>
              <a:gd name="T72" fmla="*/ 2446 w 3385"/>
              <a:gd name="T73" fmla="*/ 1808 h 2154"/>
              <a:gd name="T74" fmla="*/ 2314 w 3385"/>
              <a:gd name="T75" fmla="*/ 1915 h 2154"/>
              <a:gd name="T76" fmla="*/ 2151 w 3385"/>
              <a:gd name="T77" fmla="*/ 1843 h 2154"/>
              <a:gd name="T78" fmla="*/ 2100 w 3385"/>
              <a:gd name="T79" fmla="*/ 2004 h 2154"/>
              <a:gd name="T80" fmla="*/ 1950 w 3385"/>
              <a:gd name="T81" fmla="*/ 1967 h 2154"/>
              <a:gd name="T82" fmla="*/ 1854 w 3385"/>
              <a:gd name="T83" fmla="*/ 1793 h 2154"/>
              <a:gd name="T84" fmla="*/ 1774 w 3385"/>
              <a:gd name="T85" fmla="*/ 1647 h 2154"/>
              <a:gd name="T86" fmla="*/ 1674 w 3385"/>
              <a:gd name="T87" fmla="*/ 1568 h 2154"/>
              <a:gd name="T88" fmla="*/ 1658 w 3385"/>
              <a:gd name="T89" fmla="*/ 1343 h 2154"/>
              <a:gd name="T90" fmla="*/ 1573 w 3385"/>
              <a:gd name="T91" fmla="*/ 1169 h 2154"/>
              <a:gd name="T92" fmla="*/ 1432 w 3385"/>
              <a:gd name="T93" fmla="*/ 1003 h 2154"/>
              <a:gd name="T94" fmla="*/ 1301 w 3385"/>
              <a:gd name="T95" fmla="*/ 864 h 2154"/>
              <a:gd name="T96" fmla="*/ 1089 w 3385"/>
              <a:gd name="T97" fmla="*/ 814 h 2154"/>
              <a:gd name="T98" fmla="*/ 839 w 3385"/>
              <a:gd name="T99" fmla="*/ 379 h 2154"/>
              <a:gd name="T100" fmla="*/ 2233 w 3385"/>
              <a:gd name="T101" fmla="*/ 258 h 2154"/>
              <a:gd name="T102" fmla="*/ 2620 w 3385"/>
              <a:gd name="T103" fmla="*/ 356 h 2154"/>
              <a:gd name="T104" fmla="*/ 2669 w 3385"/>
              <a:gd name="T105" fmla="*/ 1123 h 2154"/>
              <a:gd name="T106" fmla="*/ 2326 w 3385"/>
              <a:gd name="T107" fmla="*/ 930 h 2154"/>
              <a:gd name="T108" fmla="*/ 1229 w 3385"/>
              <a:gd name="T109" fmla="*/ 711 h 2154"/>
              <a:gd name="T110" fmla="*/ 1071 w 3385"/>
              <a:gd name="T111" fmla="*/ 655 h 2154"/>
              <a:gd name="T112" fmla="*/ 1126 w 3385"/>
              <a:gd name="T113" fmla="*/ 496 h 2154"/>
              <a:gd name="T114" fmla="*/ 3385 w 3385"/>
              <a:gd name="T115" fmla="*/ 704 h 2154"/>
              <a:gd name="T116" fmla="*/ 457 w 3385"/>
              <a:gd name="T117" fmla="*/ 0 h 2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85" h="2154">
                <a:moveTo>
                  <a:pt x="1799" y="1816"/>
                </a:moveTo>
                <a:lnTo>
                  <a:pt x="1807" y="1831"/>
                </a:lnTo>
                <a:lnTo>
                  <a:pt x="1816" y="1849"/>
                </a:lnTo>
                <a:lnTo>
                  <a:pt x="1826" y="1866"/>
                </a:lnTo>
                <a:lnTo>
                  <a:pt x="1836" y="1885"/>
                </a:lnTo>
                <a:lnTo>
                  <a:pt x="1845" y="1903"/>
                </a:lnTo>
                <a:lnTo>
                  <a:pt x="1855" y="1921"/>
                </a:lnTo>
                <a:lnTo>
                  <a:pt x="1864" y="1938"/>
                </a:lnTo>
                <a:lnTo>
                  <a:pt x="1872" y="1953"/>
                </a:lnTo>
                <a:lnTo>
                  <a:pt x="1878" y="1965"/>
                </a:lnTo>
                <a:lnTo>
                  <a:pt x="1883" y="1975"/>
                </a:lnTo>
                <a:lnTo>
                  <a:pt x="1886" y="1981"/>
                </a:lnTo>
                <a:lnTo>
                  <a:pt x="1887" y="1983"/>
                </a:lnTo>
                <a:lnTo>
                  <a:pt x="1897" y="2006"/>
                </a:lnTo>
                <a:lnTo>
                  <a:pt x="1901" y="2028"/>
                </a:lnTo>
                <a:lnTo>
                  <a:pt x="1901" y="2051"/>
                </a:lnTo>
                <a:lnTo>
                  <a:pt x="1896" y="2074"/>
                </a:lnTo>
                <a:lnTo>
                  <a:pt x="1887" y="2094"/>
                </a:lnTo>
                <a:lnTo>
                  <a:pt x="1874" y="2114"/>
                </a:lnTo>
                <a:lnTo>
                  <a:pt x="1858" y="2131"/>
                </a:lnTo>
                <a:lnTo>
                  <a:pt x="1838" y="2143"/>
                </a:lnTo>
                <a:lnTo>
                  <a:pt x="1817" y="2151"/>
                </a:lnTo>
                <a:lnTo>
                  <a:pt x="1796" y="2154"/>
                </a:lnTo>
                <a:lnTo>
                  <a:pt x="1774" y="2153"/>
                </a:lnTo>
                <a:lnTo>
                  <a:pt x="1754" y="2149"/>
                </a:lnTo>
                <a:lnTo>
                  <a:pt x="1734" y="2141"/>
                </a:lnTo>
                <a:lnTo>
                  <a:pt x="1715" y="2132"/>
                </a:lnTo>
                <a:lnTo>
                  <a:pt x="1700" y="2120"/>
                </a:lnTo>
                <a:lnTo>
                  <a:pt x="1687" y="2108"/>
                </a:lnTo>
                <a:lnTo>
                  <a:pt x="1678" y="2094"/>
                </a:lnTo>
                <a:lnTo>
                  <a:pt x="1633" y="2009"/>
                </a:lnTo>
                <a:lnTo>
                  <a:pt x="1662" y="1983"/>
                </a:lnTo>
                <a:lnTo>
                  <a:pt x="1689" y="1961"/>
                </a:lnTo>
                <a:lnTo>
                  <a:pt x="1711" y="1942"/>
                </a:lnTo>
                <a:lnTo>
                  <a:pt x="1732" y="1923"/>
                </a:lnTo>
                <a:lnTo>
                  <a:pt x="1749" y="1907"/>
                </a:lnTo>
                <a:lnTo>
                  <a:pt x="1764" y="1890"/>
                </a:lnTo>
                <a:lnTo>
                  <a:pt x="1775" y="1874"/>
                </a:lnTo>
                <a:lnTo>
                  <a:pt x="1785" y="1856"/>
                </a:lnTo>
                <a:lnTo>
                  <a:pt x="1793" y="1837"/>
                </a:lnTo>
                <a:lnTo>
                  <a:pt x="1799" y="1816"/>
                </a:lnTo>
                <a:close/>
                <a:moveTo>
                  <a:pt x="1619" y="1656"/>
                </a:moveTo>
                <a:lnTo>
                  <a:pt x="1640" y="1659"/>
                </a:lnTo>
                <a:lnTo>
                  <a:pt x="1661" y="1665"/>
                </a:lnTo>
                <a:lnTo>
                  <a:pt x="1682" y="1676"/>
                </a:lnTo>
                <a:lnTo>
                  <a:pt x="1699" y="1691"/>
                </a:lnTo>
                <a:lnTo>
                  <a:pt x="1713" y="1707"/>
                </a:lnTo>
                <a:lnTo>
                  <a:pt x="1724" y="1726"/>
                </a:lnTo>
                <a:lnTo>
                  <a:pt x="1731" y="1746"/>
                </a:lnTo>
                <a:lnTo>
                  <a:pt x="1734" y="1766"/>
                </a:lnTo>
                <a:lnTo>
                  <a:pt x="1734" y="1788"/>
                </a:lnTo>
                <a:lnTo>
                  <a:pt x="1730" y="1808"/>
                </a:lnTo>
                <a:lnTo>
                  <a:pt x="1722" y="1829"/>
                </a:lnTo>
                <a:lnTo>
                  <a:pt x="1710" y="1848"/>
                </a:lnTo>
                <a:lnTo>
                  <a:pt x="1694" y="1865"/>
                </a:lnTo>
                <a:lnTo>
                  <a:pt x="1532" y="2006"/>
                </a:lnTo>
                <a:lnTo>
                  <a:pt x="1511" y="2020"/>
                </a:lnTo>
                <a:lnTo>
                  <a:pt x="1488" y="2029"/>
                </a:lnTo>
                <a:lnTo>
                  <a:pt x="1465" y="2034"/>
                </a:lnTo>
                <a:lnTo>
                  <a:pt x="1443" y="2033"/>
                </a:lnTo>
                <a:lnTo>
                  <a:pt x="1420" y="2028"/>
                </a:lnTo>
                <a:lnTo>
                  <a:pt x="1400" y="2020"/>
                </a:lnTo>
                <a:lnTo>
                  <a:pt x="1381" y="2008"/>
                </a:lnTo>
                <a:lnTo>
                  <a:pt x="1366" y="1993"/>
                </a:lnTo>
                <a:lnTo>
                  <a:pt x="1352" y="1974"/>
                </a:lnTo>
                <a:lnTo>
                  <a:pt x="1343" y="1952"/>
                </a:lnTo>
                <a:lnTo>
                  <a:pt x="1338" y="1930"/>
                </a:lnTo>
                <a:lnTo>
                  <a:pt x="1337" y="1907"/>
                </a:lnTo>
                <a:lnTo>
                  <a:pt x="1340" y="1885"/>
                </a:lnTo>
                <a:lnTo>
                  <a:pt x="1348" y="1863"/>
                </a:lnTo>
                <a:lnTo>
                  <a:pt x="1360" y="1844"/>
                </a:lnTo>
                <a:lnTo>
                  <a:pt x="1377" y="1825"/>
                </a:lnTo>
                <a:lnTo>
                  <a:pt x="1538" y="1685"/>
                </a:lnTo>
                <a:lnTo>
                  <a:pt x="1556" y="1672"/>
                </a:lnTo>
                <a:lnTo>
                  <a:pt x="1577" y="1663"/>
                </a:lnTo>
                <a:lnTo>
                  <a:pt x="1597" y="1658"/>
                </a:lnTo>
                <a:lnTo>
                  <a:pt x="1619" y="1656"/>
                </a:lnTo>
                <a:close/>
                <a:moveTo>
                  <a:pt x="1526" y="1347"/>
                </a:moveTo>
                <a:lnTo>
                  <a:pt x="1548" y="1351"/>
                </a:lnTo>
                <a:lnTo>
                  <a:pt x="1569" y="1359"/>
                </a:lnTo>
                <a:lnTo>
                  <a:pt x="1589" y="1372"/>
                </a:lnTo>
                <a:lnTo>
                  <a:pt x="1606" y="1387"/>
                </a:lnTo>
                <a:lnTo>
                  <a:pt x="1621" y="1408"/>
                </a:lnTo>
                <a:lnTo>
                  <a:pt x="1630" y="1430"/>
                </a:lnTo>
                <a:lnTo>
                  <a:pt x="1635" y="1452"/>
                </a:lnTo>
                <a:lnTo>
                  <a:pt x="1635" y="1475"/>
                </a:lnTo>
                <a:lnTo>
                  <a:pt x="1632" y="1498"/>
                </a:lnTo>
                <a:lnTo>
                  <a:pt x="1624" y="1518"/>
                </a:lnTo>
                <a:lnTo>
                  <a:pt x="1612" y="1538"/>
                </a:lnTo>
                <a:lnTo>
                  <a:pt x="1595" y="1556"/>
                </a:lnTo>
                <a:lnTo>
                  <a:pt x="1338" y="1780"/>
                </a:lnTo>
                <a:lnTo>
                  <a:pt x="1317" y="1794"/>
                </a:lnTo>
                <a:lnTo>
                  <a:pt x="1295" y="1803"/>
                </a:lnTo>
                <a:lnTo>
                  <a:pt x="1272" y="1808"/>
                </a:lnTo>
                <a:lnTo>
                  <a:pt x="1249" y="1807"/>
                </a:lnTo>
                <a:lnTo>
                  <a:pt x="1227" y="1803"/>
                </a:lnTo>
                <a:lnTo>
                  <a:pt x="1206" y="1795"/>
                </a:lnTo>
                <a:lnTo>
                  <a:pt x="1188" y="1784"/>
                </a:lnTo>
                <a:lnTo>
                  <a:pt x="1171" y="1768"/>
                </a:lnTo>
                <a:lnTo>
                  <a:pt x="1157" y="1748"/>
                </a:lnTo>
                <a:lnTo>
                  <a:pt x="1146" y="1724"/>
                </a:lnTo>
                <a:lnTo>
                  <a:pt x="1142" y="1700"/>
                </a:lnTo>
                <a:lnTo>
                  <a:pt x="1142" y="1675"/>
                </a:lnTo>
                <a:lnTo>
                  <a:pt x="1147" y="1652"/>
                </a:lnTo>
                <a:lnTo>
                  <a:pt x="1158" y="1629"/>
                </a:lnTo>
                <a:lnTo>
                  <a:pt x="1173" y="1609"/>
                </a:lnTo>
                <a:lnTo>
                  <a:pt x="1175" y="1606"/>
                </a:lnTo>
                <a:lnTo>
                  <a:pt x="1182" y="1601"/>
                </a:lnTo>
                <a:lnTo>
                  <a:pt x="1192" y="1592"/>
                </a:lnTo>
                <a:lnTo>
                  <a:pt x="1205" y="1580"/>
                </a:lnTo>
                <a:lnTo>
                  <a:pt x="1221" y="1567"/>
                </a:lnTo>
                <a:lnTo>
                  <a:pt x="1237" y="1552"/>
                </a:lnTo>
                <a:lnTo>
                  <a:pt x="1255" y="1536"/>
                </a:lnTo>
                <a:lnTo>
                  <a:pt x="1276" y="1519"/>
                </a:lnTo>
                <a:lnTo>
                  <a:pt x="1296" y="1501"/>
                </a:lnTo>
                <a:lnTo>
                  <a:pt x="1316" y="1483"/>
                </a:lnTo>
                <a:lnTo>
                  <a:pt x="1337" y="1466"/>
                </a:lnTo>
                <a:lnTo>
                  <a:pt x="1356" y="1448"/>
                </a:lnTo>
                <a:lnTo>
                  <a:pt x="1376" y="1432"/>
                </a:lnTo>
                <a:lnTo>
                  <a:pt x="1392" y="1417"/>
                </a:lnTo>
                <a:lnTo>
                  <a:pt x="1408" y="1404"/>
                </a:lnTo>
                <a:lnTo>
                  <a:pt x="1420" y="1392"/>
                </a:lnTo>
                <a:lnTo>
                  <a:pt x="1430" y="1384"/>
                </a:lnTo>
                <a:lnTo>
                  <a:pt x="1438" y="1379"/>
                </a:lnTo>
                <a:lnTo>
                  <a:pt x="1440" y="1376"/>
                </a:lnTo>
                <a:lnTo>
                  <a:pt x="1459" y="1363"/>
                </a:lnTo>
                <a:lnTo>
                  <a:pt x="1481" y="1352"/>
                </a:lnTo>
                <a:lnTo>
                  <a:pt x="1504" y="1348"/>
                </a:lnTo>
                <a:lnTo>
                  <a:pt x="1526" y="1347"/>
                </a:lnTo>
                <a:close/>
                <a:moveTo>
                  <a:pt x="1394" y="1066"/>
                </a:moveTo>
                <a:lnTo>
                  <a:pt x="1417" y="1069"/>
                </a:lnTo>
                <a:lnTo>
                  <a:pt x="1439" y="1078"/>
                </a:lnTo>
                <a:lnTo>
                  <a:pt x="1458" y="1090"/>
                </a:lnTo>
                <a:lnTo>
                  <a:pt x="1476" y="1107"/>
                </a:lnTo>
                <a:lnTo>
                  <a:pt x="1490" y="1127"/>
                </a:lnTo>
                <a:lnTo>
                  <a:pt x="1499" y="1149"/>
                </a:lnTo>
                <a:lnTo>
                  <a:pt x="1505" y="1171"/>
                </a:lnTo>
                <a:lnTo>
                  <a:pt x="1506" y="1194"/>
                </a:lnTo>
                <a:lnTo>
                  <a:pt x="1501" y="1216"/>
                </a:lnTo>
                <a:lnTo>
                  <a:pt x="1493" y="1238"/>
                </a:lnTo>
                <a:lnTo>
                  <a:pt x="1481" y="1257"/>
                </a:lnTo>
                <a:lnTo>
                  <a:pt x="1464" y="1275"/>
                </a:lnTo>
                <a:lnTo>
                  <a:pt x="1110" y="1582"/>
                </a:lnTo>
                <a:lnTo>
                  <a:pt x="1090" y="1597"/>
                </a:lnTo>
                <a:lnTo>
                  <a:pt x="1067" y="1606"/>
                </a:lnTo>
                <a:lnTo>
                  <a:pt x="1045" y="1610"/>
                </a:lnTo>
                <a:lnTo>
                  <a:pt x="1021" y="1610"/>
                </a:lnTo>
                <a:lnTo>
                  <a:pt x="999" y="1605"/>
                </a:lnTo>
                <a:lnTo>
                  <a:pt x="979" y="1597"/>
                </a:lnTo>
                <a:lnTo>
                  <a:pt x="960" y="1586"/>
                </a:lnTo>
                <a:lnTo>
                  <a:pt x="945" y="1571"/>
                </a:lnTo>
                <a:lnTo>
                  <a:pt x="933" y="1555"/>
                </a:lnTo>
                <a:lnTo>
                  <a:pt x="925" y="1536"/>
                </a:lnTo>
                <a:lnTo>
                  <a:pt x="920" y="1515"/>
                </a:lnTo>
                <a:lnTo>
                  <a:pt x="919" y="1494"/>
                </a:lnTo>
                <a:lnTo>
                  <a:pt x="921" y="1472"/>
                </a:lnTo>
                <a:lnTo>
                  <a:pt x="927" y="1450"/>
                </a:lnTo>
                <a:lnTo>
                  <a:pt x="936" y="1429"/>
                </a:lnTo>
                <a:lnTo>
                  <a:pt x="949" y="1409"/>
                </a:lnTo>
                <a:lnTo>
                  <a:pt x="966" y="1391"/>
                </a:lnTo>
                <a:lnTo>
                  <a:pt x="987" y="1375"/>
                </a:lnTo>
                <a:lnTo>
                  <a:pt x="1310" y="1095"/>
                </a:lnTo>
                <a:lnTo>
                  <a:pt x="1330" y="1081"/>
                </a:lnTo>
                <a:lnTo>
                  <a:pt x="1350" y="1071"/>
                </a:lnTo>
                <a:lnTo>
                  <a:pt x="1372" y="1066"/>
                </a:lnTo>
                <a:lnTo>
                  <a:pt x="1394" y="1066"/>
                </a:lnTo>
                <a:close/>
                <a:moveTo>
                  <a:pt x="1168" y="869"/>
                </a:moveTo>
                <a:lnTo>
                  <a:pt x="1191" y="872"/>
                </a:lnTo>
                <a:lnTo>
                  <a:pt x="1212" y="880"/>
                </a:lnTo>
                <a:lnTo>
                  <a:pt x="1232" y="893"/>
                </a:lnTo>
                <a:lnTo>
                  <a:pt x="1249" y="909"/>
                </a:lnTo>
                <a:lnTo>
                  <a:pt x="1264" y="929"/>
                </a:lnTo>
                <a:lnTo>
                  <a:pt x="1273" y="951"/>
                </a:lnTo>
                <a:lnTo>
                  <a:pt x="1278" y="973"/>
                </a:lnTo>
                <a:lnTo>
                  <a:pt x="1279" y="996"/>
                </a:lnTo>
                <a:lnTo>
                  <a:pt x="1275" y="1019"/>
                </a:lnTo>
                <a:lnTo>
                  <a:pt x="1267" y="1039"/>
                </a:lnTo>
                <a:lnTo>
                  <a:pt x="1255" y="1059"/>
                </a:lnTo>
                <a:lnTo>
                  <a:pt x="1239" y="1077"/>
                </a:lnTo>
                <a:lnTo>
                  <a:pt x="948" y="1329"/>
                </a:lnTo>
                <a:lnTo>
                  <a:pt x="930" y="1343"/>
                </a:lnTo>
                <a:lnTo>
                  <a:pt x="910" y="1352"/>
                </a:lnTo>
                <a:lnTo>
                  <a:pt x="888" y="1357"/>
                </a:lnTo>
                <a:lnTo>
                  <a:pt x="865" y="1358"/>
                </a:lnTo>
                <a:lnTo>
                  <a:pt x="843" y="1355"/>
                </a:lnTo>
                <a:lnTo>
                  <a:pt x="821" y="1347"/>
                </a:lnTo>
                <a:lnTo>
                  <a:pt x="801" y="1335"/>
                </a:lnTo>
                <a:lnTo>
                  <a:pt x="782" y="1317"/>
                </a:lnTo>
                <a:lnTo>
                  <a:pt x="768" y="1297"/>
                </a:lnTo>
                <a:lnTo>
                  <a:pt x="758" y="1276"/>
                </a:lnTo>
                <a:lnTo>
                  <a:pt x="753" y="1253"/>
                </a:lnTo>
                <a:lnTo>
                  <a:pt x="753" y="1230"/>
                </a:lnTo>
                <a:lnTo>
                  <a:pt x="756" y="1208"/>
                </a:lnTo>
                <a:lnTo>
                  <a:pt x="765" y="1186"/>
                </a:lnTo>
                <a:lnTo>
                  <a:pt x="777" y="1166"/>
                </a:lnTo>
                <a:lnTo>
                  <a:pt x="792" y="1150"/>
                </a:lnTo>
                <a:lnTo>
                  <a:pt x="1083" y="897"/>
                </a:lnTo>
                <a:lnTo>
                  <a:pt x="1102" y="884"/>
                </a:lnTo>
                <a:lnTo>
                  <a:pt x="1123" y="874"/>
                </a:lnTo>
                <a:lnTo>
                  <a:pt x="1145" y="870"/>
                </a:lnTo>
                <a:lnTo>
                  <a:pt x="1168" y="869"/>
                </a:lnTo>
                <a:close/>
                <a:moveTo>
                  <a:pt x="839" y="379"/>
                </a:moveTo>
                <a:lnTo>
                  <a:pt x="1213" y="380"/>
                </a:lnTo>
                <a:lnTo>
                  <a:pt x="1096" y="434"/>
                </a:lnTo>
                <a:lnTo>
                  <a:pt x="1070" y="450"/>
                </a:lnTo>
                <a:lnTo>
                  <a:pt x="1048" y="469"/>
                </a:lnTo>
                <a:lnTo>
                  <a:pt x="1028" y="491"/>
                </a:lnTo>
                <a:lnTo>
                  <a:pt x="1013" y="515"/>
                </a:lnTo>
                <a:lnTo>
                  <a:pt x="1001" y="542"/>
                </a:lnTo>
                <a:lnTo>
                  <a:pt x="994" y="569"/>
                </a:lnTo>
                <a:lnTo>
                  <a:pt x="991" y="598"/>
                </a:lnTo>
                <a:lnTo>
                  <a:pt x="992" y="627"/>
                </a:lnTo>
                <a:lnTo>
                  <a:pt x="998" y="656"/>
                </a:lnTo>
                <a:lnTo>
                  <a:pt x="1010" y="685"/>
                </a:lnTo>
                <a:lnTo>
                  <a:pt x="1026" y="713"/>
                </a:lnTo>
                <a:lnTo>
                  <a:pt x="1047" y="737"/>
                </a:lnTo>
                <a:lnTo>
                  <a:pt x="1070" y="757"/>
                </a:lnTo>
                <a:lnTo>
                  <a:pt x="1097" y="773"/>
                </a:lnTo>
                <a:lnTo>
                  <a:pt x="1127" y="784"/>
                </a:lnTo>
                <a:lnTo>
                  <a:pt x="1158" y="791"/>
                </a:lnTo>
                <a:lnTo>
                  <a:pt x="1191" y="791"/>
                </a:lnTo>
                <a:lnTo>
                  <a:pt x="1225" y="785"/>
                </a:lnTo>
                <a:lnTo>
                  <a:pt x="1258" y="774"/>
                </a:lnTo>
                <a:lnTo>
                  <a:pt x="1744" y="545"/>
                </a:lnTo>
                <a:lnTo>
                  <a:pt x="1812" y="601"/>
                </a:lnTo>
                <a:lnTo>
                  <a:pt x="1881" y="655"/>
                </a:lnTo>
                <a:lnTo>
                  <a:pt x="1949" y="709"/>
                </a:lnTo>
                <a:lnTo>
                  <a:pt x="2016" y="762"/>
                </a:lnTo>
                <a:lnTo>
                  <a:pt x="2082" y="814"/>
                </a:lnTo>
                <a:lnTo>
                  <a:pt x="2147" y="868"/>
                </a:lnTo>
                <a:lnTo>
                  <a:pt x="2209" y="922"/>
                </a:lnTo>
                <a:lnTo>
                  <a:pt x="2270" y="977"/>
                </a:lnTo>
                <a:lnTo>
                  <a:pt x="2329" y="1034"/>
                </a:lnTo>
                <a:lnTo>
                  <a:pt x="2384" y="1093"/>
                </a:lnTo>
                <a:lnTo>
                  <a:pt x="2437" y="1155"/>
                </a:lnTo>
                <a:lnTo>
                  <a:pt x="2486" y="1220"/>
                </a:lnTo>
                <a:lnTo>
                  <a:pt x="2496" y="1233"/>
                </a:lnTo>
                <a:lnTo>
                  <a:pt x="2503" y="1246"/>
                </a:lnTo>
                <a:lnTo>
                  <a:pt x="2509" y="1256"/>
                </a:lnTo>
                <a:lnTo>
                  <a:pt x="2515" y="1265"/>
                </a:lnTo>
                <a:lnTo>
                  <a:pt x="2520" y="1274"/>
                </a:lnTo>
                <a:lnTo>
                  <a:pt x="2524" y="1282"/>
                </a:lnTo>
                <a:lnTo>
                  <a:pt x="2530" y="1289"/>
                </a:lnTo>
                <a:lnTo>
                  <a:pt x="2534" y="1296"/>
                </a:lnTo>
                <a:lnTo>
                  <a:pt x="2538" y="1305"/>
                </a:lnTo>
                <a:lnTo>
                  <a:pt x="2543" y="1314"/>
                </a:lnTo>
                <a:lnTo>
                  <a:pt x="2549" y="1324"/>
                </a:lnTo>
                <a:lnTo>
                  <a:pt x="2555" y="1336"/>
                </a:lnTo>
                <a:lnTo>
                  <a:pt x="2562" y="1349"/>
                </a:lnTo>
                <a:lnTo>
                  <a:pt x="2571" y="1365"/>
                </a:lnTo>
                <a:lnTo>
                  <a:pt x="2580" y="1382"/>
                </a:lnTo>
                <a:lnTo>
                  <a:pt x="2591" y="1404"/>
                </a:lnTo>
                <a:lnTo>
                  <a:pt x="2604" y="1428"/>
                </a:lnTo>
                <a:lnTo>
                  <a:pt x="2618" y="1455"/>
                </a:lnTo>
                <a:lnTo>
                  <a:pt x="2636" y="1487"/>
                </a:lnTo>
                <a:lnTo>
                  <a:pt x="2654" y="1524"/>
                </a:lnTo>
                <a:lnTo>
                  <a:pt x="2676" y="1564"/>
                </a:lnTo>
                <a:lnTo>
                  <a:pt x="2685" y="1587"/>
                </a:lnTo>
                <a:lnTo>
                  <a:pt x="2689" y="1609"/>
                </a:lnTo>
                <a:lnTo>
                  <a:pt x="2689" y="1632"/>
                </a:lnTo>
                <a:lnTo>
                  <a:pt x="2684" y="1655"/>
                </a:lnTo>
                <a:lnTo>
                  <a:pt x="2675" y="1675"/>
                </a:lnTo>
                <a:lnTo>
                  <a:pt x="2662" y="1694"/>
                </a:lnTo>
                <a:lnTo>
                  <a:pt x="2646" y="1711"/>
                </a:lnTo>
                <a:lnTo>
                  <a:pt x="2625" y="1725"/>
                </a:lnTo>
                <a:lnTo>
                  <a:pt x="2604" y="1733"/>
                </a:lnTo>
                <a:lnTo>
                  <a:pt x="2581" y="1738"/>
                </a:lnTo>
                <a:lnTo>
                  <a:pt x="2558" y="1737"/>
                </a:lnTo>
                <a:lnTo>
                  <a:pt x="2536" y="1733"/>
                </a:lnTo>
                <a:lnTo>
                  <a:pt x="2515" y="1725"/>
                </a:lnTo>
                <a:lnTo>
                  <a:pt x="2496" y="1712"/>
                </a:lnTo>
                <a:lnTo>
                  <a:pt x="2479" y="1696"/>
                </a:lnTo>
                <a:lnTo>
                  <a:pt x="2466" y="1675"/>
                </a:lnTo>
                <a:lnTo>
                  <a:pt x="2456" y="1658"/>
                </a:lnTo>
                <a:lnTo>
                  <a:pt x="2446" y="1638"/>
                </a:lnTo>
                <a:lnTo>
                  <a:pt x="2434" y="1615"/>
                </a:lnTo>
                <a:lnTo>
                  <a:pt x="2421" y="1591"/>
                </a:lnTo>
                <a:lnTo>
                  <a:pt x="2408" y="1565"/>
                </a:lnTo>
                <a:lnTo>
                  <a:pt x="2394" y="1538"/>
                </a:lnTo>
                <a:lnTo>
                  <a:pt x="2379" y="1510"/>
                </a:lnTo>
                <a:lnTo>
                  <a:pt x="2366" y="1483"/>
                </a:lnTo>
                <a:lnTo>
                  <a:pt x="2351" y="1456"/>
                </a:lnTo>
                <a:lnTo>
                  <a:pt x="2338" y="1431"/>
                </a:lnTo>
                <a:lnTo>
                  <a:pt x="2326" y="1406"/>
                </a:lnTo>
                <a:lnTo>
                  <a:pt x="2313" y="1383"/>
                </a:lnTo>
                <a:lnTo>
                  <a:pt x="2303" y="1363"/>
                </a:lnTo>
                <a:lnTo>
                  <a:pt x="2294" y="1344"/>
                </a:lnTo>
                <a:lnTo>
                  <a:pt x="2286" y="1329"/>
                </a:lnTo>
                <a:lnTo>
                  <a:pt x="2280" y="1318"/>
                </a:lnTo>
                <a:lnTo>
                  <a:pt x="2276" y="1312"/>
                </a:lnTo>
                <a:lnTo>
                  <a:pt x="2275" y="1309"/>
                </a:lnTo>
                <a:lnTo>
                  <a:pt x="2222" y="1342"/>
                </a:lnTo>
                <a:lnTo>
                  <a:pt x="2433" y="1741"/>
                </a:lnTo>
                <a:lnTo>
                  <a:pt x="2442" y="1763"/>
                </a:lnTo>
                <a:lnTo>
                  <a:pt x="2446" y="1786"/>
                </a:lnTo>
                <a:lnTo>
                  <a:pt x="2446" y="1808"/>
                </a:lnTo>
                <a:lnTo>
                  <a:pt x="2442" y="1830"/>
                </a:lnTo>
                <a:lnTo>
                  <a:pt x="2433" y="1852"/>
                </a:lnTo>
                <a:lnTo>
                  <a:pt x="2420" y="1870"/>
                </a:lnTo>
                <a:lnTo>
                  <a:pt x="2404" y="1888"/>
                </a:lnTo>
                <a:lnTo>
                  <a:pt x="2382" y="1902"/>
                </a:lnTo>
                <a:lnTo>
                  <a:pt x="2360" y="1911"/>
                </a:lnTo>
                <a:lnTo>
                  <a:pt x="2337" y="1915"/>
                </a:lnTo>
                <a:lnTo>
                  <a:pt x="2314" y="1915"/>
                </a:lnTo>
                <a:lnTo>
                  <a:pt x="2292" y="1910"/>
                </a:lnTo>
                <a:lnTo>
                  <a:pt x="2271" y="1901"/>
                </a:lnTo>
                <a:lnTo>
                  <a:pt x="2253" y="1889"/>
                </a:lnTo>
                <a:lnTo>
                  <a:pt x="2236" y="1872"/>
                </a:lnTo>
                <a:lnTo>
                  <a:pt x="2223" y="1853"/>
                </a:lnTo>
                <a:lnTo>
                  <a:pt x="2020" y="1468"/>
                </a:lnTo>
                <a:lnTo>
                  <a:pt x="1968" y="1501"/>
                </a:lnTo>
                <a:lnTo>
                  <a:pt x="2151" y="1843"/>
                </a:lnTo>
                <a:lnTo>
                  <a:pt x="2159" y="1864"/>
                </a:lnTo>
                <a:lnTo>
                  <a:pt x="2163" y="1887"/>
                </a:lnTo>
                <a:lnTo>
                  <a:pt x="2163" y="1910"/>
                </a:lnTo>
                <a:lnTo>
                  <a:pt x="2159" y="1932"/>
                </a:lnTo>
                <a:lnTo>
                  <a:pt x="2151" y="1953"/>
                </a:lnTo>
                <a:lnTo>
                  <a:pt x="2138" y="1973"/>
                </a:lnTo>
                <a:lnTo>
                  <a:pt x="2121" y="1990"/>
                </a:lnTo>
                <a:lnTo>
                  <a:pt x="2100" y="2004"/>
                </a:lnTo>
                <a:lnTo>
                  <a:pt x="2080" y="2012"/>
                </a:lnTo>
                <a:lnTo>
                  <a:pt x="2059" y="2015"/>
                </a:lnTo>
                <a:lnTo>
                  <a:pt x="2038" y="2014"/>
                </a:lnTo>
                <a:lnTo>
                  <a:pt x="2016" y="2009"/>
                </a:lnTo>
                <a:lnTo>
                  <a:pt x="1996" y="2002"/>
                </a:lnTo>
                <a:lnTo>
                  <a:pt x="1978" y="1992"/>
                </a:lnTo>
                <a:lnTo>
                  <a:pt x="1962" y="1980"/>
                </a:lnTo>
                <a:lnTo>
                  <a:pt x="1950" y="1967"/>
                </a:lnTo>
                <a:lnTo>
                  <a:pt x="1941" y="1955"/>
                </a:lnTo>
                <a:lnTo>
                  <a:pt x="1932" y="1938"/>
                </a:lnTo>
                <a:lnTo>
                  <a:pt x="1921" y="1917"/>
                </a:lnTo>
                <a:lnTo>
                  <a:pt x="1909" y="1894"/>
                </a:lnTo>
                <a:lnTo>
                  <a:pt x="1896" y="1870"/>
                </a:lnTo>
                <a:lnTo>
                  <a:pt x="1882" y="1846"/>
                </a:lnTo>
                <a:lnTo>
                  <a:pt x="1868" y="1819"/>
                </a:lnTo>
                <a:lnTo>
                  <a:pt x="1854" y="1793"/>
                </a:lnTo>
                <a:lnTo>
                  <a:pt x="1840" y="1768"/>
                </a:lnTo>
                <a:lnTo>
                  <a:pt x="1827" y="1743"/>
                </a:lnTo>
                <a:lnTo>
                  <a:pt x="1814" y="1721"/>
                </a:lnTo>
                <a:lnTo>
                  <a:pt x="1803" y="1699"/>
                </a:lnTo>
                <a:lnTo>
                  <a:pt x="1793" y="1682"/>
                </a:lnTo>
                <a:lnTo>
                  <a:pt x="1784" y="1666"/>
                </a:lnTo>
                <a:lnTo>
                  <a:pt x="1778" y="1655"/>
                </a:lnTo>
                <a:lnTo>
                  <a:pt x="1774" y="1647"/>
                </a:lnTo>
                <a:lnTo>
                  <a:pt x="1773" y="1644"/>
                </a:lnTo>
                <a:lnTo>
                  <a:pt x="1759" y="1628"/>
                </a:lnTo>
                <a:lnTo>
                  <a:pt x="1741" y="1613"/>
                </a:lnTo>
                <a:lnTo>
                  <a:pt x="1722" y="1602"/>
                </a:lnTo>
                <a:lnTo>
                  <a:pt x="1700" y="1595"/>
                </a:lnTo>
                <a:lnTo>
                  <a:pt x="1677" y="1592"/>
                </a:lnTo>
                <a:lnTo>
                  <a:pt x="1656" y="1592"/>
                </a:lnTo>
                <a:lnTo>
                  <a:pt x="1674" y="1568"/>
                </a:lnTo>
                <a:lnTo>
                  <a:pt x="1689" y="1541"/>
                </a:lnTo>
                <a:lnTo>
                  <a:pt x="1698" y="1513"/>
                </a:lnTo>
                <a:lnTo>
                  <a:pt x="1703" y="1484"/>
                </a:lnTo>
                <a:lnTo>
                  <a:pt x="1704" y="1454"/>
                </a:lnTo>
                <a:lnTo>
                  <a:pt x="1699" y="1425"/>
                </a:lnTo>
                <a:lnTo>
                  <a:pt x="1691" y="1397"/>
                </a:lnTo>
                <a:lnTo>
                  <a:pt x="1676" y="1369"/>
                </a:lnTo>
                <a:lnTo>
                  <a:pt x="1658" y="1343"/>
                </a:lnTo>
                <a:lnTo>
                  <a:pt x="1634" y="1320"/>
                </a:lnTo>
                <a:lnTo>
                  <a:pt x="1608" y="1303"/>
                </a:lnTo>
                <a:lnTo>
                  <a:pt x="1579" y="1289"/>
                </a:lnTo>
                <a:lnTo>
                  <a:pt x="1547" y="1281"/>
                </a:lnTo>
                <a:lnTo>
                  <a:pt x="1560" y="1254"/>
                </a:lnTo>
                <a:lnTo>
                  <a:pt x="1569" y="1227"/>
                </a:lnTo>
                <a:lnTo>
                  <a:pt x="1573" y="1198"/>
                </a:lnTo>
                <a:lnTo>
                  <a:pt x="1573" y="1169"/>
                </a:lnTo>
                <a:lnTo>
                  <a:pt x="1568" y="1141"/>
                </a:lnTo>
                <a:lnTo>
                  <a:pt x="1559" y="1113"/>
                </a:lnTo>
                <a:lnTo>
                  <a:pt x="1546" y="1086"/>
                </a:lnTo>
                <a:lnTo>
                  <a:pt x="1527" y="1061"/>
                </a:lnTo>
                <a:lnTo>
                  <a:pt x="1507" y="1041"/>
                </a:lnTo>
                <a:lnTo>
                  <a:pt x="1484" y="1025"/>
                </a:lnTo>
                <a:lnTo>
                  <a:pt x="1459" y="1012"/>
                </a:lnTo>
                <a:lnTo>
                  <a:pt x="1432" y="1003"/>
                </a:lnTo>
                <a:lnTo>
                  <a:pt x="1405" y="998"/>
                </a:lnTo>
                <a:lnTo>
                  <a:pt x="1376" y="998"/>
                </a:lnTo>
                <a:lnTo>
                  <a:pt x="1347" y="1002"/>
                </a:lnTo>
                <a:lnTo>
                  <a:pt x="1347" y="972"/>
                </a:lnTo>
                <a:lnTo>
                  <a:pt x="1342" y="943"/>
                </a:lnTo>
                <a:lnTo>
                  <a:pt x="1333" y="916"/>
                </a:lnTo>
                <a:lnTo>
                  <a:pt x="1319" y="889"/>
                </a:lnTo>
                <a:lnTo>
                  <a:pt x="1301" y="864"/>
                </a:lnTo>
                <a:lnTo>
                  <a:pt x="1279" y="842"/>
                </a:lnTo>
                <a:lnTo>
                  <a:pt x="1254" y="826"/>
                </a:lnTo>
                <a:lnTo>
                  <a:pt x="1229" y="813"/>
                </a:lnTo>
                <a:lnTo>
                  <a:pt x="1201" y="805"/>
                </a:lnTo>
                <a:lnTo>
                  <a:pt x="1173" y="801"/>
                </a:lnTo>
                <a:lnTo>
                  <a:pt x="1144" y="801"/>
                </a:lnTo>
                <a:lnTo>
                  <a:pt x="1116" y="805"/>
                </a:lnTo>
                <a:lnTo>
                  <a:pt x="1089" y="814"/>
                </a:lnTo>
                <a:lnTo>
                  <a:pt x="1062" y="828"/>
                </a:lnTo>
                <a:lnTo>
                  <a:pt x="1038" y="845"/>
                </a:lnTo>
                <a:lnTo>
                  <a:pt x="748" y="1098"/>
                </a:lnTo>
                <a:lnTo>
                  <a:pt x="730" y="1117"/>
                </a:lnTo>
                <a:lnTo>
                  <a:pt x="713" y="1137"/>
                </a:lnTo>
                <a:lnTo>
                  <a:pt x="701" y="1161"/>
                </a:lnTo>
                <a:lnTo>
                  <a:pt x="443" y="923"/>
                </a:lnTo>
                <a:lnTo>
                  <a:pt x="839" y="379"/>
                </a:lnTo>
                <a:close/>
                <a:moveTo>
                  <a:pt x="1892" y="208"/>
                </a:moveTo>
                <a:lnTo>
                  <a:pt x="1932" y="209"/>
                </a:lnTo>
                <a:lnTo>
                  <a:pt x="1975" y="214"/>
                </a:lnTo>
                <a:lnTo>
                  <a:pt x="2022" y="219"/>
                </a:lnTo>
                <a:lnTo>
                  <a:pt x="2072" y="227"/>
                </a:lnTo>
                <a:lnTo>
                  <a:pt x="2124" y="235"/>
                </a:lnTo>
                <a:lnTo>
                  <a:pt x="2178" y="247"/>
                </a:lnTo>
                <a:lnTo>
                  <a:pt x="2233" y="258"/>
                </a:lnTo>
                <a:lnTo>
                  <a:pt x="2288" y="270"/>
                </a:lnTo>
                <a:lnTo>
                  <a:pt x="2342" y="283"/>
                </a:lnTo>
                <a:lnTo>
                  <a:pt x="2396" y="296"/>
                </a:lnTo>
                <a:lnTo>
                  <a:pt x="2447" y="309"/>
                </a:lnTo>
                <a:lnTo>
                  <a:pt x="2497" y="322"/>
                </a:lnTo>
                <a:lnTo>
                  <a:pt x="2542" y="333"/>
                </a:lnTo>
                <a:lnTo>
                  <a:pt x="2583" y="346"/>
                </a:lnTo>
                <a:lnTo>
                  <a:pt x="2620" y="356"/>
                </a:lnTo>
                <a:lnTo>
                  <a:pt x="2930" y="885"/>
                </a:lnTo>
                <a:lnTo>
                  <a:pt x="2752" y="996"/>
                </a:lnTo>
                <a:lnTo>
                  <a:pt x="2739" y="1010"/>
                </a:lnTo>
                <a:lnTo>
                  <a:pt x="2727" y="1029"/>
                </a:lnTo>
                <a:lnTo>
                  <a:pt x="2715" y="1050"/>
                </a:lnTo>
                <a:lnTo>
                  <a:pt x="2700" y="1073"/>
                </a:lnTo>
                <a:lnTo>
                  <a:pt x="2686" y="1097"/>
                </a:lnTo>
                <a:lnTo>
                  <a:pt x="2669" y="1123"/>
                </a:lnTo>
                <a:lnTo>
                  <a:pt x="2652" y="1148"/>
                </a:lnTo>
                <a:lnTo>
                  <a:pt x="2631" y="1172"/>
                </a:lnTo>
                <a:lnTo>
                  <a:pt x="2609" y="1194"/>
                </a:lnTo>
                <a:lnTo>
                  <a:pt x="2582" y="1214"/>
                </a:lnTo>
                <a:lnTo>
                  <a:pt x="2526" y="1143"/>
                </a:lnTo>
                <a:lnTo>
                  <a:pt x="2465" y="1072"/>
                </a:lnTo>
                <a:lnTo>
                  <a:pt x="2398" y="1001"/>
                </a:lnTo>
                <a:lnTo>
                  <a:pt x="2326" y="930"/>
                </a:lnTo>
                <a:lnTo>
                  <a:pt x="2251" y="860"/>
                </a:lnTo>
                <a:lnTo>
                  <a:pt x="2171" y="791"/>
                </a:lnTo>
                <a:lnTo>
                  <a:pt x="2090" y="721"/>
                </a:lnTo>
                <a:lnTo>
                  <a:pt x="2007" y="654"/>
                </a:lnTo>
                <a:lnTo>
                  <a:pt x="1922" y="589"/>
                </a:lnTo>
                <a:lnTo>
                  <a:pt x="1838" y="525"/>
                </a:lnTo>
                <a:lnTo>
                  <a:pt x="1755" y="464"/>
                </a:lnTo>
                <a:lnTo>
                  <a:pt x="1229" y="711"/>
                </a:lnTo>
                <a:lnTo>
                  <a:pt x="1205" y="719"/>
                </a:lnTo>
                <a:lnTo>
                  <a:pt x="1181" y="724"/>
                </a:lnTo>
                <a:lnTo>
                  <a:pt x="1159" y="721"/>
                </a:lnTo>
                <a:lnTo>
                  <a:pt x="1137" y="715"/>
                </a:lnTo>
                <a:lnTo>
                  <a:pt x="1117" y="706"/>
                </a:lnTo>
                <a:lnTo>
                  <a:pt x="1099" y="693"/>
                </a:lnTo>
                <a:lnTo>
                  <a:pt x="1084" y="675"/>
                </a:lnTo>
                <a:lnTo>
                  <a:pt x="1071" y="655"/>
                </a:lnTo>
                <a:lnTo>
                  <a:pt x="1063" y="633"/>
                </a:lnTo>
                <a:lnTo>
                  <a:pt x="1059" y="609"/>
                </a:lnTo>
                <a:lnTo>
                  <a:pt x="1060" y="585"/>
                </a:lnTo>
                <a:lnTo>
                  <a:pt x="1066" y="563"/>
                </a:lnTo>
                <a:lnTo>
                  <a:pt x="1075" y="543"/>
                </a:lnTo>
                <a:lnTo>
                  <a:pt x="1089" y="524"/>
                </a:lnTo>
                <a:lnTo>
                  <a:pt x="1106" y="509"/>
                </a:lnTo>
                <a:lnTo>
                  <a:pt x="1126" y="496"/>
                </a:lnTo>
                <a:lnTo>
                  <a:pt x="1656" y="248"/>
                </a:lnTo>
                <a:lnTo>
                  <a:pt x="1700" y="233"/>
                </a:lnTo>
                <a:lnTo>
                  <a:pt x="1744" y="222"/>
                </a:lnTo>
                <a:lnTo>
                  <a:pt x="1792" y="215"/>
                </a:lnTo>
                <a:lnTo>
                  <a:pt x="1840" y="209"/>
                </a:lnTo>
                <a:lnTo>
                  <a:pt x="1892" y="208"/>
                </a:lnTo>
                <a:close/>
                <a:moveTo>
                  <a:pt x="2994" y="48"/>
                </a:moveTo>
                <a:lnTo>
                  <a:pt x="3385" y="704"/>
                </a:lnTo>
                <a:lnTo>
                  <a:pt x="3046" y="894"/>
                </a:lnTo>
                <a:lnTo>
                  <a:pt x="2668" y="248"/>
                </a:lnTo>
                <a:lnTo>
                  <a:pt x="2994" y="48"/>
                </a:lnTo>
                <a:close/>
                <a:moveTo>
                  <a:pt x="457" y="0"/>
                </a:moveTo>
                <a:lnTo>
                  <a:pt x="792" y="269"/>
                </a:lnTo>
                <a:lnTo>
                  <a:pt x="347" y="891"/>
                </a:lnTo>
                <a:lnTo>
                  <a:pt x="0" y="666"/>
                </a:lnTo>
                <a:lnTo>
                  <a:pt x="45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nvGrpSpPr>
          <p:cNvPr id="38" name="Group 37"/>
          <p:cNvGrpSpPr/>
          <p:nvPr/>
        </p:nvGrpSpPr>
        <p:grpSpPr>
          <a:xfrm>
            <a:off x="4350642" y="4006138"/>
            <a:ext cx="661405" cy="741371"/>
            <a:chOff x="852488" y="2779713"/>
            <a:chExt cx="1404937" cy="1574800"/>
          </a:xfrm>
          <a:solidFill>
            <a:schemeClr val="tx1"/>
          </a:solidFill>
        </p:grpSpPr>
        <p:sp>
          <p:nvSpPr>
            <p:cNvPr id="39" name="Freeform 57"/>
            <p:cNvSpPr>
              <a:spLocks/>
            </p:cNvSpPr>
            <p:nvPr/>
          </p:nvSpPr>
          <p:spPr bwMode="auto">
            <a:xfrm>
              <a:off x="869950" y="2779713"/>
              <a:ext cx="1387475" cy="1574800"/>
            </a:xfrm>
            <a:custGeom>
              <a:avLst/>
              <a:gdLst>
                <a:gd name="T0" fmla="*/ 3315 w 3494"/>
                <a:gd name="T1" fmla="*/ 0 h 3972"/>
                <a:gd name="T2" fmla="*/ 3384 w 3494"/>
                <a:gd name="T3" fmla="*/ 14 h 3972"/>
                <a:gd name="T4" fmla="*/ 3441 w 3494"/>
                <a:gd name="T5" fmla="*/ 53 h 3972"/>
                <a:gd name="T6" fmla="*/ 3479 w 3494"/>
                <a:gd name="T7" fmla="*/ 110 h 3972"/>
                <a:gd name="T8" fmla="*/ 3494 w 3494"/>
                <a:gd name="T9" fmla="*/ 181 h 3972"/>
                <a:gd name="T10" fmla="*/ 3482 w 3494"/>
                <a:gd name="T11" fmla="*/ 244 h 3972"/>
                <a:gd name="T12" fmla="*/ 3451 w 3494"/>
                <a:gd name="T13" fmla="*/ 298 h 3972"/>
                <a:gd name="T14" fmla="*/ 3404 w 3494"/>
                <a:gd name="T15" fmla="*/ 336 h 3972"/>
                <a:gd name="T16" fmla="*/ 3401 w 3494"/>
                <a:gd name="T17" fmla="*/ 2461 h 3972"/>
                <a:gd name="T18" fmla="*/ 3378 w 3494"/>
                <a:gd name="T19" fmla="*/ 2501 h 3972"/>
                <a:gd name="T20" fmla="*/ 3338 w 3494"/>
                <a:gd name="T21" fmla="*/ 2525 h 3972"/>
                <a:gd name="T22" fmla="*/ 2583 w 3494"/>
                <a:gd name="T23" fmla="*/ 2527 h 3972"/>
                <a:gd name="T24" fmla="*/ 2911 w 3494"/>
                <a:gd name="T25" fmla="*/ 3777 h 3972"/>
                <a:gd name="T26" fmla="*/ 2904 w 3494"/>
                <a:gd name="T27" fmla="*/ 3840 h 3972"/>
                <a:gd name="T28" fmla="*/ 2880 w 3494"/>
                <a:gd name="T29" fmla="*/ 3896 h 3972"/>
                <a:gd name="T30" fmla="*/ 2836 w 3494"/>
                <a:gd name="T31" fmla="*/ 3939 h 3972"/>
                <a:gd name="T32" fmla="*/ 2778 w 3494"/>
                <a:gd name="T33" fmla="*/ 3967 h 3972"/>
                <a:gd name="T34" fmla="*/ 2732 w 3494"/>
                <a:gd name="T35" fmla="*/ 3972 h 3972"/>
                <a:gd name="T36" fmla="*/ 2666 w 3494"/>
                <a:gd name="T37" fmla="*/ 3959 h 3972"/>
                <a:gd name="T38" fmla="*/ 2611 w 3494"/>
                <a:gd name="T39" fmla="*/ 3924 h 3972"/>
                <a:gd name="T40" fmla="*/ 2571 w 3494"/>
                <a:gd name="T41" fmla="*/ 3871 h 3972"/>
                <a:gd name="T42" fmla="*/ 2236 w 3494"/>
                <a:gd name="T43" fmla="*/ 2619 h 3972"/>
                <a:gd name="T44" fmla="*/ 934 w 3494"/>
                <a:gd name="T45" fmla="*/ 3838 h 3972"/>
                <a:gd name="T46" fmla="*/ 907 w 3494"/>
                <a:gd name="T47" fmla="*/ 3896 h 3972"/>
                <a:gd name="T48" fmla="*/ 863 w 3494"/>
                <a:gd name="T49" fmla="*/ 3939 h 3972"/>
                <a:gd name="T50" fmla="*/ 808 w 3494"/>
                <a:gd name="T51" fmla="*/ 3966 h 3972"/>
                <a:gd name="T52" fmla="*/ 747 w 3494"/>
                <a:gd name="T53" fmla="*/ 3972 h 3972"/>
                <a:gd name="T54" fmla="*/ 684 w 3494"/>
                <a:gd name="T55" fmla="*/ 3956 h 3972"/>
                <a:gd name="T56" fmla="*/ 633 w 3494"/>
                <a:gd name="T57" fmla="*/ 3919 h 3972"/>
                <a:gd name="T58" fmla="*/ 598 w 3494"/>
                <a:gd name="T59" fmla="*/ 3868 h 3972"/>
                <a:gd name="T60" fmla="*/ 582 w 3494"/>
                <a:gd name="T61" fmla="*/ 3810 h 3972"/>
                <a:gd name="T62" fmla="*/ 588 w 3494"/>
                <a:gd name="T63" fmla="*/ 3745 h 3972"/>
                <a:gd name="T64" fmla="*/ 752 w 3494"/>
                <a:gd name="T65" fmla="*/ 2527 h 3972"/>
                <a:gd name="T66" fmla="*/ 857 w 3494"/>
                <a:gd name="T67" fmla="*/ 2411 h 3972"/>
                <a:gd name="T68" fmla="*/ 3225 w 3494"/>
                <a:gd name="T69" fmla="*/ 2348 h 3972"/>
                <a:gd name="T70" fmla="*/ 267 w 3494"/>
                <a:gd name="T71" fmla="*/ 361 h 3972"/>
                <a:gd name="T72" fmla="*/ 216 w 3494"/>
                <a:gd name="T73" fmla="*/ 2299 h 3972"/>
                <a:gd name="T74" fmla="*/ 127 w 3494"/>
                <a:gd name="T75" fmla="*/ 2381 h 3972"/>
                <a:gd name="T76" fmla="*/ 89 w 3494"/>
                <a:gd name="T77" fmla="*/ 336 h 3972"/>
                <a:gd name="T78" fmla="*/ 42 w 3494"/>
                <a:gd name="T79" fmla="*/ 298 h 3972"/>
                <a:gd name="T80" fmla="*/ 11 w 3494"/>
                <a:gd name="T81" fmla="*/ 244 h 3972"/>
                <a:gd name="T82" fmla="*/ 0 w 3494"/>
                <a:gd name="T83" fmla="*/ 181 h 3972"/>
                <a:gd name="T84" fmla="*/ 13 w 3494"/>
                <a:gd name="T85" fmla="*/ 110 h 3972"/>
                <a:gd name="T86" fmla="*/ 52 w 3494"/>
                <a:gd name="T87" fmla="*/ 53 h 3972"/>
                <a:gd name="T88" fmla="*/ 109 w 3494"/>
                <a:gd name="T89" fmla="*/ 14 h 3972"/>
                <a:gd name="T90" fmla="*/ 178 w 3494"/>
                <a:gd name="T91" fmla="*/ 0 h 3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494" h="3972">
                  <a:moveTo>
                    <a:pt x="178" y="0"/>
                  </a:moveTo>
                  <a:lnTo>
                    <a:pt x="3315" y="0"/>
                  </a:lnTo>
                  <a:lnTo>
                    <a:pt x="3350" y="4"/>
                  </a:lnTo>
                  <a:lnTo>
                    <a:pt x="3384" y="14"/>
                  </a:lnTo>
                  <a:lnTo>
                    <a:pt x="3415" y="32"/>
                  </a:lnTo>
                  <a:lnTo>
                    <a:pt x="3441" y="53"/>
                  </a:lnTo>
                  <a:lnTo>
                    <a:pt x="3463" y="80"/>
                  </a:lnTo>
                  <a:lnTo>
                    <a:pt x="3479" y="110"/>
                  </a:lnTo>
                  <a:lnTo>
                    <a:pt x="3490" y="145"/>
                  </a:lnTo>
                  <a:lnTo>
                    <a:pt x="3494" y="181"/>
                  </a:lnTo>
                  <a:lnTo>
                    <a:pt x="3490" y="214"/>
                  </a:lnTo>
                  <a:lnTo>
                    <a:pt x="3482" y="244"/>
                  </a:lnTo>
                  <a:lnTo>
                    <a:pt x="3469" y="273"/>
                  </a:lnTo>
                  <a:lnTo>
                    <a:pt x="3451" y="298"/>
                  </a:lnTo>
                  <a:lnTo>
                    <a:pt x="3430" y="319"/>
                  </a:lnTo>
                  <a:lnTo>
                    <a:pt x="3404" y="336"/>
                  </a:lnTo>
                  <a:lnTo>
                    <a:pt x="3404" y="2437"/>
                  </a:lnTo>
                  <a:lnTo>
                    <a:pt x="3401" y="2461"/>
                  </a:lnTo>
                  <a:lnTo>
                    <a:pt x="3391" y="2484"/>
                  </a:lnTo>
                  <a:lnTo>
                    <a:pt x="3378" y="2501"/>
                  </a:lnTo>
                  <a:lnTo>
                    <a:pt x="3359" y="2516"/>
                  </a:lnTo>
                  <a:lnTo>
                    <a:pt x="3338" y="2525"/>
                  </a:lnTo>
                  <a:lnTo>
                    <a:pt x="3315" y="2527"/>
                  </a:lnTo>
                  <a:lnTo>
                    <a:pt x="2583" y="2527"/>
                  </a:lnTo>
                  <a:lnTo>
                    <a:pt x="2906" y="3745"/>
                  </a:lnTo>
                  <a:lnTo>
                    <a:pt x="2911" y="3777"/>
                  </a:lnTo>
                  <a:lnTo>
                    <a:pt x="2911" y="3808"/>
                  </a:lnTo>
                  <a:lnTo>
                    <a:pt x="2904" y="3840"/>
                  </a:lnTo>
                  <a:lnTo>
                    <a:pt x="2894" y="3868"/>
                  </a:lnTo>
                  <a:lnTo>
                    <a:pt x="2880" y="3896"/>
                  </a:lnTo>
                  <a:lnTo>
                    <a:pt x="2860" y="3919"/>
                  </a:lnTo>
                  <a:lnTo>
                    <a:pt x="2836" y="3939"/>
                  </a:lnTo>
                  <a:lnTo>
                    <a:pt x="2809" y="3956"/>
                  </a:lnTo>
                  <a:lnTo>
                    <a:pt x="2778" y="3967"/>
                  </a:lnTo>
                  <a:lnTo>
                    <a:pt x="2756" y="3971"/>
                  </a:lnTo>
                  <a:lnTo>
                    <a:pt x="2732" y="3972"/>
                  </a:lnTo>
                  <a:lnTo>
                    <a:pt x="2699" y="3969"/>
                  </a:lnTo>
                  <a:lnTo>
                    <a:pt x="2666" y="3959"/>
                  </a:lnTo>
                  <a:lnTo>
                    <a:pt x="2638" y="3944"/>
                  </a:lnTo>
                  <a:lnTo>
                    <a:pt x="2611" y="3924"/>
                  </a:lnTo>
                  <a:lnTo>
                    <a:pt x="2588" y="3901"/>
                  </a:lnTo>
                  <a:lnTo>
                    <a:pt x="2571" y="3871"/>
                  </a:lnTo>
                  <a:lnTo>
                    <a:pt x="2559" y="3838"/>
                  </a:lnTo>
                  <a:lnTo>
                    <a:pt x="2236" y="2619"/>
                  </a:lnTo>
                  <a:lnTo>
                    <a:pt x="1257" y="2619"/>
                  </a:lnTo>
                  <a:lnTo>
                    <a:pt x="934" y="3838"/>
                  </a:lnTo>
                  <a:lnTo>
                    <a:pt x="923" y="3870"/>
                  </a:lnTo>
                  <a:lnTo>
                    <a:pt x="907" y="3896"/>
                  </a:lnTo>
                  <a:lnTo>
                    <a:pt x="887" y="3919"/>
                  </a:lnTo>
                  <a:lnTo>
                    <a:pt x="863" y="3939"/>
                  </a:lnTo>
                  <a:lnTo>
                    <a:pt x="837" y="3956"/>
                  </a:lnTo>
                  <a:lnTo>
                    <a:pt x="808" y="3966"/>
                  </a:lnTo>
                  <a:lnTo>
                    <a:pt x="778" y="3972"/>
                  </a:lnTo>
                  <a:lnTo>
                    <a:pt x="747" y="3972"/>
                  </a:lnTo>
                  <a:lnTo>
                    <a:pt x="715" y="3967"/>
                  </a:lnTo>
                  <a:lnTo>
                    <a:pt x="684" y="3956"/>
                  </a:lnTo>
                  <a:lnTo>
                    <a:pt x="656" y="3939"/>
                  </a:lnTo>
                  <a:lnTo>
                    <a:pt x="633" y="3919"/>
                  </a:lnTo>
                  <a:lnTo>
                    <a:pt x="614" y="3896"/>
                  </a:lnTo>
                  <a:lnTo>
                    <a:pt x="598" y="3868"/>
                  </a:lnTo>
                  <a:lnTo>
                    <a:pt x="588" y="3840"/>
                  </a:lnTo>
                  <a:lnTo>
                    <a:pt x="582" y="3810"/>
                  </a:lnTo>
                  <a:lnTo>
                    <a:pt x="582" y="3777"/>
                  </a:lnTo>
                  <a:lnTo>
                    <a:pt x="588" y="3745"/>
                  </a:lnTo>
                  <a:lnTo>
                    <a:pt x="909" y="2527"/>
                  </a:lnTo>
                  <a:lnTo>
                    <a:pt x="752" y="2527"/>
                  </a:lnTo>
                  <a:lnTo>
                    <a:pt x="803" y="2471"/>
                  </a:lnTo>
                  <a:lnTo>
                    <a:pt x="857" y="2411"/>
                  </a:lnTo>
                  <a:lnTo>
                    <a:pt x="915" y="2348"/>
                  </a:lnTo>
                  <a:lnTo>
                    <a:pt x="3225" y="2348"/>
                  </a:lnTo>
                  <a:lnTo>
                    <a:pt x="3225" y="361"/>
                  </a:lnTo>
                  <a:lnTo>
                    <a:pt x="267" y="361"/>
                  </a:lnTo>
                  <a:lnTo>
                    <a:pt x="267" y="2251"/>
                  </a:lnTo>
                  <a:lnTo>
                    <a:pt x="216" y="2299"/>
                  </a:lnTo>
                  <a:lnTo>
                    <a:pt x="169" y="2341"/>
                  </a:lnTo>
                  <a:lnTo>
                    <a:pt x="127" y="2381"/>
                  </a:lnTo>
                  <a:lnTo>
                    <a:pt x="89" y="2416"/>
                  </a:lnTo>
                  <a:lnTo>
                    <a:pt x="89" y="336"/>
                  </a:lnTo>
                  <a:lnTo>
                    <a:pt x="64" y="319"/>
                  </a:lnTo>
                  <a:lnTo>
                    <a:pt x="42" y="298"/>
                  </a:lnTo>
                  <a:lnTo>
                    <a:pt x="24" y="273"/>
                  </a:lnTo>
                  <a:lnTo>
                    <a:pt x="11" y="244"/>
                  </a:lnTo>
                  <a:lnTo>
                    <a:pt x="2" y="214"/>
                  </a:lnTo>
                  <a:lnTo>
                    <a:pt x="0" y="181"/>
                  </a:lnTo>
                  <a:lnTo>
                    <a:pt x="3" y="145"/>
                  </a:lnTo>
                  <a:lnTo>
                    <a:pt x="13" y="110"/>
                  </a:lnTo>
                  <a:lnTo>
                    <a:pt x="29" y="80"/>
                  </a:lnTo>
                  <a:lnTo>
                    <a:pt x="52" y="53"/>
                  </a:lnTo>
                  <a:lnTo>
                    <a:pt x="78" y="32"/>
                  </a:lnTo>
                  <a:lnTo>
                    <a:pt x="109" y="14"/>
                  </a:lnTo>
                  <a:lnTo>
                    <a:pt x="142" y="4"/>
                  </a:lnTo>
                  <a:lnTo>
                    <a:pt x="1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58"/>
            <p:cNvSpPr>
              <a:spLocks/>
            </p:cNvSpPr>
            <p:nvPr/>
          </p:nvSpPr>
          <p:spPr bwMode="auto">
            <a:xfrm>
              <a:off x="1474788" y="3235325"/>
              <a:ext cx="141287" cy="412750"/>
            </a:xfrm>
            <a:custGeom>
              <a:avLst/>
              <a:gdLst>
                <a:gd name="T0" fmla="*/ 179 w 358"/>
                <a:gd name="T1" fmla="*/ 0 h 1037"/>
                <a:gd name="T2" fmla="*/ 215 w 358"/>
                <a:gd name="T3" fmla="*/ 3 h 1037"/>
                <a:gd name="T4" fmla="*/ 249 w 358"/>
                <a:gd name="T5" fmla="*/ 13 h 1037"/>
                <a:gd name="T6" fmla="*/ 278 w 358"/>
                <a:gd name="T7" fmla="*/ 30 h 1037"/>
                <a:gd name="T8" fmla="*/ 306 w 358"/>
                <a:gd name="T9" fmla="*/ 52 h 1037"/>
                <a:gd name="T10" fmla="*/ 327 w 358"/>
                <a:gd name="T11" fmla="*/ 79 h 1037"/>
                <a:gd name="T12" fmla="*/ 344 w 358"/>
                <a:gd name="T13" fmla="*/ 109 h 1037"/>
                <a:gd name="T14" fmla="*/ 354 w 358"/>
                <a:gd name="T15" fmla="*/ 143 h 1037"/>
                <a:gd name="T16" fmla="*/ 358 w 358"/>
                <a:gd name="T17" fmla="*/ 181 h 1037"/>
                <a:gd name="T18" fmla="*/ 358 w 358"/>
                <a:gd name="T19" fmla="*/ 857 h 1037"/>
                <a:gd name="T20" fmla="*/ 354 w 358"/>
                <a:gd name="T21" fmla="*/ 893 h 1037"/>
                <a:gd name="T22" fmla="*/ 344 w 358"/>
                <a:gd name="T23" fmla="*/ 927 h 1037"/>
                <a:gd name="T24" fmla="*/ 327 w 358"/>
                <a:gd name="T25" fmla="*/ 958 h 1037"/>
                <a:gd name="T26" fmla="*/ 306 w 358"/>
                <a:gd name="T27" fmla="*/ 985 h 1037"/>
                <a:gd name="T28" fmla="*/ 278 w 358"/>
                <a:gd name="T29" fmla="*/ 1007 h 1037"/>
                <a:gd name="T30" fmla="*/ 249 w 358"/>
                <a:gd name="T31" fmla="*/ 1023 h 1037"/>
                <a:gd name="T32" fmla="*/ 215 w 358"/>
                <a:gd name="T33" fmla="*/ 1033 h 1037"/>
                <a:gd name="T34" fmla="*/ 179 w 358"/>
                <a:gd name="T35" fmla="*/ 1037 h 1037"/>
                <a:gd name="T36" fmla="*/ 142 w 358"/>
                <a:gd name="T37" fmla="*/ 1033 h 1037"/>
                <a:gd name="T38" fmla="*/ 109 w 358"/>
                <a:gd name="T39" fmla="*/ 1023 h 1037"/>
                <a:gd name="T40" fmla="*/ 79 w 358"/>
                <a:gd name="T41" fmla="*/ 1007 h 1037"/>
                <a:gd name="T42" fmla="*/ 52 w 358"/>
                <a:gd name="T43" fmla="*/ 985 h 1037"/>
                <a:gd name="T44" fmla="*/ 31 w 358"/>
                <a:gd name="T45" fmla="*/ 958 h 1037"/>
                <a:gd name="T46" fmla="*/ 13 w 358"/>
                <a:gd name="T47" fmla="*/ 927 h 1037"/>
                <a:gd name="T48" fmla="*/ 3 w 358"/>
                <a:gd name="T49" fmla="*/ 893 h 1037"/>
                <a:gd name="T50" fmla="*/ 0 w 358"/>
                <a:gd name="T51" fmla="*/ 857 h 1037"/>
                <a:gd name="T52" fmla="*/ 0 w 358"/>
                <a:gd name="T53" fmla="*/ 181 h 1037"/>
                <a:gd name="T54" fmla="*/ 3 w 358"/>
                <a:gd name="T55" fmla="*/ 143 h 1037"/>
                <a:gd name="T56" fmla="*/ 13 w 358"/>
                <a:gd name="T57" fmla="*/ 109 h 1037"/>
                <a:gd name="T58" fmla="*/ 31 w 358"/>
                <a:gd name="T59" fmla="*/ 79 h 1037"/>
                <a:gd name="T60" fmla="*/ 52 w 358"/>
                <a:gd name="T61" fmla="*/ 52 h 1037"/>
                <a:gd name="T62" fmla="*/ 79 w 358"/>
                <a:gd name="T63" fmla="*/ 30 h 1037"/>
                <a:gd name="T64" fmla="*/ 109 w 358"/>
                <a:gd name="T65" fmla="*/ 13 h 1037"/>
                <a:gd name="T66" fmla="*/ 142 w 358"/>
                <a:gd name="T67" fmla="*/ 3 h 1037"/>
                <a:gd name="T68" fmla="*/ 179 w 358"/>
                <a:gd name="T69" fmla="*/ 0 h 1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8" h="1037">
                  <a:moveTo>
                    <a:pt x="179" y="0"/>
                  </a:moveTo>
                  <a:lnTo>
                    <a:pt x="215" y="3"/>
                  </a:lnTo>
                  <a:lnTo>
                    <a:pt x="249" y="13"/>
                  </a:lnTo>
                  <a:lnTo>
                    <a:pt x="278" y="30"/>
                  </a:lnTo>
                  <a:lnTo>
                    <a:pt x="306" y="52"/>
                  </a:lnTo>
                  <a:lnTo>
                    <a:pt x="327" y="79"/>
                  </a:lnTo>
                  <a:lnTo>
                    <a:pt x="344" y="109"/>
                  </a:lnTo>
                  <a:lnTo>
                    <a:pt x="354" y="143"/>
                  </a:lnTo>
                  <a:lnTo>
                    <a:pt x="358" y="181"/>
                  </a:lnTo>
                  <a:lnTo>
                    <a:pt x="358" y="857"/>
                  </a:lnTo>
                  <a:lnTo>
                    <a:pt x="354" y="893"/>
                  </a:lnTo>
                  <a:lnTo>
                    <a:pt x="344" y="927"/>
                  </a:lnTo>
                  <a:lnTo>
                    <a:pt x="327" y="958"/>
                  </a:lnTo>
                  <a:lnTo>
                    <a:pt x="306" y="985"/>
                  </a:lnTo>
                  <a:lnTo>
                    <a:pt x="278" y="1007"/>
                  </a:lnTo>
                  <a:lnTo>
                    <a:pt x="249" y="1023"/>
                  </a:lnTo>
                  <a:lnTo>
                    <a:pt x="215" y="1033"/>
                  </a:lnTo>
                  <a:lnTo>
                    <a:pt x="179" y="1037"/>
                  </a:lnTo>
                  <a:lnTo>
                    <a:pt x="142" y="1033"/>
                  </a:lnTo>
                  <a:lnTo>
                    <a:pt x="109" y="1023"/>
                  </a:lnTo>
                  <a:lnTo>
                    <a:pt x="79" y="1007"/>
                  </a:lnTo>
                  <a:lnTo>
                    <a:pt x="52" y="985"/>
                  </a:lnTo>
                  <a:lnTo>
                    <a:pt x="31" y="958"/>
                  </a:lnTo>
                  <a:lnTo>
                    <a:pt x="13" y="927"/>
                  </a:lnTo>
                  <a:lnTo>
                    <a:pt x="3" y="893"/>
                  </a:lnTo>
                  <a:lnTo>
                    <a:pt x="0" y="857"/>
                  </a:lnTo>
                  <a:lnTo>
                    <a:pt x="0" y="181"/>
                  </a:lnTo>
                  <a:lnTo>
                    <a:pt x="3" y="143"/>
                  </a:lnTo>
                  <a:lnTo>
                    <a:pt x="13" y="109"/>
                  </a:lnTo>
                  <a:lnTo>
                    <a:pt x="31" y="79"/>
                  </a:lnTo>
                  <a:lnTo>
                    <a:pt x="52" y="52"/>
                  </a:lnTo>
                  <a:lnTo>
                    <a:pt x="79" y="30"/>
                  </a:lnTo>
                  <a:lnTo>
                    <a:pt x="109" y="13"/>
                  </a:lnTo>
                  <a:lnTo>
                    <a:pt x="142" y="3"/>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59"/>
            <p:cNvSpPr>
              <a:spLocks/>
            </p:cNvSpPr>
            <p:nvPr/>
          </p:nvSpPr>
          <p:spPr bwMode="auto">
            <a:xfrm>
              <a:off x="1706563" y="2984500"/>
              <a:ext cx="141287" cy="663575"/>
            </a:xfrm>
            <a:custGeom>
              <a:avLst/>
              <a:gdLst>
                <a:gd name="T0" fmla="*/ 180 w 358"/>
                <a:gd name="T1" fmla="*/ 0 h 1669"/>
                <a:gd name="T2" fmla="*/ 216 w 358"/>
                <a:gd name="T3" fmla="*/ 4 h 1669"/>
                <a:gd name="T4" fmla="*/ 249 w 358"/>
                <a:gd name="T5" fmla="*/ 14 h 1669"/>
                <a:gd name="T6" fmla="*/ 279 w 358"/>
                <a:gd name="T7" fmla="*/ 30 h 1669"/>
                <a:gd name="T8" fmla="*/ 306 w 358"/>
                <a:gd name="T9" fmla="*/ 52 h 1669"/>
                <a:gd name="T10" fmla="*/ 327 w 358"/>
                <a:gd name="T11" fmla="*/ 78 h 1669"/>
                <a:gd name="T12" fmla="*/ 345 w 358"/>
                <a:gd name="T13" fmla="*/ 110 h 1669"/>
                <a:gd name="T14" fmla="*/ 354 w 358"/>
                <a:gd name="T15" fmla="*/ 143 h 1669"/>
                <a:gd name="T16" fmla="*/ 358 w 358"/>
                <a:gd name="T17" fmla="*/ 180 h 1669"/>
                <a:gd name="T18" fmla="*/ 358 w 358"/>
                <a:gd name="T19" fmla="*/ 1489 h 1669"/>
                <a:gd name="T20" fmla="*/ 354 w 358"/>
                <a:gd name="T21" fmla="*/ 1525 h 1669"/>
                <a:gd name="T22" fmla="*/ 345 w 358"/>
                <a:gd name="T23" fmla="*/ 1559 h 1669"/>
                <a:gd name="T24" fmla="*/ 327 w 358"/>
                <a:gd name="T25" fmla="*/ 1590 h 1669"/>
                <a:gd name="T26" fmla="*/ 306 w 358"/>
                <a:gd name="T27" fmla="*/ 1617 h 1669"/>
                <a:gd name="T28" fmla="*/ 279 w 358"/>
                <a:gd name="T29" fmla="*/ 1639 h 1669"/>
                <a:gd name="T30" fmla="*/ 249 w 358"/>
                <a:gd name="T31" fmla="*/ 1655 h 1669"/>
                <a:gd name="T32" fmla="*/ 216 w 358"/>
                <a:gd name="T33" fmla="*/ 1665 h 1669"/>
                <a:gd name="T34" fmla="*/ 180 w 358"/>
                <a:gd name="T35" fmla="*/ 1669 h 1669"/>
                <a:gd name="T36" fmla="*/ 143 w 358"/>
                <a:gd name="T37" fmla="*/ 1665 h 1669"/>
                <a:gd name="T38" fmla="*/ 109 w 358"/>
                <a:gd name="T39" fmla="*/ 1655 h 1669"/>
                <a:gd name="T40" fmla="*/ 79 w 358"/>
                <a:gd name="T41" fmla="*/ 1639 h 1669"/>
                <a:gd name="T42" fmla="*/ 52 w 358"/>
                <a:gd name="T43" fmla="*/ 1617 h 1669"/>
                <a:gd name="T44" fmla="*/ 31 w 358"/>
                <a:gd name="T45" fmla="*/ 1590 h 1669"/>
                <a:gd name="T46" fmla="*/ 14 w 358"/>
                <a:gd name="T47" fmla="*/ 1559 h 1669"/>
                <a:gd name="T48" fmla="*/ 4 w 358"/>
                <a:gd name="T49" fmla="*/ 1525 h 1669"/>
                <a:gd name="T50" fmla="*/ 0 w 358"/>
                <a:gd name="T51" fmla="*/ 1489 h 1669"/>
                <a:gd name="T52" fmla="*/ 0 w 358"/>
                <a:gd name="T53" fmla="*/ 180 h 1669"/>
                <a:gd name="T54" fmla="*/ 4 w 358"/>
                <a:gd name="T55" fmla="*/ 143 h 1669"/>
                <a:gd name="T56" fmla="*/ 14 w 358"/>
                <a:gd name="T57" fmla="*/ 110 h 1669"/>
                <a:gd name="T58" fmla="*/ 31 w 358"/>
                <a:gd name="T59" fmla="*/ 78 h 1669"/>
                <a:gd name="T60" fmla="*/ 52 w 358"/>
                <a:gd name="T61" fmla="*/ 52 h 1669"/>
                <a:gd name="T62" fmla="*/ 79 w 358"/>
                <a:gd name="T63" fmla="*/ 30 h 1669"/>
                <a:gd name="T64" fmla="*/ 109 w 358"/>
                <a:gd name="T65" fmla="*/ 14 h 1669"/>
                <a:gd name="T66" fmla="*/ 143 w 358"/>
                <a:gd name="T67" fmla="*/ 4 h 1669"/>
                <a:gd name="T68" fmla="*/ 180 w 358"/>
                <a:gd name="T6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8" h="1669">
                  <a:moveTo>
                    <a:pt x="180" y="0"/>
                  </a:moveTo>
                  <a:lnTo>
                    <a:pt x="216" y="4"/>
                  </a:lnTo>
                  <a:lnTo>
                    <a:pt x="249" y="14"/>
                  </a:lnTo>
                  <a:lnTo>
                    <a:pt x="279" y="30"/>
                  </a:lnTo>
                  <a:lnTo>
                    <a:pt x="306" y="52"/>
                  </a:lnTo>
                  <a:lnTo>
                    <a:pt x="327" y="78"/>
                  </a:lnTo>
                  <a:lnTo>
                    <a:pt x="345" y="110"/>
                  </a:lnTo>
                  <a:lnTo>
                    <a:pt x="354" y="143"/>
                  </a:lnTo>
                  <a:lnTo>
                    <a:pt x="358" y="180"/>
                  </a:lnTo>
                  <a:lnTo>
                    <a:pt x="358" y="1489"/>
                  </a:lnTo>
                  <a:lnTo>
                    <a:pt x="354" y="1525"/>
                  </a:lnTo>
                  <a:lnTo>
                    <a:pt x="345" y="1559"/>
                  </a:lnTo>
                  <a:lnTo>
                    <a:pt x="327" y="1590"/>
                  </a:lnTo>
                  <a:lnTo>
                    <a:pt x="306" y="1617"/>
                  </a:lnTo>
                  <a:lnTo>
                    <a:pt x="279" y="1639"/>
                  </a:lnTo>
                  <a:lnTo>
                    <a:pt x="249" y="1655"/>
                  </a:lnTo>
                  <a:lnTo>
                    <a:pt x="216" y="1665"/>
                  </a:lnTo>
                  <a:lnTo>
                    <a:pt x="180" y="1669"/>
                  </a:lnTo>
                  <a:lnTo>
                    <a:pt x="143" y="1665"/>
                  </a:lnTo>
                  <a:lnTo>
                    <a:pt x="109" y="1655"/>
                  </a:lnTo>
                  <a:lnTo>
                    <a:pt x="79" y="1639"/>
                  </a:lnTo>
                  <a:lnTo>
                    <a:pt x="52" y="1617"/>
                  </a:lnTo>
                  <a:lnTo>
                    <a:pt x="31" y="1590"/>
                  </a:lnTo>
                  <a:lnTo>
                    <a:pt x="14" y="1559"/>
                  </a:lnTo>
                  <a:lnTo>
                    <a:pt x="4" y="1525"/>
                  </a:lnTo>
                  <a:lnTo>
                    <a:pt x="0" y="1489"/>
                  </a:lnTo>
                  <a:lnTo>
                    <a:pt x="0" y="180"/>
                  </a:lnTo>
                  <a:lnTo>
                    <a:pt x="4" y="143"/>
                  </a:lnTo>
                  <a:lnTo>
                    <a:pt x="14" y="110"/>
                  </a:lnTo>
                  <a:lnTo>
                    <a:pt x="31" y="78"/>
                  </a:lnTo>
                  <a:lnTo>
                    <a:pt x="52" y="52"/>
                  </a:lnTo>
                  <a:lnTo>
                    <a:pt x="79" y="30"/>
                  </a:lnTo>
                  <a:lnTo>
                    <a:pt x="109" y="14"/>
                  </a:lnTo>
                  <a:lnTo>
                    <a:pt x="143" y="4"/>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Freeform 60"/>
            <p:cNvSpPr>
              <a:spLocks/>
            </p:cNvSpPr>
            <p:nvPr/>
          </p:nvSpPr>
          <p:spPr bwMode="auto">
            <a:xfrm>
              <a:off x="1936750" y="3128963"/>
              <a:ext cx="142875" cy="519113"/>
            </a:xfrm>
            <a:custGeom>
              <a:avLst/>
              <a:gdLst>
                <a:gd name="T0" fmla="*/ 180 w 359"/>
                <a:gd name="T1" fmla="*/ 0 h 1308"/>
                <a:gd name="T2" fmla="*/ 216 w 359"/>
                <a:gd name="T3" fmla="*/ 3 h 1308"/>
                <a:gd name="T4" fmla="*/ 250 w 359"/>
                <a:gd name="T5" fmla="*/ 13 h 1308"/>
                <a:gd name="T6" fmla="*/ 279 w 359"/>
                <a:gd name="T7" fmla="*/ 31 h 1308"/>
                <a:gd name="T8" fmla="*/ 307 w 359"/>
                <a:gd name="T9" fmla="*/ 52 h 1308"/>
                <a:gd name="T10" fmla="*/ 328 w 359"/>
                <a:gd name="T11" fmla="*/ 80 h 1308"/>
                <a:gd name="T12" fmla="*/ 345 w 359"/>
                <a:gd name="T13" fmla="*/ 109 h 1308"/>
                <a:gd name="T14" fmla="*/ 355 w 359"/>
                <a:gd name="T15" fmla="*/ 143 h 1308"/>
                <a:gd name="T16" fmla="*/ 359 w 359"/>
                <a:gd name="T17" fmla="*/ 179 h 1308"/>
                <a:gd name="T18" fmla="*/ 359 w 359"/>
                <a:gd name="T19" fmla="*/ 1128 h 1308"/>
                <a:gd name="T20" fmla="*/ 355 w 359"/>
                <a:gd name="T21" fmla="*/ 1164 h 1308"/>
                <a:gd name="T22" fmla="*/ 345 w 359"/>
                <a:gd name="T23" fmla="*/ 1198 h 1308"/>
                <a:gd name="T24" fmla="*/ 328 w 359"/>
                <a:gd name="T25" fmla="*/ 1229 h 1308"/>
                <a:gd name="T26" fmla="*/ 307 w 359"/>
                <a:gd name="T27" fmla="*/ 1256 h 1308"/>
                <a:gd name="T28" fmla="*/ 279 w 359"/>
                <a:gd name="T29" fmla="*/ 1278 h 1308"/>
                <a:gd name="T30" fmla="*/ 250 w 359"/>
                <a:gd name="T31" fmla="*/ 1294 h 1308"/>
                <a:gd name="T32" fmla="*/ 216 w 359"/>
                <a:gd name="T33" fmla="*/ 1304 h 1308"/>
                <a:gd name="T34" fmla="*/ 180 w 359"/>
                <a:gd name="T35" fmla="*/ 1308 h 1308"/>
                <a:gd name="T36" fmla="*/ 143 w 359"/>
                <a:gd name="T37" fmla="*/ 1304 h 1308"/>
                <a:gd name="T38" fmla="*/ 110 w 359"/>
                <a:gd name="T39" fmla="*/ 1294 h 1308"/>
                <a:gd name="T40" fmla="*/ 80 w 359"/>
                <a:gd name="T41" fmla="*/ 1278 h 1308"/>
                <a:gd name="T42" fmla="*/ 53 w 359"/>
                <a:gd name="T43" fmla="*/ 1256 h 1308"/>
                <a:gd name="T44" fmla="*/ 31 w 359"/>
                <a:gd name="T45" fmla="*/ 1229 h 1308"/>
                <a:gd name="T46" fmla="*/ 14 w 359"/>
                <a:gd name="T47" fmla="*/ 1198 h 1308"/>
                <a:gd name="T48" fmla="*/ 4 w 359"/>
                <a:gd name="T49" fmla="*/ 1164 h 1308"/>
                <a:gd name="T50" fmla="*/ 0 w 359"/>
                <a:gd name="T51" fmla="*/ 1128 h 1308"/>
                <a:gd name="T52" fmla="*/ 0 w 359"/>
                <a:gd name="T53" fmla="*/ 179 h 1308"/>
                <a:gd name="T54" fmla="*/ 4 w 359"/>
                <a:gd name="T55" fmla="*/ 143 h 1308"/>
                <a:gd name="T56" fmla="*/ 14 w 359"/>
                <a:gd name="T57" fmla="*/ 109 h 1308"/>
                <a:gd name="T58" fmla="*/ 31 w 359"/>
                <a:gd name="T59" fmla="*/ 80 h 1308"/>
                <a:gd name="T60" fmla="*/ 53 w 359"/>
                <a:gd name="T61" fmla="*/ 52 h 1308"/>
                <a:gd name="T62" fmla="*/ 80 w 359"/>
                <a:gd name="T63" fmla="*/ 31 h 1308"/>
                <a:gd name="T64" fmla="*/ 110 w 359"/>
                <a:gd name="T65" fmla="*/ 13 h 1308"/>
                <a:gd name="T66" fmla="*/ 143 w 359"/>
                <a:gd name="T67" fmla="*/ 3 h 1308"/>
                <a:gd name="T68" fmla="*/ 180 w 359"/>
                <a:gd name="T69" fmla="*/ 0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1308">
                  <a:moveTo>
                    <a:pt x="180" y="0"/>
                  </a:moveTo>
                  <a:lnTo>
                    <a:pt x="216" y="3"/>
                  </a:lnTo>
                  <a:lnTo>
                    <a:pt x="250" y="13"/>
                  </a:lnTo>
                  <a:lnTo>
                    <a:pt x="279" y="31"/>
                  </a:lnTo>
                  <a:lnTo>
                    <a:pt x="307" y="52"/>
                  </a:lnTo>
                  <a:lnTo>
                    <a:pt x="328" y="80"/>
                  </a:lnTo>
                  <a:lnTo>
                    <a:pt x="345" y="109"/>
                  </a:lnTo>
                  <a:lnTo>
                    <a:pt x="355" y="143"/>
                  </a:lnTo>
                  <a:lnTo>
                    <a:pt x="359" y="179"/>
                  </a:lnTo>
                  <a:lnTo>
                    <a:pt x="359" y="1128"/>
                  </a:lnTo>
                  <a:lnTo>
                    <a:pt x="355" y="1164"/>
                  </a:lnTo>
                  <a:lnTo>
                    <a:pt x="345" y="1198"/>
                  </a:lnTo>
                  <a:lnTo>
                    <a:pt x="328" y="1229"/>
                  </a:lnTo>
                  <a:lnTo>
                    <a:pt x="307" y="1256"/>
                  </a:lnTo>
                  <a:lnTo>
                    <a:pt x="279" y="1278"/>
                  </a:lnTo>
                  <a:lnTo>
                    <a:pt x="250" y="1294"/>
                  </a:lnTo>
                  <a:lnTo>
                    <a:pt x="216" y="1304"/>
                  </a:lnTo>
                  <a:lnTo>
                    <a:pt x="180" y="1308"/>
                  </a:lnTo>
                  <a:lnTo>
                    <a:pt x="143" y="1304"/>
                  </a:lnTo>
                  <a:lnTo>
                    <a:pt x="110" y="1294"/>
                  </a:lnTo>
                  <a:lnTo>
                    <a:pt x="80" y="1278"/>
                  </a:lnTo>
                  <a:lnTo>
                    <a:pt x="53" y="1256"/>
                  </a:lnTo>
                  <a:lnTo>
                    <a:pt x="31" y="1229"/>
                  </a:lnTo>
                  <a:lnTo>
                    <a:pt x="14" y="1198"/>
                  </a:lnTo>
                  <a:lnTo>
                    <a:pt x="4" y="1164"/>
                  </a:lnTo>
                  <a:lnTo>
                    <a:pt x="0" y="1128"/>
                  </a:lnTo>
                  <a:lnTo>
                    <a:pt x="0" y="179"/>
                  </a:lnTo>
                  <a:lnTo>
                    <a:pt x="4" y="143"/>
                  </a:lnTo>
                  <a:lnTo>
                    <a:pt x="14" y="109"/>
                  </a:lnTo>
                  <a:lnTo>
                    <a:pt x="31" y="80"/>
                  </a:lnTo>
                  <a:lnTo>
                    <a:pt x="53" y="52"/>
                  </a:lnTo>
                  <a:lnTo>
                    <a:pt x="80" y="31"/>
                  </a:lnTo>
                  <a:lnTo>
                    <a:pt x="110" y="13"/>
                  </a:lnTo>
                  <a:lnTo>
                    <a:pt x="143" y="3"/>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43" name="Freeform 61"/>
            <p:cNvSpPr>
              <a:spLocks/>
            </p:cNvSpPr>
            <p:nvPr/>
          </p:nvSpPr>
          <p:spPr bwMode="auto">
            <a:xfrm>
              <a:off x="852488" y="3425825"/>
              <a:ext cx="520700" cy="525463"/>
            </a:xfrm>
            <a:custGeom>
              <a:avLst/>
              <a:gdLst>
                <a:gd name="T0" fmla="*/ 1276 w 1314"/>
                <a:gd name="T1" fmla="*/ 0 h 1322"/>
                <a:gd name="T2" fmla="*/ 1301 w 1314"/>
                <a:gd name="T3" fmla="*/ 11 h 1322"/>
                <a:gd name="T4" fmla="*/ 1314 w 1314"/>
                <a:gd name="T5" fmla="*/ 36 h 1322"/>
                <a:gd name="T6" fmla="*/ 1309 w 1314"/>
                <a:gd name="T7" fmla="*/ 62 h 1322"/>
                <a:gd name="T8" fmla="*/ 1299 w 1314"/>
                <a:gd name="T9" fmla="*/ 77 h 1322"/>
                <a:gd name="T10" fmla="*/ 1281 w 1314"/>
                <a:gd name="T11" fmla="*/ 96 h 1322"/>
                <a:gd name="T12" fmla="*/ 1249 w 1314"/>
                <a:gd name="T13" fmla="*/ 131 h 1322"/>
                <a:gd name="T14" fmla="*/ 1203 w 1314"/>
                <a:gd name="T15" fmla="*/ 182 h 1322"/>
                <a:gd name="T16" fmla="*/ 1145 w 1314"/>
                <a:gd name="T17" fmla="*/ 246 h 1322"/>
                <a:gd name="T18" fmla="*/ 1078 w 1314"/>
                <a:gd name="T19" fmla="*/ 320 h 1322"/>
                <a:gd name="T20" fmla="*/ 1004 w 1314"/>
                <a:gd name="T21" fmla="*/ 402 h 1322"/>
                <a:gd name="T22" fmla="*/ 923 w 1314"/>
                <a:gd name="T23" fmla="*/ 491 h 1322"/>
                <a:gd name="T24" fmla="*/ 838 w 1314"/>
                <a:gd name="T25" fmla="*/ 584 h 1322"/>
                <a:gd name="T26" fmla="*/ 752 w 1314"/>
                <a:gd name="T27" fmla="*/ 679 h 1322"/>
                <a:gd name="T28" fmla="*/ 665 w 1314"/>
                <a:gd name="T29" fmla="*/ 774 h 1322"/>
                <a:gd name="T30" fmla="*/ 581 w 1314"/>
                <a:gd name="T31" fmla="*/ 868 h 1322"/>
                <a:gd name="T32" fmla="*/ 499 w 1314"/>
                <a:gd name="T33" fmla="*/ 956 h 1322"/>
                <a:gd name="T34" fmla="*/ 425 w 1314"/>
                <a:gd name="T35" fmla="*/ 1040 h 1322"/>
                <a:gd name="T36" fmla="*/ 357 w 1314"/>
                <a:gd name="T37" fmla="*/ 1114 h 1322"/>
                <a:gd name="T38" fmla="*/ 299 w 1314"/>
                <a:gd name="T39" fmla="*/ 1179 h 1322"/>
                <a:gd name="T40" fmla="*/ 253 w 1314"/>
                <a:gd name="T41" fmla="*/ 1230 h 1322"/>
                <a:gd name="T42" fmla="*/ 219 w 1314"/>
                <a:gd name="T43" fmla="*/ 1266 h 1322"/>
                <a:gd name="T44" fmla="*/ 201 w 1314"/>
                <a:gd name="T45" fmla="*/ 1286 h 1322"/>
                <a:gd name="T46" fmla="*/ 177 w 1314"/>
                <a:gd name="T47" fmla="*/ 1306 h 1322"/>
                <a:gd name="T48" fmla="*/ 129 w 1314"/>
                <a:gd name="T49" fmla="*/ 1322 h 1322"/>
                <a:gd name="T50" fmla="*/ 78 w 1314"/>
                <a:gd name="T51" fmla="*/ 1317 h 1322"/>
                <a:gd name="T52" fmla="*/ 33 w 1314"/>
                <a:gd name="T53" fmla="*/ 1288 h 1322"/>
                <a:gd name="T54" fmla="*/ 6 w 1314"/>
                <a:gd name="T55" fmla="*/ 1243 h 1322"/>
                <a:gd name="T56" fmla="*/ 0 w 1314"/>
                <a:gd name="T57" fmla="*/ 1192 h 1322"/>
                <a:gd name="T58" fmla="*/ 16 w 1314"/>
                <a:gd name="T59" fmla="*/ 1144 h 1322"/>
                <a:gd name="T60" fmla="*/ 36 w 1314"/>
                <a:gd name="T61" fmla="*/ 1120 h 1322"/>
                <a:gd name="T62" fmla="*/ 56 w 1314"/>
                <a:gd name="T63" fmla="*/ 1101 h 1322"/>
                <a:gd name="T64" fmla="*/ 92 w 1314"/>
                <a:gd name="T65" fmla="*/ 1069 h 1322"/>
                <a:gd name="T66" fmla="*/ 144 w 1314"/>
                <a:gd name="T67" fmla="*/ 1021 h 1322"/>
                <a:gd name="T68" fmla="*/ 207 w 1314"/>
                <a:gd name="T69" fmla="*/ 963 h 1322"/>
                <a:gd name="T70" fmla="*/ 280 w 1314"/>
                <a:gd name="T71" fmla="*/ 895 h 1322"/>
                <a:gd name="T72" fmla="*/ 363 w 1314"/>
                <a:gd name="T73" fmla="*/ 819 h 1322"/>
                <a:gd name="T74" fmla="*/ 451 w 1314"/>
                <a:gd name="T75" fmla="*/ 738 h 1322"/>
                <a:gd name="T76" fmla="*/ 544 w 1314"/>
                <a:gd name="T77" fmla="*/ 652 h 1322"/>
                <a:gd name="T78" fmla="*/ 638 w 1314"/>
                <a:gd name="T79" fmla="*/ 566 h 1322"/>
                <a:gd name="T80" fmla="*/ 732 w 1314"/>
                <a:gd name="T81" fmla="*/ 478 h 1322"/>
                <a:gd name="T82" fmla="*/ 825 w 1314"/>
                <a:gd name="T83" fmla="*/ 393 h 1322"/>
                <a:gd name="T84" fmla="*/ 913 w 1314"/>
                <a:gd name="T85" fmla="*/ 312 h 1322"/>
                <a:gd name="T86" fmla="*/ 995 w 1314"/>
                <a:gd name="T87" fmla="*/ 236 h 1322"/>
                <a:gd name="T88" fmla="*/ 1068 w 1314"/>
                <a:gd name="T89" fmla="*/ 169 h 1322"/>
                <a:gd name="T90" fmla="*/ 1131 w 1314"/>
                <a:gd name="T91" fmla="*/ 111 h 1322"/>
                <a:gd name="T92" fmla="*/ 1182 w 1314"/>
                <a:gd name="T93" fmla="*/ 64 h 1322"/>
                <a:gd name="T94" fmla="*/ 1218 w 1314"/>
                <a:gd name="T95" fmla="*/ 31 h 1322"/>
                <a:gd name="T96" fmla="*/ 1237 w 1314"/>
                <a:gd name="T97" fmla="*/ 14 h 1322"/>
                <a:gd name="T98" fmla="*/ 1250 w 1314"/>
                <a:gd name="T99" fmla="*/ 4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4" h="1322">
                  <a:moveTo>
                    <a:pt x="1263" y="0"/>
                  </a:moveTo>
                  <a:lnTo>
                    <a:pt x="1276" y="0"/>
                  </a:lnTo>
                  <a:lnTo>
                    <a:pt x="1289" y="4"/>
                  </a:lnTo>
                  <a:lnTo>
                    <a:pt x="1301" y="11"/>
                  </a:lnTo>
                  <a:lnTo>
                    <a:pt x="1309" y="24"/>
                  </a:lnTo>
                  <a:lnTo>
                    <a:pt x="1314" y="36"/>
                  </a:lnTo>
                  <a:lnTo>
                    <a:pt x="1314" y="50"/>
                  </a:lnTo>
                  <a:lnTo>
                    <a:pt x="1309" y="62"/>
                  </a:lnTo>
                  <a:lnTo>
                    <a:pt x="1301" y="75"/>
                  </a:lnTo>
                  <a:lnTo>
                    <a:pt x="1299" y="77"/>
                  </a:lnTo>
                  <a:lnTo>
                    <a:pt x="1293" y="84"/>
                  </a:lnTo>
                  <a:lnTo>
                    <a:pt x="1281" y="96"/>
                  </a:lnTo>
                  <a:lnTo>
                    <a:pt x="1266" y="112"/>
                  </a:lnTo>
                  <a:lnTo>
                    <a:pt x="1249" y="131"/>
                  </a:lnTo>
                  <a:lnTo>
                    <a:pt x="1227" y="155"/>
                  </a:lnTo>
                  <a:lnTo>
                    <a:pt x="1203" y="182"/>
                  </a:lnTo>
                  <a:lnTo>
                    <a:pt x="1175" y="212"/>
                  </a:lnTo>
                  <a:lnTo>
                    <a:pt x="1145" y="246"/>
                  </a:lnTo>
                  <a:lnTo>
                    <a:pt x="1113" y="282"/>
                  </a:lnTo>
                  <a:lnTo>
                    <a:pt x="1078" y="320"/>
                  </a:lnTo>
                  <a:lnTo>
                    <a:pt x="1041" y="360"/>
                  </a:lnTo>
                  <a:lnTo>
                    <a:pt x="1004" y="402"/>
                  </a:lnTo>
                  <a:lnTo>
                    <a:pt x="964" y="446"/>
                  </a:lnTo>
                  <a:lnTo>
                    <a:pt x="923" y="491"/>
                  </a:lnTo>
                  <a:lnTo>
                    <a:pt x="881" y="537"/>
                  </a:lnTo>
                  <a:lnTo>
                    <a:pt x="838" y="584"/>
                  </a:lnTo>
                  <a:lnTo>
                    <a:pt x="796" y="632"/>
                  </a:lnTo>
                  <a:lnTo>
                    <a:pt x="752" y="679"/>
                  </a:lnTo>
                  <a:lnTo>
                    <a:pt x="709" y="727"/>
                  </a:lnTo>
                  <a:lnTo>
                    <a:pt x="665" y="774"/>
                  </a:lnTo>
                  <a:lnTo>
                    <a:pt x="622" y="821"/>
                  </a:lnTo>
                  <a:lnTo>
                    <a:pt x="581" y="868"/>
                  </a:lnTo>
                  <a:lnTo>
                    <a:pt x="539" y="913"/>
                  </a:lnTo>
                  <a:lnTo>
                    <a:pt x="499" y="956"/>
                  </a:lnTo>
                  <a:lnTo>
                    <a:pt x="461" y="999"/>
                  </a:lnTo>
                  <a:lnTo>
                    <a:pt x="425" y="1040"/>
                  </a:lnTo>
                  <a:lnTo>
                    <a:pt x="390" y="1079"/>
                  </a:lnTo>
                  <a:lnTo>
                    <a:pt x="357" y="1114"/>
                  </a:lnTo>
                  <a:lnTo>
                    <a:pt x="327" y="1147"/>
                  </a:lnTo>
                  <a:lnTo>
                    <a:pt x="299" y="1179"/>
                  </a:lnTo>
                  <a:lnTo>
                    <a:pt x="274" y="1205"/>
                  </a:lnTo>
                  <a:lnTo>
                    <a:pt x="253" y="1230"/>
                  </a:lnTo>
                  <a:lnTo>
                    <a:pt x="234" y="1250"/>
                  </a:lnTo>
                  <a:lnTo>
                    <a:pt x="219" y="1266"/>
                  </a:lnTo>
                  <a:lnTo>
                    <a:pt x="208" y="1278"/>
                  </a:lnTo>
                  <a:lnTo>
                    <a:pt x="201" y="1286"/>
                  </a:lnTo>
                  <a:lnTo>
                    <a:pt x="198" y="1288"/>
                  </a:lnTo>
                  <a:lnTo>
                    <a:pt x="177" y="1306"/>
                  </a:lnTo>
                  <a:lnTo>
                    <a:pt x="154" y="1317"/>
                  </a:lnTo>
                  <a:lnTo>
                    <a:pt x="129" y="1322"/>
                  </a:lnTo>
                  <a:lnTo>
                    <a:pt x="103" y="1322"/>
                  </a:lnTo>
                  <a:lnTo>
                    <a:pt x="78" y="1317"/>
                  </a:lnTo>
                  <a:lnTo>
                    <a:pt x="55" y="1306"/>
                  </a:lnTo>
                  <a:lnTo>
                    <a:pt x="33" y="1288"/>
                  </a:lnTo>
                  <a:lnTo>
                    <a:pt x="16" y="1267"/>
                  </a:lnTo>
                  <a:lnTo>
                    <a:pt x="6" y="1243"/>
                  </a:lnTo>
                  <a:lnTo>
                    <a:pt x="0" y="1218"/>
                  </a:lnTo>
                  <a:lnTo>
                    <a:pt x="0" y="1192"/>
                  </a:lnTo>
                  <a:lnTo>
                    <a:pt x="6" y="1167"/>
                  </a:lnTo>
                  <a:lnTo>
                    <a:pt x="16" y="1144"/>
                  </a:lnTo>
                  <a:lnTo>
                    <a:pt x="33" y="1122"/>
                  </a:lnTo>
                  <a:lnTo>
                    <a:pt x="36" y="1120"/>
                  </a:lnTo>
                  <a:lnTo>
                    <a:pt x="43" y="1112"/>
                  </a:lnTo>
                  <a:lnTo>
                    <a:pt x="56" y="1101"/>
                  </a:lnTo>
                  <a:lnTo>
                    <a:pt x="72" y="1087"/>
                  </a:lnTo>
                  <a:lnTo>
                    <a:pt x="92" y="1069"/>
                  </a:lnTo>
                  <a:lnTo>
                    <a:pt x="116" y="1046"/>
                  </a:lnTo>
                  <a:lnTo>
                    <a:pt x="144" y="1021"/>
                  </a:lnTo>
                  <a:lnTo>
                    <a:pt x="173" y="994"/>
                  </a:lnTo>
                  <a:lnTo>
                    <a:pt x="207" y="963"/>
                  </a:lnTo>
                  <a:lnTo>
                    <a:pt x="243" y="930"/>
                  </a:lnTo>
                  <a:lnTo>
                    <a:pt x="280" y="895"/>
                  </a:lnTo>
                  <a:lnTo>
                    <a:pt x="321" y="858"/>
                  </a:lnTo>
                  <a:lnTo>
                    <a:pt x="363" y="819"/>
                  </a:lnTo>
                  <a:lnTo>
                    <a:pt x="406" y="779"/>
                  </a:lnTo>
                  <a:lnTo>
                    <a:pt x="451" y="738"/>
                  </a:lnTo>
                  <a:lnTo>
                    <a:pt x="497" y="695"/>
                  </a:lnTo>
                  <a:lnTo>
                    <a:pt x="544" y="652"/>
                  </a:lnTo>
                  <a:lnTo>
                    <a:pt x="591" y="609"/>
                  </a:lnTo>
                  <a:lnTo>
                    <a:pt x="638" y="566"/>
                  </a:lnTo>
                  <a:lnTo>
                    <a:pt x="685" y="522"/>
                  </a:lnTo>
                  <a:lnTo>
                    <a:pt x="732" y="478"/>
                  </a:lnTo>
                  <a:lnTo>
                    <a:pt x="779" y="434"/>
                  </a:lnTo>
                  <a:lnTo>
                    <a:pt x="825" y="393"/>
                  </a:lnTo>
                  <a:lnTo>
                    <a:pt x="870" y="352"/>
                  </a:lnTo>
                  <a:lnTo>
                    <a:pt x="913" y="312"/>
                  </a:lnTo>
                  <a:lnTo>
                    <a:pt x="955" y="273"/>
                  </a:lnTo>
                  <a:lnTo>
                    <a:pt x="995" y="236"/>
                  </a:lnTo>
                  <a:lnTo>
                    <a:pt x="1034" y="201"/>
                  </a:lnTo>
                  <a:lnTo>
                    <a:pt x="1068" y="169"/>
                  </a:lnTo>
                  <a:lnTo>
                    <a:pt x="1102" y="139"/>
                  </a:lnTo>
                  <a:lnTo>
                    <a:pt x="1131" y="111"/>
                  </a:lnTo>
                  <a:lnTo>
                    <a:pt x="1159" y="86"/>
                  </a:lnTo>
                  <a:lnTo>
                    <a:pt x="1182" y="64"/>
                  </a:lnTo>
                  <a:lnTo>
                    <a:pt x="1202" y="46"/>
                  </a:lnTo>
                  <a:lnTo>
                    <a:pt x="1218" y="31"/>
                  </a:lnTo>
                  <a:lnTo>
                    <a:pt x="1229" y="21"/>
                  </a:lnTo>
                  <a:lnTo>
                    <a:pt x="1237" y="14"/>
                  </a:lnTo>
                  <a:lnTo>
                    <a:pt x="1239" y="11"/>
                  </a:lnTo>
                  <a:lnTo>
                    <a:pt x="1250" y="4"/>
                  </a:lnTo>
                  <a:lnTo>
                    <a:pt x="12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4" name="Group 43"/>
          <p:cNvGrpSpPr/>
          <p:nvPr/>
        </p:nvGrpSpPr>
        <p:grpSpPr>
          <a:xfrm>
            <a:off x="9514233" y="1221713"/>
            <a:ext cx="2675132" cy="2079893"/>
            <a:chOff x="1576798" y="3777728"/>
            <a:chExt cx="2675132" cy="1659104"/>
          </a:xfrm>
        </p:grpSpPr>
        <p:sp>
          <p:nvSpPr>
            <p:cNvPr id="45" name="Rectangle 44"/>
            <p:cNvSpPr/>
            <p:nvPr/>
          </p:nvSpPr>
          <p:spPr>
            <a:xfrm>
              <a:off x="1610454" y="4228925"/>
              <a:ext cx="2641476" cy="1207907"/>
            </a:xfrm>
            <a:prstGeom prst="rect">
              <a:avLst/>
            </a:prstGeom>
          </p:spPr>
          <p:txBody>
            <a:bodyPr wrap="square">
              <a:spAutoFit/>
            </a:bodyPr>
            <a:lstStyle/>
            <a:p>
              <a:pPr marL="171450" indent="-171450">
                <a:lnSpc>
                  <a:spcPct val="110000"/>
                </a:lnSpc>
                <a:buFont typeface="Arial" charset="0"/>
                <a:buChar char="•"/>
              </a:pPr>
              <a:r>
                <a:rPr lang="en-US" sz="1200" kern="0" dirty="0">
                  <a:solidFill>
                    <a:schemeClr val="tx1">
                      <a:lumMod val="75000"/>
                      <a:lumOff val="25000"/>
                    </a:schemeClr>
                  </a:solidFill>
                  <a:latin typeface="Arial" panose="020B0604020202020204" pitchFamily="34" charset="0"/>
                  <a:cs typeface="Arial" panose="020B0604020202020204" pitchFamily="34" charset="0"/>
                </a:rPr>
                <a:t>Provide staff training to conduct the VI-SPDAT</a:t>
              </a:r>
            </a:p>
            <a:p>
              <a:pPr marL="171450" indent="-171450">
                <a:lnSpc>
                  <a:spcPct val="110000"/>
                </a:lnSpc>
                <a:buFont typeface="Arial" charset="0"/>
                <a:buChar char="•"/>
              </a:pPr>
              <a:r>
                <a:rPr lang="en-US" sz="1200" kern="0" dirty="0">
                  <a:solidFill>
                    <a:schemeClr val="tx1">
                      <a:lumMod val="75000"/>
                      <a:lumOff val="25000"/>
                    </a:schemeClr>
                  </a:solidFill>
                  <a:latin typeface="Arial" panose="020B0604020202020204" pitchFamily="34" charset="0"/>
                  <a:cs typeface="Arial" panose="020B0604020202020204" pitchFamily="34" charset="0"/>
                </a:rPr>
                <a:t>Provide staff training to enter information into HMIS</a:t>
              </a:r>
            </a:p>
            <a:p>
              <a:pPr marL="171450" indent="-171450">
                <a:lnSpc>
                  <a:spcPct val="110000"/>
                </a:lnSpc>
                <a:buFont typeface="Arial" charset="0"/>
                <a:buChar char="•"/>
              </a:pPr>
              <a:r>
                <a:rPr lang="en-US" sz="1200" kern="0" dirty="0">
                  <a:solidFill>
                    <a:schemeClr val="tx1">
                      <a:lumMod val="75000"/>
                      <a:lumOff val="25000"/>
                    </a:schemeClr>
                  </a:solidFill>
                  <a:latin typeface="Arial" panose="020B0604020202020204" pitchFamily="34" charset="0"/>
                  <a:cs typeface="Arial" panose="020B0604020202020204" pitchFamily="34" charset="0"/>
                </a:rPr>
                <a:t>Hire qualified case managers </a:t>
              </a:r>
            </a:p>
            <a:p>
              <a:pPr marL="171450" indent="-171450">
                <a:lnSpc>
                  <a:spcPct val="110000"/>
                </a:lnSpc>
                <a:buFont typeface="Arial" charset="0"/>
                <a:buChar char="•"/>
              </a:pPr>
              <a:r>
                <a:rPr lang="en-US" sz="1200" kern="0" dirty="0">
                  <a:solidFill>
                    <a:schemeClr val="tx1">
                      <a:lumMod val="75000"/>
                      <a:lumOff val="25000"/>
                    </a:schemeClr>
                  </a:solidFill>
                  <a:latin typeface="Arial" panose="020B0604020202020204" pitchFamily="34" charset="0"/>
                  <a:cs typeface="Arial" panose="020B0604020202020204" pitchFamily="34" charset="0"/>
                </a:rPr>
                <a:t>Receive additional funding to support additional case managers</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6" name="TextBox 45"/>
            <p:cNvSpPr txBox="1"/>
            <p:nvPr/>
          </p:nvSpPr>
          <p:spPr>
            <a:xfrm>
              <a:off x="1576798" y="3777728"/>
              <a:ext cx="2666567" cy="646331"/>
            </a:xfrm>
            <a:prstGeom prst="rect">
              <a:avLst/>
            </a:prstGeom>
            <a:noFill/>
          </p:spPr>
          <p:txBody>
            <a:bodyPr wrap="square" rtlCol="0">
              <a:spAutoFit/>
            </a:bodyPr>
            <a:lstStyle/>
            <a:p>
              <a:r>
                <a:rPr lang="en-US" kern="0" dirty="0">
                  <a:solidFill>
                    <a:schemeClr val="tx1">
                      <a:lumMod val="75000"/>
                      <a:lumOff val="25000"/>
                    </a:schemeClr>
                  </a:solidFill>
                  <a:latin typeface="Arial" panose="020B0604020202020204" pitchFamily="34" charset="0"/>
                  <a:cs typeface="Arial" panose="020B0604020202020204" pitchFamily="34" charset="0"/>
                </a:rPr>
                <a:t>How does my agency help?</a:t>
              </a:r>
              <a:endParaRPr lang="en-IN" dirty="0"/>
            </a:p>
          </p:txBody>
        </p:sp>
      </p:grpSp>
      <p:grpSp>
        <p:nvGrpSpPr>
          <p:cNvPr id="49" name="Group 48"/>
          <p:cNvGrpSpPr/>
          <p:nvPr/>
        </p:nvGrpSpPr>
        <p:grpSpPr>
          <a:xfrm>
            <a:off x="3616438" y="6208631"/>
            <a:ext cx="4707558" cy="579170"/>
            <a:chOff x="3616438" y="6208631"/>
            <a:chExt cx="4707558" cy="579170"/>
          </a:xfrm>
        </p:grpSpPr>
        <p:grpSp>
          <p:nvGrpSpPr>
            <p:cNvPr id="51" name="Group 50"/>
            <p:cNvGrpSpPr/>
            <p:nvPr/>
          </p:nvGrpSpPr>
          <p:grpSpPr>
            <a:xfrm>
              <a:off x="5181600" y="6208631"/>
              <a:ext cx="3142396" cy="579170"/>
              <a:chOff x="5163589" y="6065470"/>
              <a:chExt cx="3142396" cy="579170"/>
            </a:xfrm>
          </p:grpSpPr>
          <p:pic>
            <p:nvPicPr>
              <p:cNvPr id="53" name="Picture 52"/>
              <p:cNvPicPr>
                <a:picLocks noChangeAspect="1"/>
              </p:cNvPicPr>
              <p:nvPr/>
            </p:nvPicPr>
            <p:blipFill>
              <a:blip r:embed="rId2"/>
              <a:stretch>
                <a:fillRect/>
              </a:stretch>
            </p:blipFill>
            <p:spPr>
              <a:xfrm>
                <a:off x="6172200" y="6065470"/>
                <a:ext cx="2133785" cy="579170"/>
              </a:xfrm>
              <a:prstGeom prst="rect">
                <a:avLst/>
              </a:prstGeom>
            </p:spPr>
          </p:pic>
          <p:pic>
            <p:nvPicPr>
              <p:cNvPr id="54" name="Picture 53"/>
              <p:cNvPicPr>
                <a:picLocks noChangeAspect="1"/>
              </p:cNvPicPr>
              <p:nvPr/>
            </p:nvPicPr>
            <p:blipFill>
              <a:blip r:embed="rId3"/>
              <a:stretch>
                <a:fillRect/>
              </a:stretch>
            </p:blipFill>
            <p:spPr>
              <a:xfrm>
                <a:off x="5163589" y="6065471"/>
                <a:ext cx="971180" cy="566522"/>
              </a:xfrm>
              <a:prstGeom prst="rect">
                <a:avLst/>
              </a:prstGeom>
            </p:spPr>
          </p:pic>
        </p:grpSp>
        <p:pic>
          <p:nvPicPr>
            <p:cNvPr id="52" name="Picture 2" descr="Image result for county of los angeles public heal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438" y="6279156"/>
              <a:ext cx="1393551" cy="4993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086320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f33e8b81d4b61b13496bf47b935086cdd59c1650"/>
</p:tagLst>
</file>

<file path=ppt/theme/theme1.xml><?xml version="1.0" encoding="utf-8"?>
<a:theme xmlns:a="http://schemas.openxmlformats.org/drawingml/2006/main" name="Office Theme">
  <a:themeElements>
    <a:clrScheme name="Brilliant Corners">
      <a:dk1>
        <a:sysClr val="windowText" lastClr="000000"/>
      </a:dk1>
      <a:lt1>
        <a:sysClr val="window" lastClr="FFFFFF"/>
      </a:lt1>
      <a:dk2>
        <a:srgbClr val="1C1F4C"/>
      </a:dk2>
      <a:lt2>
        <a:srgbClr val="EEECE1"/>
      </a:lt2>
      <a:accent1>
        <a:srgbClr val="487F90"/>
      </a:accent1>
      <a:accent2>
        <a:srgbClr val="C0504D"/>
      </a:accent2>
      <a:accent3>
        <a:srgbClr val="A9C500"/>
      </a:accent3>
      <a:accent4>
        <a:srgbClr val="92278F"/>
      </a:accent4>
      <a:accent5>
        <a:srgbClr val="4BACC6"/>
      </a:accent5>
      <a:accent6>
        <a:srgbClr val="F7941E"/>
      </a:accent6>
      <a:hlink>
        <a:srgbClr val="0000FF"/>
      </a:hlink>
      <a:folHlink>
        <a:srgbClr val="800080"/>
      </a:folHlink>
    </a:clrScheme>
    <a:fontScheme name="DHS">
      <a:majorFont>
        <a:latin typeface="Franklin Gothic Heavy"/>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PH-Presentation-Faces-SealAndLogo [Read-Only]" id="{567B84C5-932E-4BA0-A65C-C790C7DFEDE8}" vid="{C5EE8749-353E-44EC-885E-60E05FB2F241}"/>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PH-Presentation-Faces-SealAndLogo [Read-Only]" id="{567B84C5-932E-4BA0-A65C-C790C7DFEDE8}" vid="{C5EE8749-353E-44EC-885E-60E05FB2F241}"/>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DPH-Presentation-Faces-SealAndLogo [Read-Only]" id="{567B84C5-932E-4BA0-A65C-C790C7DFEDE8}" vid="{C5EE8749-353E-44EC-885E-60E05FB2F24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13041</TotalTime>
  <Words>1502</Words>
  <Application>Microsoft Office PowerPoint</Application>
  <PresentationFormat>On-screen Show (4:3)</PresentationFormat>
  <Paragraphs>218</Paragraphs>
  <Slides>31</Slides>
  <Notes>4</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1_Office Theme</vt:lpstr>
      <vt:lpstr>2_Office Theme</vt:lpstr>
      <vt:lpstr>3_Office Theme</vt:lpstr>
      <vt:lpstr>Introduction to Homeless Initiative D-7</vt:lpstr>
      <vt:lpstr>HOMELESS INITIATIVEs AND MEASURE H</vt:lpstr>
      <vt:lpstr>Strategy D7 – Provide Services and Rental Subsidies in Permanent Supportive housing (PSH)</vt:lpstr>
      <vt:lpstr>PowerPoint Presentation</vt:lpstr>
      <vt:lpstr>Strategy D7 Provide Services and Subsidies for Permanent Supportive Housing More Goals</vt:lpstr>
      <vt:lpstr>PSH</vt:lpstr>
      <vt:lpstr>PSH Resources</vt:lpstr>
      <vt:lpstr>The pathway to Integrated services</vt:lpstr>
      <vt:lpstr>How will D7 work for a person experiencing homelessness?</vt:lpstr>
      <vt:lpstr>PowerPoint Presentation</vt:lpstr>
      <vt:lpstr>PowerPoint Presentation</vt:lpstr>
      <vt:lpstr>PowerPoint Presentation</vt:lpstr>
      <vt:lpstr>Measure H: Strategy D7 Provide Services and Subsidies for Permanent Supportive Housing</vt:lpstr>
      <vt:lpstr>Measure H: Strategy D7 Provide Services and Subsidies for Permanent Supportive Housing</vt:lpstr>
      <vt:lpstr>Ensuring the Right Level of Services are Available Countywide</vt:lpstr>
      <vt:lpstr>Making sure the integration in integrated services works</vt:lpstr>
      <vt:lpstr>PowerPoint Presentation</vt:lpstr>
      <vt:lpstr>Best Practices in icms </vt:lpstr>
      <vt:lpstr>PowerPoint Presentation</vt:lpstr>
      <vt:lpstr>PowerPoint Presentation</vt:lpstr>
      <vt:lpstr>PowerPoint Presentation</vt:lpstr>
      <vt:lpstr>PowerPoint Presentation</vt:lpstr>
      <vt:lpstr>PowerPoint Presentation</vt:lpstr>
      <vt:lpstr>ROLE OF cens at PSH SITES</vt:lpstr>
      <vt:lpstr>WHERE DO CENS PROVIDE SERVICES?</vt:lpstr>
      <vt:lpstr>WHAT SERVICES DO THE CENS PROVIDE?</vt:lpstr>
      <vt:lpstr>HOW ARE PSH CLIENTS REFERRED TO CENS?</vt:lpstr>
      <vt:lpstr>Outcome Metrics</vt:lpstr>
      <vt:lpstr>HOW AN AGENCY PARTICIPATES IN D7</vt:lpstr>
      <vt:lpstr>Questions</vt:lpstr>
      <vt:lpstr>Contact Information</vt:lpstr>
    </vt:vector>
  </TitlesOfParts>
  <Company>Los Angeles County Department Health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Chrono Capital, Inc.</dc:creator>
  <cp:lastModifiedBy>DMH</cp:lastModifiedBy>
  <cp:revision>343</cp:revision>
  <cp:lastPrinted>2016-09-07T14:38:11Z</cp:lastPrinted>
  <dcterms:created xsi:type="dcterms:W3CDTF">2014-07-28T16:47:55Z</dcterms:created>
  <dcterms:modified xsi:type="dcterms:W3CDTF">2018-04-17T17:53:57Z</dcterms:modified>
</cp:coreProperties>
</file>