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handoutMasterIdLst>
    <p:handoutMasterId r:id="rId25"/>
  </p:handoutMasterIdLst>
  <p:sldIdLst>
    <p:sldId id="256" r:id="rId2"/>
    <p:sldId id="384" r:id="rId3"/>
    <p:sldId id="385" r:id="rId4"/>
    <p:sldId id="387" r:id="rId5"/>
    <p:sldId id="388" r:id="rId6"/>
    <p:sldId id="389" r:id="rId7"/>
    <p:sldId id="406" r:id="rId8"/>
    <p:sldId id="407" r:id="rId9"/>
    <p:sldId id="297" r:id="rId10"/>
    <p:sldId id="393" r:id="rId11"/>
    <p:sldId id="394" r:id="rId12"/>
    <p:sldId id="395" r:id="rId13"/>
    <p:sldId id="396" r:id="rId14"/>
    <p:sldId id="392" r:id="rId15"/>
    <p:sldId id="401" r:id="rId16"/>
    <p:sldId id="408" r:id="rId17"/>
    <p:sldId id="399" r:id="rId18"/>
    <p:sldId id="402" r:id="rId19"/>
    <p:sldId id="403" r:id="rId20"/>
    <p:sldId id="404" r:id="rId21"/>
    <p:sldId id="409" r:id="rId22"/>
    <p:sldId id="405" r:id="rId23"/>
  </p:sldIdLst>
  <p:sldSz cx="9144000" cy="5143500" type="screen16x9"/>
  <p:notesSz cx="6997700" cy="92837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6433" autoAdjust="0"/>
  </p:normalViewPr>
  <p:slideViewPr>
    <p:cSldViewPr snapToGrid="0" snapToObjects="1">
      <p:cViewPr varScale="1">
        <p:scale>
          <a:sx n="118" d="100"/>
          <a:sy n="118" d="100"/>
        </p:scale>
        <p:origin x="-274" y="-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60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2336" cy="465798"/>
          </a:xfrm>
          <a:prstGeom prst="rect">
            <a:avLst/>
          </a:prstGeom>
        </p:spPr>
        <p:txBody>
          <a:bodyPr vert="horz" lIns="93025" tIns="46513" rIns="93025" bIns="465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5" y="0"/>
            <a:ext cx="3032336" cy="465798"/>
          </a:xfrm>
          <a:prstGeom prst="rect">
            <a:avLst/>
          </a:prstGeom>
        </p:spPr>
        <p:txBody>
          <a:bodyPr vert="horz" lIns="93025" tIns="46513" rIns="93025" bIns="46513" rtlCol="0"/>
          <a:lstStyle>
            <a:lvl1pPr algn="r">
              <a:defRPr sz="1200"/>
            </a:lvl1pPr>
          </a:lstStyle>
          <a:p>
            <a:fld id="{3DB1A3E0-2327-4785-8C8A-F0BFAA6BB6B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7905"/>
            <a:ext cx="3032336" cy="465797"/>
          </a:xfrm>
          <a:prstGeom prst="rect">
            <a:avLst/>
          </a:prstGeom>
        </p:spPr>
        <p:txBody>
          <a:bodyPr vert="horz" lIns="93025" tIns="46513" rIns="93025" bIns="465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5" y="8817905"/>
            <a:ext cx="3032336" cy="465797"/>
          </a:xfrm>
          <a:prstGeom prst="rect">
            <a:avLst/>
          </a:prstGeom>
        </p:spPr>
        <p:txBody>
          <a:bodyPr vert="horz" lIns="93025" tIns="46513" rIns="93025" bIns="46513" rtlCol="0" anchor="b"/>
          <a:lstStyle>
            <a:lvl1pPr algn="r">
              <a:defRPr sz="1200"/>
            </a:lvl1pPr>
          </a:lstStyle>
          <a:p>
            <a:fld id="{56318DD0-4182-4229-B799-17E9AFBDF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3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6913"/>
            <a:ext cx="6188075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  <a:noFill/>
          <a:ln>
            <a:noFill/>
          </a:ln>
        </p:spPr>
        <p:txBody>
          <a:bodyPr wrap="square" lIns="93009" tIns="93009" rIns="93009" bIns="93009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753423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6913"/>
            <a:ext cx="6188075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wrap="square" lIns="93009" tIns="93009" rIns="93009" bIns="93009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7406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6913"/>
            <a:ext cx="6188075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wrap="square" lIns="93009" tIns="93009" rIns="93009" bIns="93009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3117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6913"/>
            <a:ext cx="6188075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wrap="square" lIns="93009" tIns="93009" rIns="93009" bIns="93009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3642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6913"/>
            <a:ext cx="6188075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wrap="square" lIns="93009" tIns="93009" rIns="93009" bIns="93009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1983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6913"/>
            <a:ext cx="6188075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wrap="square" lIns="93009" tIns="93009" rIns="93009" bIns="93009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6597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6913"/>
            <a:ext cx="6188075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wrap="square" lIns="93009" tIns="93009" rIns="93009" bIns="93009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9500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6913"/>
            <a:ext cx="6188075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wrap="square" lIns="93009" tIns="93009" rIns="93009" bIns="93009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696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6913"/>
            <a:ext cx="6188075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wrap="square" lIns="93009" tIns="93009" rIns="93009" bIns="93009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4978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6913"/>
            <a:ext cx="6188075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wrap="square" lIns="93009" tIns="93009" rIns="93009" bIns="93009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1655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6913"/>
            <a:ext cx="6188075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wrap="square" lIns="93009" tIns="93009" rIns="93009" bIns="93009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0406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6913"/>
            <a:ext cx="6188075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wrap="square" lIns="93009" tIns="93009" rIns="93009" bIns="93009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721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6913"/>
            <a:ext cx="6188075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wrap="square" lIns="93009" tIns="93009" rIns="93009" bIns="93009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265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6913"/>
            <a:ext cx="6188075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wrap="square" lIns="93009" tIns="93009" rIns="93009" bIns="93009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5327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6913"/>
            <a:ext cx="6188075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wrap="square" lIns="93009" tIns="93009" rIns="93009" bIns="93009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054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6913"/>
            <a:ext cx="6188075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wrap="square" lIns="93009" tIns="93009" rIns="93009" bIns="93009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716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6913"/>
            <a:ext cx="6188075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wrap="square" lIns="93009" tIns="93009" rIns="93009" bIns="93009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2896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6913"/>
            <a:ext cx="6188075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wrap="square" lIns="93009" tIns="93009" rIns="93009" bIns="93009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9444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 descr="Image result for los angeles public defender's seal"/>
          <p:cNvPicPr preferRelativeResize="0"/>
          <p:nvPr/>
        </p:nvPicPr>
        <p:blipFill>
          <a:blip r:embed="rId3">
            <a:alphaModFix amt="52999"/>
          </a:blip>
          <a:stretch>
            <a:fillRect/>
          </a:stretch>
        </p:blipFill>
        <p:spPr>
          <a:xfrm>
            <a:off x="2035542" y="32375"/>
            <a:ext cx="5072921" cy="50787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144600" y="1228650"/>
            <a:ext cx="8999400" cy="134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3400" dirty="0">
              <a:solidFill>
                <a:schemeClr val="dk1"/>
              </a:solidFill>
            </a:endParaRPr>
          </a:p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34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Angeles County Public Defender’s Office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010780" y="1213351"/>
            <a:ext cx="3749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2373" y="868493"/>
            <a:ext cx="8199254" cy="787658"/>
          </a:xfrm>
        </p:spPr>
        <p:txBody>
          <a:bodyPr/>
          <a:lstStyle/>
          <a:p>
            <a:r>
              <a:rPr lang="en-US" sz="4400" dirty="0" smtClean="0">
                <a:solidFill>
                  <a:schemeClr val="bg1"/>
                </a:solidFill>
              </a:rPr>
              <a:t>Record Clearing Laws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/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" sz="4400" dirty="0">
                <a:solidFill>
                  <a:schemeClr val="bg1"/>
                </a:solidFill>
              </a:rPr>
              <a:t/>
            </a:r>
            <a:br>
              <a:rPr lang="en" sz="4400" dirty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4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010780" y="1213351"/>
            <a:ext cx="3749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2373" y="868493"/>
            <a:ext cx="8199254" cy="2168850"/>
          </a:xfrm>
        </p:spPr>
        <p:txBody>
          <a:bodyPr/>
          <a:lstStyle/>
          <a:p>
            <a:r>
              <a:rPr lang="en-US" sz="4400" dirty="0" smtClean="0">
                <a:solidFill>
                  <a:schemeClr val="bg1"/>
                </a:solidFill>
              </a:rPr>
              <a:t>Record Clearing Laws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7562" y="556313"/>
            <a:ext cx="7228876" cy="750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" sz="4400" dirty="0" smtClean="0">
              <a:solidFill>
                <a:schemeClr val="bg1"/>
              </a:solidFill>
            </a:endParaRPr>
          </a:p>
          <a:p>
            <a:endParaRPr lang="en" sz="44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" sz="4400" dirty="0" smtClean="0">
                <a:solidFill>
                  <a:schemeClr val="bg1"/>
                </a:solidFill>
              </a:rPr>
              <a:t>Prop 47</a:t>
            </a:r>
          </a:p>
          <a:p>
            <a:endParaRPr lang="en" sz="4400" dirty="0" smtClean="0">
              <a:solidFill>
                <a:schemeClr val="bg1"/>
              </a:solidFill>
            </a:endParaRPr>
          </a:p>
          <a:p>
            <a:r>
              <a:rPr lang="en" sz="4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" sz="4400" dirty="0">
                <a:solidFill>
                  <a:schemeClr val="bg1"/>
                </a:solidFill>
              </a:rPr>
              <a:t> </a:t>
            </a:r>
            <a:endParaRPr lang="en" sz="4400" dirty="0" smtClean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" sz="4400" dirty="0" smtClean="0">
              <a:solidFill>
                <a:schemeClr val="bg1"/>
              </a:solidFill>
            </a:endParaRPr>
          </a:p>
          <a:p>
            <a:endParaRPr lang="en" sz="4400" dirty="0" smtClean="0">
              <a:solidFill>
                <a:schemeClr val="bg1"/>
              </a:solidFill>
            </a:endParaRPr>
          </a:p>
          <a:p>
            <a:r>
              <a:rPr lang="en" sz="4400" dirty="0" smtClean="0">
                <a:solidFill>
                  <a:schemeClr val="bg1"/>
                </a:solidFill>
              </a:rPr>
              <a:t> </a:t>
            </a:r>
          </a:p>
          <a:p>
            <a:endParaRPr lang="en" sz="4400" dirty="0">
              <a:solidFill>
                <a:schemeClr val="bg1"/>
              </a:solidFill>
            </a:endParaRPr>
          </a:p>
          <a:p>
            <a:r>
              <a:rPr lang="en" dirty="0">
                <a:solidFill>
                  <a:schemeClr val="bg1"/>
                </a:solidFill>
              </a:rPr>
              <a:t/>
            </a:r>
            <a:br>
              <a:rPr lang="en" dirty="0">
                <a:solidFill>
                  <a:schemeClr val="bg1"/>
                </a:solidFill>
              </a:rPr>
            </a:br>
            <a:r>
              <a:rPr lang="en" dirty="0">
                <a:solidFill>
                  <a:schemeClr val="bg1"/>
                </a:solidFill>
              </a:rPr>
              <a:t/>
            </a:r>
            <a:br>
              <a:rPr lang="en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57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010780" y="1213351"/>
            <a:ext cx="3749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2373" y="868493"/>
            <a:ext cx="8199254" cy="2168850"/>
          </a:xfrm>
        </p:spPr>
        <p:txBody>
          <a:bodyPr/>
          <a:lstStyle/>
          <a:p>
            <a:r>
              <a:rPr lang="en-US" sz="4400" dirty="0" smtClean="0">
                <a:solidFill>
                  <a:schemeClr val="bg1"/>
                </a:solidFill>
              </a:rPr>
              <a:t>Record Clearing Laws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7562" y="358087"/>
            <a:ext cx="7228876" cy="886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" sz="4400" dirty="0" smtClean="0">
              <a:solidFill>
                <a:schemeClr val="bg1"/>
              </a:solidFill>
            </a:endParaRPr>
          </a:p>
          <a:p>
            <a:endParaRPr lang="en" sz="4400" dirty="0">
              <a:solidFill>
                <a:schemeClr val="bg1"/>
              </a:solidFill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sz="4400" dirty="0" smtClean="0">
                <a:solidFill>
                  <a:schemeClr val="bg1"/>
                </a:solidFill>
              </a:rPr>
              <a:t>Prop 47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sz="4400" dirty="0" smtClean="0">
                <a:solidFill>
                  <a:schemeClr val="bg1"/>
                </a:solidFill>
              </a:rPr>
              <a:t>Prop 64</a:t>
            </a:r>
          </a:p>
          <a:p>
            <a:endParaRPr lang="en" sz="4400" dirty="0" smtClean="0">
              <a:solidFill>
                <a:schemeClr val="bg1"/>
              </a:solidFill>
            </a:endParaRPr>
          </a:p>
          <a:p>
            <a:r>
              <a:rPr lang="en" sz="4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" sz="4400" dirty="0">
                <a:solidFill>
                  <a:schemeClr val="bg1"/>
                </a:solidFill>
              </a:rPr>
              <a:t> </a:t>
            </a:r>
            <a:endParaRPr lang="en" sz="4400" dirty="0" smtClean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" sz="4400" dirty="0" smtClean="0">
              <a:solidFill>
                <a:schemeClr val="bg1"/>
              </a:solidFill>
            </a:endParaRPr>
          </a:p>
          <a:p>
            <a:endParaRPr lang="en" sz="4400" dirty="0" smtClean="0">
              <a:solidFill>
                <a:schemeClr val="bg1"/>
              </a:solidFill>
            </a:endParaRPr>
          </a:p>
          <a:p>
            <a:r>
              <a:rPr lang="en" sz="4400" dirty="0" smtClean="0">
                <a:solidFill>
                  <a:schemeClr val="bg1"/>
                </a:solidFill>
              </a:rPr>
              <a:t> </a:t>
            </a:r>
          </a:p>
          <a:p>
            <a:endParaRPr lang="en" sz="4400" dirty="0">
              <a:solidFill>
                <a:schemeClr val="bg1"/>
              </a:solidFill>
            </a:endParaRPr>
          </a:p>
          <a:p>
            <a:r>
              <a:rPr lang="en" dirty="0">
                <a:solidFill>
                  <a:schemeClr val="bg1"/>
                </a:solidFill>
              </a:rPr>
              <a:t/>
            </a:r>
            <a:br>
              <a:rPr lang="en" dirty="0">
                <a:solidFill>
                  <a:schemeClr val="bg1"/>
                </a:solidFill>
              </a:rPr>
            </a:br>
            <a:r>
              <a:rPr lang="en" dirty="0">
                <a:solidFill>
                  <a:schemeClr val="bg1"/>
                </a:solidFill>
              </a:rPr>
              <a:t/>
            </a:r>
            <a:br>
              <a:rPr lang="en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30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010780" y="1213351"/>
            <a:ext cx="3749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2373" y="868493"/>
            <a:ext cx="8199254" cy="2168850"/>
          </a:xfrm>
        </p:spPr>
        <p:txBody>
          <a:bodyPr/>
          <a:lstStyle/>
          <a:p>
            <a:r>
              <a:rPr lang="en-US" sz="4400" dirty="0" smtClean="0">
                <a:solidFill>
                  <a:schemeClr val="bg1"/>
                </a:solidFill>
              </a:rPr>
              <a:t>Record Clearing Laws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70862" y="236593"/>
            <a:ext cx="7228876" cy="10895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" sz="4400" dirty="0" smtClean="0">
              <a:solidFill>
                <a:schemeClr val="bg1"/>
              </a:solidFill>
            </a:endParaRPr>
          </a:p>
          <a:p>
            <a:endParaRPr lang="en" sz="4400" dirty="0">
              <a:solidFill>
                <a:schemeClr val="bg1"/>
              </a:solidFill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sz="4400" dirty="0" smtClean="0">
                <a:solidFill>
                  <a:schemeClr val="bg1"/>
                </a:solidFill>
              </a:rPr>
              <a:t>Prop 47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sz="4400" dirty="0" smtClean="0">
                <a:solidFill>
                  <a:schemeClr val="bg1"/>
                </a:solidFill>
              </a:rPr>
              <a:t>Prop 64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sz="4400" dirty="0">
                <a:solidFill>
                  <a:schemeClr val="bg1"/>
                </a:solidFill>
              </a:rPr>
              <a:t>PC 1203.4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" sz="4400" dirty="0" smtClean="0">
              <a:solidFill>
                <a:schemeClr val="bg1"/>
              </a:solidFill>
            </a:endParaRPr>
          </a:p>
          <a:p>
            <a:endParaRPr lang="en" sz="4400" dirty="0" smtClean="0">
              <a:solidFill>
                <a:schemeClr val="bg1"/>
              </a:solidFill>
            </a:endParaRPr>
          </a:p>
          <a:p>
            <a:r>
              <a:rPr lang="en" sz="4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" sz="4400" dirty="0">
                <a:solidFill>
                  <a:schemeClr val="bg1"/>
                </a:solidFill>
              </a:rPr>
              <a:t> </a:t>
            </a:r>
            <a:endParaRPr lang="en" sz="4400" dirty="0" smtClean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" sz="4400" dirty="0" smtClean="0">
              <a:solidFill>
                <a:schemeClr val="bg1"/>
              </a:solidFill>
            </a:endParaRPr>
          </a:p>
          <a:p>
            <a:endParaRPr lang="en" sz="4400" dirty="0" smtClean="0">
              <a:solidFill>
                <a:schemeClr val="bg1"/>
              </a:solidFill>
            </a:endParaRPr>
          </a:p>
          <a:p>
            <a:r>
              <a:rPr lang="en" sz="4400" dirty="0" smtClean="0">
                <a:solidFill>
                  <a:schemeClr val="bg1"/>
                </a:solidFill>
              </a:rPr>
              <a:t> </a:t>
            </a:r>
          </a:p>
          <a:p>
            <a:endParaRPr lang="en" sz="4400" dirty="0">
              <a:solidFill>
                <a:schemeClr val="bg1"/>
              </a:solidFill>
            </a:endParaRPr>
          </a:p>
          <a:p>
            <a:r>
              <a:rPr lang="en" dirty="0">
                <a:solidFill>
                  <a:schemeClr val="bg1"/>
                </a:solidFill>
              </a:rPr>
              <a:t/>
            </a:r>
            <a:br>
              <a:rPr lang="en" dirty="0">
                <a:solidFill>
                  <a:schemeClr val="bg1"/>
                </a:solidFill>
              </a:rPr>
            </a:br>
            <a:r>
              <a:rPr lang="en" dirty="0">
                <a:solidFill>
                  <a:schemeClr val="bg1"/>
                </a:solidFill>
              </a:rPr>
              <a:t/>
            </a:r>
            <a:br>
              <a:rPr lang="en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5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325" y="1213351"/>
            <a:ext cx="84406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</a:rPr>
              <a:t>RECORD CLEARING STATUTES</a:t>
            </a:r>
            <a:endParaRPr lang="en-US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9499" y="0"/>
            <a:ext cx="8199254" cy="4571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622"/>
            <a:ext cx="9756832" cy="53481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8096" y="267312"/>
            <a:ext cx="4962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Outreach Events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4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325" y="1213351"/>
            <a:ext cx="84406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</a:rPr>
              <a:t>RECORD CLEARING STATUTES</a:t>
            </a:r>
            <a:endParaRPr lang="en-US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9499" y="0"/>
            <a:ext cx="8199254" cy="4571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622"/>
            <a:ext cx="9756832" cy="53481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8096" y="261544"/>
            <a:ext cx="496205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Outreach Events</a:t>
            </a:r>
          </a:p>
          <a:p>
            <a:endParaRPr lang="en-US" sz="4400" dirty="0">
              <a:solidFill>
                <a:srgbClr val="C00000"/>
              </a:solidFill>
            </a:endParaRPr>
          </a:p>
          <a:p>
            <a:r>
              <a:rPr lang="en-US" sz="3600" dirty="0" smtClean="0">
                <a:solidFill>
                  <a:srgbClr val="C00000"/>
                </a:solidFill>
              </a:rPr>
              <a:t>Number of Events – 24 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76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325" y="1213351"/>
            <a:ext cx="84406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</a:rPr>
              <a:t>RECORD CLEARING STATUTES</a:t>
            </a:r>
            <a:endParaRPr lang="en-US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9499" y="0"/>
            <a:ext cx="8199254" cy="4571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622"/>
            <a:ext cx="9756832" cy="53481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8096" y="261544"/>
            <a:ext cx="496205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Outreach Events</a:t>
            </a:r>
          </a:p>
          <a:p>
            <a:endParaRPr lang="en-US" sz="4400" dirty="0">
              <a:solidFill>
                <a:srgbClr val="C00000"/>
              </a:solidFill>
            </a:endParaRPr>
          </a:p>
          <a:p>
            <a:r>
              <a:rPr lang="en-US" sz="2800" dirty="0" smtClean="0">
                <a:solidFill>
                  <a:srgbClr val="C00000"/>
                </a:solidFill>
              </a:rPr>
              <a:t>Number of Events – 24</a:t>
            </a:r>
          </a:p>
          <a:p>
            <a:endParaRPr lang="en-US" sz="2800" dirty="0">
              <a:solidFill>
                <a:srgbClr val="C00000"/>
              </a:solidFill>
            </a:endParaRPr>
          </a:p>
          <a:p>
            <a:r>
              <a:rPr lang="en-US" sz="2800" dirty="0" smtClean="0">
                <a:solidFill>
                  <a:srgbClr val="C00000"/>
                </a:solidFill>
              </a:rPr>
              <a:t>Number of Participants – 334  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8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4973" y="445025"/>
            <a:ext cx="4054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Collaborations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7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761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4973" y="445025"/>
            <a:ext cx="405405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Collaborations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</a:rPr>
              <a:t>Shelters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3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761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4973" y="445025"/>
            <a:ext cx="405405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Collaborations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</a:rPr>
              <a:t>Shelters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</a:rPr>
              <a:t>CBOs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4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0" y="321299"/>
            <a:ext cx="8832300" cy="476864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/>
            </a:r>
            <a:br>
              <a:rPr lang="en" dirty="0" smtClean="0"/>
            </a:br>
            <a:endParaRPr lang="en" dirty="0"/>
          </a:p>
        </p:txBody>
      </p:sp>
      <p:pic>
        <p:nvPicPr>
          <p:cNvPr id="112" name="Shape 112" descr="Image resul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54890" y="56938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" sz="4400" dirty="0" smtClean="0">
                <a:solidFill>
                  <a:schemeClr val="bg1"/>
                </a:solidFill>
              </a:rPr>
              <a:t>Homelessness</a:t>
            </a:r>
            <a:r>
              <a:rPr lang="en" dirty="0">
                <a:solidFill>
                  <a:schemeClr val="bg1"/>
                </a:solidFill>
              </a:rPr>
              <a:t/>
            </a:r>
            <a:br>
              <a:rPr lang="en" dirty="0">
                <a:solidFill>
                  <a:schemeClr val="bg1"/>
                </a:solidFill>
              </a:rPr>
            </a:br>
            <a:r>
              <a:rPr lang="en" dirty="0">
                <a:solidFill>
                  <a:schemeClr val="bg1"/>
                </a:solidFill>
              </a:rPr>
              <a:t/>
            </a:r>
            <a:br>
              <a:rPr lang="en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39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761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4972" y="445025"/>
            <a:ext cx="591482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Collaborations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</a:rPr>
              <a:t>Shelters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</a:rPr>
              <a:t>CBOs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</a:rPr>
              <a:t>County Departments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6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761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4586" y="448836"/>
            <a:ext cx="74398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Los Angeles Mission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Salvation Army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VOA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Downtown Women’s Center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Harbor Interfaith Services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Antelope Valley Veterans Outreach Committee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Los Angeles City Attorney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LASD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DPSS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WDACS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66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 descr="Image result for los angeles public defender's seal"/>
          <p:cNvPicPr preferRelativeResize="0"/>
          <p:nvPr/>
        </p:nvPicPr>
        <p:blipFill>
          <a:blip r:embed="rId3">
            <a:alphaModFix amt="52999"/>
          </a:blip>
          <a:stretch>
            <a:fillRect/>
          </a:stretch>
        </p:blipFill>
        <p:spPr>
          <a:xfrm>
            <a:off x="2035542" y="32375"/>
            <a:ext cx="5072921" cy="50787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144600" y="1228650"/>
            <a:ext cx="8999400" cy="134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3400" dirty="0">
              <a:solidFill>
                <a:schemeClr val="dk1"/>
              </a:solidFill>
            </a:endParaRPr>
          </a:p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34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Angeles County Public Defender’s Office </a:t>
            </a:r>
          </a:p>
        </p:txBody>
      </p:sp>
    </p:spTree>
    <p:extLst>
      <p:ext uri="{BB962C8B-B14F-4D97-AF65-F5344CB8AC3E}">
        <p14:creationId xmlns:p14="http://schemas.microsoft.com/office/powerpoint/2010/main" val="140175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0" y="321299"/>
            <a:ext cx="8832300" cy="476864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/>
            </a:r>
            <a:br>
              <a:rPr lang="en" dirty="0" smtClean="0"/>
            </a:br>
            <a:endParaRPr lang="en" dirty="0"/>
          </a:p>
        </p:txBody>
      </p:sp>
      <p:pic>
        <p:nvPicPr>
          <p:cNvPr id="112" name="Shape 112" descr="Image resul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54890" y="56938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" sz="4400" dirty="0" smtClean="0">
                <a:solidFill>
                  <a:schemeClr val="bg1"/>
                </a:solidFill>
              </a:rPr>
              <a:t>Homelessness</a:t>
            </a:r>
          </a:p>
          <a:p>
            <a:endParaRPr lang="en" sz="4400" dirty="0">
              <a:solidFill>
                <a:schemeClr val="bg1"/>
              </a:solidFill>
            </a:endParaRPr>
          </a:p>
          <a:p>
            <a:r>
              <a:rPr lang="en" sz="4400" dirty="0" smtClean="0">
                <a:solidFill>
                  <a:schemeClr val="bg1"/>
                </a:solidFill>
              </a:rPr>
              <a:t>Criminal Record</a:t>
            </a:r>
          </a:p>
          <a:p>
            <a:endParaRPr lang="en" sz="4400" dirty="0" smtClean="0">
              <a:solidFill>
                <a:schemeClr val="bg1"/>
              </a:solidFill>
            </a:endParaRPr>
          </a:p>
          <a:p>
            <a:r>
              <a:rPr lang="en" sz="4400" dirty="0" smtClean="0">
                <a:solidFill>
                  <a:schemeClr val="bg1"/>
                </a:solidFill>
              </a:rPr>
              <a:t> </a:t>
            </a:r>
          </a:p>
          <a:p>
            <a:endParaRPr lang="en" sz="4400" dirty="0">
              <a:solidFill>
                <a:schemeClr val="bg1"/>
              </a:solidFill>
            </a:endParaRPr>
          </a:p>
          <a:p>
            <a:r>
              <a:rPr lang="en" dirty="0">
                <a:solidFill>
                  <a:schemeClr val="bg1"/>
                </a:solidFill>
              </a:rPr>
              <a:t/>
            </a:r>
            <a:br>
              <a:rPr lang="en" dirty="0">
                <a:solidFill>
                  <a:schemeClr val="bg1"/>
                </a:solidFill>
              </a:rPr>
            </a:br>
            <a:r>
              <a:rPr lang="en" dirty="0">
                <a:solidFill>
                  <a:schemeClr val="bg1"/>
                </a:solidFill>
              </a:rPr>
              <a:t/>
            </a:r>
            <a:br>
              <a:rPr lang="en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66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0" y="321299"/>
            <a:ext cx="8832300" cy="476864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/>
            </a:r>
            <a:br>
              <a:rPr lang="en" dirty="0" smtClean="0"/>
            </a:br>
            <a:endParaRPr lang="en" dirty="0"/>
          </a:p>
        </p:txBody>
      </p:sp>
      <p:pic>
        <p:nvPicPr>
          <p:cNvPr id="112" name="Shape 112" descr="Image resul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54890" y="569383"/>
            <a:ext cx="4572000" cy="34470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" sz="4400" dirty="0" smtClean="0">
                <a:solidFill>
                  <a:schemeClr val="bg1"/>
                </a:solidFill>
              </a:rPr>
              <a:t>Barriers to:</a:t>
            </a:r>
          </a:p>
          <a:p>
            <a:endParaRPr lang="en" sz="4400" dirty="0" smtClean="0">
              <a:solidFill>
                <a:schemeClr val="bg1"/>
              </a:solidFill>
            </a:endParaRPr>
          </a:p>
          <a:p>
            <a:r>
              <a:rPr lang="en" sz="4400" dirty="0" smtClean="0">
                <a:solidFill>
                  <a:schemeClr val="bg1"/>
                </a:solidFill>
              </a:rPr>
              <a:t> </a:t>
            </a:r>
          </a:p>
          <a:p>
            <a:endParaRPr lang="en" sz="4400" dirty="0">
              <a:solidFill>
                <a:schemeClr val="bg1"/>
              </a:solidFill>
            </a:endParaRPr>
          </a:p>
          <a:p>
            <a:r>
              <a:rPr lang="en" dirty="0">
                <a:solidFill>
                  <a:schemeClr val="bg1"/>
                </a:solidFill>
              </a:rPr>
              <a:t/>
            </a:r>
            <a:br>
              <a:rPr lang="en" dirty="0">
                <a:solidFill>
                  <a:schemeClr val="bg1"/>
                </a:solidFill>
              </a:rPr>
            </a:br>
            <a:r>
              <a:rPr lang="en" dirty="0">
                <a:solidFill>
                  <a:schemeClr val="bg1"/>
                </a:solidFill>
              </a:rPr>
              <a:t/>
            </a:r>
            <a:br>
              <a:rPr lang="en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15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0" y="321299"/>
            <a:ext cx="8832300" cy="476864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/>
            </a:r>
            <a:br>
              <a:rPr lang="en" dirty="0" smtClean="0"/>
            </a:br>
            <a:endParaRPr lang="en" dirty="0"/>
          </a:p>
        </p:txBody>
      </p:sp>
      <p:pic>
        <p:nvPicPr>
          <p:cNvPr id="112" name="Shape 112" descr="Image resul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54890" y="56938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" sz="4400" dirty="0" smtClean="0">
                <a:solidFill>
                  <a:schemeClr val="bg1"/>
                </a:solidFill>
              </a:rPr>
              <a:t>Barriers to:</a:t>
            </a:r>
          </a:p>
          <a:p>
            <a:endParaRPr lang="en" sz="44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" sz="4400" dirty="0" smtClean="0">
                <a:solidFill>
                  <a:schemeClr val="bg1"/>
                </a:solidFill>
              </a:rPr>
              <a:t>Housing</a:t>
            </a:r>
          </a:p>
          <a:p>
            <a:endParaRPr lang="en" sz="4400" dirty="0" smtClean="0">
              <a:solidFill>
                <a:schemeClr val="bg1"/>
              </a:solidFill>
            </a:endParaRPr>
          </a:p>
          <a:p>
            <a:r>
              <a:rPr lang="en" sz="4400" dirty="0" smtClean="0">
                <a:solidFill>
                  <a:schemeClr val="bg1"/>
                </a:solidFill>
              </a:rPr>
              <a:t> </a:t>
            </a:r>
          </a:p>
          <a:p>
            <a:endParaRPr lang="en" sz="4400" dirty="0">
              <a:solidFill>
                <a:schemeClr val="bg1"/>
              </a:solidFill>
            </a:endParaRPr>
          </a:p>
          <a:p>
            <a:r>
              <a:rPr lang="en" dirty="0">
                <a:solidFill>
                  <a:schemeClr val="bg1"/>
                </a:solidFill>
              </a:rPr>
              <a:t/>
            </a:r>
            <a:br>
              <a:rPr lang="en" dirty="0">
                <a:solidFill>
                  <a:schemeClr val="bg1"/>
                </a:solidFill>
              </a:rPr>
            </a:br>
            <a:r>
              <a:rPr lang="en" dirty="0">
                <a:solidFill>
                  <a:schemeClr val="bg1"/>
                </a:solidFill>
              </a:rPr>
              <a:t/>
            </a:r>
            <a:br>
              <a:rPr lang="en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95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0" y="321299"/>
            <a:ext cx="8832300" cy="476864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/>
            </a:r>
            <a:br>
              <a:rPr lang="en" dirty="0" smtClean="0"/>
            </a:br>
            <a:endParaRPr lang="en" dirty="0"/>
          </a:p>
        </p:txBody>
      </p:sp>
      <p:pic>
        <p:nvPicPr>
          <p:cNvPr id="112" name="Shape 112" descr="Image resul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54890" y="569383"/>
            <a:ext cx="4572000" cy="61555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" sz="4400" dirty="0" smtClean="0">
                <a:solidFill>
                  <a:schemeClr val="bg1"/>
                </a:solidFill>
              </a:rPr>
              <a:t>Barriers to:</a:t>
            </a:r>
          </a:p>
          <a:p>
            <a:endParaRPr lang="en" sz="44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" sz="4400" dirty="0" smtClean="0">
                <a:solidFill>
                  <a:schemeClr val="bg1"/>
                </a:solidFill>
              </a:rPr>
              <a:t>Housing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" sz="4400" dirty="0" smtClean="0">
                <a:solidFill>
                  <a:schemeClr val="bg1"/>
                </a:solidFill>
              </a:rPr>
              <a:t>Employment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" sz="4400" dirty="0" smtClean="0">
              <a:solidFill>
                <a:schemeClr val="bg1"/>
              </a:solidFill>
            </a:endParaRPr>
          </a:p>
          <a:p>
            <a:endParaRPr lang="en" sz="4400" dirty="0" smtClean="0">
              <a:solidFill>
                <a:schemeClr val="bg1"/>
              </a:solidFill>
            </a:endParaRPr>
          </a:p>
          <a:p>
            <a:r>
              <a:rPr lang="en" sz="4400" dirty="0" smtClean="0">
                <a:solidFill>
                  <a:schemeClr val="bg1"/>
                </a:solidFill>
              </a:rPr>
              <a:t> </a:t>
            </a:r>
          </a:p>
          <a:p>
            <a:endParaRPr lang="en" sz="4400" dirty="0">
              <a:solidFill>
                <a:schemeClr val="bg1"/>
              </a:solidFill>
            </a:endParaRPr>
          </a:p>
          <a:p>
            <a:r>
              <a:rPr lang="en" dirty="0">
                <a:solidFill>
                  <a:schemeClr val="bg1"/>
                </a:solidFill>
              </a:rPr>
              <a:t/>
            </a:r>
            <a:br>
              <a:rPr lang="en" dirty="0">
                <a:solidFill>
                  <a:schemeClr val="bg1"/>
                </a:solidFill>
              </a:rPr>
            </a:br>
            <a:r>
              <a:rPr lang="en" dirty="0">
                <a:solidFill>
                  <a:schemeClr val="bg1"/>
                </a:solidFill>
              </a:rPr>
              <a:t/>
            </a:r>
            <a:br>
              <a:rPr lang="en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6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0" y="321299"/>
            <a:ext cx="8832300" cy="476864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/>
            </a:r>
            <a:br>
              <a:rPr lang="en" dirty="0" smtClean="0"/>
            </a:br>
            <a:endParaRPr lang="en" dirty="0"/>
          </a:p>
        </p:txBody>
      </p:sp>
      <p:pic>
        <p:nvPicPr>
          <p:cNvPr id="112" name="Shape 112" descr="Image resul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54890" y="569383"/>
            <a:ext cx="4572000" cy="68326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" sz="4400" dirty="0" smtClean="0">
                <a:solidFill>
                  <a:schemeClr val="bg1"/>
                </a:solidFill>
              </a:rPr>
              <a:t>Barriers to:</a:t>
            </a:r>
          </a:p>
          <a:p>
            <a:endParaRPr lang="en" sz="44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" sz="4400" dirty="0" smtClean="0">
                <a:solidFill>
                  <a:schemeClr val="bg1"/>
                </a:solidFill>
              </a:rPr>
              <a:t>Housing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" sz="4400" dirty="0" smtClean="0">
                <a:solidFill>
                  <a:schemeClr val="bg1"/>
                </a:solidFill>
              </a:rPr>
              <a:t>Employment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" sz="4400" dirty="0" smtClean="0">
                <a:solidFill>
                  <a:schemeClr val="bg1"/>
                </a:solidFill>
              </a:rPr>
              <a:t>Education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" sz="4400" dirty="0" smtClean="0">
              <a:solidFill>
                <a:schemeClr val="bg1"/>
              </a:solidFill>
            </a:endParaRPr>
          </a:p>
          <a:p>
            <a:endParaRPr lang="en" sz="4400" dirty="0" smtClean="0">
              <a:solidFill>
                <a:schemeClr val="bg1"/>
              </a:solidFill>
            </a:endParaRPr>
          </a:p>
          <a:p>
            <a:r>
              <a:rPr lang="en" sz="4400" dirty="0" smtClean="0">
                <a:solidFill>
                  <a:schemeClr val="bg1"/>
                </a:solidFill>
              </a:rPr>
              <a:t> </a:t>
            </a:r>
          </a:p>
          <a:p>
            <a:endParaRPr lang="en" sz="4400" dirty="0">
              <a:solidFill>
                <a:schemeClr val="bg1"/>
              </a:solidFill>
            </a:endParaRPr>
          </a:p>
          <a:p>
            <a:r>
              <a:rPr lang="en" dirty="0">
                <a:solidFill>
                  <a:schemeClr val="bg1"/>
                </a:solidFill>
              </a:rPr>
              <a:t/>
            </a:r>
            <a:br>
              <a:rPr lang="en" dirty="0">
                <a:solidFill>
                  <a:schemeClr val="bg1"/>
                </a:solidFill>
              </a:rPr>
            </a:br>
            <a:r>
              <a:rPr lang="en" dirty="0">
                <a:solidFill>
                  <a:schemeClr val="bg1"/>
                </a:solidFill>
              </a:rPr>
              <a:t/>
            </a:r>
            <a:br>
              <a:rPr lang="en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86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0" y="321299"/>
            <a:ext cx="8832300" cy="476864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/>
            </a:r>
            <a:br>
              <a:rPr lang="en" dirty="0" smtClean="0"/>
            </a:br>
            <a:endParaRPr lang="en" dirty="0"/>
          </a:p>
        </p:txBody>
      </p:sp>
      <p:pic>
        <p:nvPicPr>
          <p:cNvPr id="112" name="Shape 112" descr="Image resul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54889" y="569383"/>
            <a:ext cx="8066543" cy="750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4400" dirty="0" smtClean="0">
                <a:solidFill>
                  <a:schemeClr val="bg1"/>
                </a:solidFill>
              </a:rPr>
              <a:t>Barriers to:</a:t>
            </a:r>
          </a:p>
          <a:p>
            <a:endParaRPr lang="en" sz="44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" sz="4400" dirty="0" smtClean="0">
                <a:solidFill>
                  <a:schemeClr val="bg1"/>
                </a:solidFill>
              </a:rPr>
              <a:t>Housing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" sz="4400" dirty="0" smtClean="0">
                <a:solidFill>
                  <a:schemeClr val="bg1"/>
                </a:solidFill>
              </a:rPr>
              <a:t>Employment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" sz="4400" dirty="0" smtClean="0">
                <a:solidFill>
                  <a:schemeClr val="bg1"/>
                </a:solidFill>
              </a:rPr>
              <a:t>Education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" sz="4400" dirty="0" smtClean="0">
                <a:solidFill>
                  <a:schemeClr val="bg1"/>
                </a:solidFill>
              </a:rPr>
              <a:t>Legal Immigration status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" sz="4400" dirty="0" smtClean="0">
              <a:solidFill>
                <a:schemeClr val="bg1"/>
              </a:solidFill>
            </a:endParaRPr>
          </a:p>
          <a:p>
            <a:endParaRPr lang="en" sz="4400" dirty="0" smtClean="0">
              <a:solidFill>
                <a:schemeClr val="bg1"/>
              </a:solidFill>
            </a:endParaRPr>
          </a:p>
          <a:p>
            <a:r>
              <a:rPr lang="en" sz="4400" dirty="0" smtClean="0">
                <a:solidFill>
                  <a:schemeClr val="bg1"/>
                </a:solidFill>
              </a:rPr>
              <a:t> </a:t>
            </a:r>
          </a:p>
          <a:p>
            <a:endParaRPr lang="en" sz="4400" dirty="0">
              <a:solidFill>
                <a:schemeClr val="bg1"/>
              </a:solidFill>
            </a:endParaRPr>
          </a:p>
          <a:p>
            <a:r>
              <a:rPr lang="en" dirty="0">
                <a:solidFill>
                  <a:schemeClr val="bg1"/>
                </a:solidFill>
              </a:rPr>
              <a:t/>
            </a:r>
            <a:br>
              <a:rPr lang="en" dirty="0">
                <a:solidFill>
                  <a:schemeClr val="bg1"/>
                </a:solidFill>
              </a:rPr>
            </a:br>
            <a:r>
              <a:rPr lang="en" dirty="0">
                <a:solidFill>
                  <a:schemeClr val="bg1"/>
                </a:solidFill>
              </a:rPr>
              <a:t/>
            </a:r>
            <a:br>
              <a:rPr lang="en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2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010780" y="1171366"/>
            <a:ext cx="37490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</a:rPr>
              <a:t>Criminal Record Clearing Project</a:t>
            </a:r>
            <a:endParaRPr lang="en-US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0800000" flipV="1">
            <a:off x="785673" y="83968"/>
            <a:ext cx="8199254" cy="593838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Homeless Initiative Strategy D6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4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1355</TotalTime>
  <Words>155</Words>
  <Application>Microsoft Office PowerPoint</Application>
  <PresentationFormat>On-screen Show (16:9)</PresentationFormat>
  <Paragraphs>136</Paragraphs>
  <Slides>22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Simple Light</vt:lpstr>
      <vt:lpstr>PowerPoint Presentation</vt:lpstr>
      <vt:lpstr>  </vt:lpstr>
      <vt:lpstr>  </vt:lpstr>
      <vt:lpstr>  </vt:lpstr>
      <vt:lpstr>  </vt:lpstr>
      <vt:lpstr>  </vt:lpstr>
      <vt:lpstr>  </vt:lpstr>
      <vt:lpstr>  </vt:lpstr>
      <vt:lpstr>Homeless Initiative Strategy D6</vt:lpstr>
      <vt:lpstr>Record Clearing Laws     </vt:lpstr>
      <vt:lpstr>Record Clearing Laws   </vt:lpstr>
      <vt:lpstr>Record Clearing Laws   </vt:lpstr>
      <vt:lpstr>Record Clearing Laws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 Mercurio</dc:creator>
  <cp:lastModifiedBy>DMH</cp:lastModifiedBy>
  <cp:revision>90</cp:revision>
  <cp:lastPrinted>2018-02-21T17:15:14Z</cp:lastPrinted>
  <dcterms:modified xsi:type="dcterms:W3CDTF">2018-04-17T16:59:32Z</dcterms:modified>
</cp:coreProperties>
</file>