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3" r:id="rId1"/>
    <p:sldMasterId id="2147483691" r:id="rId2"/>
    <p:sldMasterId id="2147483701" r:id="rId3"/>
    <p:sldMasterId id="2147483712" r:id="rId4"/>
    <p:sldMasterId id="2147483722" r:id="rId5"/>
  </p:sldMasterIdLst>
  <p:notesMasterIdLst>
    <p:notesMasterId r:id="rId30"/>
  </p:notesMasterIdLst>
  <p:handoutMasterIdLst>
    <p:handoutMasterId r:id="rId31"/>
  </p:handoutMasterIdLst>
  <p:sldIdLst>
    <p:sldId id="256" r:id="rId6"/>
    <p:sldId id="311" r:id="rId7"/>
    <p:sldId id="267" r:id="rId8"/>
    <p:sldId id="317" r:id="rId9"/>
    <p:sldId id="318" r:id="rId10"/>
    <p:sldId id="402" r:id="rId11"/>
    <p:sldId id="319" r:id="rId12"/>
    <p:sldId id="399" r:id="rId13"/>
    <p:sldId id="409" r:id="rId14"/>
    <p:sldId id="410" r:id="rId15"/>
    <p:sldId id="324" r:id="rId16"/>
    <p:sldId id="339" r:id="rId17"/>
    <p:sldId id="348" r:id="rId18"/>
    <p:sldId id="328" r:id="rId19"/>
    <p:sldId id="400" r:id="rId20"/>
    <p:sldId id="323" r:id="rId21"/>
    <p:sldId id="321" r:id="rId22"/>
    <p:sldId id="405" r:id="rId23"/>
    <p:sldId id="414" r:id="rId24"/>
    <p:sldId id="406" r:id="rId25"/>
    <p:sldId id="420" r:id="rId26"/>
    <p:sldId id="419" r:id="rId27"/>
    <p:sldId id="415" r:id="rId28"/>
    <p:sldId id="390" r:id="rId29"/>
  </p:sldIdLst>
  <p:sldSz cx="9144000" cy="6858000" type="screen4x3"/>
  <p:notesSz cx="7010400" cy="9296400"/>
  <p:embeddedFontLst>
    <p:embeddedFont>
      <p:font typeface="新細明體" panose="02020500000000000000" pitchFamily="18" charset="-12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yriad Web Pro" panose="020B0503030403090204" charset="0"/>
      <p:regular r:id="rId37"/>
      <p:bold r:id="rId38"/>
      <p: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y Cohen" initials="NC" lastIdx="23" clrIdx="0"/>
  <p:cmAuthor id="1" name="Rogers, Kimberly B. (CDC/OID/NCEZID)" initials="KBR" lastIdx="1" clrIdx="1"/>
  <p:cmAuthor id="2" name="Rogers, Kimberly B. (CDC/OID/NCEZID)" initials="RKB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99"/>
    <a:srgbClr val="FFCC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388" autoAdjust="0"/>
    <p:restoredTop sz="93769" autoAdjust="0"/>
  </p:normalViewPr>
  <p:slideViewPr>
    <p:cSldViewPr>
      <p:cViewPr>
        <p:scale>
          <a:sx n="70" d="100"/>
          <a:sy n="70" d="100"/>
        </p:scale>
        <p:origin x="-1770" y="-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265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93" y="0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0BCB8CB3-3873-4636-9132-5EFB2527F92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67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93" y="8830467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FA5FE54E-159D-4878-ACAD-5F1B84DB4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94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93" y="0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CF4E6EE9-10A4-4E43-9D9B-8FCC1482F058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4" tIns="45807" rIns="91614" bIns="458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16029"/>
            <a:ext cx="5607047" cy="4183857"/>
          </a:xfrm>
          <a:prstGeom prst="rect">
            <a:avLst/>
          </a:prstGeom>
        </p:spPr>
        <p:txBody>
          <a:bodyPr vert="horz" lIns="91614" tIns="45807" rIns="91614" bIns="458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467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93" y="8830467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924C6271-F445-44E9-9F73-4678403FE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2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65163"/>
            <a:ext cx="4732337" cy="3548062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7" y="4437065"/>
            <a:ext cx="5137150" cy="4138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effectLst/>
              </a:rPr>
              <a:t>1799</a:t>
            </a:r>
            <a:r>
              <a:rPr lang="en-US" dirty="0" smtClean="0">
                <a:effectLst/>
              </a:rPr>
              <a:t> The first quarantine station and hospital in America was built in 1799 at the port of Philadelphia after a yellow fever outbreak in 1793.</a:t>
            </a:r>
          </a:p>
          <a:p>
            <a:r>
              <a:rPr lang="en-US" b="1" dirty="0" smtClean="0">
                <a:effectLst/>
              </a:rPr>
              <a:t>1878</a:t>
            </a:r>
            <a:r>
              <a:rPr lang="en-US" dirty="0" smtClean="0">
                <a:effectLst/>
              </a:rPr>
              <a:t> The National Quarantine Act was passed in 1878, shifting quarantine powers from state to federal government.</a:t>
            </a:r>
          </a:p>
          <a:p>
            <a:r>
              <a:rPr lang="en-US" b="1" dirty="0" smtClean="0">
                <a:effectLst/>
              </a:rPr>
              <a:t>1944</a:t>
            </a:r>
            <a:r>
              <a:rPr lang="en-US" dirty="0" smtClean="0">
                <a:effectLst/>
              </a:rPr>
              <a:t> The Public Health Service Act formed the federal government’s quarantine authority in 1944.</a:t>
            </a:r>
          </a:p>
          <a:p>
            <a:r>
              <a:rPr lang="en-US" b="1" dirty="0" smtClean="0">
                <a:effectLst/>
              </a:rPr>
              <a:t>1967</a:t>
            </a:r>
            <a:r>
              <a:rPr lang="en-US" dirty="0" smtClean="0">
                <a:effectLst/>
              </a:rPr>
              <a:t> CDC (National Communicable Disease Center) took over federal quarantine functions in 1967.</a:t>
            </a:r>
          </a:p>
          <a:p>
            <a:r>
              <a:rPr lang="en-US" b="1" dirty="0" smtClean="0">
                <a:effectLst/>
              </a:rPr>
              <a:t>1970s</a:t>
            </a:r>
            <a:r>
              <a:rPr lang="en-US" dirty="0" smtClean="0">
                <a:effectLst/>
              </a:rPr>
              <a:t> CDC reduced the number of quarantine stations from 55 to 8 because infectious diseases were thought to be a thing of the past.</a:t>
            </a:r>
          </a:p>
          <a:p>
            <a:r>
              <a:rPr lang="en-US" b="1" dirty="0" smtClean="0">
                <a:effectLst/>
              </a:rPr>
              <a:t>2004–2007</a:t>
            </a:r>
            <a:r>
              <a:rPr lang="en-US" dirty="0" smtClean="0">
                <a:effectLst/>
              </a:rPr>
              <a:t> Number of quarantine stations increased to 20 because of concerns about bioterrorism after World Trade Center attack in 2001 and worldwide spread of disease after SARS outbreak in 2003.</a:t>
            </a:r>
          </a:p>
          <a:p>
            <a:pPr marL="230164" indent="-230164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6271-F445-44E9-9F73-4678403FE2E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50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6271-F445-44E9-9F73-4678403FE2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84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6271-F445-44E9-9F73-4678403FE2E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65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66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1pPr>
            <a:lvl2pPr marL="742873" indent="-285721" defTabSz="931766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2pPr>
            <a:lvl3pPr marL="1142881" indent="-228576" defTabSz="931766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3pPr>
            <a:lvl4pPr marL="1600034" indent="-228576" defTabSz="931766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4pPr>
            <a:lvl5pPr marL="2057186" indent="-228576" defTabSz="931766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5pPr>
            <a:lvl6pPr marL="2514339" indent="-228576" defTabSz="931766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6pPr>
            <a:lvl7pPr marL="2971491" indent="-228576" defTabSz="931766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7pPr>
            <a:lvl8pPr marL="3428644" indent="-228576" defTabSz="931766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8pPr>
            <a:lvl9pPr marL="3885797" indent="-228576" defTabSz="931766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6CE07629-A462-4D1A-ABCA-B78F57A136F4}" type="slidenum">
              <a:rPr lang="en-US" sz="1200" b="0" baseline="0">
                <a:solidFill>
                  <a:prstClr val="black"/>
                </a:solidFill>
              </a:rPr>
              <a:pPr eaLnBrk="1" hangingPunct="1"/>
              <a:t>15</a:t>
            </a:fld>
            <a:endParaRPr lang="en-US" sz="1200" b="0" baseline="0">
              <a:solidFill>
                <a:prstClr val="black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/>
          <a:p>
            <a:pPr eaLnBrk="1" hangingPunct="1"/>
            <a:endParaRPr lang="en-US" sz="10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6271-F445-44E9-9F73-4678403FE2E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12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6271-F445-44E9-9F73-4678403FE2E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24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73" indent="-285721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81" indent="-228576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034" indent="-228576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186" indent="-228576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339" indent="-22857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491" indent="-22857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644" indent="-22857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797" indent="-22857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D40E92-C762-4FCD-ABD1-D8E00B30BD9D}" type="slidenum">
              <a:rPr lang="en-US" altLang="en-US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576" indent="-228576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6271-F445-44E9-9F73-4678403FE2E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42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73" indent="-285721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81" indent="-228576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034" indent="-228576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186" indent="-228576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339" indent="-22857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491" indent="-22857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644" indent="-22857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797" indent="-22857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5D333CA-87FC-4229-B75B-BAC05EA188A3}" type="slidenum">
              <a:rPr lang="en-US" altLang="en-US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576" indent="-228576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73" indent="-285721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81" indent="-228576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034" indent="-228576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186" indent="-228576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339" indent="-22857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491" indent="-22857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644" indent="-22857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797" indent="-22857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D94481-B560-48FB-8FFC-0E295F1849D6}" type="slidenum">
              <a:rPr lang="en-US" altLang="en-US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576" indent="-22857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73" indent="-285721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81" indent="-228576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034" indent="-228576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186" indent="-228576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339" indent="-22857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491" indent="-22857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644" indent="-22857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797" indent="-22857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D94481-B560-48FB-8FFC-0E295F1849D6}" type="slidenum">
              <a:rPr lang="en-US" altLang="en-US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6271-F445-44E9-9F73-4678403FE2E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2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73" indent="-285721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81" indent="-228576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034" indent="-228576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186" indent="-228576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339" indent="-22857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491" indent="-22857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644" indent="-22857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797" indent="-22857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19AAFE6-9EE0-4058-B3CC-2E81FB4D5100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000" b="1" dirty="0">
                <a:latin typeface="Arial" pitchFamily="34" charset="0"/>
              </a:rPr>
              <a:t>[</a:t>
            </a:r>
            <a:endParaRPr lang="en-US" altLang="en-US" sz="10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66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1pPr>
            <a:lvl2pPr marL="742873" indent="-285721" defTabSz="931766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2pPr>
            <a:lvl3pPr marL="1142881" indent="-228576" defTabSz="931766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3pPr>
            <a:lvl4pPr marL="1600034" indent="-228576" defTabSz="931766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4pPr>
            <a:lvl5pPr marL="2057186" indent="-228576" defTabSz="931766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5pPr>
            <a:lvl6pPr marL="2514339" indent="-228576" defTabSz="931766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6pPr>
            <a:lvl7pPr marL="2971491" indent="-228576" defTabSz="931766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7pPr>
            <a:lvl8pPr marL="3428644" indent="-228576" defTabSz="931766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8pPr>
            <a:lvl9pPr marL="3885797" indent="-228576" defTabSz="931766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A0C2A565-7555-4152-8F63-D211232C2FE9}" type="slidenum">
              <a:rPr lang="en-US" sz="1200" b="0" baseline="0">
                <a:solidFill>
                  <a:srgbClr val="000000"/>
                </a:solidFill>
              </a:rPr>
              <a:pPr eaLnBrk="1" hangingPunct="1"/>
              <a:t>9</a:t>
            </a:fld>
            <a:endParaRPr lang="en-US" sz="1200" b="0" baseline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8200" cy="348615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5"/>
            <a:ext cx="560705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276600"/>
            <a:ext cx="7315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Name – Myriad Pro, Bold, 28pt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2286000" y="6248400"/>
            <a:ext cx="5257800" cy="76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Center for Emerging and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Zoonotic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Infectious Diseases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2286000" y="6477000"/>
            <a:ext cx="5257800" cy="76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Division of Global Migration and Quarantine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914400"/>
            <a:ext cx="6934200" cy="1524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 of Presentation – Myriad Pro, Bold 40pt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114800"/>
            <a:ext cx="6096000" cy="12192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 of Presentation– Myriad Pro, Bold, 20pt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 of Event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 of Event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2000" smtClean="0">
                <a:solidFill>
                  <a:prstClr val="white"/>
                </a:solidFill>
              </a:rPr>
              <a:t>For more information, please contact: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2000" smtClean="0">
                <a:solidFill>
                  <a:prstClr val="white"/>
                </a:solidFill>
              </a:rPr>
              <a:t>Centers for Disease Control and Prevention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2000" smtClean="0">
                <a:solidFill>
                  <a:prstClr val="white"/>
                </a:solidFill>
              </a:rPr>
              <a:t>1600 Clifton Road NE, Atlanta, GA 30333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2000" smtClean="0">
                <a:solidFill>
                  <a:prstClr val="white"/>
                </a:solidFill>
              </a:rPr>
              <a:t>Telephone: 1-800-CDC-INFO (232-4636) / TTY: 1-888-232-6348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2000" smtClean="0">
                <a:solidFill>
                  <a:prstClr val="white"/>
                </a:solidFill>
              </a:rPr>
              <a:t>Web:  www.cdc.gov</a:t>
            </a:r>
            <a:endParaRPr lang="en-US" b="1" baseline="20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14400" y="5419725"/>
            <a:ext cx="73152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prstClr val="white"/>
                </a:solidFill>
                <a:latin typeface="Arial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  <a:endParaRPr lang="en-US" sz="1400" b="1" baseline="20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86000" y="6248400"/>
            <a:ext cx="5257800" cy="76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100" b="0" dirty="0" smtClean="0">
                <a:solidFill>
                  <a:srgbClr val="EAEBDE"/>
                </a:solidFill>
              </a:rPr>
              <a:t>National Center for Emerging and </a:t>
            </a:r>
            <a:r>
              <a:rPr lang="en-US" sz="1100" b="0" dirty="0" err="1" smtClean="0">
                <a:solidFill>
                  <a:srgbClr val="EAEBDE"/>
                </a:solidFill>
              </a:rPr>
              <a:t>Zoonotic</a:t>
            </a:r>
            <a:r>
              <a:rPr lang="en-US" sz="1100" b="0" dirty="0" smtClean="0">
                <a:solidFill>
                  <a:srgbClr val="EAEBDE"/>
                </a:solidFill>
              </a:rPr>
              <a:t> Infectious Diseases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0" y="6477000"/>
            <a:ext cx="5257800" cy="76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050" b="0" dirty="0" smtClean="0">
                <a:solidFill>
                  <a:srgbClr val="EAEBDE"/>
                </a:solidFill>
              </a:rPr>
              <a:t>Division of Global Migration and Quarantine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620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627100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94448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500188"/>
            <a:ext cx="8229600" cy="2959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90913" y="63150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7B5FF3-54E2-42C6-9284-FD3BAFB97035}" type="slidenum">
              <a:rPr lang="en-US" sz="2800" b="1" baseline="20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800" b="1" baseline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70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66961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55631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10011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5823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62051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67712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00131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6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36pt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32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20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32pt</a:t>
            </a:r>
          </a:p>
          <a:p>
            <a:pPr lvl="1"/>
            <a:r>
              <a:rPr lang="en-US" dirty="0" smtClean="0"/>
              <a:t>Second level – Myriad Pro, 28pt</a:t>
            </a:r>
          </a:p>
          <a:p>
            <a:pPr lvl="2"/>
            <a:r>
              <a:rPr lang="en-US" dirty="0" smtClean="0"/>
              <a:t>Third level – Myriad Pro, 24pt	</a:t>
            </a:r>
          </a:p>
          <a:p>
            <a:pPr lvl="3"/>
            <a:r>
              <a:rPr lang="en-US" dirty="0" smtClean="0"/>
              <a:t>Fourth level – Myriad Pro, 20pt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08394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371600" y="4343400"/>
            <a:ext cx="6400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FFFFFF"/>
                </a:solidFill>
              </a:rPr>
              <a:t>For more information please contact Centers for Disease Control and Prevention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1371600" y="4705350"/>
            <a:ext cx="594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1600 Clifton Road NE, Atlanta, GA 30333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Telephone:1-800-CDC-INFO (232-4636)/TTY: 1-888-232-6348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E-mail: cdcinfo@cdc.gov  Web: www.cdc.gov</a:t>
            </a: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1371600" y="5421313"/>
            <a:ext cx="594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FFF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77185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500188"/>
            <a:ext cx="8229600" cy="295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90913" y="631507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 baseline="0">
                <a:solidFill>
                  <a:srgbClr val="FFC000"/>
                </a:solidFill>
                <a:latin typeface="Myriad Web Pro"/>
              </a:defRPr>
            </a:lvl1pPr>
          </a:lstStyle>
          <a:p>
            <a:pPr>
              <a:defRPr/>
            </a:pPr>
            <a:fld id="{30894B52-C9D4-4A43-BFDC-5CA6781B7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62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286000" y="6248400"/>
            <a:ext cx="5257800" cy="76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100" b="0" dirty="0" smtClean="0">
                <a:solidFill>
                  <a:srgbClr val="EAEBDE"/>
                </a:solidFill>
              </a:rPr>
              <a:t>National Center for Emerging and </a:t>
            </a:r>
            <a:r>
              <a:rPr lang="en-US" sz="1100" b="0" dirty="0" err="1" smtClean="0">
                <a:solidFill>
                  <a:srgbClr val="EAEBDE"/>
                </a:solidFill>
              </a:rPr>
              <a:t>Zoonotic</a:t>
            </a:r>
            <a:r>
              <a:rPr lang="en-US" sz="1100" b="0" dirty="0" smtClean="0">
                <a:solidFill>
                  <a:srgbClr val="EAEBDE"/>
                </a:solidFill>
              </a:rPr>
              <a:t> Infectious Diseases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0" y="6477000"/>
            <a:ext cx="5257800" cy="76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050" b="0" dirty="0" smtClean="0">
                <a:solidFill>
                  <a:srgbClr val="EAEBDE"/>
                </a:solidFill>
              </a:rPr>
              <a:t>Division of Global Migration and Quarantine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14400" y="3276600"/>
            <a:ext cx="7315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066800" y="914400"/>
            <a:ext cx="6934200" cy="1524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1524000" y="4114800"/>
            <a:ext cx="6096000" cy="12192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4590619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6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32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20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91013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4000" b="1" cap="none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7137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67876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2000" smtClean="0">
                <a:solidFill>
                  <a:prstClr val="white"/>
                </a:solidFill>
              </a:rPr>
              <a:t>For more information, please contact: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2000" smtClean="0">
                <a:solidFill>
                  <a:prstClr val="white"/>
                </a:solidFill>
              </a:rPr>
              <a:t>Centers for Disease Control and Prevention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2000" smtClean="0">
                <a:solidFill>
                  <a:prstClr val="white"/>
                </a:solidFill>
              </a:rPr>
              <a:t>1600 Clifton Road NE, Atlanta, GA 30333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2000" smtClean="0">
                <a:solidFill>
                  <a:prstClr val="white"/>
                </a:solidFill>
              </a:rPr>
              <a:t>Telephone: 1-800-CDC-INFO (232-4636) / TTY: 1-888-232-6348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2000" smtClean="0">
                <a:solidFill>
                  <a:prstClr val="white"/>
                </a:solidFill>
              </a:rPr>
              <a:t>E-mail:  cdcinfo@cdc.gov             Web:  www.cdc.gov</a:t>
            </a:r>
            <a:endParaRPr lang="en-US" b="1" baseline="20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14400" y="5419725"/>
            <a:ext cx="73152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prstClr val="white"/>
                </a:solidFill>
                <a:latin typeface="Arial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  <a:endParaRPr lang="en-US" sz="1400" b="1" baseline="20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86000" y="6248400"/>
            <a:ext cx="5257800" cy="76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100" b="0" dirty="0" smtClean="0">
                <a:solidFill>
                  <a:srgbClr val="EAEBDE"/>
                </a:solidFill>
              </a:rPr>
              <a:t>National Center for Emerging and </a:t>
            </a:r>
            <a:r>
              <a:rPr lang="en-US" sz="1100" b="0" dirty="0" err="1" smtClean="0">
                <a:solidFill>
                  <a:srgbClr val="EAEBDE"/>
                </a:solidFill>
              </a:rPr>
              <a:t>Zoonotic</a:t>
            </a:r>
            <a:r>
              <a:rPr lang="en-US" sz="1100" b="0" dirty="0" smtClean="0">
                <a:solidFill>
                  <a:srgbClr val="EAEBDE"/>
                </a:solidFill>
              </a:rPr>
              <a:t> Infectious Diseases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0" y="6477000"/>
            <a:ext cx="5257800" cy="76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050" b="0" dirty="0" smtClean="0">
                <a:solidFill>
                  <a:srgbClr val="EAEBDE"/>
                </a:solidFill>
              </a:rPr>
              <a:t>Division of Global Migration and Quarantine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620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654622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77884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500188"/>
            <a:ext cx="8229600" cy="2959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90913" y="63150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C31503-84B5-4F5A-9FCF-2DF09492DA4F}" type="slidenum">
              <a:rPr lang="en-US" sz="2800" b="1" baseline="20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800" b="1" baseline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2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4000" b="1" cap="none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Section header – Myriad Pro, Bold, 40pt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500188"/>
            <a:ext cx="4038600" cy="29591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500188"/>
            <a:ext cx="4038600" cy="29591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90913" y="63150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28695B-87C4-425B-9E20-AEE700E333E2}" type="slidenum">
              <a:rPr lang="en-US" sz="2800" b="1" baseline="20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800" b="1" baseline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47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90913" y="63150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598D97-E634-458A-B21B-DE2EE3705C58}" type="slidenum">
              <a:rPr lang="en-US" sz="2800" b="1" baseline="20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800" b="1" baseline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87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286000" y="6248400"/>
            <a:ext cx="5257800" cy="76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100" b="0" dirty="0" smtClean="0">
                <a:solidFill>
                  <a:srgbClr val="EAEBDE"/>
                </a:solidFill>
              </a:rPr>
              <a:t>National Center for Emerging and </a:t>
            </a:r>
            <a:r>
              <a:rPr lang="en-US" sz="1100" b="0" dirty="0" err="1" smtClean="0">
                <a:solidFill>
                  <a:srgbClr val="EAEBDE"/>
                </a:solidFill>
              </a:rPr>
              <a:t>Zoonotic</a:t>
            </a:r>
            <a:r>
              <a:rPr lang="en-US" sz="1100" b="0" dirty="0" smtClean="0">
                <a:solidFill>
                  <a:srgbClr val="EAEBDE"/>
                </a:solidFill>
              </a:rPr>
              <a:t> Infectious Diseases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0" y="6477000"/>
            <a:ext cx="5257800" cy="76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050" b="0" dirty="0" smtClean="0">
                <a:solidFill>
                  <a:srgbClr val="EAEBDE"/>
                </a:solidFill>
              </a:rPr>
              <a:t>Division of Global Migration and Quarantine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14400" y="3276600"/>
            <a:ext cx="7315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066800" y="914400"/>
            <a:ext cx="6934200" cy="1524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1524000" y="4114800"/>
            <a:ext cx="6096000" cy="12192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691117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6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32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20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78126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4000" b="1" cap="none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0049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527086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smtClean="0">
                <a:solidFill>
                  <a:srgbClr val="676A55"/>
                </a:solidFill>
                <a:latin typeface="Myriad Web Pro"/>
              </a:rPr>
              <a:t>For more information, please contact: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srgbClr val="676A55"/>
                </a:solidFill>
                <a:latin typeface="Myriad Web Pro"/>
              </a:rPr>
              <a:t>Centers for Disease Control and Prevention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srgbClr val="676A55"/>
                </a:solidFill>
                <a:latin typeface="Myriad Web Pro"/>
              </a:rPr>
              <a:t>1600 Clifton Road NE, Atlanta, GA 30333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srgbClr val="676A55"/>
                </a:solidFill>
                <a:latin typeface="Myriad Web Pro"/>
              </a:rPr>
              <a:t>Telephone: 1-800-CDC-INFO (232-4636) / TTY: 1-888-232-6348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srgbClr val="676A55"/>
                </a:solidFill>
                <a:latin typeface="Myriad Web Pro"/>
              </a:rPr>
              <a:t>E-mail:  cdcinfo@cdc.gov             Web:  www.cdc.gov</a:t>
            </a:r>
            <a:endParaRPr lang="en-US" altLang="en-US" sz="1800" b="1" smtClean="0">
              <a:solidFill>
                <a:srgbClr val="676A55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14400" y="5419725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676A55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86000" y="6248400"/>
            <a:ext cx="5257800" cy="76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100" b="0" dirty="0" smtClean="0">
                <a:solidFill>
                  <a:srgbClr val="EAEBDE"/>
                </a:solidFill>
              </a:rPr>
              <a:t>National Center for Emerging and </a:t>
            </a:r>
            <a:r>
              <a:rPr lang="en-US" sz="1100" b="0" dirty="0" err="1" smtClean="0">
                <a:solidFill>
                  <a:srgbClr val="EAEBDE"/>
                </a:solidFill>
              </a:rPr>
              <a:t>Zoonotic</a:t>
            </a:r>
            <a:r>
              <a:rPr lang="en-US" sz="1100" b="0" dirty="0" smtClean="0">
                <a:solidFill>
                  <a:srgbClr val="EAEBDE"/>
                </a:solidFill>
              </a:rPr>
              <a:t> Infectious Diseases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0" y="6477000"/>
            <a:ext cx="5257800" cy="76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050" b="0" dirty="0" smtClean="0">
                <a:solidFill>
                  <a:srgbClr val="EAEBDE"/>
                </a:solidFill>
              </a:rPr>
              <a:t>Division of Global Migration and Quarantine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620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046067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500188"/>
            <a:ext cx="8229600" cy="295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90913" y="63150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54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500188"/>
            <a:ext cx="4038600" cy="2959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500188"/>
            <a:ext cx="4038600" cy="2959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90913" y="63150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3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24pt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7620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32pt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371600" y="3886200"/>
            <a:ext cx="64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For more information, please contact: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Centers for Disease Control and Prevention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Telephone: 1-800-CDC-INFO (232-4636) / 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E-mail:  cdcinfo@cdc.gov             Web:  www.cdc.gov</a:t>
            </a:r>
            <a:endParaRPr lang="en-US" sz="1800" b="1" dirty="0" smtClean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14400" y="542038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solidFill>
                  <a:schemeClr val="tx2"/>
                </a:solidFill>
              </a:rPr>
              <a:t>The findings</a:t>
            </a:r>
            <a:r>
              <a:rPr lang="en-US" sz="1400" baseline="0" dirty="0" smtClean="0">
                <a:solidFill>
                  <a:schemeClr val="tx2"/>
                </a:solidFill>
              </a:rPr>
              <a:t> and conclusions in this report are those of the authors and do not necessarily represent the official position of the Centers for Disease Control and Prevention.</a:t>
            </a:r>
            <a:endParaRPr lang="en-US" sz="1400" dirty="0" smtClean="0">
              <a:solidFill>
                <a:schemeClr val="tx2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2286000" y="6248400"/>
            <a:ext cx="5257800" cy="76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Center for Emerging and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Zoonotic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Infectious Diseases</a:t>
            </a: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2286000" y="6477000"/>
            <a:ext cx="5257800" cy="76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Division of Global Migration and Quarantine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286000" y="6248400"/>
            <a:ext cx="5257800" cy="76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100" b="0" dirty="0" smtClean="0">
                <a:solidFill>
                  <a:srgbClr val="EAEBDE"/>
                </a:solidFill>
              </a:rPr>
              <a:t>National Center for Emerging and </a:t>
            </a:r>
            <a:r>
              <a:rPr lang="en-US" sz="1100" b="0" dirty="0" err="1" smtClean="0">
                <a:solidFill>
                  <a:srgbClr val="EAEBDE"/>
                </a:solidFill>
              </a:rPr>
              <a:t>Zoonotic</a:t>
            </a:r>
            <a:r>
              <a:rPr lang="en-US" sz="1100" b="0" dirty="0" smtClean="0">
                <a:solidFill>
                  <a:srgbClr val="EAEBDE"/>
                </a:solidFill>
              </a:rPr>
              <a:t> Infectious Diseases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0" y="6477000"/>
            <a:ext cx="5257800" cy="76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050" b="0" dirty="0" smtClean="0">
                <a:solidFill>
                  <a:srgbClr val="EAEBDE"/>
                </a:solidFill>
              </a:rPr>
              <a:t>Division of Global Migration and Quarantine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14400" y="3276600"/>
            <a:ext cx="7315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066800" y="914400"/>
            <a:ext cx="6934200" cy="1524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1524000" y="4114800"/>
            <a:ext cx="6096000" cy="12192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413572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6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32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20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27418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4000" b="1" cap="none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2264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64485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9" r:id="rId4"/>
    <p:sldLayoutId id="2147483690" r:id="rId5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88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45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39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75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90600" y="3276600"/>
            <a:ext cx="7315200" cy="457200"/>
          </a:xfrm>
        </p:spPr>
        <p:txBody>
          <a:bodyPr/>
          <a:lstStyle/>
          <a:p>
            <a:r>
              <a:rPr lang="en-US" dirty="0" smtClean="0"/>
              <a:t>CDC Los Angeles Quarantine Station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524000"/>
            <a:ext cx="8001000" cy="2057400"/>
          </a:xfrm>
        </p:spPr>
        <p:txBody>
          <a:bodyPr/>
          <a:lstStyle/>
          <a:p>
            <a:r>
              <a:rPr lang="en-US" dirty="0" smtClean="0"/>
              <a:t>Prevention and Response </a:t>
            </a:r>
          </a:p>
          <a:p>
            <a:r>
              <a:rPr lang="en-US" dirty="0" smtClean="0"/>
              <a:t>at CDC Quarantine Stations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447800" y="4267200"/>
            <a:ext cx="6096000" cy="1219200"/>
          </a:xfrm>
        </p:spPr>
        <p:txBody>
          <a:bodyPr/>
          <a:lstStyle/>
          <a:p>
            <a:r>
              <a:rPr lang="en-US" b="1" dirty="0"/>
              <a:t>MERS-</a:t>
            </a:r>
            <a:r>
              <a:rPr lang="en-US" b="1" dirty="0" err="1"/>
              <a:t>CoV</a:t>
            </a:r>
            <a:r>
              <a:rPr lang="en-US" b="1" dirty="0"/>
              <a:t> </a:t>
            </a:r>
            <a:r>
              <a:rPr lang="en-US" b="1" dirty="0" smtClean="0"/>
              <a:t>Preparedness </a:t>
            </a:r>
            <a:r>
              <a:rPr lang="en-US" b="1" dirty="0"/>
              <a:t>S</a:t>
            </a:r>
            <a:r>
              <a:rPr lang="en-US" b="1" dirty="0" smtClean="0"/>
              <a:t>ymposium</a:t>
            </a:r>
            <a:endParaRPr lang="en-US" b="1" dirty="0"/>
          </a:p>
          <a:p>
            <a:r>
              <a:rPr lang="en-US" b="1" dirty="0" smtClean="0"/>
              <a:t>September 30, 2014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Rounded Rectangle 410"/>
          <p:cNvSpPr/>
          <p:nvPr/>
        </p:nvSpPr>
        <p:spPr>
          <a:xfrm>
            <a:off x="217516" y="243068"/>
            <a:ext cx="8670701" cy="6209248"/>
          </a:xfrm>
          <a:prstGeom prst="roundRect">
            <a:avLst>
              <a:gd name="adj" fmla="val 3330"/>
            </a:avLst>
          </a:prstGeom>
          <a:solidFill>
            <a:srgbClr val="DDDDDD"/>
          </a:solidFill>
          <a:ln>
            <a:solidFill>
              <a:srgbClr val="CDDCFF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31749" name="Group 409"/>
          <p:cNvGrpSpPr>
            <a:grpSpLocks/>
          </p:cNvGrpSpPr>
          <p:nvPr/>
        </p:nvGrpSpPr>
        <p:grpSpPr bwMode="auto">
          <a:xfrm>
            <a:off x="63500" y="1166813"/>
            <a:ext cx="8923338" cy="5243512"/>
            <a:chOff x="122238" y="1233488"/>
            <a:chExt cx="8923341" cy="5243512"/>
          </a:xfrm>
        </p:grpSpPr>
        <p:sp>
          <p:nvSpPr>
            <p:cNvPr id="31760" name="Freeform 2"/>
            <p:cNvSpPr>
              <a:spLocks/>
            </p:cNvSpPr>
            <p:nvPr/>
          </p:nvSpPr>
          <p:spPr bwMode="auto">
            <a:xfrm>
              <a:off x="7504113" y="2654300"/>
              <a:ext cx="273050" cy="509588"/>
            </a:xfrm>
            <a:custGeom>
              <a:avLst/>
              <a:gdLst>
                <a:gd name="T0" fmla="*/ 2147483647 w 172"/>
                <a:gd name="T1" fmla="*/ 0 h 321"/>
                <a:gd name="T2" fmla="*/ 2147483647 w 172"/>
                <a:gd name="T3" fmla="*/ 2147483647 h 321"/>
                <a:gd name="T4" fmla="*/ 2147483647 w 172"/>
                <a:gd name="T5" fmla="*/ 2147483647 h 321"/>
                <a:gd name="T6" fmla="*/ 2147483647 w 172"/>
                <a:gd name="T7" fmla="*/ 2147483647 h 321"/>
                <a:gd name="T8" fmla="*/ 0 w 172"/>
                <a:gd name="T9" fmla="*/ 2147483647 h 321"/>
                <a:gd name="T10" fmla="*/ 2147483647 w 172"/>
                <a:gd name="T11" fmla="*/ 2147483647 h 321"/>
                <a:gd name="T12" fmla="*/ 2147483647 w 172"/>
                <a:gd name="T13" fmla="*/ 2147483647 h 321"/>
                <a:gd name="T14" fmla="*/ 2147483647 w 172"/>
                <a:gd name="T15" fmla="*/ 2147483647 h 321"/>
                <a:gd name="T16" fmla="*/ 2147483647 w 172"/>
                <a:gd name="T17" fmla="*/ 2147483647 h 321"/>
                <a:gd name="T18" fmla="*/ 2147483647 w 172"/>
                <a:gd name="T19" fmla="*/ 2147483647 h 321"/>
                <a:gd name="T20" fmla="*/ 2147483647 w 172"/>
                <a:gd name="T21" fmla="*/ 2147483647 h 321"/>
                <a:gd name="T22" fmla="*/ 2147483647 w 172"/>
                <a:gd name="T23" fmla="*/ 2147483647 h 321"/>
                <a:gd name="T24" fmla="*/ 2147483647 w 172"/>
                <a:gd name="T25" fmla="*/ 0 h 321"/>
                <a:gd name="T26" fmla="*/ 2147483647 w 172"/>
                <a:gd name="T27" fmla="*/ 0 h 3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321"/>
                <a:gd name="T44" fmla="*/ 172 w 172"/>
                <a:gd name="T45" fmla="*/ 321 h 3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321">
                  <a:moveTo>
                    <a:pt x="57" y="0"/>
                  </a:moveTo>
                  <a:lnTo>
                    <a:pt x="47" y="70"/>
                  </a:lnTo>
                  <a:lnTo>
                    <a:pt x="87" y="127"/>
                  </a:lnTo>
                  <a:lnTo>
                    <a:pt x="87" y="169"/>
                  </a:lnTo>
                  <a:lnTo>
                    <a:pt x="0" y="172"/>
                  </a:lnTo>
                  <a:lnTo>
                    <a:pt x="22" y="230"/>
                  </a:lnTo>
                  <a:lnTo>
                    <a:pt x="64" y="321"/>
                  </a:lnTo>
                  <a:lnTo>
                    <a:pt x="134" y="321"/>
                  </a:lnTo>
                  <a:lnTo>
                    <a:pt x="90" y="246"/>
                  </a:lnTo>
                  <a:lnTo>
                    <a:pt x="89" y="247"/>
                  </a:lnTo>
                  <a:lnTo>
                    <a:pt x="149" y="247"/>
                  </a:lnTo>
                  <a:lnTo>
                    <a:pt x="172" y="6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26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baseline="2000" smtClean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grpSp>
          <p:nvGrpSpPr>
            <p:cNvPr id="31761" name="Group 3"/>
            <p:cNvGrpSpPr>
              <a:grpSpLocks/>
            </p:cNvGrpSpPr>
            <p:nvPr/>
          </p:nvGrpSpPr>
          <p:grpSpPr bwMode="auto">
            <a:xfrm>
              <a:off x="6872288" y="2654300"/>
              <a:ext cx="841375" cy="506413"/>
              <a:chOff x="4380" y="1672"/>
              <a:chExt cx="530" cy="319"/>
            </a:xfrm>
          </p:grpSpPr>
          <p:grpSp>
            <p:nvGrpSpPr>
              <p:cNvPr id="32151" name="Group 4"/>
              <p:cNvGrpSpPr>
                <a:grpSpLocks/>
              </p:cNvGrpSpPr>
              <p:nvPr/>
            </p:nvGrpSpPr>
            <p:grpSpPr bwMode="auto">
              <a:xfrm>
                <a:off x="4380" y="1672"/>
                <a:ext cx="530" cy="314"/>
                <a:chOff x="4380" y="1672"/>
                <a:chExt cx="530" cy="314"/>
              </a:xfrm>
            </p:grpSpPr>
            <p:sp>
              <p:nvSpPr>
                <p:cNvPr id="32153" name="Freeform 5"/>
                <p:cNvSpPr>
                  <a:spLocks/>
                </p:cNvSpPr>
                <p:nvPr/>
              </p:nvSpPr>
              <p:spPr bwMode="auto">
                <a:xfrm>
                  <a:off x="4380" y="1672"/>
                  <a:ext cx="486" cy="230"/>
                </a:xfrm>
                <a:custGeom>
                  <a:avLst/>
                  <a:gdLst>
                    <a:gd name="T0" fmla="*/ 0 w 1169"/>
                    <a:gd name="T1" fmla="*/ 0 h 542"/>
                    <a:gd name="T2" fmla="*/ 0 w 1169"/>
                    <a:gd name="T3" fmla="*/ 0 h 542"/>
                    <a:gd name="T4" fmla="*/ 0 w 1169"/>
                    <a:gd name="T5" fmla="*/ 0 h 542"/>
                    <a:gd name="T6" fmla="*/ 0 w 1169"/>
                    <a:gd name="T7" fmla="*/ 0 h 542"/>
                    <a:gd name="T8" fmla="*/ 0 w 1169"/>
                    <a:gd name="T9" fmla="*/ 0 h 542"/>
                    <a:gd name="T10" fmla="*/ 0 w 1169"/>
                    <a:gd name="T11" fmla="*/ 0 h 542"/>
                    <a:gd name="T12" fmla="*/ 0 w 1169"/>
                    <a:gd name="T13" fmla="*/ 0 h 542"/>
                    <a:gd name="T14" fmla="*/ 0 w 1169"/>
                    <a:gd name="T15" fmla="*/ 0 h 542"/>
                    <a:gd name="T16" fmla="*/ 0 w 1169"/>
                    <a:gd name="T17" fmla="*/ 0 h 542"/>
                    <a:gd name="T18" fmla="*/ 0 w 1169"/>
                    <a:gd name="T19" fmla="*/ 0 h 542"/>
                    <a:gd name="T20" fmla="*/ 0 w 1169"/>
                    <a:gd name="T21" fmla="*/ 0 h 5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9"/>
                    <a:gd name="T34" fmla="*/ 0 h 542"/>
                    <a:gd name="T35" fmla="*/ 1169 w 1169"/>
                    <a:gd name="T36" fmla="*/ 542 h 5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9" h="542">
                      <a:moveTo>
                        <a:pt x="113" y="0"/>
                      </a:moveTo>
                      <a:lnTo>
                        <a:pt x="0" y="106"/>
                      </a:lnTo>
                      <a:lnTo>
                        <a:pt x="127" y="542"/>
                      </a:lnTo>
                      <a:lnTo>
                        <a:pt x="1015" y="542"/>
                      </a:lnTo>
                      <a:lnTo>
                        <a:pt x="971" y="397"/>
                      </a:lnTo>
                      <a:lnTo>
                        <a:pt x="1169" y="397"/>
                      </a:lnTo>
                      <a:lnTo>
                        <a:pt x="1169" y="297"/>
                      </a:lnTo>
                      <a:lnTo>
                        <a:pt x="1074" y="165"/>
                      </a:lnTo>
                      <a:lnTo>
                        <a:pt x="1097" y="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F1F159"/>
                </a:solidFill>
                <a:ln w="9525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baseline="2000" smtClean="0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2154" name="Freeform 6"/>
                <p:cNvSpPr>
                  <a:spLocks/>
                </p:cNvSpPr>
                <p:nvPr/>
              </p:nvSpPr>
              <p:spPr bwMode="auto">
                <a:xfrm>
                  <a:off x="4780" y="1836"/>
                  <a:ext cx="130" cy="150"/>
                </a:xfrm>
                <a:custGeom>
                  <a:avLst/>
                  <a:gdLst>
                    <a:gd name="T0" fmla="*/ 62 w 130"/>
                    <a:gd name="T1" fmla="*/ 6 h 154"/>
                    <a:gd name="T2" fmla="*/ 100 w 130"/>
                    <a:gd name="T3" fmla="*/ 38 h 154"/>
                    <a:gd name="T4" fmla="*/ 58 w 130"/>
                    <a:gd name="T5" fmla="*/ 4 h 154"/>
                    <a:gd name="T6" fmla="*/ 58 w 130"/>
                    <a:gd name="T7" fmla="*/ 2 h 154"/>
                    <a:gd name="T8" fmla="*/ 0 w 130"/>
                    <a:gd name="T9" fmla="*/ 4 h 154"/>
                    <a:gd name="T10" fmla="*/ 22 w 130"/>
                    <a:gd name="T11" fmla="*/ 25 h 154"/>
                    <a:gd name="T12" fmla="*/ 64 w 130"/>
                    <a:gd name="T13" fmla="*/ 62 h 154"/>
                    <a:gd name="T14" fmla="*/ 130 w 130"/>
                    <a:gd name="T15" fmla="*/ 63 h 154"/>
                    <a:gd name="T16" fmla="*/ 94 w 130"/>
                    <a:gd name="T17" fmla="*/ 34 h 154"/>
                    <a:gd name="T18" fmla="*/ 88 w 130"/>
                    <a:gd name="T19" fmla="*/ 32 h 154"/>
                    <a:gd name="T20" fmla="*/ 130 w 130"/>
                    <a:gd name="T21" fmla="*/ 63 h 154"/>
                    <a:gd name="T22" fmla="*/ 60 w 130"/>
                    <a:gd name="T23" fmla="*/ 0 h 154"/>
                    <a:gd name="T24" fmla="*/ 52 w 130"/>
                    <a:gd name="T25" fmla="*/ 4 h 154"/>
                    <a:gd name="T26" fmla="*/ 62 w 130"/>
                    <a:gd name="T27" fmla="*/ 6 h 15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30"/>
                    <a:gd name="T43" fmla="*/ 0 h 154"/>
                    <a:gd name="T44" fmla="*/ 130 w 130"/>
                    <a:gd name="T45" fmla="*/ 154 h 15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30" h="154">
                      <a:moveTo>
                        <a:pt x="62" y="6"/>
                      </a:moveTo>
                      <a:lnTo>
                        <a:pt x="100" y="88"/>
                      </a:lnTo>
                      <a:lnTo>
                        <a:pt x="58" y="4"/>
                      </a:lnTo>
                      <a:lnTo>
                        <a:pt x="58" y="2"/>
                      </a:lnTo>
                      <a:lnTo>
                        <a:pt x="0" y="4"/>
                      </a:lnTo>
                      <a:lnTo>
                        <a:pt x="22" y="62"/>
                      </a:lnTo>
                      <a:lnTo>
                        <a:pt x="64" y="153"/>
                      </a:lnTo>
                      <a:lnTo>
                        <a:pt x="130" y="154"/>
                      </a:lnTo>
                      <a:lnTo>
                        <a:pt x="94" y="80"/>
                      </a:lnTo>
                      <a:lnTo>
                        <a:pt x="88" y="76"/>
                      </a:lnTo>
                      <a:lnTo>
                        <a:pt x="130" y="154"/>
                      </a:lnTo>
                      <a:lnTo>
                        <a:pt x="60" y="0"/>
                      </a:lnTo>
                      <a:lnTo>
                        <a:pt x="52" y="4"/>
                      </a:lnTo>
                      <a:lnTo>
                        <a:pt x="62" y="6"/>
                      </a:lnTo>
                      <a:close/>
                    </a:path>
                  </a:pathLst>
                </a:custGeom>
                <a:solidFill>
                  <a:srgbClr val="99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baseline="2000" smtClean="0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0888" name="Freeform 7"/>
              <p:cNvSpPr>
                <a:spLocks/>
              </p:cNvSpPr>
              <p:nvPr/>
            </p:nvSpPr>
            <p:spPr bwMode="auto">
              <a:xfrm>
                <a:off x="4776" y="1841"/>
                <a:ext cx="134" cy="150"/>
              </a:xfrm>
              <a:custGeom>
                <a:avLst/>
                <a:gdLst>
                  <a:gd name="T0" fmla="*/ 60 w 134"/>
                  <a:gd name="T1" fmla="*/ 0 h 150"/>
                  <a:gd name="T2" fmla="*/ 0 w 134"/>
                  <a:gd name="T3" fmla="*/ 1 h 150"/>
                  <a:gd name="T4" fmla="*/ 22 w 134"/>
                  <a:gd name="T5" fmla="*/ 59 h 150"/>
                  <a:gd name="T6" fmla="*/ 64 w 134"/>
                  <a:gd name="T7" fmla="*/ 150 h 150"/>
                  <a:gd name="T8" fmla="*/ 134 w 134"/>
                  <a:gd name="T9" fmla="*/ 150 h 150"/>
                  <a:gd name="T10" fmla="*/ 96 w 134"/>
                  <a:gd name="T11" fmla="*/ 74 h 150"/>
                  <a:gd name="T12" fmla="*/ 90 w 134"/>
                  <a:gd name="T13" fmla="*/ 71 h 150"/>
                  <a:gd name="T14" fmla="*/ 60 w 134"/>
                  <a:gd name="T15" fmla="*/ 0 h 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"/>
                  <a:gd name="T25" fmla="*/ 0 h 150"/>
                  <a:gd name="T26" fmla="*/ 134 w 134"/>
                  <a:gd name="T27" fmla="*/ 150 h 1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" h="150">
                    <a:moveTo>
                      <a:pt x="60" y="0"/>
                    </a:moveTo>
                    <a:lnTo>
                      <a:pt x="0" y="1"/>
                    </a:lnTo>
                    <a:lnTo>
                      <a:pt x="22" y="59"/>
                    </a:lnTo>
                    <a:lnTo>
                      <a:pt x="64" y="150"/>
                    </a:lnTo>
                    <a:lnTo>
                      <a:pt x="134" y="150"/>
                    </a:lnTo>
                    <a:lnTo>
                      <a:pt x="96" y="74"/>
                    </a:lnTo>
                    <a:lnTo>
                      <a:pt x="90" y="71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1762" name="Group 8"/>
            <p:cNvGrpSpPr>
              <a:grpSpLocks/>
            </p:cNvGrpSpPr>
            <p:nvPr/>
          </p:nvGrpSpPr>
          <p:grpSpPr bwMode="auto">
            <a:xfrm>
              <a:off x="122238" y="5006975"/>
              <a:ext cx="2344737" cy="1470025"/>
              <a:chOff x="128" y="3154"/>
              <a:chExt cx="1477" cy="926"/>
            </a:xfrm>
          </p:grpSpPr>
          <p:grpSp>
            <p:nvGrpSpPr>
              <p:cNvPr id="31933" name="Group 9"/>
              <p:cNvGrpSpPr>
                <a:grpSpLocks/>
              </p:cNvGrpSpPr>
              <p:nvPr/>
            </p:nvGrpSpPr>
            <p:grpSpPr bwMode="auto">
              <a:xfrm>
                <a:off x="128" y="3155"/>
                <a:ext cx="1476" cy="925"/>
                <a:chOff x="128" y="3155"/>
                <a:chExt cx="1476" cy="925"/>
              </a:xfrm>
            </p:grpSpPr>
            <p:sp>
              <p:nvSpPr>
                <p:cNvPr id="31942" name="Freeform 10"/>
                <p:cNvSpPr>
                  <a:spLocks/>
                </p:cNvSpPr>
                <p:nvPr/>
              </p:nvSpPr>
              <p:spPr bwMode="auto">
                <a:xfrm>
                  <a:off x="1344" y="3593"/>
                  <a:ext cx="260" cy="283"/>
                </a:xfrm>
                <a:custGeom>
                  <a:avLst/>
                  <a:gdLst>
                    <a:gd name="T0" fmla="*/ 0 w 991"/>
                    <a:gd name="T1" fmla="*/ 0 h 1057"/>
                    <a:gd name="T2" fmla="*/ 0 w 991"/>
                    <a:gd name="T3" fmla="*/ 0 h 1057"/>
                    <a:gd name="T4" fmla="*/ 0 w 991"/>
                    <a:gd name="T5" fmla="*/ 0 h 1057"/>
                    <a:gd name="T6" fmla="*/ 0 w 991"/>
                    <a:gd name="T7" fmla="*/ 0 h 1057"/>
                    <a:gd name="T8" fmla="*/ 0 w 991"/>
                    <a:gd name="T9" fmla="*/ 0 h 1057"/>
                    <a:gd name="T10" fmla="*/ 0 w 991"/>
                    <a:gd name="T11" fmla="*/ 0 h 1057"/>
                    <a:gd name="T12" fmla="*/ 0 w 991"/>
                    <a:gd name="T13" fmla="*/ 0 h 1057"/>
                    <a:gd name="T14" fmla="*/ 0 w 991"/>
                    <a:gd name="T15" fmla="*/ 0 h 1057"/>
                    <a:gd name="T16" fmla="*/ 0 w 991"/>
                    <a:gd name="T17" fmla="*/ 0 h 1057"/>
                    <a:gd name="T18" fmla="*/ 0 w 991"/>
                    <a:gd name="T19" fmla="*/ 0 h 1057"/>
                    <a:gd name="T20" fmla="*/ 0 w 991"/>
                    <a:gd name="T21" fmla="*/ 0 h 1057"/>
                    <a:gd name="T22" fmla="*/ 0 w 991"/>
                    <a:gd name="T23" fmla="*/ 0 h 1057"/>
                    <a:gd name="T24" fmla="*/ 0 w 991"/>
                    <a:gd name="T25" fmla="*/ 0 h 1057"/>
                    <a:gd name="T26" fmla="*/ 0 w 991"/>
                    <a:gd name="T27" fmla="*/ 0 h 1057"/>
                    <a:gd name="T28" fmla="*/ 0 w 991"/>
                    <a:gd name="T29" fmla="*/ 0 h 1057"/>
                    <a:gd name="T30" fmla="*/ 0 w 991"/>
                    <a:gd name="T31" fmla="*/ 0 h 1057"/>
                    <a:gd name="T32" fmla="*/ 0 w 991"/>
                    <a:gd name="T33" fmla="*/ 0 h 1057"/>
                    <a:gd name="T34" fmla="*/ 0 w 991"/>
                    <a:gd name="T35" fmla="*/ 0 h 1057"/>
                    <a:gd name="T36" fmla="*/ 0 w 991"/>
                    <a:gd name="T37" fmla="*/ 0 h 1057"/>
                    <a:gd name="T38" fmla="*/ 0 w 991"/>
                    <a:gd name="T39" fmla="*/ 0 h 1057"/>
                    <a:gd name="T40" fmla="*/ 0 w 991"/>
                    <a:gd name="T41" fmla="*/ 0 h 1057"/>
                    <a:gd name="T42" fmla="*/ 0 w 991"/>
                    <a:gd name="T43" fmla="*/ 0 h 1057"/>
                    <a:gd name="T44" fmla="*/ 0 w 991"/>
                    <a:gd name="T45" fmla="*/ 0 h 1057"/>
                    <a:gd name="T46" fmla="*/ 0 w 991"/>
                    <a:gd name="T47" fmla="*/ 0 h 1057"/>
                    <a:gd name="T48" fmla="*/ 0 w 991"/>
                    <a:gd name="T49" fmla="*/ 0 h 1057"/>
                    <a:gd name="T50" fmla="*/ 0 w 991"/>
                    <a:gd name="T51" fmla="*/ 0 h 1057"/>
                    <a:gd name="T52" fmla="*/ 0 w 991"/>
                    <a:gd name="T53" fmla="*/ 0 h 1057"/>
                    <a:gd name="T54" fmla="*/ 0 w 991"/>
                    <a:gd name="T55" fmla="*/ 0 h 1057"/>
                    <a:gd name="T56" fmla="*/ 0 w 991"/>
                    <a:gd name="T57" fmla="*/ 0 h 1057"/>
                    <a:gd name="T58" fmla="*/ 0 w 991"/>
                    <a:gd name="T59" fmla="*/ 0 h 1057"/>
                    <a:gd name="T60" fmla="*/ 0 w 991"/>
                    <a:gd name="T61" fmla="*/ 0 h 1057"/>
                    <a:gd name="T62" fmla="*/ 0 w 991"/>
                    <a:gd name="T63" fmla="*/ 0 h 1057"/>
                    <a:gd name="T64" fmla="*/ 0 w 991"/>
                    <a:gd name="T65" fmla="*/ 0 h 1057"/>
                    <a:gd name="T66" fmla="*/ 0 w 991"/>
                    <a:gd name="T67" fmla="*/ 0 h 1057"/>
                    <a:gd name="T68" fmla="*/ 0 w 991"/>
                    <a:gd name="T69" fmla="*/ 0 h 10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91"/>
                    <a:gd name="T106" fmla="*/ 0 h 1057"/>
                    <a:gd name="T107" fmla="*/ 991 w 991"/>
                    <a:gd name="T108" fmla="*/ 1057 h 10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91" h="1057">
                      <a:moveTo>
                        <a:pt x="319" y="1029"/>
                      </a:moveTo>
                      <a:lnTo>
                        <a:pt x="393" y="1005"/>
                      </a:lnTo>
                      <a:lnTo>
                        <a:pt x="384" y="965"/>
                      </a:lnTo>
                      <a:lnTo>
                        <a:pt x="499" y="897"/>
                      </a:lnTo>
                      <a:lnTo>
                        <a:pt x="595" y="774"/>
                      </a:lnTo>
                      <a:lnTo>
                        <a:pt x="660" y="831"/>
                      </a:lnTo>
                      <a:lnTo>
                        <a:pt x="786" y="762"/>
                      </a:lnTo>
                      <a:lnTo>
                        <a:pt x="851" y="722"/>
                      </a:lnTo>
                      <a:lnTo>
                        <a:pt x="883" y="657"/>
                      </a:lnTo>
                      <a:lnTo>
                        <a:pt x="979" y="601"/>
                      </a:lnTo>
                      <a:lnTo>
                        <a:pt x="991" y="548"/>
                      </a:lnTo>
                      <a:lnTo>
                        <a:pt x="894" y="522"/>
                      </a:lnTo>
                      <a:lnTo>
                        <a:pt x="851" y="377"/>
                      </a:lnTo>
                      <a:lnTo>
                        <a:pt x="757" y="399"/>
                      </a:lnTo>
                      <a:lnTo>
                        <a:pt x="757" y="308"/>
                      </a:lnTo>
                      <a:lnTo>
                        <a:pt x="712" y="256"/>
                      </a:lnTo>
                      <a:lnTo>
                        <a:pt x="564" y="162"/>
                      </a:lnTo>
                      <a:lnTo>
                        <a:pt x="455" y="148"/>
                      </a:lnTo>
                      <a:lnTo>
                        <a:pt x="404" y="95"/>
                      </a:lnTo>
                      <a:lnTo>
                        <a:pt x="170" y="0"/>
                      </a:lnTo>
                      <a:lnTo>
                        <a:pt x="138" y="28"/>
                      </a:lnTo>
                      <a:lnTo>
                        <a:pt x="138" y="107"/>
                      </a:lnTo>
                      <a:lnTo>
                        <a:pt x="181" y="132"/>
                      </a:lnTo>
                      <a:lnTo>
                        <a:pt x="181" y="216"/>
                      </a:lnTo>
                      <a:lnTo>
                        <a:pt x="147" y="268"/>
                      </a:lnTo>
                      <a:lnTo>
                        <a:pt x="116" y="308"/>
                      </a:lnTo>
                      <a:lnTo>
                        <a:pt x="55" y="322"/>
                      </a:lnTo>
                      <a:lnTo>
                        <a:pt x="0" y="426"/>
                      </a:lnTo>
                      <a:lnTo>
                        <a:pt x="126" y="697"/>
                      </a:lnTo>
                      <a:lnTo>
                        <a:pt x="126" y="870"/>
                      </a:lnTo>
                      <a:lnTo>
                        <a:pt x="104" y="921"/>
                      </a:lnTo>
                      <a:lnTo>
                        <a:pt x="126" y="990"/>
                      </a:lnTo>
                      <a:lnTo>
                        <a:pt x="275" y="1057"/>
                      </a:lnTo>
                      <a:lnTo>
                        <a:pt x="319" y="102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baseline="2000" smtClean="0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1943" name="Freeform 11"/>
                <p:cNvSpPr>
                  <a:spLocks/>
                </p:cNvSpPr>
                <p:nvPr/>
              </p:nvSpPr>
              <p:spPr bwMode="auto">
                <a:xfrm>
                  <a:off x="1203" y="3411"/>
                  <a:ext cx="154" cy="100"/>
                </a:xfrm>
                <a:custGeom>
                  <a:avLst/>
                  <a:gdLst>
                    <a:gd name="T0" fmla="*/ 0 w 586"/>
                    <a:gd name="T1" fmla="*/ 0 h 375"/>
                    <a:gd name="T2" fmla="*/ 0 w 586"/>
                    <a:gd name="T3" fmla="*/ 0 h 375"/>
                    <a:gd name="T4" fmla="*/ 0 w 586"/>
                    <a:gd name="T5" fmla="*/ 0 h 375"/>
                    <a:gd name="T6" fmla="*/ 0 w 586"/>
                    <a:gd name="T7" fmla="*/ 0 h 375"/>
                    <a:gd name="T8" fmla="*/ 0 w 586"/>
                    <a:gd name="T9" fmla="*/ 0 h 375"/>
                    <a:gd name="T10" fmla="*/ 0 w 586"/>
                    <a:gd name="T11" fmla="*/ 0 h 375"/>
                    <a:gd name="T12" fmla="*/ 0 w 586"/>
                    <a:gd name="T13" fmla="*/ 0 h 375"/>
                    <a:gd name="T14" fmla="*/ 0 w 586"/>
                    <a:gd name="T15" fmla="*/ 0 h 375"/>
                    <a:gd name="T16" fmla="*/ 0 w 586"/>
                    <a:gd name="T17" fmla="*/ 0 h 375"/>
                    <a:gd name="T18" fmla="*/ 0 w 586"/>
                    <a:gd name="T19" fmla="*/ 0 h 375"/>
                    <a:gd name="T20" fmla="*/ 0 w 586"/>
                    <a:gd name="T21" fmla="*/ 0 h 375"/>
                    <a:gd name="T22" fmla="*/ 0 w 586"/>
                    <a:gd name="T23" fmla="*/ 0 h 375"/>
                    <a:gd name="T24" fmla="*/ 0 w 586"/>
                    <a:gd name="T25" fmla="*/ 0 h 375"/>
                    <a:gd name="T26" fmla="*/ 0 w 586"/>
                    <a:gd name="T27" fmla="*/ 0 h 375"/>
                    <a:gd name="T28" fmla="*/ 0 w 586"/>
                    <a:gd name="T29" fmla="*/ 0 h 375"/>
                    <a:gd name="T30" fmla="*/ 0 w 586"/>
                    <a:gd name="T31" fmla="*/ 0 h 375"/>
                    <a:gd name="T32" fmla="*/ 0 w 586"/>
                    <a:gd name="T33" fmla="*/ 0 h 375"/>
                    <a:gd name="T34" fmla="*/ 0 w 586"/>
                    <a:gd name="T35" fmla="*/ 0 h 375"/>
                    <a:gd name="T36" fmla="*/ 0 w 586"/>
                    <a:gd name="T37" fmla="*/ 0 h 375"/>
                    <a:gd name="T38" fmla="*/ 0 w 586"/>
                    <a:gd name="T39" fmla="*/ 0 h 37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86"/>
                    <a:gd name="T61" fmla="*/ 0 h 375"/>
                    <a:gd name="T62" fmla="*/ 586 w 586"/>
                    <a:gd name="T63" fmla="*/ 375 h 37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86" h="375">
                      <a:moveTo>
                        <a:pt x="586" y="253"/>
                      </a:moveTo>
                      <a:lnTo>
                        <a:pt x="586" y="176"/>
                      </a:lnTo>
                      <a:lnTo>
                        <a:pt x="481" y="148"/>
                      </a:lnTo>
                      <a:lnTo>
                        <a:pt x="461" y="92"/>
                      </a:lnTo>
                      <a:lnTo>
                        <a:pt x="416" y="92"/>
                      </a:lnTo>
                      <a:lnTo>
                        <a:pt x="375" y="31"/>
                      </a:lnTo>
                      <a:lnTo>
                        <a:pt x="258" y="31"/>
                      </a:lnTo>
                      <a:lnTo>
                        <a:pt x="174" y="92"/>
                      </a:lnTo>
                      <a:lnTo>
                        <a:pt x="109" y="0"/>
                      </a:lnTo>
                      <a:lnTo>
                        <a:pt x="56" y="0"/>
                      </a:lnTo>
                      <a:lnTo>
                        <a:pt x="0" y="55"/>
                      </a:lnTo>
                      <a:lnTo>
                        <a:pt x="35" y="148"/>
                      </a:lnTo>
                      <a:lnTo>
                        <a:pt x="129" y="203"/>
                      </a:lnTo>
                      <a:lnTo>
                        <a:pt x="202" y="282"/>
                      </a:lnTo>
                      <a:lnTo>
                        <a:pt x="184" y="323"/>
                      </a:lnTo>
                      <a:lnTo>
                        <a:pt x="312" y="375"/>
                      </a:lnTo>
                      <a:lnTo>
                        <a:pt x="405" y="310"/>
                      </a:lnTo>
                      <a:lnTo>
                        <a:pt x="516" y="310"/>
                      </a:lnTo>
                      <a:lnTo>
                        <a:pt x="586" y="25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baseline="2000" smtClean="0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1944" name="Freeform 12"/>
                <p:cNvSpPr>
                  <a:spLocks/>
                </p:cNvSpPr>
                <p:nvPr/>
              </p:nvSpPr>
              <p:spPr bwMode="auto">
                <a:xfrm>
                  <a:off x="1203" y="3488"/>
                  <a:ext cx="33" cy="35"/>
                </a:xfrm>
                <a:custGeom>
                  <a:avLst/>
                  <a:gdLst>
                    <a:gd name="T0" fmla="*/ 0 w 127"/>
                    <a:gd name="T1" fmla="*/ 0 h 133"/>
                    <a:gd name="T2" fmla="*/ 0 w 127"/>
                    <a:gd name="T3" fmla="*/ 0 h 133"/>
                    <a:gd name="T4" fmla="*/ 0 w 127"/>
                    <a:gd name="T5" fmla="*/ 0 h 133"/>
                    <a:gd name="T6" fmla="*/ 0 w 127"/>
                    <a:gd name="T7" fmla="*/ 0 h 133"/>
                    <a:gd name="T8" fmla="*/ 0 w 127"/>
                    <a:gd name="T9" fmla="*/ 0 h 133"/>
                    <a:gd name="T10" fmla="*/ 0 w 127"/>
                    <a:gd name="T11" fmla="*/ 0 h 1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7"/>
                    <a:gd name="T19" fmla="*/ 0 h 133"/>
                    <a:gd name="T20" fmla="*/ 127 w 127"/>
                    <a:gd name="T21" fmla="*/ 133 h 13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7" h="133">
                      <a:moveTo>
                        <a:pt x="127" y="124"/>
                      </a:moveTo>
                      <a:lnTo>
                        <a:pt x="106" y="0"/>
                      </a:lnTo>
                      <a:lnTo>
                        <a:pt x="0" y="105"/>
                      </a:lnTo>
                      <a:lnTo>
                        <a:pt x="12" y="133"/>
                      </a:lnTo>
                      <a:lnTo>
                        <a:pt x="127" y="12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baseline="2000" smtClean="0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1945" name="Freeform 13"/>
                <p:cNvSpPr>
                  <a:spLocks/>
                </p:cNvSpPr>
                <p:nvPr/>
              </p:nvSpPr>
              <p:spPr bwMode="auto">
                <a:xfrm>
                  <a:off x="1128" y="3422"/>
                  <a:ext cx="53" cy="49"/>
                </a:xfrm>
                <a:custGeom>
                  <a:avLst/>
                  <a:gdLst>
                    <a:gd name="T0" fmla="*/ 0 w 201"/>
                    <a:gd name="T1" fmla="*/ 0 h 187"/>
                    <a:gd name="T2" fmla="*/ 0 w 201"/>
                    <a:gd name="T3" fmla="*/ 0 h 187"/>
                    <a:gd name="T4" fmla="*/ 0 w 201"/>
                    <a:gd name="T5" fmla="*/ 0 h 187"/>
                    <a:gd name="T6" fmla="*/ 0 w 201"/>
                    <a:gd name="T7" fmla="*/ 0 h 187"/>
                    <a:gd name="T8" fmla="*/ 0 w 201"/>
                    <a:gd name="T9" fmla="*/ 0 h 187"/>
                    <a:gd name="T10" fmla="*/ 0 w 201"/>
                    <a:gd name="T11" fmla="*/ 0 h 187"/>
                    <a:gd name="T12" fmla="*/ 0 w 201"/>
                    <a:gd name="T13" fmla="*/ 0 h 187"/>
                    <a:gd name="T14" fmla="*/ 0 w 201"/>
                    <a:gd name="T15" fmla="*/ 0 h 187"/>
                    <a:gd name="T16" fmla="*/ 0 w 201"/>
                    <a:gd name="T17" fmla="*/ 0 h 18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1"/>
                    <a:gd name="T28" fmla="*/ 0 h 187"/>
                    <a:gd name="T29" fmla="*/ 201 w 201"/>
                    <a:gd name="T30" fmla="*/ 187 h 18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1" h="187">
                      <a:moveTo>
                        <a:pt x="180" y="187"/>
                      </a:moveTo>
                      <a:lnTo>
                        <a:pt x="201" y="121"/>
                      </a:lnTo>
                      <a:lnTo>
                        <a:pt x="134" y="54"/>
                      </a:lnTo>
                      <a:lnTo>
                        <a:pt x="128" y="0"/>
                      </a:lnTo>
                      <a:lnTo>
                        <a:pt x="0" y="0"/>
                      </a:lnTo>
                      <a:lnTo>
                        <a:pt x="0" y="65"/>
                      </a:lnTo>
                      <a:lnTo>
                        <a:pt x="63" y="121"/>
                      </a:lnTo>
                      <a:lnTo>
                        <a:pt x="180" y="18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baseline="2000" smtClean="0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1946" name="Freeform 14"/>
                <p:cNvSpPr>
                  <a:spLocks/>
                </p:cNvSpPr>
                <p:nvPr/>
              </p:nvSpPr>
              <p:spPr bwMode="auto">
                <a:xfrm>
                  <a:off x="1078" y="3356"/>
                  <a:ext cx="122" cy="43"/>
                </a:xfrm>
                <a:custGeom>
                  <a:avLst/>
                  <a:gdLst>
                    <a:gd name="T0" fmla="*/ 0 w 470"/>
                    <a:gd name="T1" fmla="*/ 0 h 161"/>
                    <a:gd name="T2" fmla="*/ 0 w 470"/>
                    <a:gd name="T3" fmla="*/ 0 h 161"/>
                    <a:gd name="T4" fmla="*/ 0 w 470"/>
                    <a:gd name="T5" fmla="*/ 0 h 161"/>
                    <a:gd name="T6" fmla="*/ 0 w 470"/>
                    <a:gd name="T7" fmla="*/ 0 h 161"/>
                    <a:gd name="T8" fmla="*/ 0 w 470"/>
                    <a:gd name="T9" fmla="*/ 0 h 161"/>
                    <a:gd name="T10" fmla="*/ 0 w 470"/>
                    <a:gd name="T11" fmla="*/ 0 h 161"/>
                    <a:gd name="T12" fmla="*/ 0 w 470"/>
                    <a:gd name="T13" fmla="*/ 0 h 161"/>
                    <a:gd name="T14" fmla="*/ 0 w 470"/>
                    <a:gd name="T15" fmla="*/ 0 h 161"/>
                    <a:gd name="T16" fmla="*/ 0 w 470"/>
                    <a:gd name="T17" fmla="*/ 0 h 161"/>
                    <a:gd name="T18" fmla="*/ 0 w 470"/>
                    <a:gd name="T19" fmla="*/ 0 h 161"/>
                    <a:gd name="T20" fmla="*/ 0 w 470"/>
                    <a:gd name="T21" fmla="*/ 0 h 161"/>
                    <a:gd name="T22" fmla="*/ 0 w 470"/>
                    <a:gd name="T23" fmla="*/ 0 h 161"/>
                    <a:gd name="T24" fmla="*/ 0 w 470"/>
                    <a:gd name="T25" fmla="*/ 0 h 16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70"/>
                    <a:gd name="T40" fmla="*/ 0 h 161"/>
                    <a:gd name="T41" fmla="*/ 470 w 470"/>
                    <a:gd name="T42" fmla="*/ 161 h 16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70" h="161">
                      <a:moveTo>
                        <a:pt x="470" y="67"/>
                      </a:moveTo>
                      <a:lnTo>
                        <a:pt x="426" y="26"/>
                      </a:lnTo>
                      <a:lnTo>
                        <a:pt x="311" y="67"/>
                      </a:lnTo>
                      <a:lnTo>
                        <a:pt x="33" y="0"/>
                      </a:lnTo>
                      <a:lnTo>
                        <a:pt x="0" y="81"/>
                      </a:lnTo>
                      <a:lnTo>
                        <a:pt x="0" y="121"/>
                      </a:lnTo>
                      <a:lnTo>
                        <a:pt x="130" y="133"/>
                      </a:lnTo>
                      <a:lnTo>
                        <a:pt x="195" y="101"/>
                      </a:lnTo>
                      <a:lnTo>
                        <a:pt x="258" y="161"/>
                      </a:lnTo>
                      <a:lnTo>
                        <a:pt x="363" y="161"/>
                      </a:lnTo>
                      <a:lnTo>
                        <a:pt x="426" y="121"/>
                      </a:lnTo>
                      <a:lnTo>
                        <a:pt x="470" y="6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baseline="2000" smtClean="0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1947" name="Freeform 15"/>
                <p:cNvSpPr>
                  <a:spLocks/>
                </p:cNvSpPr>
                <p:nvPr/>
              </p:nvSpPr>
              <p:spPr bwMode="auto">
                <a:xfrm>
                  <a:off x="871" y="3262"/>
                  <a:ext cx="132" cy="100"/>
                </a:xfrm>
                <a:custGeom>
                  <a:avLst/>
                  <a:gdLst>
                    <a:gd name="T0" fmla="*/ 0 w 500"/>
                    <a:gd name="T1" fmla="*/ 0 h 373"/>
                    <a:gd name="T2" fmla="*/ 0 w 500"/>
                    <a:gd name="T3" fmla="*/ 0 h 373"/>
                    <a:gd name="T4" fmla="*/ 0 w 500"/>
                    <a:gd name="T5" fmla="*/ 0 h 373"/>
                    <a:gd name="T6" fmla="*/ 0 w 500"/>
                    <a:gd name="T7" fmla="*/ 0 h 373"/>
                    <a:gd name="T8" fmla="*/ 0 w 500"/>
                    <a:gd name="T9" fmla="*/ 0 h 373"/>
                    <a:gd name="T10" fmla="*/ 0 w 500"/>
                    <a:gd name="T11" fmla="*/ 0 h 373"/>
                    <a:gd name="T12" fmla="*/ 0 w 500"/>
                    <a:gd name="T13" fmla="*/ 0 h 373"/>
                    <a:gd name="T14" fmla="*/ 0 w 500"/>
                    <a:gd name="T15" fmla="*/ 0 h 373"/>
                    <a:gd name="T16" fmla="*/ 0 w 500"/>
                    <a:gd name="T17" fmla="*/ 0 h 373"/>
                    <a:gd name="T18" fmla="*/ 0 w 500"/>
                    <a:gd name="T19" fmla="*/ 0 h 373"/>
                    <a:gd name="T20" fmla="*/ 0 w 500"/>
                    <a:gd name="T21" fmla="*/ 0 h 373"/>
                    <a:gd name="T22" fmla="*/ 0 w 500"/>
                    <a:gd name="T23" fmla="*/ 0 h 373"/>
                    <a:gd name="T24" fmla="*/ 0 w 500"/>
                    <a:gd name="T25" fmla="*/ 0 h 373"/>
                    <a:gd name="T26" fmla="*/ 0 w 500"/>
                    <a:gd name="T27" fmla="*/ 0 h 373"/>
                    <a:gd name="T28" fmla="*/ 0 w 500"/>
                    <a:gd name="T29" fmla="*/ 0 h 373"/>
                    <a:gd name="T30" fmla="*/ 0 w 500"/>
                    <a:gd name="T31" fmla="*/ 0 h 373"/>
                    <a:gd name="T32" fmla="*/ 0 w 500"/>
                    <a:gd name="T33" fmla="*/ 0 h 373"/>
                    <a:gd name="T34" fmla="*/ 0 w 500"/>
                    <a:gd name="T35" fmla="*/ 0 h 373"/>
                    <a:gd name="T36" fmla="*/ 0 w 500"/>
                    <a:gd name="T37" fmla="*/ 0 h 373"/>
                    <a:gd name="T38" fmla="*/ 0 w 500"/>
                    <a:gd name="T39" fmla="*/ 0 h 37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00"/>
                    <a:gd name="T61" fmla="*/ 0 h 373"/>
                    <a:gd name="T62" fmla="*/ 500 w 500"/>
                    <a:gd name="T63" fmla="*/ 373 h 37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00" h="373">
                      <a:moveTo>
                        <a:pt x="491" y="332"/>
                      </a:moveTo>
                      <a:lnTo>
                        <a:pt x="500" y="291"/>
                      </a:lnTo>
                      <a:lnTo>
                        <a:pt x="448" y="279"/>
                      </a:lnTo>
                      <a:lnTo>
                        <a:pt x="448" y="186"/>
                      </a:lnTo>
                      <a:lnTo>
                        <a:pt x="394" y="226"/>
                      </a:lnTo>
                      <a:lnTo>
                        <a:pt x="342" y="133"/>
                      </a:lnTo>
                      <a:lnTo>
                        <a:pt x="383" y="133"/>
                      </a:lnTo>
                      <a:lnTo>
                        <a:pt x="277" y="0"/>
                      </a:lnTo>
                      <a:lnTo>
                        <a:pt x="212" y="0"/>
                      </a:lnTo>
                      <a:lnTo>
                        <a:pt x="148" y="106"/>
                      </a:lnTo>
                      <a:lnTo>
                        <a:pt x="0" y="106"/>
                      </a:lnTo>
                      <a:lnTo>
                        <a:pt x="55" y="239"/>
                      </a:lnTo>
                      <a:lnTo>
                        <a:pt x="115" y="345"/>
                      </a:lnTo>
                      <a:lnTo>
                        <a:pt x="256" y="345"/>
                      </a:lnTo>
                      <a:lnTo>
                        <a:pt x="225" y="291"/>
                      </a:lnTo>
                      <a:lnTo>
                        <a:pt x="298" y="291"/>
                      </a:lnTo>
                      <a:lnTo>
                        <a:pt x="330" y="308"/>
                      </a:lnTo>
                      <a:lnTo>
                        <a:pt x="371" y="373"/>
                      </a:lnTo>
                      <a:lnTo>
                        <a:pt x="491" y="33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baseline="2000" smtClean="0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1948" name="Freeform 16"/>
                <p:cNvSpPr>
                  <a:spLocks/>
                </p:cNvSpPr>
                <p:nvPr/>
              </p:nvSpPr>
              <p:spPr bwMode="auto">
                <a:xfrm>
                  <a:off x="652" y="3155"/>
                  <a:ext cx="106" cy="89"/>
                </a:xfrm>
                <a:custGeom>
                  <a:avLst/>
                  <a:gdLst>
                    <a:gd name="T0" fmla="*/ 0 w 405"/>
                    <a:gd name="T1" fmla="*/ 0 h 333"/>
                    <a:gd name="T2" fmla="*/ 0 w 405"/>
                    <a:gd name="T3" fmla="*/ 0 h 333"/>
                    <a:gd name="T4" fmla="*/ 0 w 405"/>
                    <a:gd name="T5" fmla="*/ 0 h 333"/>
                    <a:gd name="T6" fmla="*/ 0 w 405"/>
                    <a:gd name="T7" fmla="*/ 0 h 333"/>
                    <a:gd name="T8" fmla="*/ 0 w 405"/>
                    <a:gd name="T9" fmla="*/ 0 h 333"/>
                    <a:gd name="T10" fmla="*/ 0 w 405"/>
                    <a:gd name="T11" fmla="*/ 0 h 333"/>
                    <a:gd name="T12" fmla="*/ 0 w 405"/>
                    <a:gd name="T13" fmla="*/ 0 h 333"/>
                    <a:gd name="T14" fmla="*/ 0 w 405"/>
                    <a:gd name="T15" fmla="*/ 0 h 333"/>
                    <a:gd name="T16" fmla="*/ 0 w 405"/>
                    <a:gd name="T17" fmla="*/ 0 h 333"/>
                    <a:gd name="T18" fmla="*/ 0 w 405"/>
                    <a:gd name="T19" fmla="*/ 0 h 333"/>
                    <a:gd name="T20" fmla="*/ 0 w 405"/>
                    <a:gd name="T21" fmla="*/ 0 h 333"/>
                    <a:gd name="T22" fmla="*/ 0 w 405"/>
                    <a:gd name="T23" fmla="*/ 0 h 333"/>
                    <a:gd name="T24" fmla="*/ 0 w 405"/>
                    <a:gd name="T25" fmla="*/ 0 h 333"/>
                    <a:gd name="T26" fmla="*/ 0 w 405"/>
                    <a:gd name="T27" fmla="*/ 0 h 333"/>
                    <a:gd name="T28" fmla="*/ 0 w 405"/>
                    <a:gd name="T29" fmla="*/ 0 h 333"/>
                    <a:gd name="T30" fmla="*/ 0 w 405"/>
                    <a:gd name="T31" fmla="*/ 0 h 333"/>
                    <a:gd name="T32" fmla="*/ 0 w 405"/>
                    <a:gd name="T33" fmla="*/ 0 h 3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05"/>
                    <a:gd name="T52" fmla="*/ 0 h 333"/>
                    <a:gd name="T53" fmla="*/ 405 w 405"/>
                    <a:gd name="T54" fmla="*/ 333 h 3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05" h="333">
                      <a:moveTo>
                        <a:pt x="278" y="293"/>
                      </a:moveTo>
                      <a:lnTo>
                        <a:pt x="311" y="256"/>
                      </a:lnTo>
                      <a:lnTo>
                        <a:pt x="330" y="228"/>
                      </a:lnTo>
                      <a:lnTo>
                        <a:pt x="330" y="160"/>
                      </a:lnTo>
                      <a:lnTo>
                        <a:pt x="405" y="119"/>
                      </a:lnTo>
                      <a:lnTo>
                        <a:pt x="405" y="54"/>
                      </a:lnTo>
                      <a:lnTo>
                        <a:pt x="363" y="0"/>
                      </a:lnTo>
                      <a:lnTo>
                        <a:pt x="246" y="0"/>
                      </a:lnTo>
                      <a:lnTo>
                        <a:pt x="190" y="12"/>
                      </a:lnTo>
                      <a:lnTo>
                        <a:pt x="55" y="67"/>
                      </a:lnTo>
                      <a:lnTo>
                        <a:pt x="0" y="147"/>
                      </a:lnTo>
                      <a:lnTo>
                        <a:pt x="0" y="240"/>
                      </a:lnTo>
                      <a:lnTo>
                        <a:pt x="140" y="256"/>
                      </a:lnTo>
                      <a:lnTo>
                        <a:pt x="181" y="333"/>
                      </a:lnTo>
                      <a:lnTo>
                        <a:pt x="246" y="305"/>
                      </a:lnTo>
                      <a:lnTo>
                        <a:pt x="278" y="29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baseline="2000" smtClean="0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1949" name="Freeform 17"/>
                <p:cNvSpPr>
                  <a:spLocks/>
                </p:cNvSpPr>
                <p:nvPr/>
              </p:nvSpPr>
              <p:spPr bwMode="auto">
                <a:xfrm>
                  <a:off x="558" y="3208"/>
                  <a:ext cx="46" cy="54"/>
                </a:xfrm>
                <a:custGeom>
                  <a:avLst/>
                  <a:gdLst>
                    <a:gd name="T0" fmla="*/ 0 w 178"/>
                    <a:gd name="T1" fmla="*/ 0 h 201"/>
                    <a:gd name="T2" fmla="*/ 0 w 178"/>
                    <a:gd name="T3" fmla="*/ 0 h 201"/>
                    <a:gd name="T4" fmla="*/ 0 w 178"/>
                    <a:gd name="T5" fmla="*/ 0 h 201"/>
                    <a:gd name="T6" fmla="*/ 0 w 178"/>
                    <a:gd name="T7" fmla="*/ 0 h 201"/>
                    <a:gd name="T8" fmla="*/ 0 w 178"/>
                    <a:gd name="T9" fmla="*/ 0 h 201"/>
                    <a:gd name="T10" fmla="*/ 0 w 178"/>
                    <a:gd name="T11" fmla="*/ 0 h 201"/>
                    <a:gd name="T12" fmla="*/ 0 w 178"/>
                    <a:gd name="T13" fmla="*/ 0 h 201"/>
                    <a:gd name="T14" fmla="*/ 0 w 178"/>
                    <a:gd name="T15" fmla="*/ 0 h 201"/>
                    <a:gd name="T16" fmla="*/ 0 w 178"/>
                    <a:gd name="T17" fmla="*/ 0 h 201"/>
                    <a:gd name="T18" fmla="*/ 0 w 178"/>
                    <a:gd name="T19" fmla="*/ 0 h 201"/>
                    <a:gd name="T20" fmla="*/ 0 w 178"/>
                    <a:gd name="T21" fmla="*/ 0 h 20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8"/>
                    <a:gd name="T34" fmla="*/ 0 h 201"/>
                    <a:gd name="T35" fmla="*/ 178 w 178"/>
                    <a:gd name="T36" fmla="*/ 201 h 20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8" h="201">
                      <a:moveTo>
                        <a:pt x="20" y="201"/>
                      </a:moveTo>
                      <a:lnTo>
                        <a:pt x="49" y="120"/>
                      </a:lnTo>
                      <a:lnTo>
                        <a:pt x="135" y="80"/>
                      </a:lnTo>
                      <a:lnTo>
                        <a:pt x="135" y="56"/>
                      </a:lnTo>
                      <a:lnTo>
                        <a:pt x="178" y="0"/>
                      </a:lnTo>
                      <a:lnTo>
                        <a:pt x="114" y="0"/>
                      </a:lnTo>
                      <a:lnTo>
                        <a:pt x="73" y="68"/>
                      </a:lnTo>
                      <a:lnTo>
                        <a:pt x="8" y="80"/>
                      </a:lnTo>
                      <a:lnTo>
                        <a:pt x="0" y="201"/>
                      </a:lnTo>
                      <a:lnTo>
                        <a:pt x="20" y="20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baseline="2000" smtClean="0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31950" name="Group 18"/>
                <p:cNvGrpSpPr>
                  <a:grpSpLocks/>
                </p:cNvGrpSpPr>
                <p:nvPr/>
              </p:nvGrpSpPr>
              <p:grpSpPr bwMode="auto">
                <a:xfrm>
                  <a:off x="128" y="3665"/>
                  <a:ext cx="340" cy="415"/>
                  <a:chOff x="1684" y="1804"/>
                  <a:chExt cx="2371" cy="2214"/>
                </a:xfrm>
              </p:grpSpPr>
              <p:sp>
                <p:nvSpPr>
                  <p:cNvPr id="31951" name="Freeform 19"/>
                  <p:cNvSpPr>
                    <a:spLocks/>
                  </p:cNvSpPr>
                  <p:nvPr/>
                </p:nvSpPr>
                <p:spPr bwMode="auto">
                  <a:xfrm>
                    <a:off x="3979" y="2093"/>
                    <a:ext cx="36" cy="10"/>
                  </a:xfrm>
                  <a:custGeom>
                    <a:avLst/>
                    <a:gdLst>
                      <a:gd name="T0" fmla="*/ 36 w 36"/>
                      <a:gd name="T1" fmla="*/ 3 h 10"/>
                      <a:gd name="T2" fmla="*/ 33 w 36"/>
                      <a:gd name="T3" fmla="*/ 3 h 10"/>
                      <a:gd name="T4" fmla="*/ 29 w 36"/>
                      <a:gd name="T5" fmla="*/ 0 h 10"/>
                      <a:gd name="T6" fmla="*/ 8 w 36"/>
                      <a:gd name="T7" fmla="*/ 0 h 10"/>
                      <a:gd name="T8" fmla="*/ 0 w 36"/>
                      <a:gd name="T9" fmla="*/ 7 h 10"/>
                      <a:gd name="T10" fmla="*/ 4 w 36"/>
                      <a:gd name="T11" fmla="*/ 10 h 10"/>
                      <a:gd name="T12" fmla="*/ 8 w 36"/>
                      <a:gd name="T13" fmla="*/ 10 h 10"/>
                      <a:gd name="T14" fmla="*/ 11 w 36"/>
                      <a:gd name="T15" fmla="*/ 7 h 10"/>
                      <a:gd name="T16" fmla="*/ 26 w 36"/>
                      <a:gd name="T17" fmla="*/ 7 h 10"/>
                      <a:gd name="T18" fmla="*/ 29 w 36"/>
                      <a:gd name="T19" fmla="*/ 10 h 10"/>
                      <a:gd name="T20" fmla="*/ 29 w 36"/>
                      <a:gd name="T21" fmla="*/ 7 h 10"/>
                      <a:gd name="T22" fmla="*/ 36 w 36"/>
                      <a:gd name="T23" fmla="*/ 3 h 10"/>
                      <a:gd name="T24" fmla="*/ 33 w 36"/>
                      <a:gd name="T25" fmla="*/ 3 h 10"/>
                      <a:gd name="T26" fmla="*/ 36 w 36"/>
                      <a:gd name="T27" fmla="*/ 3 h 1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6"/>
                      <a:gd name="T43" fmla="*/ 0 h 10"/>
                      <a:gd name="T44" fmla="*/ 36 w 36"/>
                      <a:gd name="T45" fmla="*/ 10 h 1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6" h="10">
                        <a:moveTo>
                          <a:pt x="36" y="3"/>
                        </a:moveTo>
                        <a:lnTo>
                          <a:pt x="33" y="3"/>
                        </a:lnTo>
                        <a:lnTo>
                          <a:pt x="29" y="0"/>
                        </a:lnTo>
                        <a:lnTo>
                          <a:pt x="8" y="0"/>
                        </a:lnTo>
                        <a:lnTo>
                          <a:pt x="0" y="7"/>
                        </a:lnTo>
                        <a:lnTo>
                          <a:pt x="4" y="10"/>
                        </a:lnTo>
                        <a:lnTo>
                          <a:pt x="8" y="10"/>
                        </a:lnTo>
                        <a:lnTo>
                          <a:pt x="11" y="7"/>
                        </a:lnTo>
                        <a:lnTo>
                          <a:pt x="26" y="7"/>
                        </a:lnTo>
                        <a:lnTo>
                          <a:pt x="29" y="10"/>
                        </a:lnTo>
                        <a:lnTo>
                          <a:pt x="29" y="7"/>
                        </a:lnTo>
                        <a:lnTo>
                          <a:pt x="36" y="3"/>
                        </a:lnTo>
                        <a:lnTo>
                          <a:pt x="33" y="3"/>
                        </a:lnTo>
                        <a:lnTo>
                          <a:pt x="36" y="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52" name="Freeform 20"/>
                  <p:cNvSpPr>
                    <a:spLocks/>
                  </p:cNvSpPr>
                  <p:nvPr/>
                </p:nvSpPr>
                <p:spPr bwMode="auto">
                  <a:xfrm>
                    <a:off x="4008" y="2096"/>
                    <a:ext cx="22" cy="33"/>
                  </a:xfrm>
                  <a:custGeom>
                    <a:avLst/>
                    <a:gdLst>
                      <a:gd name="T0" fmla="*/ 15 w 22"/>
                      <a:gd name="T1" fmla="*/ 25 h 33"/>
                      <a:gd name="T2" fmla="*/ 22 w 22"/>
                      <a:gd name="T3" fmla="*/ 25 h 33"/>
                      <a:gd name="T4" fmla="*/ 7 w 22"/>
                      <a:gd name="T5" fmla="*/ 0 h 33"/>
                      <a:gd name="T6" fmla="*/ 0 w 22"/>
                      <a:gd name="T7" fmla="*/ 4 h 33"/>
                      <a:gd name="T8" fmla="*/ 15 w 22"/>
                      <a:gd name="T9" fmla="*/ 29 h 33"/>
                      <a:gd name="T10" fmla="*/ 18 w 22"/>
                      <a:gd name="T11" fmla="*/ 29 h 33"/>
                      <a:gd name="T12" fmla="*/ 15 w 22"/>
                      <a:gd name="T13" fmla="*/ 29 h 33"/>
                      <a:gd name="T14" fmla="*/ 15 w 22"/>
                      <a:gd name="T15" fmla="*/ 33 h 33"/>
                      <a:gd name="T16" fmla="*/ 18 w 22"/>
                      <a:gd name="T17" fmla="*/ 29 h 33"/>
                      <a:gd name="T18" fmla="*/ 15 w 22"/>
                      <a:gd name="T19" fmla="*/ 25 h 3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2"/>
                      <a:gd name="T31" fmla="*/ 0 h 33"/>
                      <a:gd name="T32" fmla="*/ 22 w 22"/>
                      <a:gd name="T33" fmla="*/ 33 h 3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2" h="33">
                        <a:moveTo>
                          <a:pt x="15" y="25"/>
                        </a:moveTo>
                        <a:lnTo>
                          <a:pt x="22" y="25"/>
                        </a:lnTo>
                        <a:lnTo>
                          <a:pt x="7" y="0"/>
                        </a:lnTo>
                        <a:lnTo>
                          <a:pt x="0" y="4"/>
                        </a:lnTo>
                        <a:lnTo>
                          <a:pt x="15" y="29"/>
                        </a:lnTo>
                        <a:lnTo>
                          <a:pt x="18" y="29"/>
                        </a:lnTo>
                        <a:lnTo>
                          <a:pt x="15" y="29"/>
                        </a:lnTo>
                        <a:lnTo>
                          <a:pt x="15" y="33"/>
                        </a:lnTo>
                        <a:lnTo>
                          <a:pt x="18" y="29"/>
                        </a:lnTo>
                        <a:lnTo>
                          <a:pt x="15" y="2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53" name="Freeform 21"/>
                  <p:cNvSpPr>
                    <a:spLocks/>
                  </p:cNvSpPr>
                  <p:nvPr/>
                </p:nvSpPr>
                <p:spPr bwMode="auto">
                  <a:xfrm>
                    <a:off x="4023" y="2111"/>
                    <a:ext cx="18" cy="14"/>
                  </a:xfrm>
                  <a:custGeom>
                    <a:avLst/>
                    <a:gdLst>
                      <a:gd name="T0" fmla="*/ 18 w 18"/>
                      <a:gd name="T1" fmla="*/ 3 h 14"/>
                      <a:gd name="T2" fmla="*/ 10 w 18"/>
                      <a:gd name="T3" fmla="*/ 3 h 14"/>
                      <a:gd name="T4" fmla="*/ 0 w 18"/>
                      <a:gd name="T5" fmla="*/ 10 h 14"/>
                      <a:gd name="T6" fmla="*/ 3 w 18"/>
                      <a:gd name="T7" fmla="*/ 14 h 14"/>
                      <a:gd name="T8" fmla="*/ 14 w 18"/>
                      <a:gd name="T9" fmla="*/ 7 h 14"/>
                      <a:gd name="T10" fmla="*/ 10 w 18"/>
                      <a:gd name="T11" fmla="*/ 7 h 14"/>
                      <a:gd name="T12" fmla="*/ 18 w 18"/>
                      <a:gd name="T13" fmla="*/ 3 h 14"/>
                      <a:gd name="T14" fmla="*/ 14 w 18"/>
                      <a:gd name="T15" fmla="*/ 0 h 14"/>
                      <a:gd name="T16" fmla="*/ 10 w 18"/>
                      <a:gd name="T17" fmla="*/ 3 h 14"/>
                      <a:gd name="T18" fmla="*/ 18 w 18"/>
                      <a:gd name="T19" fmla="*/ 3 h 1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"/>
                      <a:gd name="T31" fmla="*/ 0 h 14"/>
                      <a:gd name="T32" fmla="*/ 18 w 18"/>
                      <a:gd name="T33" fmla="*/ 14 h 1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" h="14">
                        <a:moveTo>
                          <a:pt x="18" y="3"/>
                        </a:moveTo>
                        <a:lnTo>
                          <a:pt x="10" y="3"/>
                        </a:lnTo>
                        <a:lnTo>
                          <a:pt x="0" y="10"/>
                        </a:lnTo>
                        <a:lnTo>
                          <a:pt x="3" y="14"/>
                        </a:lnTo>
                        <a:lnTo>
                          <a:pt x="14" y="7"/>
                        </a:lnTo>
                        <a:lnTo>
                          <a:pt x="10" y="7"/>
                        </a:lnTo>
                        <a:lnTo>
                          <a:pt x="18" y="3"/>
                        </a:lnTo>
                        <a:lnTo>
                          <a:pt x="14" y="0"/>
                        </a:lnTo>
                        <a:lnTo>
                          <a:pt x="10" y="3"/>
                        </a:lnTo>
                        <a:lnTo>
                          <a:pt x="18" y="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54" name="Freeform 22"/>
                  <p:cNvSpPr>
                    <a:spLocks/>
                  </p:cNvSpPr>
                  <p:nvPr/>
                </p:nvSpPr>
                <p:spPr bwMode="auto">
                  <a:xfrm>
                    <a:off x="4033" y="2114"/>
                    <a:ext cx="22" cy="33"/>
                  </a:xfrm>
                  <a:custGeom>
                    <a:avLst/>
                    <a:gdLst>
                      <a:gd name="T0" fmla="*/ 18 w 22"/>
                      <a:gd name="T1" fmla="*/ 33 h 33"/>
                      <a:gd name="T2" fmla="*/ 22 w 22"/>
                      <a:gd name="T3" fmla="*/ 29 h 33"/>
                      <a:gd name="T4" fmla="*/ 18 w 22"/>
                      <a:gd name="T5" fmla="*/ 22 h 33"/>
                      <a:gd name="T6" fmla="*/ 15 w 22"/>
                      <a:gd name="T7" fmla="*/ 11 h 33"/>
                      <a:gd name="T8" fmla="*/ 11 w 22"/>
                      <a:gd name="T9" fmla="*/ 7 h 33"/>
                      <a:gd name="T10" fmla="*/ 8 w 22"/>
                      <a:gd name="T11" fmla="*/ 0 h 33"/>
                      <a:gd name="T12" fmla="*/ 0 w 22"/>
                      <a:gd name="T13" fmla="*/ 4 h 33"/>
                      <a:gd name="T14" fmla="*/ 4 w 22"/>
                      <a:gd name="T15" fmla="*/ 11 h 33"/>
                      <a:gd name="T16" fmla="*/ 8 w 22"/>
                      <a:gd name="T17" fmla="*/ 15 h 33"/>
                      <a:gd name="T18" fmla="*/ 11 w 22"/>
                      <a:gd name="T19" fmla="*/ 26 h 33"/>
                      <a:gd name="T20" fmla="*/ 15 w 22"/>
                      <a:gd name="T21" fmla="*/ 33 h 33"/>
                      <a:gd name="T22" fmla="*/ 15 w 22"/>
                      <a:gd name="T23" fmla="*/ 29 h 33"/>
                      <a:gd name="T24" fmla="*/ 18 w 22"/>
                      <a:gd name="T25" fmla="*/ 33 h 33"/>
                      <a:gd name="T26" fmla="*/ 22 w 22"/>
                      <a:gd name="T27" fmla="*/ 33 h 33"/>
                      <a:gd name="T28" fmla="*/ 22 w 22"/>
                      <a:gd name="T29" fmla="*/ 29 h 33"/>
                      <a:gd name="T30" fmla="*/ 18 w 22"/>
                      <a:gd name="T31" fmla="*/ 33 h 33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2"/>
                      <a:gd name="T49" fmla="*/ 0 h 33"/>
                      <a:gd name="T50" fmla="*/ 22 w 22"/>
                      <a:gd name="T51" fmla="*/ 33 h 33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2" h="33">
                        <a:moveTo>
                          <a:pt x="18" y="33"/>
                        </a:moveTo>
                        <a:lnTo>
                          <a:pt x="22" y="29"/>
                        </a:lnTo>
                        <a:lnTo>
                          <a:pt x="18" y="22"/>
                        </a:lnTo>
                        <a:lnTo>
                          <a:pt x="15" y="11"/>
                        </a:lnTo>
                        <a:lnTo>
                          <a:pt x="11" y="7"/>
                        </a:lnTo>
                        <a:lnTo>
                          <a:pt x="8" y="0"/>
                        </a:lnTo>
                        <a:lnTo>
                          <a:pt x="0" y="4"/>
                        </a:lnTo>
                        <a:lnTo>
                          <a:pt x="4" y="11"/>
                        </a:lnTo>
                        <a:lnTo>
                          <a:pt x="8" y="15"/>
                        </a:lnTo>
                        <a:lnTo>
                          <a:pt x="11" y="26"/>
                        </a:lnTo>
                        <a:lnTo>
                          <a:pt x="15" y="33"/>
                        </a:lnTo>
                        <a:lnTo>
                          <a:pt x="15" y="29"/>
                        </a:lnTo>
                        <a:lnTo>
                          <a:pt x="18" y="33"/>
                        </a:lnTo>
                        <a:lnTo>
                          <a:pt x="22" y="33"/>
                        </a:lnTo>
                        <a:lnTo>
                          <a:pt x="22" y="29"/>
                        </a:lnTo>
                        <a:lnTo>
                          <a:pt x="18" y="3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55" name="Freeform 23"/>
                  <p:cNvSpPr>
                    <a:spLocks/>
                  </p:cNvSpPr>
                  <p:nvPr/>
                </p:nvSpPr>
                <p:spPr bwMode="auto">
                  <a:xfrm>
                    <a:off x="4026" y="2143"/>
                    <a:ext cx="25" cy="90"/>
                  </a:xfrm>
                  <a:custGeom>
                    <a:avLst/>
                    <a:gdLst>
                      <a:gd name="T0" fmla="*/ 7 w 25"/>
                      <a:gd name="T1" fmla="*/ 90 h 90"/>
                      <a:gd name="T2" fmla="*/ 11 w 25"/>
                      <a:gd name="T3" fmla="*/ 79 h 90"/>
                      <a:gd name="T4" fmla="*/ 15 w 25"/>
                      <a:gd name="T5" fmla="*/ 69 h 90"/>
                      <a:gd name="T6" fmla="*/ 15 w 25"/>
                      <a:gd name="T7" fmla="*/ 58 h 90"/>
                      <a:gd name="T8" fmla="*/ 18 w 25"/>
                      <a:gd name="T9" fmla="*/ 43 h 90"/>
                      <a:gd name="T10" fmla="*/ 15 w 25"/>
                      <a:gd name="T11" fmla="*/ 33 h 90"/>
                      <a:gd name="T12" fmla="*/ 18 w 25"/>
                      <a:gd name="T13" fmla="*/ 22 h 90"/>
                      <a:gd name="T14" fmla="*/ 22 w 25"/>
                      <a:gd name="T15" fmla="*/ 15 h 90"/>
                      <a:gd name="T16" fmla="*/ 25 w 25"/>
                      <a:gd name="T17" fmla="*/ 4 h 90"/>
                      <a:gd name="T18" fmla="*/ 22 w 25"/>
                      <a:gd name="T19" fmla="*/ 0 h 90"/>
                      <a:gd name="T20" fmla="*/ 15 w 25"/>
                      <a:gd name="T21" fmla="*/ 11 h 90"/>
                      <a:gd name="T22" fmla="*/ 11 w 25"/>
                      <a:gd name="T23" fmla="*/ 22 h 90"/>
                      <a:gd name="T24" fmla="*/ 11 w 25"/>
                      <a:gd name="T25" fmla="*/ 33 h 90"/>
                      <a:gd name="T26" fmla="*/ 7 w 25"/>
                      <a:gd name="T27" fmla="*/ 43 h 90"/>
                      <a:gd name="T28" fmla="*/ 7 w 25"/>
                      <a:gd name="T29" fmla="*/ 69 h 90"/>
                      <a:gd name="T30" fmla="*/ 4 w 25"/>
                      <a:gd name="T31" fmla="*/ 79 h 90"/>
                      <a:gd name="T32" fmla="*/ 0 w 25"/>
                      <a:gd name="T33" fmla="*/ 87 h 90"/>
                      <a:gd name="T34" fmla="*/ 7 w 25"/>
                      <a:gd name="T35" fmla="*/ 90 h 9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5"/>
                      <a:gd name="T55" fmla="*/ 0 h 90"/>
                      <a:gd name="T56" fmla="*/ 25 w 25"/>
                      <a:gd name="T57" fmla="*/ 90 h 9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5" h="90">
                        <a:moveTo>
                          <a:pt x="7" y="90"/>
                        </a:moveTo>
                        <a:lnTo>
                          <a:pt x="11" y="79"/>
                        </a:lnTo>
                        <a:lnTo>
                          <a:pt x="15" y="69"/>
                        </a:lnTo>
                        <a:lnTo>
                          <a:pt x="15" y="58"/>
                        </a:lnTo>
                        <a:lnTo>
                          <a:pt x="18" y="43"/>
                        </a:lnTo>
                        <a:lnTo>
                          <a:pt x="15" y="33"/>
                        </a:lnTo>
                        <a:lnTo>
                          <a:pt x="18" y="22"/>
                        </a:lnTo>
                        <a:lnTo>
                          <a:pt x="22" y="15"/>
                        </a:lnTo>
                        <a:lnTo>
                          <a:pt x="25" y="4"/>
                        </a:lnTo>
                        <a:lnTo>
                          <a:pt x="22" y="0"/>
                        </a:lnTo>
                        <a:lnTo>
                          <a:pt x="15" y="11"/>
                        </a:lnTo>
                        <a:lnTo>
                          <a:pt x="11" y="22"/>
                        </a:lnTo>
                        <a:lnTo>
                          <a:pt x="11" y="33"/>
                        </a:lnTo>
                        <a:lnTo>
                          <a:pt x="7" y="43"/>
                        </a:lnTo>
                        <a:lnTo>
                          <a:pt x="7" y="69"/>
                        </a:lnTo>
                        <a:lnTo>
                          <a:pt x="4" y="79"/>
                        </a:lnTo>
                        <a:lnTo>
                          <a:pt x="0" y="87"/>
                        </a:lnTo>
                        <a:lnTo>
                          <a:pt x="7" y="9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56" name="Freeform 24"/>
                  <p:cNvSpPr>
                    <a:spLocks/>
                  </p:cNvSpPr>
                  <p:nvPr/>
                </p:nvSpPr>
                <p:spPr bwMode="auto">
                  <a:xfrm>
                    <a:off x="4008" y="2230"/>
                    <a:ext cx="25" cy="39"/>
                  </a:xfrm>
                  <a:custGeom>
                    <a:avLst/>
                    <a:gdLst>
                      <a:gd name="T0" fmla="*/ 7 w 25"/>
                      <a:gd name="T1" fmla="*/ 36 h 39"/>
                      <a:gd name="T2" fmla="*/ 7 w 25"/>
                      <a:gd name="T3" fmla="*/ 39 h 39"/>
                      <a:gd name="T4" fmla="*/ 25 w 25"/>
                      <a:gd name="T5" fmla="*/ 3 h 39"/>
                      <a:gd name="T6" fmla="*/ 18 w 25"/>
                      <a:gd name="T7" fmla="*/ 0 h 39"/>
                      <a:gd name="T8" fmla="*/ 0 w 25"/>
                      <a:gd name="T9" fmla="*/ 36 h 39"/>
                      <a:gd name="T10" fmla="*/ 0 w 25"/>
                      <a:gd name="T11" fmla="*/ 39 h 39"/>
                      <a:gd name="T12" fmla="*/ 0 w 25"/>
                      <a:gd name="T13" fmla="*/ 36 h 39"/>
                      <a:gd name="T14" fmla="*/ 0 w 25"/>
                      <a:gd name="T15" fmla="*/ 39 h 39"/>
                      <a:gd name="T16" fmla="*/ 7 w 25"/>
                      <a:gd name="T17" fmla="*/ 36 h 3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5"/>
                      <a:gd name="T28" fmla="*/ 0 h 39"/>
                      <a:gd name="T29" fmla="*/ 25 w 25"/>
                      <a:gd name="T30" fmla="*/ 39 h 3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5" h="39">
                        <a:moveTo>
                          <a:pt x="7" y="36"/>
                        </a:moveTo>
                        <a:lnTo>
                          <a:pt x="7" y="39"/>
                        </a:lnTo>
                        <a:lnTo>
                          <a:pt x="25" y="3"/>
                        </a:lnTo>
                        <a:lnTo>
                          <a:pt x="18" y="0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7" y="36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57" name="Freeform 25"/>
                  <p:cNvSpPr>
                    <a:spLocks/>
                  </p:cNvSpPr>
                  <p:nvPr/>
                </p:nvSpPr>
                <p:spPr bwMode="auto">
                  <a:xfrm>
                    <a:off x="4008" y="2266"/>
                    <a:ext cx="11" cy="86"/>
                  </a:xfrm>
                  <a:custGeom>
                    <a:avLst/>
                    <a:gdLst>
                      <a:gd name="T0" fmla="*/ 11 w 11"/>
                      <a:gd name="T1" fmla="*/ 86 h 86"/>
                      <a:gd name="T2" fmla="*/ 11 w 11"/>
                      <a:gd name="T3" fmla="*/ 21 h 86"/>
                      <a:gd name="T4" fmla="*/ 7 w 11"/>
                      <a:gd name="T5" fmla="*/ 0 h 86"/>
                      <a:gd name="T6" fmla="*/ 0 w 11"/>
                      <a:gd name="T7" fmla="*/ 3 h 86"/>
                      <a:gd name="T8" fmla="*/ 4 w 11"/>
                      <a:gd name="T9" fmla="*/ 21 h 86"/>
                      <a:gd name="T10" fmla="*/ 4 w 11"/>
                      <a:gd name="T11" fmla="*/ 86 h 86"/>
                      <a:gd name="T12" fmla="*/ 4 w 11"/>
                      <a:gd name="T13" fmla="*/ 83 h 86"/>
                      <a:gd name="T14" fmla="*/ 11 w 11"/>
                      <a:gd name="T15" fmla="*/ 86 h 86"/>
                      <a:gd name="T16" fmla="*/ 11 w 11"/>
                      <a:gd name="T17" fmla="*/ 83 h 86"/>
                      <a:gd name="T18" fmla="*/ 11 w 11"/>
                      <a:gd name="T19" fmla="*/ 86 h 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"/>
                      <a:gd name="T31" fmla="*/ 0 h 86"/>
                      <a:gd name="T32" fmla="*/ 11 w 11"/>
                      <a:gd name="T33" fmla="*/ 86 h 8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" h="86">
                        <a:moveTo>
                          <a:pt x="11" y="86"/>
                        </a:moveTo>
                        <a:lnTo>
                          <a:pt x="11" y="21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lnTo>
                          <a:pt x="4" y="21"/>
                        </a:lnTo>
                        <a:lnTo>
                          <a:pt x="4" y="86"/>
                        </a:lnTo>
                        <a:lnTo>
                          <a:pt x="4" y="83"/>
                        </a:lnTo>
                        <a:lnTo>
                          <a:pt x="11" y="86"/>
                        </a:lnTo>
                        <a:lnTo>
                          <a:pt x="11" y="83"/>
                        </a:lnTo>
                        <a:lnTo>
                          <a:pt x="11" y="86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58" name="Freeform 26"/>
                  <p:cNvSpPr>
                    <a:spLocks/>
                  </p:cNvSpPr>
                  <p:nvPr/>
                </p:nvSpPr>
                <p:spPr bwMode="auto">
                  <a:xfrm>
                    <a:off x="3915" y="2349"/>
                    <a:ext cx="104" cy="68"/>
                  </a:xfrm>
                  <a:custGeom>
                    <a:avLst/>
                    <a:gdLst>
                      <a:gd name="T0" fmla="*/ 3 w 104"/>
                      <a:gd name="T1" fmla="*/ 68 h 68"/>
                      <a:gd name="T2" fmla="*/ 10 w 104"/>
                      <a:gd name="T3" fmla="*/ 64 h 68"/>
                      <a:gd name="T4" fmla="*/ 18 w 104"/>
                      <a:gd name="T5" fmla="*/ 61 h 68"/>
                      <a:gd name="T6" fmla="*/ 25 w 104"/>
                      <a:gd name="T7" fmla="*/ 57 h 68"/>
                      <a:gd name="T8" fmla="*/ 32 w 104"/>
                      <a:gd name="T9" fmla="*/ 57 h 68"/>
                      <a:gd name="T10" fmla="*/ 39 w 104"/>
                      <a:gd name="T11" fmla="*/ 54 h 68"/>
                      <a:gd name="T12" fmla="*/ 46 w 104"/>
                      <a:gd name="T13" fmla="*/ 54 h 68"/>
                      <a:gd name="T14" fmla="*/ 57 w 104"/>
                      <a:gd name="T15" fmla="*/ 50 h 68"/>
                      <a:gd name="T16" fmla="*/ 64 w 104"/>
                      <a:gd name="T17" fmla="*/ 50 h 68"/>
                      <a:gd name="T18" fmla="*/ 72 w 104"/>
                      <a:gd name="T19" fmla="*/ 46 h 68"/>
                      <a:gd name="T20" fmla="*/ 79 w 104"/>
                      <a:gd name="T21" fmla="*/ 43 h 68"/>
                      <a:gd name="T22" fmla="*/ 82 w 104"/>
                      <a:gd name="T23" fmla="*/ 36 h 68"/>
                      <a:gd name="T24" fmla="*/ 90 w 104"/>
                      <a:gd name="T25" fmla="*/ 32 h 68"/>
                      <a:gd name="T26" fmla="*/ 97 w 104"/>
                      <a:gd name="T27" fmla="*/ 25 h 68"/>
                      <a:gd name="T28" fmla="*/ 100 w 104"/>
                      <a:gd name="T29" fmla="*/ 18 h 68"/>
                      <a:gd name="T30" fmla="*/ 104 w 104"/>
                      <a:gd name="T31" fmla="*/ 10 h 68"/>
                      <a:gd name="T32" fmla="*/ 104 w 104"/>
                      <a:gd name="T33" fmla="*/ 3 h 68"/>
                      <a:gd name="T34" fmla="*/ 97 w 104"/>
                      <a:gd name="T35" fmla="*/ 0 h 68"/>
                      <a:gd name="T36" fmla="*/ 97 w 104"/>
                      <a:gd name="T37" fmla="*/ 10 h 68"/>
                      <a:gd name="T38" fmla="*/ 93 w 104"/>
                      <a:gd name="T39" fmla="*/ 14 h 68"/>
                      <a:gd name="T40" fmla="*/ 90 w 104"/>
                      <a:gd name="T41" fmla="*/ 21 h 68"/>
                      <a:gd name="T42" fmla="*/ 86 w 104"/>
                      <a:gd name="T43" fmla="*/ 28 h 68"/>
                      <a:gd name="T44" fmla="*/ 79 w 104"/>
                      <a:gd name="T45" fmla="*/ 32 h 68"/>
                      <a:gd name="T46" fmla="*/ 75 w 104"/>
                      <a:gd name="T47" fmla="*/ 36 h 68"/>
                      <a:gd name="T48" fmla="*/ 68 w 104"/>
                      <a:gd name="T49" fmla="*/ 39 h 68"/>
                      <a:gd name="T50" fmla="*/ 61 w 104"/>
                      <a:gd name="T51" fmla="*/ 43 h 68"/>
                      <a:gd name="T52" fmla="*/ 54 w 104"/>
                      <a:gd name="T53" fmla="*/ 43 h 68"/>
                      <a:gd name="T54" fmla="*/ 46 w 104"/>
                      <a:gd name="T55" fmla="*/ 46 h 68"/>
                      <a:gd name="T56" fmla="*/ 39 w 104"/>
                      <a:gd name="T57" fmla="*/ 50 h 68"/>
                      <a:gd name="T58" fmla="*/ 32 w 104"/>
                      <a:gd name="T59" fmla="*/ 50 h 68"/>
                      <a:gd name="T60" fmla="*/ 25 w 104"/>
                      <a:gd name="T61" fmla="*/ 54 h 68"/>
                      <a:gd name="T62" fmla="*/ 14 w 104"/>
                      <a:gd name="T63" fmla="*/ 54 h 68"/>
                      <a:gd name="T64" fmla="*/ 7 w 104"/>
                      <a:gd name="T65" fmla="*/ 57 h 68"/>
                      <a:gd name="T66" fmla="*/ 0 w 104"/>
                      <a:gd name="T67" fmla="*/ 61 h 68"/>
                      <a:gd name="T68" fmla="*/ 3 w 104"/>
                      <a:gd name="T69" fmla="*/ 68 h 68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04"/>
                      <a:gd name="T106" fmla="*/ 0 h 68"/>
                      <a:gd name="T107" fmla="*/ 104 w 104"/>
                      <a:gd name="T108" fmla="*/ 68 h 68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04" h="68">
                        <a:moveTo>
                          <a:pt x="3" y="68"/>
                        </a:moveTo>
                        <a:lnTo>
                          <a:pt x="10" y="64"/>
                        </a:lnTo>
                        <a:lnTo>
                          <a:pt x="18" y="61"/>
                        </a:lnTo>
                        <a:lnTo>
                          <a:pt x="25" y="57"/>
                        </a:lnTo>
                        <a:lnTo>
                          <a:pt x="32" y="57"/>
                        </a:lnTo>
                        <a:lnTo>
                          <a:pt x="39" y="54"/>
                        </a:lnTo>
                        <a:lnTo>
                          <a:pt x="46" y="54"/>
                        </a:lnTo>
                        <a:lnTo>
                          <a:pt x="57" y="50"/>
                        </a:lnTo>
                        <a:lnTo>
                          <a:pt x="64" y="50"/>
                        </a:lnTo>
                        <a:lnTo>
                          <a:pt x="72" y="46"/>
                        </a:lnTo>
                        <a:lnTo>
                          <a:pt x="79" y="43"/>
                        </a:lnTo>
                        <a:lnTo>
                          <a:pt x="82" y="36"/>
                        </a:lnTo>
                        <a:lnTo>
                          <a:pt x="90" y="32"/>
                        </a:lnTo>
                        <a:lnTo>
                          <a:pt x="97" y="25"/>
                        </a:lnTo>
                        <a:lnTo>
                          <a:pt x="100" y="18"/>
                        </a:lnTo>
                        <a:lnTo>
                          <a:pt x="104" y="10"/>
                        </a:lnTo>
                        <a:lnTo>
                          <a:pt x="104" y="3"/>
                        </a:lnTo>
                        <a:lnTo>
                          <a:pt x="97" y="0"/>
                        </a:lnTo>
                        <a:lnTo>
                          <a:pt x="97" y="10"/>
                        </a:lnTo>
                        <a:lnTo>
                          <a:pt x="93" y="14"/>
                        </a:lnTo>
                        <a:lnTo>
                          <a:pt x="90" y="21"/>
                        </a:lnTo>
                        <a:lnTo>
                          <a:pt x="86" y="28"/>
                        </a:lnTo>
                        <a:lnTo>
                          <a:pt x="79" y="32"/>
                        </a:lnTo>
                        <a:lnTo>
                          <a:pt x="75" y="36"/>
                        </a:lnTo>
                        <a:lnTo>
                          <a:pt x="68" y="39"/>
                        </a:lnTo>
                        <a:lnTo>
                          <a:pt x="61" y="43"/>
                        </a:lnTo>
                        <a:lnTo>
                          <a:pt x="54" y="43"/>
                        </a:lnTo>
                        <a:lnTo>
                          <a:pt x="46" y="46"/>
                        </a:lnTo>
                        <a:lnTo>
                          <a:pt x="39" y="50"/>
                        </a:lnTo>
                        <a:lnTo>
                          <a:pt x="32" y="50"/>
                        </a:lnTo>
                        <a:lnTo>
                          <a:pt x="25" y="54"/>
                        </a:lnTo>
                        <a:lnTo>
                          <a:pt x="14" y="54"/>
                        </a:lnTo>
                        <a:lnTo>
                          <a:pt x="7" y="57"/>
                        </a:lnTo>
                        <a:lnTo>
                          <a:pt x="0" y="61"/>
                        </a:lnTo>
                        <a:lnTo>
                          <a:pt x="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59" name="Freeform 27"/>
                  <p:cNvSpPr>
                    <a:spLocks/>
                  </p:cNvSpPr>
                  <p:nvPr/>
                </p:nvSpPr>
                <p:spPr bwMode="auto">
                  <a:xfrm>
                    <a:off x="3871" y="2410"/>
                    <a:ext cx="47" cy="43"/>
                  </a:xfrm>
                  <a:custGeom>
                    <a:avLst/>
                    <a:gdLst>
                      <a:gd name="T0" fmla="*/ 4 w 47"/>
                      <a:gd name="T1" fmla="*/ 43 h 43"/>
                      <a:gd name="T2" fmla="*/ 4 w 47"/>
                      <a:gd name="T3" fmla="*/ 40 h 43"/>
                      <a:gd name="T4" fmla="*/ 47 w 47"/>
                      <a:gd name="T5" fmla="*/ 7 h 43"/>
                      <a:gd name="T6" fmla="*/ 44 w 47"/>
                      <a:gd name="T7" fmla="*/ 0 h 43"/>
                      <a:gd name="T8" fmla="*/ 0 w 47"/>
                      <a:gd name="T9" fmla="*/ 36 h 43"/>
                      <a:gd name="T10" fmla="*/ 4 w 47"/>
                      <a:gd name="T11" fmla="*/ 43 h 43"/>
                      <a:gd name="T12" fmla="*/ 4 w 47"/>
                      <a:gd name="T13" fmla="*/ 40 h 43"/>
                      <a:gd name="T14" fmla="*/ 4 w 47"/>
                      <a:gd name="T15" fmla="*/ 43 h 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7"/>
                      <a:gd name="T25" fmla="*/ 0 h 43"/>
                      <a:gd name="T26" fmla="*/ 47 w 47"/>
                      <a:gd name="T27" fmla="*/ 43 h 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7" h="43">
                        <a:moveTo>
                          <a:pt x="4" y="43"/>
                        </a:moveTo>
                        <a:lnTo>
                          <a:pt x="4" y="40"/>
                        </a:lnTo>
                        <a:lnTo>
                          <a:pt x="47" y="7"/>
                        </a:lnTo>
                        <a:lnTo>
                          <a:pt x="44" y="0"/>
                        </a:lnTo>
                        <a:lnTo>
                          <a:pt x="0" y="36"/>
                        </a:lnTo>
                        <a:lnTo>
                          <a:pt x="4" y="43"/>
                        </a:lnTo>
                        <a:lnTo>
                          <a:pt x="4" y="40"/>
                        </a:lnTo>
                        <a:lnTo>
                          <a:pt x="4" y="4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60" name="Freeform 28"/>
                  <p:cNvSpPr>
                    <a:spLocks/>
                  </p:cNvSpPr>
                  <p:nvPr/>
                </p:nvSpPr>
                <p:spPr bwMode="auto">
                  <a:xfrm>
                    <a:off x="3799" y="2446"/>
                    <a:ext cx="76" cy="36"/>
                  </a:xfrm>
                  <a:custGeom>
                    <a:avLst/>
                    <a:gdLst>
                      <a:gd name="T0" fmla="*/ 7 w 76"/>
                      <a:gd name="T1" fmla="*/ 32 h 36"/>
                      <a:gd name="T2" fmla="*/ 7 w 76"/>
                      <a:gd name="T3" fmla="*/ 36 h 36"/>
                      <a:gd name="T4" fmla="*/ 11 w 76"/>
                      <a:gd name="T5" fmla="*/ 29 h 36"/>
                      <a:gd name="T6" fmla="*/ 22 w 76"/>
                      <a:gd name="T7" fmla="*/ 22 h 36"/>
                      <a:gd name="T8" fmla="*/ 29 w 76"/>
                      <a:gd name="T9" fmla="*/ 18 h 36"/>
                      <a:gd name="T10" fmla="*/ 36 w 76"/>
                      <a:gd name="T11" fmla="*/ 18 h 36"/>
                      <a:gd name="T12" fmla="*/ 47 w 76"/>
                      <a:gd name="T13" fmla="*/ 14 h 36"/>
                      <a:gd name="T14" fmla="*/ 54 w 76"/>
                      <a:gd name="T15" fmla="*/ 11 h 36"/>
                      <a:gd name="T16" fmla="*/ 65 w 76"/>
                      <a:gd name="T17" fmla="*/ 11 h 36"/>
                      <a:gd name="T18" fmla="*/ 76 w 76"/>
                      <a:gd name="T19" fmla="*/ 7 h 36"/>
                      <a:gd name="T20" fmla="*/ 72 w 76"/>
                      <a:gd name="T21" fmla="*/ 0 h 36"/>
                      <a:gd name="T22" fmla="*/ 61 w 76"/>
                      <a:gd name="T23" fmla="*/ 4 h 36"/>
                      <a:gd name="T24" fmla="*/ 54 w 76"/>
                      <a:gd name="T25" fmla="*/ 4 h 36"/>
                      <a:gd name="T26" fmla="*/ 43 w 76"/>
                      <a:gd name="T27" fmla="*/ 7 h 36"/>
                      <a:gd name="T28" fmla="*/ 36 w 76"/>
                      <a:gd name="T29" fmla="*/ 11 h 36"/>
                      <a:gd name="T30" fmla="*/ 25 w 76"/>
                      <a:gd name="T31" fmla="*/ 14 h 36"/>
                      <a:gd name="T32" fmla="*/ 18 w 76"/>
                      <a:gd name="T33" fmla="*/ 18 h 36"/>
                      <a:gd name="T34" fmla="*/ 7 w 76"/>
                      <a:gd name="T35" fmla="*/ 22 h 36"/>
                      <a:gd name="T36" fmla="*/ 0 w 76"/>
                      <a:gd name="T37" fmla="*/ 32 h 36"/>
                      <a:gd name="T38" fmla="*/ 7 w 76"/>
                      <a:gd name="T39" fmla="*/ 32 h 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76"/>
                      <a:gd name="T61" fmla="*/ 0 h 36"/>
                      <a:gd name="T62" fmla="*/ 76 w 76"/>
                      <a:gd name="T63" fmla="*/ 36 h 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76" h="36">
                        <a:moveTo>
                          <a:pt x="7" y="32"/>
                        </a:moveTo>
                        <a:lnTo>
                          <a:pt x="7" y="36"/>
                        </a:lnTo>
                        <a:lnTo>
                          <a:pt x="11" y="29"/>
                        </a:lnTo>
                        <a:lnTo>
                          <a:pt x="22" y="22"/>
                        </a:lnTo>
                        <a:lnTo>
                          <a:pt x="29" y="18"/>
                        </a:lnTo>
                        <a:lnTo>
                          <a:pt x="36" y="18"/>
                        </a:lnTo>
                        <a:lnTo>
                          <a:pt x="47" y="14"/>
                        </a:lnTo>
                        <a:lnTo>
                          <a:pt x="54" y="11"/>
                        </a:lnTo>
                        <a:lnTo>
                          <a:pt x="65" y="11"/>
                        </a:lnTo>
                        <a:lnTo>
                          <a:pt x="76" y="7"/>
                        </a:lnTo>
                        <a:lnTo>
                          <a:pt x="72" y="0"/>
                        </a:lnTo>
                        <a:lnTo>
                          <a:pt x="61" y="4"/>
                        </a:lnTo>
                        <a:lnTo>
                          <a:pt x="54" y="4"/>
                        </a:lnTo>
                        <a:lnTo>
                          <a:pt x="43" y="7"/>
                        </a:lnTo>
                        <a:lnTo>
                          <a:pt x="36" y="11"/>
                        </a:lnTo>
                        <a:lnTo>
                          <a:pt x="25" y="14"/>
                        </a:lnTo>
                        <a:lnTo>
                          <a:pt x="18" y="18"/>
                        </a:lnTo>
                        <a:lnTo>
                          <a:pt x="7" y="22"/>
                        </a:lnTo>
                        <a:lnTo>
                          <a:pt x="0" y="32"/>
                        </a:lnTo>
                        <a:lnTo>
                          <a:pt x="7" y="3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61" name="Freeform 29"/>
                  <p:cNvSpPr>
                    <a:spLocks/>
                  </p:cNvSpPr>
                  <p:nvPr/>
                </p:nvSpPr>
                <p:spPr bwMode="auto">
                  <a:xfrm>
                    <a:off x="3799" y="2478"/>
                    <a:ext cx="18" cy="22"/>
                  </a:xfrm>
                  <a:custGeom>
                    <a:avLst/>
                    <a:gdLst>
                      <a:gd name="T0" fmla="*/ 18 w 18"/>
                      <a:gd name="T1" fmla="*/ 15 h 22"/>
                      <a:gd name="T2" fmla="*/ 15 w 18"/>
                      <a:gd name="T3" fmla="*/ 15 h 22"/>
                      <a:gd name="T4" fmla="*/ 7 w 18"/>
                      <a:gd name="T5" fmla="*/ 8 h 22"/>
                      <a:gd name="T6" fmla="*/ 7 w 18"/>
                      <a:gd name="T7" fmla="*/ 0 h 22"/>
                      <a:gd name="T8" fmla="*/ 0 w 18"/>
                      <a:gd name="T9" fmla="*/ 0 h 22"/>
                      <a:gd name="T10" fmla="*/ 0 w 18"/>
                      <a:gd name="T11" fmla="*/ 8 h 22"/>
                      <a:gd name="T12" fmla="*/ 4 w 18"/>
                      <a:gd name="T13" fmla="*/ 15 h 22"/>
                      <a:gd name="T14" fmla="*/ 7 w 18"/>
                      <a:gd name="T15" fmla="*/ 18 h 22"/>
                      <a:gd name="T16" fmla="*/ 18 w 18"/>
                      <a:gd name="T17" fmla="*/ 22 h 22"/>
                      <a:gd name="T18" fmla="*/ 18 w 18"/>
                      <a:gd name="T19" fmla="*/ 15 h 2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"/>
                      <a:gd name="T31" fmla="*/ 0 h 22"/>
                      <a:gd name="T32" fmla="*/ 18 w 18"/>
                      <a:gd name="T33" fmla="*/ 22 h 2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" h="22">
                        <a:moveTo>
                          <a:pt x="18" y="15"/>
                        </a:moveTo>
                        <a:lnTo>
                          <a:pt x="15" y="15"/>
                        </a:lnTo>
                        <a:lnTo>
                          <a:pt x="7" y="8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4" y="15"/>
                        </a:lnTo>
                        <a:lnTo>
                          <a:pt x="7" y="18"/>
                        </a:lnTo>
                        <a:lnTo>
                          <a:pt x="18" y="22"/>
                        </a:lnTo>
                        <a:lnTo>
                          <a:pt x="18" y="1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62" name="Freeform 30"/>
                  <p:cNvSpPr>
                    <a:spLocks/>
                  </p:cNvSpPr>
                  <p:nvPr/>
                </p:nvSpPr>
                <p:spPr bwMode="auto">
                  <a:xfrm>
                    <a:off x="3817" y="2493"/>
                    <a:ext cx="33" cy="14"/>
                  </a:xfrm>
                  <a:custGeom>
                    <a:avLst/>
                    <a:gdLst>
                      <a:gd name="T0" fmla="*/ 33 w 33"/>
                      <a:gd name="T1" fmla="*/ 11 h 14"/>
                      <a:gd name="T2" fmla="*/ 25 w 33"/>
                      <a:gd name="T3" fmla="*/ 3 h 14"/>
                      <a:gd name="T4" fmla="*/ 15 w 33"/>
                      <a:gd name="T5" fmla="*/ 3 h 14"/>
                      <a:gd name="T6" fmla="*/ 11 w 33"/>
                      <a:gd name="T7" fmla="*/ 0 h 14"/>
                      <a:gd name="T8" fmla="*/ 7 w 33"/>
                      <a:gd name="T9" fmla="*/ 3 h 14"/>
                      <a:gd name="T10" fmla="*/ 4 w 33"/>
                      <a:gd name="T11" fmla="*/ 3 h 14"/>
                      <a:gd name="T12" fmla="*/ 0 w 33"/>
                      <a:gd name="T13" fmla="*/ 0 h 14"/>
                      <a:gd name="T14" fmla="*/ 0 w 33"/>
                      <a:gd name="T15" fmla="*/ 7 h 14"/>
                      <a:gd name="T16" fmla="*/ 4 w 33"/>
                      <a:gd name="T17" fmla="*/ 11 h 14"/>
                      <a:gd name="T18" fmla="*/ 22 w 33"/>
                      <a:gd name="T19" fmla="*/ 11 h 14"/>
                      <a:gd name="T20" fmla="*/ 25 w 33"/>
                      <a:gd name="T21" fmla="*/ 14 h 14"/>
                      <a:gd name="T22" fmla="*/ 33 w 33"/>
                      <a:gd name="T23" fmla="*/ 11 h 1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3"/>
                      <a:gd name="T37" fmla="*/ 0 h 14"/>
                      <a:gd name="T38" fmla="*/ 33 w 33"/>
                      <a:gd name="T39" fmla="*/ 14 h 1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3" h="14">
                        <a:moveTo>
                          <a:pt x="33" y="11"/>
                        </a:moveTo>
                        <a:lnTo>
                          <a:pt x="25" y="3"/>
                        </a:lnTo>
                        <a:lnTo>
                          <a:pt x="15" y="3"/>
                        </a:lnTo>
                        <a:lnTo>
                          <a:pt x="11" y="0"/>
                        </a:lnTo>
                        <a:lnTo>
                          <a:pt x="7" y="3"/>
                        </a:lnTo>
                        <a:lnTo>
                          <a:pt x="4" y="3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4" y="11"/>
                        </a:lnTo>
                        <a:lnTo>
                          <a:pt x="22" y="11"/>
                        </a:lnTo>
                        <a:lnTo>
                          <a:pt x="25" y="14"/>
                        </a:lnTo>
                        <a:lnTo>
                          <a:pt x="33" y="1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63" name="Freeform 31"/>
                  <p:cNvSpPr>
                    <a:spLocks/>
                  </p:cNvSpPr>
                  <p:nvPr/>
                </p:nvSpPr>
                <p:spPr bwMode="auto">
                  <a:xfrm>
                    <a:off x="3842" y="2504"/>
                    <a:ext cx="11" cy="46"/>
                  </a:xfrm>
                  <a:custGeom>
                    <a:avLst/>
                    <a:gdLst>
                      <a:gd name="T0" fmla="*/ 11 w 11"/>
                      <a:gd name="T1" fmla="*/ 43 h 46"/>
                      <a:gd name="T2" fmla="*/ 8 w 11"/>
                      <a:gd name="T3" fmla="*/ 43 h 46"/>
                      <a:gd name="T4" fmla="*/ 8 w 11"/>
                      <a:gd name="T5" fmla="*/ 0 h 46"/>
                      <a:gd name="T6" fmla="*/ 0 w 11"/>
                      <a:gd name="T7" fmla="*/ 3 h 46"/>
                      <a:gd name="T8" fmla="*/ 0 w 11"/>
                      <a:gd name="T9" fmla="*/ 46 h 46"/>
                      <a:gd name="T10" fmla="*/ 0 w 11"/>
                      <a:gd name="T11" fmla="*/ 43 h 46"/>
                      <a:gd name="T12" fmla="*/ 11 w 11"/>
                      <a:gd name="T13" fmla="*/ 43 h 46"/>
                      <a:gd name="T14" fmla="*/ 8 w 11"/>
                      <a:gd name="T15" fmla="*/ 43 h 46"/>
                      <a:gd name="T16" fmla="*/ 11 w 11"/>
                      <a:gd name="T17" fmla="*/ 43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1"/>
                      <a:gd name="T28" fmla="*/ 0 h 46"/>
                      <a:gd name="T29" fmla="*/ 11 w 11"/>
                      <a:gd name="T30" fmla="*/ 46 h 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1" h="46">
                        <a:moveTo>
                          <a:pt x="11" y="43"/>
                        </a:moveTo>
                        <a:lnTo>
                          <a:pt x="8" y="43"/>
                        </a:lnTo>
                        <a:lnTo>
                          <a:pt x="8" y="0"/>
                        </a:lnTo>
                        <a:lnTo>
                          <a:pt x="0" y="3"/>
                        </a:lnTo>
                        <a:lnTo>
                          <a:pt x="0" y="46"/>
                        </a:lnTo>
                        <a:lnTo>
                          <a:pt x="0" y="43"/>
                        </a:lnTo>
                        <a:lnTo>
                          <a:pt x="11" y="43"/>
                        </a:lnTo>
                        <a:lnTo>
                          <a:pt x="8" y="43"/>
                        </a:lnTo>
                        <a:lnTo>
                          <a:pt x="11" y="4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64" name="Freeform 32"/>
                  <p:cNvSpPr>
                    <a:spLocks/>
                  </p:cNvSpPr>
                  <p:nvPr/>
                </p:nvSpPr>
                <p:spPr bwMode="auto">
                  <a:xfrm>
                    <a:off x="3828" y="2547"/>
                    <a:ext cx="25" cy="32"/>
                  </a:xfrm>
                  <a:custGeom>
                    <a:avLst/>
                    <a:gdLst>
                      <a:gd name="T0" fmla="*/ 4 w 25"/>
                      <a:gd name="T1" fmla="*/ 32 h 32"/>
                      <a:gd name="T2" fmla="*/ 18 w 25"/>
                      <a:gd name="T3" fmla="*/ 18 h 32"/>
                      <a:gd name="T4" fmla="*/ 22 w 25"/>
                      <a:gd name="T5" fmla="*/ 11 h 32"/>
                      <a:gd name="T6" fmla="*/ 25 w 25"/>
                      <a:gd name="T7" fmla="*/ 0 h 32"/>
                      <a:gd name="T8" fmla="*/ 14 w 25"/>
                      <a:gd name="T9" fmla="*/ 0 h 32"/>
                      <a:gd name="T10" fmla="*/ 14 w 25"/>
                      <a:gd name="T11" fmla="*/ 11 h 32"/>
                      <a:gd name="T12" fmla="*/ 11 w 25"/>
                      <a:gd name="T13" fmla="*/ 14 h 32"/>
                      <a:gd name="T14" fmla="*/ 7 w 25"/>
                      <a:gd name="T15" fmla="*/ 21 h 32"/>
                      <a:gd name="T16" fmla="*/ 0 w 25"/>
                      <a:gd name="T17" fmla="*/ 25 h 32"/>
                      <a:gd name="T18" fmla="*/ 4 w 25"/>
                      <a:gd name="T19" fmla="*/ 32 h 3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5"/>
                      <a:gd name="T31" fmla="*/ 0 h 32"/>
                      <a:gd name="T32" fmla="*/ 25 w 25"/>
                      <a:gd name="T33" fmla="*/ 32 h 3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5" h="32">
                        <a:moveTo>
                          <a:pt x="4" y="32"/>
                        </a:moveTo>
                        <a:lnTo>
                          <a:pt x="18" y="18"/>
                        </a:lnTo>
                        <a:lnTo>
                          <a:pt x="22" y="11"/>
                        </a:lnTo>
                        <a:lnTo>
                          <a:pt x="25" y="0"/>
                        </a:lnTo>
                        <a:lnTo>
                          <a:pt x="14" y="0"/>
                        </a:lnTo>
                        <a:lnTo>
                          <a:pt x="14" y="11"/>
                        </a:lnTo>
                        <a:lnTo>
                          <a:pt x="11" y="14"/>
                        </a:lnTo>
                        <a:lnTo>
                          <a:pt x="7" y="21"/>
                        </a:lnTo>
                        <a:lnTo>
                          <a:pt x="0" y="25"/>
                        </a:lnTo>
                        <a:lnTo>
                          <a:pt x="4" y="3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65" name="Freeform 33"/>
                  <p:cNvSpPr>
                    <a:spLocks/>
                  </p:cNvSpPr>
                  <p:nvPr/>
                </p:nvSpPr>
                <p:spPr bwMode="auto">
                  <a:xfrm>
                    <a:off x="3799" y="2572"/>
                    <a:ext cx="33" cy="22"/>
                  </a:xfrm>
                  <a:custGeom>
                    <a:avLst/>
                    <a:gdLst>
                      <a:gd name="T0" fmla="*/ 7 w 33"/>
                      <a:gd name="T1" fmla="*/ 22 h 22"/>
                      <a:gd name="T2" fmla="*/ 7 w 33"/>
                      <a:gd name="T3" fmla="*/ 14 h 22"/>
                      <a:gd name="T4" fmla="*/ 11 w 33"/>
                      <a:gd name="T5" fmla="*/ 14 h 22"/>
                      <a:gd name="T6" fmla="*/ 11 w 33"/>
                      <a:gd name="T7" fmla="*/ 11 h 22"/>
                      <a:gd name="T8" fmla="*/ 22 w 33"/>
                      <a:gd name="T9" fmla="*/ 11 h 22"/>
                      <a:gd name="T10" fmla="*/ 25 w 33"/>
                      <a:gd name="T11" fmla="*/ 7 h 22"/>
                      <a:gd name="T12" fmla="*/ 33 w 33"/>
                      <a:gd name="T13" fmla="*/ 7 h 22"/>
                      <a:gd name="T14" fmla="*/ 29 w 33"/>
                      <a:gd name="T15" fmla="*/ 0 h 22"/>
                      <a:gd name="T16" fmla="*/ 22 w 33"/>
                      <a:gd name="T17" fmla="*/ 0 h 22"/>
                      <a:gd name="T18" fmla="*/ 18 w 33"/>
                      <a:gd name="T19" fmla="*/ 4 h 22"/>
                      <a:gd name="T20" fmla="*/ 15 w 33"/>
                      <a:gd name="T21" fmla="*/ 4 h 22"/>
                      <a:gd name="T22" fmla="*/ 7 w 33"/>
                      <a:gd name="T23" fmla="*/ 7 h 22"/>
                      <a:gd name="T24" fmla="*/ 0 w 33"/>
                      <a:gd name="T25" fmla="*/ 14 h 22"/>
                      <a:gd name="T26" fmla="*/ 0 w 33"/>
                      <a:gd name="T27" fmla="*/ 18 h 22"/>
                      <a:gd name="T28" fmla="*/ 7 w 33"/>
                      <a:gd name="T29" fmla="*/ 22 h 22"/>
                      <a:gd name="T30" fmla="*/ 7 w 33"/>
                      <a:gd name="T31" fmla="*/ 18 h 22"/>
                      <a:gd name="T32" fmla="*/ 7 w 33"/>
                      <a:gd name="T33" fmla="*/ 22 h 2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3"/>
                      <a:gd name="T52" fmla="*/ 0 h 22"/>
                      <a:gd name="T53" fmla="*/ 33 w 33"/>
                      <a:gd name="T54" fmla="*/ 22 h 2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3" h="22">
                        <a:moveTo>
                          <a:pt x="7" y="22"/>
                        </a:moveTo>
                        <a:lnTo>
                          <a:pt x="7" y="14"/>
                        </a:lnTo>
                        <a:lnTo>
                          <a:pt x="11" y="14"/>
                        </a:lnTo>
                        <a:lnTo>
                          <a:pt x="11" y="11"/>
                        </a:lnTo>
                        <a:lnTo>
                          <a:pt x="22" y="11"/>
                        </a:lnTo>
                        <a:lnTo>
                          <a:pt x="25" y="7"/>
                        </a:lnTo>
                        <a:lnTo>
                          <a:pt x="33" y="7"/>
                        </a:lnTo>
                        <a:lnTo>
                          <a:pt x="29" y="0"/>
                        </a:lnTo>
                        <a:lnTo>
                          <a:pt x="22" y="0"/>
                        </a:lnTo>
                        <a:lnTo>
                          <a:pt x="18" y="4"/>
                        </a:lnTo>
                        <a:lnTo>
                          <a:pt x="15" y="4"/>
                        </a:lnTo>
                        <a:lnTo>
                          <a:pt x="7" y="7"/>
                        </a:lnTo>
                        <a:lnTo>
                          <a:pt x="0" y="14"/>
                        </a:lnTo>
                        <a:lnTo>
                          <a:pt x="0" y="18"/>
                        </a:lnTo>
                        <a:lnTo>
                          <a:pt x="7" y="22"/>
                        </a:lnTo>
                        <a:lnTo>
                          <a:pt x="7" y="18"/>
                        </a:lnTo>
                        <a:lnTo>
                          <a:pt x="7" y="2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66" name="Freeform 34"/>
                  <p:cNvSpPr>
                    <a:spLocks/>
                  </p:cNvSpPr>
                  <p:nvPr/>
                </p:nvSpPr>
                <p:spPr bwMode="auto">
                  <a:xfrm>
                    <a:off x="3796" y="2590"/>
                    <a:ext cx="10" cy="65"/>
                  </a:xfrm>
                  <a:custGeom>
                    <a:avLst/>
                    <a:gdLst>
                      <a:gd name="T0" fmla="*/ 7 w 10"/>
                      <a:gd name="T1" fmla="*/ 65 h 65"/>
                      <a:gd name="T2" fmla="*/ 7 w 10"/>
                      <a:gd name="T3" fmla="*/ 15 h 65"/>
                      <a:gd name="T4" fmla="*/ 10 w 10"/>
                      <a:gd name="T5" fmla="*/ 4 h 65"/>
                      <a:gd name="T6" fmla="*/ 3 w 10"/>
                      <a:gd name="T7" fmla="*/ 0 h 65"/>
                      <a:gd name="T8" fmla="*/ 0 w 10"/>
                      <a:gd name="T9" fmla="*/ 15 h 65"/>
                      <a:gd name="T10" fmla="*/ 0 w 10"/>
                      <a:gd name="T11" fmla="*/ 47 h 65"/>
                      <a:gd name="T12" fmla="*/ 3 w 10"/>
                      <a:gd name="T13" fmla="*/ 61 h 65"/>
                      <a:gd name="T14" fmla="*/ 7 w 10"/>
                      <a:gd name="T15" fmla="*/ 65 h 65"/>
                      <a:gd name="T16" fmla="*/ 7 w 10"/>
                      <a:gd name="T17" fmla="*/ 61 h 65"/>
                      <a:gd name="T18" fmla="*/ 7 w 10"/>
                      <a:gd name="T19" fmla="*/ 65 h 6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"/>
                      <a:gd name="T31" fmla="*/ 0 h 65"/>
                      <a:gd name="T32" fmla="*/ 10 w 10"/>
                      <a:gd name="T33" fmla="*/ 65 h 6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" h="65">
                        <a:moveTo>
                          <a:pt x="7" y="65"/>
                        </a:moveTo>
                        <a:lnTo>
                          <a:pt x="7" y="15"/>
                        </a:lnTo>
                        <a:lnTo>
                          <a:pt x="10" y="4"/>
                        </a:lnTo>
                        <a:lnTo>
                          <a:pt x="3" y="0"/>
                        </a:lnTo>
                        <a:lnTo>
                          <a:pt x="0" y="15"/>
                        </a:lnTo>
                        <a:lnTo>
                          <a:pt x="0" y="47"/>
                        </a:lnTo>
                        <a:lnTo>
                          <a:pt x="3" y="61"/>
                        </a:lnTo>
                        <a:lnTo>
                          <a:pt x="7" y="65"/>
                        </a:lnTo>
                        <a:lnTo>
                          <a:pt x="7" y="61"/>
                        </a:lnTo>
                        <a:lnTo>
                          <a:pt x="7" y="6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67" name="Freeform 35"/>
                  <p:cNvSpPr>
                    <a:spLocks/>
                  </p:cNvSpPr>
                  <p:nvPr/>
                </p:nvSpPr>
                <p:spPr bwMode="auto">
                  <a:xfrm>
                    <a:off x="3781" y="2651"/>
                    <a:ext cx="22" cy="54"/>
                  </a:xfrm>
                  <a:custGeom>
                    <a:avLst/>
                    <a:gdLst>
                      <a:gd name="T0" fmla="*/ 11 w 22"/>
                      <a:gd name="T1" fmla="*/ 54 h 54"/>
                      <a:gd name="T2" fmla="*/ 7 w 22"/>
                      <a:gd name="T3" fmla="*/ 47 h 54"/>
                      <a:gd name="T4" fmla="*/ 7 w 22"/>
                      <a:gd name="T5" fmla="*/ 40 h 54"/>
                      <a:gd name="T6" fmla="*/ 11 w 22"/>
                      <a:gd name="T7" fmla="*/ 33 h 54"/>
                      <a:gd name="T8" fmla="*/ 11 w 22"/>
                      <a:gd name="T9" fmla="*/ 29 h 54"/>
                      <a:gd name="T10" fmla="*/ 15 w 22"/>
                      <a:gd name="T11" fmla="*/ 22 h 54"/>
                      <a:gd name="T12" fmla="*/ 18 w 22"/>
                      <a:gd name="T13" fmla="*/ 15 h 54"/>
                      <a:gd name="T14" fmla="*/ 18 w 22"/>
                      <a:gd name="T15" fmla="*/ 8 h 54"/>
                      <a:gd name="T16" fmla="*/ 22 w 22"/>
                      <a:gd name="T17" fmla="*/ 4 h 54"/>
                      <a:gd name="T18" fmla="*/ 18 w 22"/>
                      <a:gd name="T19" fmla="*/ 0 h 54"/>
                      <a:gd name="T20" fmla="*/ 15 w 22"/>
                      <a:gd name="T21" fmla="*/ 8 h 54"/>
                      <a:gd name="T22" fmla="*/ 11 w 22"/>
                      <a:gd name="T23" fmla="*/ 11 h 54"/>
                      <a:gd name="T24" fmla="*/ 7 w 22"/>
                      <a:gd name="T25" fmla="*/ 18 h 54"/>
                      <a:gd name="T26" fmla="*/ 4 w 22"/>
                      <a:gd name="T27" fmla="*/ 26 h 54"/>
                      <a:gd name="T28" fmla="*/ 4 w 22"/>
                      <a:gd name="T29" fmla="*/ 33 h 54"/>
                      <a:gd name="T30" fmla="*/ 0 w 22"/>
                      <a:gd name="T31" fmla="*/ 40 h 54"/>
                      <a:gd name="T32" fmla="*/ 0 w 22"/>
                      <a:gd name="T33" fmla="*/ 47 h 54"/>
                      <a:gd name="T34" fmla="*/ 4 w 22"/>
                      <a:gd name="T35" fmla="*/ 54 h 54"/>
                      <a:gd name="T36" fmla="*/ 11 w 22"/>
                      <a:gd name="T37" fmla="*/ 54 h 5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2"/>
                      <a:gd name="T58" fmla="*/ 0 h 54"/>
                      <a:gd name="T59" fmla="*/ 22 w 22"/>
                      <a:gd name="T60" fmla="*/ 54 h 54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2" h="54">
                        <a:moveTo>
                          <a:pt x="11" y="54"/>
                        </a:moveTo>
                        <a:lnTo>
                          <a:pt x="7" y="47"/>
                        </a:lnTo>
                        <a:lnTo>
                          <a:pt x="7" y="40"/>
                        </a:lnTo>
                        <a:lnTo>
                          <a:pt x="11" y="33"/>
                        </a:lnTo>
                        <a:lnTo>
                          <a:pt x="11" y="29"/>
                        </a:lnTo>
                        <a:lnTo>
                          <a:pt x="15" y="22"/>
                        </a:lnTo>
                        <a:lnTo>
                          <a:pt x="18" y="15"/>
                        </a:lnTo>
                        <a:lnTo>
                          <a:pt x="18" y="8"/>
                        </a:lnTo>
                        <a:lnTo>
                          <a:pt x="22" y="4"/>
                        </a:lnTo>
                        <a:lnTo>
                          <a:pt x="18" y="0"/>
                        </a:lnTo>
                        <a:lnTo>
                          <a:pt x="15" y="8"/>
                        </a:lnTo>
                        <a:lnTo>
                          <a:pt x="11" y="11"/>
                        </a:lnTo>
                        <a:lnTo>
                          <a:pt x="7" y="18"/>
                        </a:lnTo>
                        <a:lnTo>
                          <a:pt x="4" y="26"/>
                        </a:lnTo>
                        <a:lnTo>
                          <a:pt x="4" y="33"/>
                        </a:lnTo>
                        <a:lnTo>
                          <a:pt x="0" y="40"/>
                        </a:lnTo>
                        <a:lnTo>
                          <a:pt x="0" y="47"/>
                        </a:lnTo>
                        <a:lnTo>
                          <a:pt x="4" y="54"/>
                        </a:lnTo>
                        <a:lnTo>
                          <a:pt x="11" y="5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68" name="Freeform 36"/>
                  <p:cNvSpPr>
                    <a:spLocks/>
                  </p:cNvSpPr>
                  <p:nvPr/>
                </p:nvSpPr>
                <p:spPr bwMode="auto">
                  <a:xfrm>
                    <a:off x="3770" y="2705"/>
                    <a:ext cx="22" cy="11"/>
                  </a:xfrm>
                  <a:custGeom>
                    <a:avLst/>
                    <a:gdLst>
                      <a:gd name="T0" fmla="*/ 0 w 22"/>
                      <a:gd name="T1" fmla="*/ 11 h 11"/>
                      <a:gd name="T2" fmla="*/ 4 w 22"/>
                      <a:gd name="T3" fmla="*/ 8 h 11"/>
                      <a:gd name="T4" fmla="*/ 15 w 22"/>
                      <a:gd name="T5" fmla="*/ 8 h 11"/>
                      <a:gd name="T6" fmla="*/ 22 w 22"/>
                      <a:gd name="T7" fmla="*/ 0 h 11"/>
                      <a:gd name="T8" fmla="*/ 4 w 22"/>
                      <a:gd name="T9" fmla="*/ 0 h 11"/>
                      <a:gd name="T10" fmla="*/ 0 w 22"/>
                      <a:gd name="T11" fmla="*/ 4 h 11"/>
                      <a:gd name="T12" fmla="*/ 4 w 22"/>
                      <a:gd name="T13" fmla="*/ 4 h 11"/>
                      <a:gd name="T14" fmla="*/ 0 w 22"/>
                      <a:gd name="T15" fmla="*/ 11 h 11"/>
                      <a:gd name="T16" fmla="*/ 4 w 22"/>
                      <a:gd name="T17" fmla="*/ 11 h 11"/>
                      <a:gd name="T18" fmla="*/ 4 w 22"/>
                      <a:gd name="T19" fmla="*/ 8 h 11"/>
                      <a:gd name="T20" fmla="*/ 0 w 22"/>
                      <a:gd name="T21" fmla="*/ 11 h 1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2"/>
                      <a:gd name="T34" fmla="*/ 0 h 11"/>
                      <a:gd name="T35" fmla="*/ 22 w 22"/>
                      <a:gd name="T36" fmla="*/ 11 h 1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2" h="11">
                        <a:moveTo>
                          <a:pt x="0" y="11"/>
                        </a:moveTo>
                        <a:lnTo>
                          <a:pt x="4" y="8"/>
                        </a:lnTo>
                        <a:lnTo>
                          <a:pt x="15" y="8"/>
                        </a:lnTo>
                        <a:lnTo>
                          <a:pt x="22" y="0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0" y="11"/>
                        </a:lnTo>
                        <a:lnTo>
                          <a:pt x="4" y="11"/>
                        </a:lnTo>
                        <a:lnTo>
                          <a:pt x="4" y="8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69" name="Freeform 37"/>
                  <p:cNvSpPr>
                    <a:spLocks/>
                  </p:cNvSpPr>
                  <p:nvPr/>
                </p:nvSpPr>
                <p:spPr bwMode="auto">
                  <a:xfrm>
                    <a:off x="3745" y="2680"/>
                    <a:ext cx="29" cy="36"/>
                  </a:xfrm>
                  <a:custGeom>
                    <a:avLst/>
                    <a:gdLst>
                      <a:gd name="T0" fmla="*/ 0 w 29"/>
                      <a:gd name="T1" fmla="*/ 7 h 36"/>
                      <a:gd name="T2" fmla="*/ 4 w 29"/>
                      <a:gd name="T3" fmla="*/ 7 h 36"/>
                      <a:gd name="T4" fmla="*/ 15 w 29"/>
                      <a:gd name="T5" fmla="*/ 18 h 36"/>
                      <a:gd name="T6" fmla="*/ 15 w 29"/>
                      <a:gd name="T7" fmla="*/ 22 h 36"/>
                      <a:gd name="T8" fmla="*/ 18 w 29"/>
                      <a:gd name="T9" fmla="*/ 25 h 36"/>
                      <a:gd name="T10" fmla="*/ 22 w 29"/>
                      <a:gd name="T11" fmla="*/ 33 h 36"/>
                      <a:gd name="T12" fmla="*/ 25 w 29"/>
                      <a:gd name="T13" fmla="*/ 36 h 36"/>
                      <a:gd name="T14" fmla="*/ 29 w 29"/>
                      <a:gd name="T15" fmla="*/ 29 h 36"/>
                      <a:gd name="T16" fmla="*/ 25 w 29"/>
                      <a:gd name="T17" fmla="*/ 25 h 36"/>
                      <a:gd name="T18" fmla="*/ 25 w 29"/>
                      <a:gd name="T19" fmla="*/ 22 h 36"/>
                      <a:gd name="T20" fmla="*/ 18 w 29"/>
                      <a:gd name="T21" fmla="*/ 15 h 36"/>
                      <a:gd name="T22" fmla="*/ 15 w 29"/>
                      <a:gd name="T23" fmla="*/ 7 h 36"/>
                      <a:gd name="T24" fmla="*/ 11 w 29"/>
                      <a:gd name="T25" fmla="*/ 4 h 36"/>
                      <a:gd name="T26" fmla="*/ 7 w 29"/>
                      <a:gd name="T27" fmla="*/ 4 h 36"/>
                      <a:gd name="T28" fmla="*/ 0 w 29"/>
                      <a:gd name="T29" fmla="*/ 0 h 36"/>
                      <a:gd name="T30" fmla="*/ 0 w 29"/>
                      <a:gd name="T31" fmla="*/ 7 h 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9"/>
                      <a:gd name="T49" fmla="*/ 0 h 36"/>
                      <a:gd name="T50" fmla="*/ 29 w 29"/>
                      <a:gd name="T51" fmla="*/ 36 h 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9" h="36">
                        <a:moveTo>
                          <a:pt x="0" y="7"/>
                        </a:moveTo>
                        <a:lnTo>
                          <a:pt x="4" y="7"/>
                        </a:lnTo>
                        <a:lnTo>
                          <a:pt x="15" y="18"/>
                        </a:lnTo>
                        <a:lnTo>
                          <a:pt x="15" y="22"/>
                        </a:lnTo>
                        <a:lnTo>
                          <a:pt x="18" y="25"/>
                        </a:lnTo>
                        <a:lnTo>
                          <a:pt x="22" y="33"/>
                        </a:lnTo>
                        <a:lnTo>
                          <a:pt x="25" y="36"/>
                        </a:lnTo>
                        <a:lnTo>
                          <a:pt x="29" y="29"/>
                        </a:lnTo>
                        <a:lnTo>
                          <a:pt x="25" y="25"/>
                        </a:lnTo>
                        <a:lnTo>
                          <a:pt x="25" y="22"/>
                        </a:lnTo>
                        <a:lnTo>
                          <a:pt x="18" y="15"/>
                        </a:lnTo>
                        <a:lnTo>
                          <a:pt x="15" y="7"/>
                        </a:lnTo>
                        <a:lnTo>
                          <a:pt x="11" y="4"/>
                        </a:lnTo>
                        <a:lnTo>
                          <a:pt x="7" y="4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70" name="Freeform 38"/>
                  <p:cNvSpPr>
                    <a:spLocks/>
                  </p:cNvSpPr>
                  <p:nvPr/>
                </p:nvSpPr>
                <p:spPr bwMode="auto">
                  <a:xfrm>
                    <a:off x="3720" y="2680"/>
                    <a:ext cx="25" cy="25"/>
                  </a:xfrm>
                  <a:custGeom>
                    <a:avLst/>
                    <a:gdLst>
                      <a:gd name="T0" fmla="*/ 4 w 25"/>
                      <a:gd name="T1" fmla="*/ 25 h 25"/>
                      <a:gd name="T2" fmla="*/ 7 w 25"/>
                      <a:gd name="T3" fmla="*/ 22 h 25"/>
                      <a:gd name="T4" fmla="*/ 11 w 25"/>
                      <a:gd name="T5" fmla="*/ 22 h 25"/>
                      <a:gd name="T6" fmla="*/ 14 w 25"/>
                      <a:gd name="T7" fmla="*/ 18 h 25"/>
                      <a:gd name="T8" fmla="*/ 14 w 25"/>
                      <a:gd name="T9" fmla="*/ 15 h 25"/>
                      <a:gd name="T10" fmla="*/ 22 w 25"/>
                      <a:gd name="T11" fmla="*/ 7 h 25"/>
                      <a:gd name="T12" fmla="*/ 25 w 25"/>
                      <a:gd name="T13" fmla="*/ 7 h 25"/>
                      <a:gd name="T14" fmla="*/ 25 w 25"/>
                      <a:gd name="T15" fmla="*/ 0 h 25"/>
                      <a:gd name="T16" fmla="*/ 18 w 25"/>
                      <a:gd name="T17" fmla="*/ 4 h 25"/>
                      <a:gd name="T18" fmla="*/ 14 w 25"/>
                      <a:gd name="T19" fmla="*/ 4 h 25"/>
                      <a:gd name="T20" fmla="*/ 14 w 25"/>
                      <a:gd name="T21" fmla="*/ 7 h 25"/>
                      <a:gd name="T22" fmla="*/ 7 w 25"/>
                      <a:gd name="T23" fmla="*/ 15 h 25"/>
                      <a:gd name="T24" fmla="*/ 4 w 25"/>
                      <a:gd name="T25" fmla="*/ 15 h 25"/>
                      <a:gd name="T26" fmla="*/ 4 w 25"/>
                      <a:gd name="T27" fmla="*/ 18 h 25"/>
                      <a:gd name="T28" fmla="*/ 0 w 25"/>
                      <a:gd name="T29" fmla="*/ 18 h 25"/>
                      <a:gd name="T30" fmla="*/ 4 w 25"/>
                      <a:gd name="T31" fmla="*/ 25 h 2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5"/>
                      <a:gd name="T49" fmla="*/ 0 h 25"/>
                      <a:gd name="T50" fmla="*/ 25 w 25"/>
                      <a:gd name="T51" fmla="*/ 25 h 25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5" h="25">
                        <a:moveTo>
                          <a:pt x="4" y="25"/>
                        </a:moveTo>
                        <a:lnTo>
                          <a:pt x="7" y="22"/>
                        </a:lnTo>
                        <a:lnTo>
                          <a:pt x="11" y="22"/>
                        </a:lnTo>
                        <a:lnTo>
                          <a:pt x="14" y="18"/>
                        </a:lnTo>
                        <a:lnTo>
                          <a:pt x="14" y="15"/>
                        </a:lnTo>
                        <a:lnTo>
                          <a:pt x="22" y="7"/>
                        </a:lnTo>
                        <a:lnTo>
                          <a:pt x="25" y="7"/>
                        </a:lnTo>
                        <a:lnTo>
                          <a:pt x="25" y="0"/>
                        </a:lnTo>
                        <a:lnTo>
                          <a:pt x="18" y="4"/>
                        </a:lnTo>
                        <a:lnTo>
                          <a:pt x="14" y="4"/>
                        </a:lnTo>
                        <a:lnTo>
                          <a:pt x="14" y="7"/>
                        </a:lnTo>
                        <a:lnTo>
                          <a:pt x="7" y="15"/>
                        </a:lnTo>
                        <a:lnTo>
                          <a:pt x="4" y="15"/>
                        </a:lnTo>
                        <a:lnTo>
                          <a:pt x="4" y="18"/>
                        </a:lnTo>
                        <a:lnTo>
                          <a:pt x="0" y="18"/>
                        </a:lnTo>
                        <a:lnTo>
                          <a:pt x="4" y="2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71" name="Freeform 39"/>
                  <p:cNvSpPr>
                    <a:spLocks/>
                  </p:cNvSpPr>
                  <p:nvPr/>
                </p:nvSpPr>
                <p:spPr bwMode="auto">
                  <a:xfrm>
                    <a:off x="3648" y="2698"/>
                    <a:ext cx="76" cy="29"/>
                  </a:xfrm>
                  <a:custGeom>
                    <a:avLst/>
                    <a:gdLst>
                      <a:gd name="T0" fmla="*/ 0 w 76"/>
                      <a:gd name="T1" fmla="*/ 29 h 29"/>
                      <a:gd name="T2" fmla="*/ 21 w 76"/>
                      <a:gd name="T3" fmla="*/ 29 h 29"/>
                      <a:gd name="T4" fmla="*/ 32 w 76"/>
                      <a:gd name="T5" fmla="*/ 25 h 29"/>
                      <a:gd name="T6" fmla="*/ 39 w 76"/>
                      <a:gd name="T7" fmla="*/ 25 h 29"/>
                      <a:gd name="T8" fmla="*/ 50 w 76"/>
                      <a:gd name="T9" fmla="*/ 22 h 29"/>
                      <a:gd name="T10" fmla="*/ 57 w 76"/>
                      <a:gd name="T11" fmla="*/ 15 h 29"/>
                      <a:gd name="T12" fmla="*/ 65 w 76"/>
                      <a:gd name="T13" fmla="*/ 11 h 29"/>
                      <a:gd name="T14" fmla="*/ 76 w 76"/>
                      <a:gd name="T15" fmla="*/ 7 h 29"/>
                      <a:gd name="T16" fmla="*/ 72 w 76"/>
                      <a:gd name="T17" fmla="*/ 0 h 29"/>
                      <a:gd name="T18" fmla="*/ 65 w 76"/>
                      <a:gd name="T19" fmla="*/ 4 h 29"/>
                      <a:gd name="T20" fmla="*/ 54 w 76"/>
                      <a:gd name="T21" fmla="*/ 7 h 29"/>
                      <a:gd name="T22" fmla="*/ 47 w 76"/>
                      <a:gd name="T23" fmla="*/ 15 h 29"/>
                      <a:gd name="T24" fmla="*/ 36 w 76"/>
                      <a:gd name="T25" fmla="*/ 18 h 29"/>
                      <a:gd name="T26" fmla="*/ 29 w 76"/>
                      <a:gd name="T27" fmla="*/ 22 h 29"/>
                      <a:gd name="T28" fmla="*/ 21 w 76"/>
                      <a:gd name="T29" fmla="*/ 22 h 29"/>
                      <a:gd name="T30" fmla="*/ 11 w 76"/>
                      <a:gd name="T31" fmla="*/ 25 h 29"/>
                      <a:gd name="T32" fmla="*/ 0 w 76"/>
                      <a:gd name="T33" fmla="*/ 25 h 29"/>
                      <a:gd name="T34" fmla="*/ 3 w 76"/>
                      <a:gd name="T35" fmla="*/ 25 h 29"/>
                      <a:gd name="T36" fmla="*/ 0 w 76"/>
                      <a:gd name="T37" fmla="*/ 29 h 2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76"/>
                      <a:gd name="T58" fmla="*/ 0 h 29"/>
                      <a:gd name="T59" fmla="*/ 76 w 76"/>
                      <a:gd name="T60" fmla="*/ 29 h 2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76" h="29">
                        <a:moveTo>
                          <a:pt x="0" y="29"/>
                        </a:moveTo>
                        <a:lnTo>
                          <a:pt x="21" y="29"/>
                        </a:lnTo>
                        <a:lnTo>
                          <a:pt x="32" y="25"/>
                        </a:lnTo>
                        <a:lnTo>
                          <a:pt x="39" y="25"/>
                        </a:lnTo>
                        <a:lnTo>
                          <a:pt x="50" y="22"/>
                        </a:lnTo>
                        <a:lnTo>
                          <a:pt x="57" y="15"/>
                        </a:lnTo>
                        <a:lnTo>
                          <a:pt x="65" y="11"/>
                        </a:lnTo>
                        <a:lnTo>
                          <a:pt x="76" y="7"/>
                        </a:lnTo>
                        <a:lnTo>
                          <a:pt x="72" y="0"/>
                        </a:lnTo>
                        <a:lnTo>
                          <a:pt x="65" y="4"/>
                        </a:lnTo>
                        <a:lnTo>
                          <a:pt x="54" y="7"/>
                        </a:lnTo>
                        <a:lnTo>
                          <a:pt x="47" y="15"/>
                        </a:lnTo>
                        <a:lnTo>
                          <a:pt x="36" y="18"/>
                        </a:lnTo>
                        <a:lnTo>
                          <a:pt x="29" y="22"/>
                        </a:lnTo>
                        <a:lnTo>
                          <a:pt x="21" y="22"/>
                        </a:lnTo>
                        <a:lnTo>
                          <a:pt x="11" y="25"/>
                        </a:lnTo>
                        <a:lnTo>
                          <a:pt x="0" y="25"/>
                        </a:lnTo>
                        <a:lnTo>
                          <a:pt x="3" y="25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72" name="Freeform 40"/>
                  <p:cNvSpPr>
                    <a:spLocks/>
                  </p:cNvSpPr>
                  <p:nvPr/>
                </p:nvSpPr>
                <p:spPr bwMode="auto">
                  <a:xfrm>
                    <a:off x="3601" y="2698"/>
                    <a:ext cx="50" cy="29"/>
                  </a:xfrm>
                  <a:custGeom>
                    <a:avLst/>
                    <a:gdLst>
                      <a:gd name="T0" fmla="*/ 0 w 50"/>
                      <a:gd name="T1" fmla="*/ 7 h 29"/>
                      <a:gd name="T2" fmla="*/ 7 w 50"/>
                      <a:gd name="T3" fmla="*/ 7 h 29"/>
                      <a:gd name="T4" fmla="*/ 14 w 50"/>
                      <a:gd name="T5" fmla="*/ 11 h 29"/>
                      <a:gd name="T6" fmla="*/ 18 w 50"/>
                      <a:gd name="T7" fmla="*/ 11 h 29"/>
                      <a:gd name="T8" fmla="*/ 25 w 50"/>
                      <a:gd name="T9" fmla="*/ 15 h 29"/>
                      <a:gd name="T10" fmla="*/ 32 w 50"/>
                      <a:gd name="T11" fmla="*/ 18 h 29"/>
                      <a:gd name="T12" fmla="*/ 40 w 50"/>
                      <a:gd name="T13" fmla="*/ 25 h 29"/>
                      <a:gd name="T14" fmla="*/ 47 w 50"/>
                      <a:gd name="T15" fmla="*/ 29 h 29"/>
                      <a:gd name="T16" fmla="*/ 50 w 50"/>
                      <a:gd name="T17" fmla="*/ 25 h 29"/>
                      <a:gd name="T18" fmla="*/ 47 w 50"/>
                      <a:gd name="T19" fmla="*/ 18 h 29"/>
                      <a:gd name="T20" fmla="*/ 40 w 50"/>
                      <a:gd name="T21" fmla="*/ 15 h 29"/>
                      <a:gd name="T22" fmla="*/ 36 w 50"/>
                      <a:gd name="T23" fmla="*/ 11 h 29"/>
                      <a:gd name="T24" fmla="*/ 29 w 50"/>
                      <a:gd name="T25" fmla="*/ 7 h 29"/>
                      <a:gd name="T26" fmla="*/ 22 w 50"/>
                      <a:gd name="T27" fmla="*/ 4 h 29"/>
                      <a:gd name="T28" fmla="*/ 11 w 50"/>
                      <a:gd name="T29" fmla="*/ 4 h 29"/>
                      <a:gd name="T30" fmla="*/ 4 w 50"/>
                      <a:gd name="T31" fmla="*/ 0 h 29"/>
                      <a:gd name="T32" fmla="*/ 7 w 50"/>
                      <a:gd name="T33" fmla="*/ 4 h 29"/>
                      <a:gd name="T34" fmla="*/ 0 w 50"/>
                      <a:gd name="T35" fmla="*/ 7 h 29"/>
                      <a:gd name="T36" fmla="*/ 4 w 50"/>
                      <a:gd name="T37" fmla="*/ 7 h 29"/>
                      <a:gd name="T38" fmla="*/ 0 w 50"/>
                      <a:gd name="T39" fmla="*/ 7 h 29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50"/>
                      <a:gd name="T61" fmla="*/ 0 h 29"/>
                      <a:gd name="T62" fmla="*/ 50 w 50"/>
                      <a:gd name="T63" fmla="*/ 29 h 29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50" h="29">
                        <a:moveTo>
                          <a:pt x="0" y="7"/>
                        </a:moveTo>
                        <a:lnTo>
                          <a:pt x="7" y="7"/>
                        </a:lnTo>
                        <a:lnTo>
                          <a:pt x="14" y="11"/>
                        </a:lnTo>
                        <a:lnTo>
                          <a:pt x="18" y="11"/>
                        </a:lnTo>
                        <a:lnTo>
                          <a:pt x="25" y="15"/>
                        </a:lnTo>
                        <a:lnTo>
                          <a:pt x="32" y="18"/>
                        </a:lnTo>
                        <a:lnTo>
                          <a:pt x="40" y="25"/>
                        </a:lnTo>
                        <a:lnTo>
                          <a:pt x="47" y="29"/>
                        </a:lnTo>
                        <a:lnTo>
                          <a:pt x="50" y="25"/>
                        </a:lnTo>
                        <a:lnTo>
                          <a:pt x="47" y="18"/>
                        </a:lnTo>
                        <a:lnTo>
                          <a:pt x="40" y="15"/>
                        </a:lnTo>
                        <a:lnTo>
                          <a:pt x="36" y="11"/>
                        </a:lnTo>
                        <a:lnTo>
                          <a:pt x="29" y="7"/>
                        </a:lnTo>
                        <a:lnTo>
                          <a:pt x="22" y="4"/>
                        </a:lnTo>
                        <a:lnTo>
                          <a:pt x="11" y="4"/>
                        </a:lnTo>
                        <a:lnTo>
                          <a:pt x="4" y="0"/>
                        </a:lnTo>
                        <a:lnTo>
                          <a:pt x="7" y="4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73" name="Freeform 41"/>
                  <p:cNvSpPr>
                    <a:spLocks/>
                  </p:cNvSpPr>
                  <p:nvPr/>
                </p:nvSpPr>
                <p:spPr bwMode="auto">
                  <a:xfrm>
                    <a:off x="3583" y="2669"/>
                    <a:ext cx="25" cy="36"/>
                  </a:xfrm>
                  <a:custGeom>
                    <a:avLst/>
                    <a:gdLst>
                      <a:gd name="T0" fmla="*/ 0 w 25"/>
                      <a:gd name="T1" fmla="*/ 8 h 36"/>
                      <a:gd name="T2" fmla="*/ 7 w 25"/>
                      <a:gd name="T3" fmla="*/ 15 h 36"/>
                      <a:gd name="T4" fmla="*/ 7 w 25"/>
                      <a:gd name="T5" fmla="*/ 18 h 36"/>
                      <a:gd name="T6" fmla="*/ 14 w 25"/>
                      <a:gd name="T7" fmla="*/ 26 h 36"/>
                      <a:gd name="T8" fmla="*/ 14 w 25"/>
                      <a:gd name="T9" fmla="*/ 33 h 36"/>
                      <a:gd name="T10" fmla="*/ 18 w 25"/>
                      <a:gd name="T11" fmla="*/ 36 h 36"/>
                      <a:gd name="T12" fmla="*/ 25 w 25"/>
                      <a:gd name="T13" fmla="*/ 33 h 36"/>
                      <a:gd name="T14" fmla="*/ 18 w 25"/>
                      <a:gd name="T15" fmla="*/ 26 h 36"/>
                      <a:gd name="T16" fmla="*/ 18 w 25"/>
                      <a:gd name="T17" fmla="*/ 15 h 36"/>
                      <a:gd name="T18" fmla="*/ 7 w 25"/>
                      <a:gd name="T19" fmla="*/ 4 h 36"/>
                      <a:gd name="T20" fmla="*/ 0 w 25"/>
                      <a:gd name="T21" fmla="*/ 0 h 36"/>
                      <a:gd name="T22" fmla="*/ 0 w 25"/>
                      <a:gd name="T23" fmla="*/ 8 h 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5"/>
                      <a:gd name="T37" fmla="*/ 0 h 36"/>
                      <a:gd name="T38" fmla="*/ 25 w 25"/>
                      <a:gd name="T39" fmla="*/ 36 h 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5" h="36">
                        <a:moveTo>
                          <a:pt x="0" y="8"/>
                        </a:moveTo>
                        <a:lnTo>
                          <a:pt x="7" y="15"/>
                        </a:lnTo>
                        <a:lnTo>
                          <a:pt x="7" y="18"/>
                        </a:lnTo>
                        <a:lnTo>
                          <a:pt x="14" y="26"/>
                        </a:lnTo>
                        <a:lnTo>
                          <a:pt x="14" y="33"/>
                        </a:lnTo>
                        <a:lnTo>
                          <a:pt x="18" y="36"/>
                        </a:lnTo>
                        <a:lnTo>
                          <a:pt x="25" y="33"/>
                        </a:lnTo>
                        <a:lnTo>
                          <a:pt x="18" y="26"/>
                        </a:lnTo>
                        <a:lnTo>
                          <a:pt x="18" y="15"/>
                        </a:lnTo>
                        <a:lnTo>
                          <a:pt x="7" y="4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74" name="Freeform 42"/>
                  <p:cNvSpPr>
                    <a:spLocks/>
                  </p:cNvSpPr>
                  <p:nvPr/>
                </p:nvSpPr>
                <p:spPr bwMode="auto">
                  <a:xfrm>
                    <a:off x="3536" y="2669"/>
                    <a:ext cx="47" cy="44"/>
                  </a:xfrm>
                  <a:custGeom>
                    <a:avLst/>
                    <a:gdLst>
                      <a:gd name="T0" fmla="*/ 4 w 47"/>
                      <a:gd name="T1" fmla="*/ 40 h 44"/>
                      <a:gd name="T2" fmla="*/ 4 w 47"/>
                      <a:gd name="T3" fmla="*/ 44 h 44"/>
                      <a:gd name="T4" fmla="*/ 11 w 47"/>
                      <a:gd name="T5" fmla="*/ 36 h 44"/>
                      <a:gd name="T6" fmla="*/ 18 w 47"/>
                      <a:gd name="T7" fmla="*/ 33 h 44"/>
                      <a:gd name="T8" fmla="*/ 22 w 47"/>
                      <a:gd name="T9" fmla="*/ 26 h 44"/>
                      <a:gd name="T10" fmla="*/ 25 w 47"/>
                      <a:gd name="T11" fmla="*/ 18 h 44"/>
                      <a:gd name="T12" fmla="*/ 33 w 47"/>
                      <a:gd name="T13" fmla="*/ 15 h 44"/>
                      <a:gd name="T14" fmla="*/ 40 w 47"/>
                      <a:gd name="T15" fmla="*/ 8 h 44"/>
                      <a:gd name="T16" fmla="*/ 47 w 47"/>
                      <a:gd name="T17" fmla="*/ 8 h 44"/>
                      <a:gd name="T18" fmla="*/ 47 w 47"/>
                      <a:gd name="T19" fmla="*/ 0 h 44"/>
                      <a:gd name="T20" fmla="*/ 40 w 47"/>
                      <a:gd name="T21" fmla="*/ 0 h 44"/>
                      <a:gd name="T22" fmla="*/ 33 w 47"/>
                      <a:gd name="T23" fmla="*/ 4 h 44"/>
                      <a:gd name="T24" fmla="*/ 22 w 47"/>
                      <a:gd name="T25" fmla="*/ 15 h 44"/>
                      <a:gd name="T26" fmla="*/ 18 w 47"/>
                      <a:gd name="T27" fmla="*/ 22 h 44"/>
                      <a:gd name="T28" fmla="*/ 11 w 47"/>
                      <a:gd name="T29" fmla="*/ 26 h 44"/>
                      <a:gd name="T30" fmla="*/ 7 w 47"/>
                      <a:gd name="T31" fmla="*/ 33 h 44"/>
                      <a:gd name="T32" fmla="*/ 4 w 47"/>
                      <a:gd name="T33" fmla="*/ 33 h 44"/>
                      <a:gd name="T34" fmla="*/ 0 w 47"/>
                      <a:gd name="T35" fmla="*/ 36 h 44"/>
                      <a:gd name="T36" fmla="*/ 4 w 47"/>
                      <a:gd name="T37" fmla="*/ 33 h 44"/>
                      <a:gd name="T38" fmla="*/ 0 w 47"/>
                      <a:gd name="T39" fmla="*/ 36 h 44"/>
                      <a:gd name="T40" fmla="*/ 4 w 47"/>
                      <a:gd name="T41" fmla="*/ 40 h 4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7"/>
                      <a:gd name="T64" fmla="*/ 0 h 44"/>
                      <a:gd name="T65" fmla="*/ 47 w 47"/>
                      <a:gd name="T66" fmla="*/ 44 h 4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7" h="44">
                        <a:moveTo>
                          <a:pt x="4" y="40"/>
                        </a:moveTo>
                        <a:lnTo>
                          <a:pt x="4" y="44"/>
                        </a:lnTo>
                        <a:lnTo>
                          <a:pt x="11" y="36"/>
                        </a:lnTo>
                        <a:lnTo>
                          <a:pt x="18" y="33"/>
                        </a:lnTo>
                        <a:lnTo>
                          <a:pt x="22" y="26"/>
                        </a:lnTo>
                        <a:lnTo>
                          <a:pt x="25" y="18"/>
                        </a:lnTo>
                        <a:lnTo>
                          <a:pt x="33" y="15"/>
                        </a:lnTo>
                        <a:lnTo>
                          <a:pt x="40" y="8"/>
                        </a:lnTo>
                        <a:lnTo>
                          <a:pt x="47" y="8"/>
                        </a:lnTo>
                        <a:lnTo>
                          <a:pt x="47" y="0"/>
                        </a:lnTo>
                        <a:lnTo>
                          <a:pt x="40" y="0"/>
                        </a:lnTo>
                        <a:lnTo>
                          <a:pt x="33" y="4"/>
                        </a:lnTo>
                        <a:lnTo>
                          <a:pt x="22" y="15"/>
                        </a:lnTo>
                        <a:lnTo>
                          <a:pt x="18" y="22"/>
                        </a:lnTo>
                        <a:lnTo>
                          <a:pt x="11" y="26"/>
                        </a:lnTo>
                        <a:lnTo>
                          <a:pt x="7" y="33"/>
                        </a:lnTo>
                        <a:lnTo>
                          <a:pt x="4" y="33"/>
                        </a:lnTo>
                        <a:lnTo>
                          <a:pt x="0" y="36"/>
                        </a:lnTo>
                        <a:lnTo>
                          <a:pt x="4" y="33"/>
                        </a:lnTo>
                        <a:lnTo>
                          <a:pt x="0" y="36"/>
                        </a:lnTo>
                        <a:lnTo>
                          <a:pt x="4" y="4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75" name="Freeform 43"/>
                  <p:cNvSpPr>
                    <a:spLocks/>
                  </p:cNvSpPr>
                  <p:nvPr/>
                </p:nvSpPr>
                <p:spPr bwMode="auto">
                  <a:xfrm>
                    <a:off x="3482" y="2695"/>
                    <a:ext cx="58" cy="21"/>
                  </a:xfrm>
                  <a:custGeom>
                    <a:avLst/>
                    <a:gdLst>
                      <a:gd name="T0" fmla="*/ 4 w 58"/>
                      <a:gd name="T1" fmla="*/ 7 h 21"/>
                      <a:gd name="T2" fmla="*/ 0 w 58"/>
                      <a:gd name="T3" fmla="*/ 7 h 21"/>
                      <a:gd name="T4" fmla="*/ 7 w 58"/>
                      <a:gd name="T5" fmla="*/ 7 h 21"/>
                      <a:gd name="T6" fmla="*/ 14 w 58"/>
                      <a:gd name="T7" fmla="*/ 10 h 21"/>
                      <a:gd name="T8" fmla="*/ 22 w 58"/>
                      <a:gd name="T9" fmla="*/ 14 h 21"/>
                      <a:gd name="T10" fmla="*/ 29 w 58"/>
                      <a:gd name="T11" fmla="*/ 18 h 21"/>
                      <a:gd name="T12" fmla="*/ 36 w 58"/>
                      <a:gd name="T13" fmla="*/ 21 h 21"/>
                      <a:gd name="T14" fmla="*/ 50 w 58"/>
                      <a:gd name="T15" fmla="*/ 21 h 21"/>
                      <a:gd name="T16" fmla="*/ 58 w 58"/>
                      <a:gd name="T17" fmla="*/ 14 h 21"/>
                      <a:gd name="T18" fmla="*/ 54 w 58"/>
                      <a:gd name="T19" fmla="*/ 10 h 21"/>
                      <a:gd name="T20" fmla="*/ 50 w 58"/>
                      <a:gd name="T21" fmla="*/ 10 h 21"/>
                      <a:gd name="T22" fmla="*/ 43 w 58"/>
                      <a:gd name="T23" fmla="*/ 14 h 21"/>
                      <a:gd name="T24" fmla="*/ 36 w 58"/>
                      <a:gd name="T25" fmla="*/ 14 h 21"/>
                      <a:gd name="T26" fmla="*/ 29 w 58"/>
                      <a:gd name="T27" fmla="*/ 10 h 21"/>
                      <a:gd name="T28" fmla="*/ 22 w 58"/>
                      <a:gd name="T29" fmla="*/ 7 h 21"/>
                      <a:gd name="T30" fmla="*/ 18 w 58"/>
                      <a:gd name="T31" fmla="*/ 7 h 21"/>
                      <a:gd name="T32" fmla="*/ 11 w 58"/>
                      <a:gd name="T33" fmla="*/ 3 h 21"/>
                      <a:gd name="T34" fmla="*/ 4 w 58"/>
                      <a:gd name="T35" fmla="*/ 0 h 21"/>
                      <a:gd name="T36" fmla="*/ 4 w 58"/>
                      <a:gd name="T37" fmla="*/ 7 h 21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8"/>
                      <a:gd name="T58" fmla="*/ 0 h 21"/>
                      <a:gd name="T59" fmla="*/ 58 w 58"/>
                      <a:gd name="T60" fmla="*/ 21 h 21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8" h="21">
                        <a:moveTo>
                          <a:pt x="4" y="7"/>
                        </a:moveTo>
                        <a:lnTo>
                          <a:pt x="0" y="7"/>
                        </a:lnTo>
                        <a:lnTo>
                          <a:pt x="7" y="7"/>
                        </a:lnTo>
                        <a:lnTo>
                          <a:pt x="14" y="10"/>
                        </a:lnTo>
                        <a:lnTo>
                          <a:pt x="22" y="14"/>
                        </a:lnTo>
                        <a:lnTo>
                          <a:pt x="29" y="18"/>
                        </a:lnTo>
                        <a:lnTo>
                          <a:pt x="36" y="21"/>
                        </a:lnTo>
                        <a:lnTo>
                          <a:pt x="50" y="21"/>
                        </a:lnTo>
                        <a:lnTo>
                          <a:pt x="58" y="14"/>
                        </a:lnTo>
                        <a:lnTo>
                          <a:pt x="54" y="10"/>
                        </a:lnTo>
                        <a:lnTo>
                          <a:pt x="50" y="10"/>
                        </a:lnTo>
                        <a:lnTo>
                          <a:pt x="43" y="14"/>
                        </a:lnTo>
                        <a:lnTo>
                          <a:pt x="36" y="14"/>
                        </a:lnTo>
                        <a:lnTo>
                          <a:pt x="29" y="10"/>
                        </a:lnTo>
                        <a:lnTo>
                          <a:pt x="22" y="7"/>
                        </a:lnTo>
                        <a:lnTo>
                          <a:pt x="18" y="7"/>
                        </a:lnTo>
                        <a:lnTo>
                          <a:pt x="11" y="3"/>
                        </a:lnTo>
                        <a:lnTo>
                          <a:pt x="4" y="0"/>
                        </a:lnTo>
                        <a:lnTo>
                          <a:pt x="4" y="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76" name="Freeform 44"/>
                  <p:cNvSpPr>
                    <a:spLocks/>
                  </p:cNvSpPr>
                  <p:nvPr/>
                </p:nvSpPr>
                <p:spPr bwMode="auto">
                  <a:xfrm>
                    <a:off x="3446" y="2695"/>
                    <a:ext cx="40" cy="7"/>
                  </a:xfrm>
                  <a:custGeom>
                    <a:avLst/>
                    <a:gdLst>
                      <a:gd name="T0" fmla="*/ 0 w 40"/>
                      <a:gd name="T1" fmla="*/ 3 h 7"/>
                      <a:gd name="T2" fmla="*/ 4 w 40"/>
                      <a:gd name="T3" fmla="*/ 7 h 7"/>
                      <a:gd name="T4" fmla="*/ 40 w 40"/>
                      <a:gd name="T5" fmla="*/ 7 h 7"/>
                      <a:gd name="T6" fmla="*/ 40 w 40"/>
                      <a:gd name="T7" fmla="*/ 0 h 7"/>
                      <a:gd name="T8" fmla="*/ 25 w 40"/>
                      <a:gd name="T9" fmla="*/ 0 h 7"/>
                      <a:gd name="T10" fmla="*/ 22 w 40"/>
                      <a:gd name="T11" fmla="*/ 3 h 7"/>
                      <a:gd name="T12" fmla="*/ 18 w 40"/>
                      <a:gd name="T13" fmla="*/ 3 h 7"/>
                      <a:gd name="T14" fmla="*/ 14 w 40"/>
                      <a:gd name="T15" fmla="*/ 0 h 7"/>
                      <a:gd name="T16" fmla="*/ 7 w 40"/>
                      <a:gd name="T17" fmla="*/ 0 h 7"/>
                      <a:gd name="T18" fmla="*/ 0 w 40"/>
                      <a:gd name="T19" fmla="*/ 3 h 7"/>
                      <a:gd name="T20" fmla="*/ 4 w 40"/>
                      <a:gd name="T21" fmla="*/ 3 h 7"/>
                      <a:gd name="T22" fmla="*/ 4 w 40"/>
                      <a:gd name="T23" fmla="*/ 7 h 7"/>
                      <a:gd name="T24" fmla="*/ 0 w 40"/>
                      <a:gd name="T25" fmla="*/ 3 h 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0"/>
                      <a:gd name="T40" fmla="*/ 0 h 7"/>
                      <a:gd name="T41" fmla="*/ 40 w 40"/>
                      <a:gd name="T42" fmla="*/ 7 h 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0" h="7">
                        <a:moveTo>
                          <a:pt x="0" y="3"/>
                        </a:moveTo>
                        <a:lnTo>
                          <a:pt x="4" y="7"/>
                        </a:lnTo>
                        <a:lnTo>
                          <a:pt x="40" y="7"/>
                        </a:lnTo>
                        <a:lnTo>
                          <a:pt x="40" y="0"/>
                        </a:lnTo>
                        <a:lnTo>
                          <a:pt x="25" y="0"/>
                        </a:lnTo>
                        <a:lnTo>
                          <a:pt x="22" y="3"/>
                        </a:lnTo>
                        <a:lnTo>
                          <a:pt x="18" y="3"/>
                        </a:lnTo>
                        <a:lnTo>
                          <a:pt x="14" y="0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lnTo>
                          <a:pt x="4" y="3"/>
                        </a:lnTo>
                        <a:lnTo>
                          <a:pt x="4" y="7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77" name="Freeform 45"/>
                  <p:cNvSpPr>
                    <a:spLocks/>
                  </p:cNvSpPr>
                  <p:nvPr/>
                </p:nvSpPr>
                <p:spPr bwMode="auto">
                  <a:xfrm>
                    <a:off x="3424" y="2666"/>
                    <a:ext cx="29" cy="32"/>
                  </a:xfrm>
                  <a:custGeom>
                    <a:avLst/>
                    <a:gdLst>
                      <a:gd name="T0" fmla="*/ 4 w 29"/>
                      <a:gd name="T1" fmla="*/ 7 h 32"/>
                      <a:gd name="T2" fmla="*/ 0 w 29"/>
                      <a:gd name="T3" fmla="*/ 7 h 32"/>
                      <a:gd name="T4" fmla="*/ 4 w 29"/>
                      <a:gd name="T5" fmla="*/ 11 h 32"/>
                      <a:gd name="T6" fmla="*/ 8 w 29"/>
                      <a:gd name="T7" fmla="*/ 11 h 32"/>
                      <a:gd name="T8" fmla="*/ 15 w 29"/>
                      <a:gd name="T9" fmla="*/ 18 h 32"/>
                      <a:gd name="T10" fmla="*/ 15 w 29"/>
                      <a:gd name="T11" fmla="*/ 21 h 32"/>
                      <a:gd name="T12" fmla="*/ 18 w 29"/>
                      <a:gd name="T13" fmla="*/ 25 h 32"/>
                      <a:gd name="T14" fmla="*/ 18 w 29"/>
                      <a:gd name="T15" fmla="*/ 29 h 32"/>
                      <a:gd name="T16" fmla="*/ 22 w 29"/>
                      <a:gd name="T17" fmla="*/ 32 h 32"/>
                      <a:gd name="T18" fmla="*/ 29 w 29"/>
                      <a:gd name="T19" fmla="*/ 29 h 32"/>
                      <a:gd name="T20" fmla="*/ 26 w 29"/>
                      <a:gd name="T21" fmla="*/ 25 h 32"/>
                      <a:gd name="T22" fmla="*/ 26 w 29"/>
                      <a:gd name="T23" fmla="*/ 21 h 32"/>
                      <a:gd name="T24" fmla="*/ 15 w 29"/>
                      <a:gd name="T25" fmla="*/ 11 h 32"/>
                      <a:gd name="T26" fmla="*/ 15 w 29"/>
                      <a:gd name="T27" fmla="*/ 7 h 32"/>
                      <a:gd name="T28" fmla="*/ 8 w 29"/>
                      <a:gd name="T29" fmla="*/ 3 h 32"/>
                      <a:gd name="T30" fmla="*/ 4 w 29"/>
                      <a:gd name="T31" fmla="*/ 0 h 32"/>
                      <a:gd name="T32" fmla="*/ 4 w 29"/>
                      <a:gd name="T33" fmla="*/ 7 h 3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9"/>
                      <a:gd name="T52" fmla="*/ 0 h 32"/>
                      <a:gd name="T53" fmla="*/ 29 w 29"/>
                      <a:gd name="T54" fmla="*/ 32 h 3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9" h="32">
                        <a:moveTo>
                          <a:pt x="4" y="7"/>
                        </a:moveTo>
                        <a:lnTo>
                          <a:pt x="0" y="7"/>
                        </a:lnTo>
                        <a:lnTo>
                          <a:pt x="4" y="11"/>
                        </a:lnTo>
                        <a:lnTo>
                          <a:pt x="8" y="11"/>
                        </a:lnTo>
                        <a:lnTo>
                          <a:pt x="15" y="18"/>
                        </a:lnTo>
                        <a:lnTo>
                          <a:pt x="15" y="21"/>
                        </a:lnTo>
                        <a:lnTo>
                          <a:pt x="18" y="25"/>
                        </a:lnTo>
                        <a:lnTo>
                          <a:pt x="18" y="29"/>
                        </a:lnTo>
                        <a:lnTo>
                          <a:pt x="22" y="32"/>
                        </a:lnTo>
                        <a:lnTo>
                          <a:pt x="29" y="29"/>
                        </a:lnTo>
                        <a:lnTo>
                          <a:pt x="26" y="25"/>
                        </a:lnTo>
                        <a:lnTo>
                          <a:pt x="26" y="21"/>
                        </a:lnTo>
                        <a:lnTo>
                          <a:pt x="15" y="11"/>
                        </a:lnTo>
                        <a:lnTo>
                          <a:pt x="15" y="7"/>
                        </a:lnTo>
                        <a:lnTo>
                          <a:pt x="8" y="3"/>
                        </a:lnTo>
                        <a:lnTo>
                          <a:pt x="4" y="0"/>
                        </a:lnTo>
                        <a:lnTo>
                          <a:pt x="4" y="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78" name="Freeform 46"/>
                  <p:cNvSpPr>
                    <a:spLocks/>
                  </p:cNvSpPr>
                  <p:nvPr/>
                </p:nvSpPr>
                <p:spPr bwMode="auto">
                  <a:xfrm>
                    <a:off x="3392" y="2666"/>
                    <a:ext cx="36" cy="36"/>
                  </a:xfrm>
                  <a:custGeom>
                    <a:avLst/>
                    <a:gdLst>
                      <a:gd name="T0" fmla="*/ 4 w 36"/>
                      <a:gd name="T1" fmla="*/ 36 h 36"/>
                      <a:gd name="T2" fmla="*/ 7 w 36"/>
                      <a:gd name="T3" fmla="*/ 32 h 36"/>
                      <a:gd name="T4" fmla="*/ 11 w 36"/>
                      <a:gd name="T5" fmla="*/ 25 h 36"/>
                      <a:gd name="T6" fmla="*/ 14 w 36"/>
                      <a:gd name="T7" fmla="*/ 21 h 36"/>
                      <a:gd name="T8" fmla="*/ 14 w 36"/>
                      <a:gd name="T9" fmla="*/ 14 h 36"/>
                      <a:gd name="T10" fmla="*/ 22 w 36"/>
                      <a:gd name="T11" fmla="*/ 11 h 36"/>
                      <a:gd name="T12" fmla="*/ 25 w 36"/>
                      <a:gd name="T13" fmla="*/ 7 h 36"/>
                      <a:gd name="T14" fmla="*/ 36 w 36"/>
                      <a:gd name="T15" fmla="*/ 7 h 36"/>
                      <a:gd name="T16" fmla="*/ 36 w 36"/>
                      <a:gd name="T17" fmla="*/ 0 h 36"/>
                      <a:gd name="T18" fmla="*/ 22 w 36"/>
                      <a:gd name="T19" fmla="*/ 0 h 36"/>
                      <a:gd name="T20" fmla="*/ 11 w 36"/>
                      <a:gd name="T21" fmla="*/ 11 h 36"/>
                      <a:gd name="T22" fmla="*/ 7 w 36"/>
                      <a:gd name="T23" fmla="*/ 18 h 36"/>
                      <a:gd name="T24" fmla="*/ 4 w 36"/>
                      <a:gd name="T25" fmla="*/ 21 h 36"/>
                      <a:gd name="T26" fmla="*/ 0 w 36"/>
                      <a:gd name="T27" fmla="*/ 29 h 36"/>
                      <a:gd name="T28" fmla="*/ 0 w 36"/>
                      <a:gd name="T29" fmla="*/ 32 h 36"/>
                      <a:gd name="T30" fmla="*/ 4 w 36"/>
                      <a:gd name="T31" fmla="*/ 36 h 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6"/>
                      <a:gd name="T49" fmla="*/ 0 h 36"/>
                      <a:gd name="T50" fmla="*/ 36 w 36"/>
                      <a:gd name="T51" fmla="*/ 36 h 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6" h="36">
                        <a:moveTo>
                          <a:pt x="4" y="36"/>
                        </a:moveTo>
                        <a:lnTo>
                          <a:pt x="7" y="32"/>
                        </a:lnTo>
                        <a:lnTo>
                          <a:pt x="11" y="25"/>
                        </a:lnTo>
                        <a:lnTo>
                          <a:pt x="14" y="21"/>
                        </a:lnTo>
                        <a:lnTo>
                          <a:pt x="14" y="14"/>
                        </a:lnTo>
                        <a:lnTo>
                          <a:pt x="22" y="11"/>
                        </a:lnTo>
                        <a:lnTo>
                          <a:pt x="25" y="7"/>
                        </a:lnTo>
                        <a:lnTo>
                          <a:pt x="36" y="7"/>
                        </a:lnTo>
                        <a:lnTo>
                          <a:pt x="36" y="0"/>
                        </a:lnTo>
                        <a:lnTo>
                          <a:pt x="22" y="0"/>
                        </a:lnTo>
                        <a:lnTo>
                          <a:pt x="11" y="11"/>
                        </a:lnTo>
                        <a:lnTo>
                          <a:pt x="7" y="18"/>
                        </a:lnTo>
                        <a:lnTo>
                          <a:pt x="4" y="21"/>
                        </a:lnTo>
                        <a:lnTo>
                          <a:pt x="0" y="29"/>
                        </a:lnTo>
                        <a:lnTo>
                          <a:pt x="0" y="32"/>
                        </a:lnTo>
                        <a:lnTo>
                          <a:pt x="4" y="36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79" name="Freeform 47"/>
                  <p:cNvSpPr>
                    <a:spLocks/>
                  </p:cNvSpPr>
                  <p:nvPr/>
                </p:nvSpPr>
                <p:spPr bwMode="auto">
                  <a:xfrm>
                    <a:off x="3359" y="2698"/>
                    <a:ext cx="37" cy="25"/>
                  </a:xfrm>
                  <a:custGeom>
                    <a:avLst/>
                    <a:gdLst>
                      <a:gd name="T0" fmla="*/ 8 w 37"/>
                      <a:gd name="T1" fmla="*/ 25 h 25"/>
                      <a:gd name="T2" fmla="*/ 37 w 37"/>
                      <a:gd name="T3" fmla="*/ 4 h 25"/>
                      <a:gd name="T4" fmla="*/ 33 w 37"/>
                      <a:gd name="T5" fmla="*/ 0 h 25"/>
                      <a:gd name="T6" fmla="*/ 4 w 37"/>
                      <a:gd name="T7" fmla="*/ 22 h 25"/>
                      <a:gd name="T8" fmla="*/ 4 w 37"/>
                      <a:gd name="T9" fmla="*/ 25 h 25"/>
                      <a:gd name="T10" fmla="*/ 4 w 37"/>
                      <a:gd name="T11" fmla="*/ 22 h 25"/>
                      <a:gd name="T12" fmla="*/ 0 w 37"/>
                      <a:gd name="T13" fmla="*/ 25 h 25"/>
                      <a:gd name="T14" fmla="*/ 8 w 37"/>
                      <a:gd name="T15" fmla="*/ 25 h 2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7"/>
                      <a:gd name="T25" fmla="*/ 0 h 25"/>
                      <a:gd name="T26" fmla="*/ 37 w 37"/>
                      <a:gd name="T27" fmla="*/ 25 h 2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7" h="25">
                        <a:moveTo>
                          <a:pt x="8" y="25"/>
                        </a:moveTo>
                        <a:lnTo>
                          <a:pt x="37" y="4"/>
                        </a:lnTo>
                        <a:lnTo>
                          <a:pt x="33" y="0"/>
                        </a:lnTo>
                        <a:lnTo>
                          <a:pt x="4" y="22"/>
                        </a:lnTo>
                        <a:lnTo>
                          <a:pt x="4" y="25"/>
                        </a:lnTo>
                        <a:lnTo>
                          <a:pt x="4" y="22"/>
                        </a:lnTo>
                        <a:lnTo>
                          <a:pt x="0" y="25"/>
                        </a:lnTo>
                        <a:lnTo>
                          <a:pt x="8" y="2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80" name="Freeform 48"/>
                  <p:cNvSpPr>
                    <a:spLocks/>
                  </p:cNvSpPr>
                  <p:nvPr/>
                </p:nvSpPr>
                <p:spPr bwMode="auto">
                  <a:xfrm>
                    <a:off x="3356" y="2723"/>
                    <a:ext cx="11" cy="29"/>
                  </a:xfrm>
                  <a:custGeom>
                    <a:avLst/>
                    <a:gdLst>
                      <a:gd name="T0" fmla="*/ 7 w 11"/>
                      <a:gd name="T1" fmla="*/ 29 h 29"/>
                      <a:gd name="T2" fmla="*/ 11 w 11"/>
                      <a:gd name="T3" fmla="*/ 22 h 29"/>
                      <a:gd name="T4" fmla="*/ 11 w 11"/>
                      <a:gd name="T5" fmla="*/ 0 h 29"/>
                      <a:gd name="T6" fmla="*/ 7 w 11"/>
                      <a:gd name="T7" fmla="*/ 0 h 29"/>
                      <a:gd name="T8" fmla="*/ 3 w 11"/>
                      <a:gd name="T9" fmla="*/ 8 h 29"/>
                      <a:gd name="T10" fmla="*/ 7 w 11"/>
                      <a:gd name="T11" fmla="*/ 15 h 29"/>
                      <a:gd name="T12" fmla="*/ 3 w 11"/>
                      <a:gd name="T13" fmla="*/ 19 h 29"/>
                      <a:gd name="T14" fmla="*/ 0 w 11"/>
                      <a:gd name="T15" fmla="*/ 26 h 29"/>
                      <a:gd name="T16" fmla="*/ 7 w 11"/>
                      <a:gd name="T17" fmla="*/ 29 h 2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1"/>
                      <a:gd name="T28" fmla="*/ 0 h 29"/>
                      <a:gd name="T29" fmla="*/ 11 w 11"/>
                      <a:gd name="T30" fmla="*/ 29 h 2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1" h="29">
                        <a:moveTo>
                          <a:pt x="7" y="29"/>
                        </a:moveTo>
                        <a:lnTo>
                          <a:pt x="11" y="22"/>
                        </a:lnTo>
                        <a:lnTo>
                          <a:pt x="11" y="0"/>
                        </a:lnTo>
                        <a:lnTo>
                          <a:pt x="7" y="0"/>
                        </a:lnTo>
                        <a:lnTo>
                          <a:pt x="3" y="8"/>
                        </a:lnTo>
                        <a:lnTo>
                          <a:pt x="7" y="15"/>
                        </a:lnTo>
                        <a:lnTo>
                          <a:pt x="3" y="19"/>
                        </a:lnTo>
                        <a:lnTo>
                          <a:pt x="0" y="26"/>
                        </a:lnTo>
                        <a:lnTo>
                          <a:pt x="7" y="29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81" name="Freeform 49"/>
                  <p:cNvSpPr>
                    <a:spLocks/>
                  </p:cNvSpPr>
                  <p:nvPr/>
                </p:nvSpPr>
                <p:spPr bwMode="auto">
                  <a:xfrm>
                    <a:off x="3323" y="2749"/>
                    <a:ext cx="40" cy="18"/>
                  </a:xfrm>
                  <a:custGeom>
                    <a:avLst/>
                    <a:gdLst>
                      <a:gd name="T0" fmla="*/ 8 w 40"/>
                      <a:gd name="T1" fmla="*/ 14 h 18"/>
                      <a:gd name="T2" fmla="*/ 8 w 40"/>
                      <a:gd name="T3" fmla="*/ 18 h 18"/>
                      <a:gd name="T4" fmla="*/ 11 w 40"/>
                      <a:gd name="T5" fmla="*/ 14 h 18"/>
                      <a:gd name="T6" fmla="*/ 26 w 40"/>
                      <a:gd name="T7" fmla="*/ 14 h 18"/>
                      <a:gd name="T8" fmla="*/ 29 w 40"/>
                      <a:gd name="T9" fmla="*/ 11 h 18"/>
                      <a:gd name="T10" fmla="*/ 36 w 40"/>
                      <a:gd name="T11" fmla="*/ 7 h 18"/>
                      <a:gd name="T12" fmla="*/ 40 w 40"/>
                      <a:gd name="T13" fmla="*/ 3 h 18"/>
                      <a:gd name="T14" fmla="*/ 33 w 40"/>
                      <a:gd name="T15" fmla="*/ 0 h 18"/>
                      <a:gd name="T16" fmla="*/ 33 w 40"/>
                      <a:gd name="T17" fmla="*/ 3 h 18"/>
                      <a:gd name="T18" fmla="*/ 26 w 40"/>
                      <a:gd name="T19" fmla="*/ 3 h 18"/>
                      <a:gd name="T20" fmla="*/ 22 w 40"/>
                      <a:gd name="T21" fmla="*/ 7 h 18"/>
                      <a:gd name="T22" fmla="*/ 11 w 40"/>
                      <a:gd name="T23" fmla="*/ 7 h 18"/>
                      <a:gd name="T24" fmla="*/ 8 w 40"/>
                      <a:gd name="T25" fmla="*/ 11 h 18"/>
                      <a:gd name="T26" fmla="*/ 4 w 40"/>
                      <a:gd name="T27" fmla="*/ 11 h 18"/>
                      <a:gd name="T28" fmla="*/ 0 w 40"/>
                      <a:gd name="T29" fmla="*/ 14 h 18"/>
                      <a:gd name="T30" fmla="*/ 4 w 40"/>
                      <a:gd name="T31" fmla="*/ 11 h 18"/>
                      <a:gd name="T32" fmla="*/ 0 w 40"/>
                      <a:gd name="T33" fmla="*/ 11 h 18"/>
                      <a:gd name="T34" fmla="*/ 0 w 40"/>
                      <a:gd name="T35" fmla="*/ 14 h 18"/>
                      <a:gd name="T36" fmla="*/ 8 w 40"/>
                      <a:gd name="T37" fmla="*/ 14 h 1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0"/>
                      <a:gd name="T58" fmla="*/ 0 h 18"/>
                      <a:gd name="T59" fmla="*/ 40 w 40"/>
                      <a:gd name="T60" fmla="*/ 18 h 1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0" h="18">
                        <a:moveTo>
                          <a:pt x="8" y="14"/>
                        </a:moveTo>
                        <a:lnTo>
                          <a:pt x="8" y="18"/>
                        </a:lnTo>
                        <a:lnTo>
                          <a:pt x="11" y="14"/>
                        </a:lnTo>
                        <a:lnTo>
                          <a:pt x="26" y="14"/>
                        </a:lnTo>
                        <a:lnTo>
                          <a:pt x="29" y="11"/>
                        </a:lnTo>
                        <a:lnTo>
                          <a:pt x="36" y="7"/>
                        </a:lnTo>
                        <a:lnTo>
                          <a:pt x="40" y="3"/>
                        </a:lnTo>
                        <a:lnTo>
                          <a:pt x="33" y="0"/>
                        </a:lnTo>
                        <a:lnTo>
                          <a:pt x="33" y="3"/>
                        </a:lnTo>
                        <a:lnTo>
                          <a:pt x="26" y="3"/>
                        </a:lnTo>
                        <a:lnTo>
                          <a:pt x="22" y="7"/>
                        </a:lnTo>
                        <a:lnTo>
                          <a:pt x="11" y="7"/>
                        </a:lnTo>
                        <a:lnTo>
                          <a:pt x="8" y="11"/>
                        </a:lnTo>
                        <a:lnTo>
                          <a:pt x="4" y="11"/>
                        </a:lnTo>
                        <a:lnTo>
                          <a:pt x="0" y="14"/>
                        </a:lnTo>
                        <a:lnTo>
                          <a:pt x="4" y="11"/>
                        </a:lnTo>
                        <a:lnTo>
                          <a:pt x="0" y="11"/>
                        </a:lnTo>
                        <a:lnTo>
                          <a:pt x="0" y="14"/>
                        </a:lnTo>
                        <a:lnTo>
                          <a:pt x="8" y="1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82" name="Freeform 50"/>
                  <p:cNvSpPr>
                    <a:spLocks/>
                  </p:cNvSpPr>
                  <p:nvPr/>
                </p:nvSpPr>
                <p:spPr bwMode="auto">
                  <a:xfrm>
                    <a:off x="3259" y="2763"/>
                    <a:ext cx="72" cy="69"/>
                  </a:xfrm>
                  <a:custGeom>
                    <a:avLst/>
                    <a:gdLst>
                      <a:gd name="T0" fmla="*/ 7 w 72"/>
                      <a:gd name="T1" fmla="*/ 69 h 69"/>
                      <a:gd name="T2" fmla="*/ 10 w 72"/>
                      <a:gd name="T3" fmla="*/ 58 h 69"/>
                      <a:gd name="T4" fmla="*/ 25 w 72"/>
                      <a:gd name="T5" fmla="*/ 43 h 69"/>
                      <a:gd name="T6" fmla="*/ 36 w 72"/>
                      <a:gd name="T7" fmla="*/ 36 h 69"/>
                      <a:gd name="T8" fmla="*/ 46 w 72"/>
                      <a:gd name="T9" fmla="*/ 29 h 69"/>
                      <a:gd name="T10" fmla="*/ 57 w 72"/>
                      <a:gd name="T11" fmla="*/ 22 h 69"/>
                      <a:gd name="T12" fmla="*/ 64 w 72"/>
                      <a:gd name="T13" fmla="*/ 15 h 69"/>
                      <a:gd name="T14" fmla="*/ 72 w 72"/>
                      <a:gd name="T15" fmla="*/ 0 h 69"/>
                      <a:gd name="T16" fmla="*/ 64 w 72"/>
                      <a:gd name="T17" fmla="*/ 0 h 69"/>
                      <a:gd name="T18" fmla="*/ 61 w 72"/>
                      <a:gd name="T19" fmla="*/ 7 h 69"/>
                      <a:gd name="T20" fmla="*/ 43 w 72"/>
                      <a:gd name="T21" fmla="*/ 25 h 69"/>
                      <a:gd name="T22" fmla="*/ 32 w 72"/>
                      <a:gd name="T23" fmla="*/ 33 h 69"/>
                      <a:gd name="T24" fmla="*/ 21 w 72"/>
                      <a:gd name="T25" fmla="*/ 40 h 69"/>
                      <a:gd name="T26" fmla="*/ 14 w 72"/>
                      <a:gd name="T27" fmla="*/ 47 h 69"/>
                      <a:gd name="T28" fmla="*/ 3 w 72"/>
                      <a:gd name="T29" fmla="*/ 54 h 69"/>
                      <a:gd name="T30" fmla="*/ 0 w 72"/>
                      <a:gd name="T31" fmla="*/ 69 h 69"/>
                      <a:gd name="T32" fmla="*/ 7 w 72"/>
                      <a:gd name="T33" fmla="*/ 69 h 6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72"/>
                      <a:gd name="T52" fmla="*/ 0 h 69"/>
                      <a:gd name="T53" fmla="*/ 72 w 72"/>
                      <a:gd name="T54" fmla="*/ 69 h 6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72" h="69">
                        <a:moveTo>
                          <a:pt x="7" y="69"/>
                        </a:moveTo>
                        <a:lnTo>
                          <a:pt x="10" y="58"/>
                        </a:lnTo>
                        <a:lnTo>
                          <a:pt x="25" y="43"/>
                        </a:lnTo>
                        <a:lnTo>
                          <a:pt x="36" y="36"/>
                        </a:lnTo>
                        <a:lnTo>
                          <a:pt x="46" y="29"/>
                        </a:lnTo>
                        <a:lnTo>
                          <a:pt x="57" y="22"/>
                        </a:lnTo>
                        <a:lnTo>
                          <a:pt x="64" y="15"/>
                        </a:lnTo>
                        <a:lnTo>
                          <a:pt x="72" y="0"/>
                        </a:lnTo>
                        <a:lnTo>
                          <a:pt x="64" y="0"/>
                        </a:lnTo>
                        <a:lnTo>
                          <a:pt x="61" y="7"/>
                        </a:lnTo>
                        <a:lnTo>
                          <a:pt x="43" y="25"/>
                        </a:lnTo>
                        <a:lnTo>
                          <a:pt x="32" y="33"/>
                        </a:lnTo>
                        <a:lnTo>
                          <a:pt x="21" y="40"/>
                        </a:lnTo>
                        <a:lnTo>
                          <a:pt x="14" y="47"/>
                        </a:lnTo>
                        <a:lnTo>
                          <a:pt x="3" y="54"/>
                        </a:lnTo>
                        <a:lnTo>
                          <a:pt x="0" y="69"/>
                        </a:lnTo>
                        <a:lnTo>
                          <a:pt x="7" y="69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83" name="Freeform 51"/>
                  <p:cNvSpPr>
                    <a:spLocks/>
                  </p:cNvSpPr>
                  <p:nvPr/>
                </p:nvSpPr>
                <p:spPr bwMode="auto">
                  <a:xfrm>
                    <a:off x="3230" y="2832"/>
                    <a:ext cx="36" cy="46"/>
                  </a:xfrm>
                  <a:custGeom>
                    <a:avLst/>
                    <a:gdLst>
                      <a:gd name="T0" fmla="*/ 7 w 36"/>
                      <a:gd name="T1" fmla="*/ 43 h 46"/>
                      <a:gd name="T2" fmla="*/ 7 w 36"/>
                      <a:gd name="T3" fmla="*/ 46 h 46"/>
                      <a:gd name="T4" fmla="*/ 14 w 36"/>
                      <a:gd name="T5" fmla="*/ 43 h 46"/>
                      <a:gd name="T6" fmla="*/ 18 w 36"/>
                      <a:gd name="T7" fmla="*/ 36 h 46"/>
                      <a:gd name="T8" fmla="*/ 21 w 36"/>
                      <a:gd name="T9" fmla="*/ 32 h 46"/>
                      <a:gd name="T10" fmla="*/ 25 w 36"/>
                      <a:gd name="T11" fmla="*/ 25 h 46"/>
                      <a:gd name="T12" fmla="*/ 29 w 36"/>
                      <a:gd name="T13" fmla="*/ 21 h 46"/>
                      <a:gd name="T14" fmla="*/ 32 w 36"/>
                      <a:gd name="T15" fmla="*/ 14 h 46"/>
                      <a:gd name="T16" fmla="*/ 32 w 36"/>
                      <a:gd name="T17" fmla="*/ 7 h 46"/>
                      <a:gd name="T18" fmla="*/ 36 w 36"/>
                      <a:gd name="T19" fmla="*/ 0 h 46"/>
                      <a:gd name="T20" fmla="*/ 29 w 36"/>
                      <a:gd name="T21" fmla="*/ 0 h 46"/>
                      <a:gd name="T22" fmla="*/ 29 w 36"/>
                      <a:gd name="T23" fmla="*/ 7 h 46"/>
                      <a:gd name="T24" fmla="*/ 25 w 36"/>
                      <a:gd name="T25" fmla="*/ 10 h 46"/>
                      <a:gd name="T26" fmla="*/ 21 w 36"/>
                      <a:gd name="T27" fmla="*/ 18 h 46"/>
                      <a:gd name="T28" fmla="*/ 18 w 36"/>
                      <a:gd name="T29" fmla="*/ 21 h 46"/>
                      <a:gd name="T30" fmla="*/ 14 w 36"/>
                      <a:gd name="T31" fmla="*/ 28 h 46"/>
                      <a:gd name="T32" fmla="*/ 0 w 36"/>
                      <a:gd name="T33" fmla="*/ 43 h 46"/>
                      <a:gd name="T34" fmla="*/ 3 w 36"/>
                      <a:gd name="T35" fmla="*/ 39 h 46"/>
                      <a:gd name="T36" fmla="*/ 0 w 36"/>
                      <a:gd name="T37" fmla="*/ 43 h 46"/>
                      <a:gd name="T38" fmla="*/ 7 w 36"/>
                      <a:gd name="T39" fmla="*/ 43 h 4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36"/>
                      <a:gd name="T61" fmla="*/ 0 h 46"/>
                      <a:gd name="T62" fmla="*/ 36 w 36"/>
                      <a:gd name="T63" fmla="*/ 46 h 4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36" h="46">
                        <a:moveTo>
                          <a:pt x="7" y="43"/>
                        </a:moveTo>
                        <a:lnTo>
                          <a:pt x="7" y="46"/>
                        </a:lnTo>
                        <a:lnTo>
                          <a:pt x="14" y="43"/>
                        </a:lnTo>
                        <a:lnTo>
                          <a:pt x="18" y="36"/>
                        </a:lnTo>
                        <a:lnTo>
                          <a:pt x="21" y="32"/>
                        </a:lnTo>
                        <a:lnTo>
                          <a:pt x="25" y="25"/>
                        </a:lnTo>
                        <a:lnTo>
                          <a:pt x="29" y="21"/>
                        </a:lnTo>
                        <a:lnTo>
                          <a:pt x="32" y="14"/>
                        </a:lnTo>
                        <a:lnTo>
                          <a:pt x="32" y="7"/>
                        </a:lnTo>
                        <a:lnTo>
                          <a:pt x="36" y="0"/>
                        </a:lnTo>
                        <a:lnTo>
                          <a:pt x="29" y="0"/>
                        </a:lnTo>
                        <a:lnTo>
                          <a:pt x="29" y="7"/>
                        </a:lnTo>
                        <a:lnTo>
                          <a:pt x="25" y="10"/>
                        </a:lnTo>
                        <a:lnTo>
                          <a:pt x="21" y="18"/>
                        </a:lnTo>
                        <a:lnTo>
                          <a:pt x="18" y="21"/>
                        </a:lnTo>
                        <a:lnTo>
                          <a:pt x="14" y="28"/>
                        </a:lnTo>
                        <a:lnTo>
                          <a:pt x="0" y="43"/>
                        </a:lnTo>
                        <a:lnTo>
                          <a:pt x="3" y="39"/>
                        </a:lnTo>
                        <a:lnTo>
                          <a:pt x="0" y="43"/>
                        </a:lnTo>
                        <a:lnTo>
                          <a:pt x="7" y="4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84" name="Freeform 52"/>
                  <p:cNvSpPr>
                    <a:spLocks/>
                  </p:cNvSpPr>
                  <p:nvPr/>
                </p:nvSpPr>
                <p:spPr bwMode="auto">
                  <a:xfrm>
                    <a:off x="3219" y="2875"/>
                    <a:ext cx="18" cy="32"/>
                  </a:xfrm>
                  <a:custGeom>
                    <a:avLst/>
                    <a:gdLst>
                      <a:gd name="T0" fmla="*/ 0 w 18"/>
                      <a:gd name="T1" fmla="*/ 32 h 32"/>
                      <a:gd name="T2" fmla="*/ 4 w 18"/>
                      <a:gd name="T3" fmla="*/ 32 h 32"/>
                      <a:gd name="T4" fmla="*/ 11 w 18"/>
                      <a:gd name="T5" fmla="*/ 25 h 32"/>
                      <a:gd name="T6" fmla="*/ 14 w 18"/>
                      <a:gd name="T7" fmla="*/ 18 h 32"/>
                      <a:gd name="T8" fmla="*/ 18 w 18"/>
                      <a:gd name="T9" fmla="*/ 7 h 32"/>
                      <a:gd name="T10" fmla="*/ 18 w 18"/>
                      <a:gd name="T11" fmla="*/ 0 h 32"/>
                      <a:gd name="T12" fmla="*/ 11 w 18"/>
                      <a:gd name="T13" fmla="*/ 0 h 32"/>
                      <a:gd name="T14" fmla="*/ 11 w 18"/>
                      <a:gd name="T15" fmla="*/ 7 h 32"/>
                      <a:gd name="T16" fmla="*/ 7 w 18"/>
                      <a:gd name="T17" fmla="*/ 14 h 32"/>
                      <a:gd name="T18" fmla="*/ 4 w 18"/>
                      <a:gd name="T19" fmla="*/ 22 h 32"/>
                      <a:gd name="T20" fmla="*/ 0 w 18"/>
                      <a:gd name="T21" fmla="*/ 25 h 32"/>
                      <a:gd name="T22" fmla="*/ 0 w 18"/>
                      <a:gd name="T23" fmla="*/ 32 h 32"/>
                      <a:gd name="T24" fmla="*/ 4 w 18"/>
                      <a:gd name="T25" fmla="*/ 32 h 32"/>
                      <a:gd name="T26" fmla="*/ 0 w 18"/>
                      <a:gd name="T27" fmla="*/ 32 h 3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8"/>
                      <a:gd name="T43" fmla="*/ 0 h 32"/>
                      <a:gd name="T44" fmla="*/ 18 w 18"/>
                      <a:gd name="T45" fmla="*/ 32 h 32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8" h="32">
                        <a:moveTo>
                          <a:pt x="0" y="32"/>
                        </a:moveTo>
                        <a:lnTo>
                          <a:pt x="4" y="32"/>
                        </a:lnTo>
                        <a:lnTo>
                          <a:pt x="11" y="25"/>
                        </a:lnTo>
                        <a:lnTo>
                          <a:pt x="14" y="18"/>
                        </a:lnTo>
                        <a:lnTo>
                          <a:pt x="18" y="7"/>
                        </a:lnTo>
                        <a:lnTo>
                          <a:pt x="18" y="0"/>
                        </a:lnTo>
                        <a:lnTo>
                          <a:pt x="11" y="0"/>
                        </a:lnTo>
                        <a:lnTo>
                          <a:pt x="11" y="7"/>
                        </a:lnTo>
                        <a:lnTo>
                          <a:pt x="7" y="14"/>
                        </a:lnTo>
                        <a:lnTo>
                          <a:pt x="4" y="22"/>
                        </a:lnTo>
                        <a:lnTo>
                          <a:pt x="0" y="25"/>
                        </a:lnTo>
                        <a:lnTo>
                          <a:pt x="0" y="32"/>
                        </a:lnTo>
                        <a:lnTo>
                          <a:pt x="4" y="3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85" name="Freeform 53"/>
                  <p:cNvSpPr>
                    <a:spLocks/>
                  </p:cNvSpPr>
                  <p:nvPr/>
                </p:nvSpPr>
                <p:spPr bwMode="auto">
                  <a:xfrm>
                    <a:off x="3176" y="2900"/>
                    <a:ext cx="43" cy="25"/>
                  </a:xfrm>
                  <a:custGeom>
                    <a:avLst/>
                    <a:gdLst>
                      <a:gd name="T0" fmla="*/ 3 w 43"/>
                      <a:gd name="T1" fmla="*/ 25 h 25"/>
                      <a:gd name="T2" fmla="*/ 7 w 43"/>
                      <a:gd name="T3" fmla="*/ 22 h 25"/>
                      <a:gd name="T4" fmla="*/ 14 w 43"/>
                      <a:gd name="T5" fmla="*/ 18 h 25"/>
                      <a:gd name="T6" fmla="*/ 21 w 43"/>
                      <a:gd name="T7" fmla="*/ 11 h 25"/>
                      <a:gd name="T8" fmla="*/ 29 w 43"/>
                      <a:gd name="T9" fmla="*/ 11 h 25"/>
                      <a:gd name="T10" fmla="*/ 32 w 43"/>
                      <a:gd name="T11" fmla="*/ 7 h 25"/>
                      <a:gd name="T12" fmla="*/ 43 w 43"/>
                      <a:gd name="T13" fmla="*/ 7 h 25"/>
                      <a:gd name="T14" fmla="*/ 43 w 43"/>
                      <a:gd name="T15" fmla="*/ 0 h 25"/>
                      <a:gd name="T16" fmla="*/ 32 w 43"/>
                      <a:gd name="T17" fmla="*/ 0 h 25"/>
                      <a:gd name="T18" fmla="*/ 25 w 43"/>
                      <a:gd name="T19" fmla="*/ 4 h 25"/>
                      <a:gd name="T20" fmla="*/ 18 w 43"/>
                      <a:gd name="T21" fmla="*/ 4 h 25"/>
                      <a:gd name="T22" fmla="*/ 14 w 43"/>
                      <a:gd name="T23" fmla="*/ 7 h 25"/>
                      <a:gd name="T24" fmla="*/ 7 w 43"/>
                      <a:gd name="T25" fmla="*/ 11 h 25"/>
                      <a:gd name="T26" fmla="*/ 3 w 43"/>
                      <a:gd name="T27" fmla="*/ 15 h 25"/>
                      <a:gd name="T28" fmla="*/ 0 w 43"/>
                      <a:gd name="T29" fmla="*/ 22 h 25"/>
                      <a:gd name="T30" fmla="*/ 3 w 43"/>
                      <a:gd name="T31" fmla="*/ 25 h 2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43"/>
                      <a:gd name="T49" fmla="*/ 0 h 25"/>
                      <a:gd name="T50" fmla="*/ 43 w 43"/>
                      <a:gd name="T51" fmla="*/ 25 h 25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43" h="25">
                        <a:moveTo>
                          <a:pt x="3" y="25"/>
                        </a:moveTo>
                        <a:lnTo>
                          <a:pt x="7" y="22"/>
                        </a:lnTo>
                        <a:lnTo>
                          <a:pt x="14" y="18"/>
                        </a:lnTo>
                        <a:lnTo>
                          <a:pt x="21" y="11"/>
                        </a:lnTo>
                        <a:lnTo>
                          <a:pt x="29" y="11"/>
                        </a:lnTo>
                        <a:lnTo>
                          <a:pt x="32" y="7"/>
                        </a:lnTo>
                        <a:lnTo>
                          <a:pt x="43" y="7"/>
                        </a:lnTo>
                        <a:lnTo>
                          <a:pt x="43" y="0"/>
                        </a:lnTo>
                        <a:lnTo>
                          <a:pt x="32" y="0"/>
                        </a:lnTo>
                        <a:lnTo>
                          <a:pt x="25" y="4"/>
                        </a:lnTo>
                        <a:lnTo>
                          <a:pt x="18" y="4"/>
                        </a:lnTo>
                        <a:lnTo>
                          <a:pt x="14" y="7"/>
                        </a:lnTo>
                        <a:lnTo>
                          <a:pt x="7" y="11"/>
                        </a:lnTo>
                        <a:lnTo>
                          <a:pt x="3" y="15"/>
                        </a:lnTo>
                        <a:lnTo>
                          <a:pt x="0" y="22"/>
                        </a:lnTo>
                        <a:lnTo>
                          <a:pt x="3" y="2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86" name="Freeform 54"/>
                  <p:cNvSpPr>
                    <a:spLocks/>
                  </p:cNvSpPr>
                  <p:nvPr/>
                </p:nvSpPr>
                <p:spPr bwMode="auto">
                  <a:xfrm>
                    <a:off x="3150" y="2915"/>
                    <a:ext cx="29" cy="10"/>
                  </a:xfrm>
                  <a:custGeom>
                    <a:avLst/>
                    <a:gdLst>
                      <a:gd name="T0" fmla="*/ 8 w 29"/>
                      <a:gd name="T1" fmla="*/ 7 h 10"/>
                      <a:gd name="T2" fmla="*/ 4 w 29"/>
                      <a:gd name="T3" fmla="*/ 7 h 10"/>
                      <a:gd name="T4" fmla="*/ 11 w 29"/>
                      <a:gd name="T5" fmla="*/ 7 h 10"/>
                      <a:gd name="T6" fmla="*/ 15 w 29"/>
                      <a:gd name="T7" fmla="*/ 10 h 10"/>
                      <a:gd name="T8" fmla="*/ 29 w 29"/>
                      <a:gd name="T9" fmla="*/ 10 h 10"/>
                      <a:gd name="T10" fmla="*/ 26 w 29"/>
                      <a:gd name="T11" fmla="*/ 7 h 10"/>
                      <a:gd name="T12" fmla="*/ 22 w 29"/>
                      <a:gd name="T13" fmla="*/ 7 h 10"/>
                      <a:gd name="T14" fmla="*/ 18 w 29"/>
                      <a:gd name="T15" fmla="*/ 3 h 10"/>
                      <a:gd name="T16" fmla="*/ 11 w 29"/>
                      <a:gd name="T17" fmla="*/ 3 h 10"/>
                      <a:gd name="T18" fmla="*/ 8 w 29"/>
                      <a:gd name="T19" fmla="*/ 0 h 10"/>
                      <a:gd name="T20" fmla="*/ 4 w 29"/>
                      <a:gd name="T21" fmla="*/ 0 h 10"/>
                      <a:gd name="T22" fmla="*/ 0 w 29"/>
                      <a:gd name="T23" fmla="*/ 3 h 10"/>
                      <a:gd name="T24" fmla="*/ 4 w 29"/>
                      <a:gd name="T25" fmla="*/ 0 h 10"/>
                      <a:gd name="T26" fmla="*/ 0 w 29"/>
                      <a:gd name="T27" fmla="*/ 3 h 10"/>
                      <a:gd name="T28" fmla="*/ 8 w 29"/>
                      <a:gd name="T29" fmla="*/ 7 h 1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9"/>
                      <a:gd name="T46" fmla="*/ 0 h 10"/>
                      <a:gd name="T47" fmla="*/ 29 w 29"/>
                      <a:gd name="T48" fmla="*/ 10 h 1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9" h="10">
                        <a:moveTo>
                          <a:pt x="8" y="7"/>
                        </a:moveTo>
                        <a:lnTo>
                          <a:pt x="4" y="7"/>
                        </a:lnTo>
                        <a:lnTo>
                          <a:pt x="11" y="7"/>
                        </a:lnTo>
                        <a:lnTo>
                          <a:pt x="15" y="10"/>
                        </a:lnTo>
                        <a:lnTo>
                          <a:pt x="29" y="10"/>
                        </a:lnTo>
                        <a:lnTo>
                          <a:pt x="26" y="7"/>
                        </a:lnTo>
                        <a:lnTo>
                          <a:pt x="22" y="7"/>
                        </a:lnTo>
                        <a:lnTo>
                          <a:pt x="18" y="3"/>
                        </a:lnTo>
                        <a:lnTo>
                          <a:pt x="11" y="3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3"/>
                        </a:lnTo>
                        <a:lnTo>
                          <a:pt x="4" y="0"/>
                        </a:lnTo>
                        <a:lnTo>
                          <a:pt x="0" y="3"/>
                        </a:ln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87" name="Freeform 55"/>
                  <p:cNvSpPr>
                    <a:spLocks/>
                  </p:cNvSpPr>
                  <p:nvPr/>
                </p:nvSpPr>
                <p:spPr bwMode="auto">
                  <a:xfrm>
                    <a:off x="3082" y="2918"/>
                    <a:ext cx="76" cy="76"/>
                  </a:xfrm>
                  <a:custGeom>
                    <a:avLst/>
                    <a:gdLst>
                      <a:gd name="T0" fmla="*/ 4 w 76"/>
                      <a:gd name="T1" fmla="*/ 76 h 76"/>
                      <a:gd name="T2" fmla="*/ 14 w 76"/>
                      <a:gd name="T3" fmla="*/ 69 h 76"/>
                      <a:gd name="T4" fmla="*/ 25 w 76"/>
                      <a:gd name="T5" fmla="*/ 61 h 76"/>
                      <a:gd name="T6" fmla="*/ 36 w 76"/>
                      <a:gd name="T7" fmla="*/ 54 h 76"/>
                      <a:gd name="T8" fmla="*/ 47 w 76"/>
                      <a:gd name="T9" fmla="*/ 43 h 76"/>
                      <a:gd name="T10" fmla="*/ 54 w 76"/>
                      <a:gd name="T11" fmla="*/ 33 h 76"/>
                      <a:gd name="T12" fmla="*/ 61 w 76"/>
                      <a:gd name="T13" fmla="*/ 25 h 76"/>
                      <a:gd name="T14" fmla="*/ 68 w 76"/>
                      <a:gd name="T15" fmla="*/ 15 h 76"/>
                      <a:gd name="T16" fmla="*/ 76 w 76"/>
                      <a:gd name="T17" fmla="*/ 4 h 76"/>
                      <a:gd name="T18" fmla="*/ 68 w 76"/>
                      <a:gd name="T19" fmla="*/ 0 h 76"/>
                      <a:gd name="T20" fmla="*/ 61 w 76"/>
                      <a:gd name="T21" fmla="*/ 11 h 76"/>
                      <a:gd name="T22" fmla="*/ 58 w 76"/>
                      <a:gd name="T23" fmla="*/ 22 h 76"/>
                      <a:gd name="T24" fmla="*/ 47 w 76"/>
                      <a:gd name="T25" fmla="*/ 29 h 76"/>
                      <a:gd name="T26" fmla="*/ 40 w 76"/>
                      <a:gd name="T27" fmla="*/ 40 h 76"/>
                      <a:gd name="T28" fmla="*/ 22 w 76"/>
                      <a:gd name="T29" fmla="*/ 58 h 76"/>
                      <a:gd name="T30" fmla="*/ 11 w 76"/>
                      <a:gd name="T31" fmla="*/ 61 h 76"/>
                      <a:gd name="T32" fmla="*/ 4 w 76"/>
                      <a:gd name="T33" fmla="*/ 69 h 76"/>
                      <a:gd name="T34" fmla="*/ 0 w 76"/>
                      <a:gd name="T35" fmla="*/ 69 h 76"/>
                      <a:gd name="T36" fmla="*/ 4 w 76"/>
                      <a:gd name="T37" fmla="*/ 69 h 76"/>
                      <a:gd name="T38" fmla="*/ 0 w 76"/>
                      <a:gd name="T39" fmla="*/ 69 h 76"/>
                      <a:gd name="T40" fmla="*/ 4 w 76"/>
                      <a:gd name="T41" fmla="*/ 76 h 7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76"/>
                      <a:gd name="T64" fmla="*/ 0 h 76"/>
                      <a:gd name="T65" fmla="*/ 76 w 76"/>
                      <a:gd name="T66" fmla="*/ 76 h 7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76" h="76">
                        <a:moveTo>
                          <a:pt x="4" y="76"/>
                        </a:moveTo>
                        <a:lnTo>
                          <a:pt x="14" y="69"/>
                        </a:lnTo>
                        <a:lnTo>
                          <a:pt x="25" y="61"/>
                        </a:lnTo>
                        <a:lnTo>
                          <a:pt x="36" y="54"/>
                        </a:lnTo>
                        <a:lnTo>
                          <a:pt x="47" y="43"/>
                        </a:lnTo>
                        <a:lnTo>
                          <a:pt x="54" y="33"/>
                        </a:lnTo>
                        <a:lnTo>
                          <a:pt x="61" y="25"/>
                        </a:lnTo>
                        <a:lnTo>
                          <a:pt x="68" y="15"/>
                        </a:lnTo>
                        <a:lnTo>
                          <a:pt x="76" y="4"/>
                        </a:lnTo>
                        <a:lnTo>
                          <a:pt x="68" y="0"/>
                        </a:lnTo>
                        <a:lnTo>
                          <a:pt x="61" y="11"/>
                        </a:lnTo>
                        <a:lnTo>
                          <a:pt x="58" y="22"/>
                        </a:lnTo>
                        <a:lnTo>
                          <a:pt x="47" y="29"/>
                        </a:lnTo>
                        <a:lnTo>
                          <a:pt x="40" y="40"/>
                        </a:lnTo>
                        <a:lnTo>
                          <a:pt x="22" y="58"/>
                        </a:lnTo>
                        <a:lnTo>
                          <a:pt x="11" y="61"/>
                        </a:lnTo>
                        <a:lnTo>
                          <a:pt x="4" y="69"/>
                        </a:lnTo>
                        <a:lnTo>
                          <a:pt x="0" y="69"/>
                        </a:lnTo>
                        <a:lnTo>
                          <a:pt x="4" y="69"/>
                        </a:lnTo>
                        <a:lnTo>
                          <a:pt x="0" y="69"/>
                        </a:lnTo>
                        <a:lnTo>
                          <a:pt x="4" y="76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88" name="Freeform 56"/>
                  <p:cNvSpPr>
                    <a:spLocks/>
                  </p:cNvSpPr>
                  <p:nvPr/>
                </p:nvSpPr>
                <p:spPr bwMode="auto">
                  <a:xfrm>
                    <a:off x="3078" y="2987"/>
                    <a:ext cx="8" cy="21"/>
                  </a:xfrm>
                  <a:custGeom>
                    <a:avLst/>
                    <a:gdLst>
                      <a:gd name="T0" fmla="*/ 8 w 8"/>
                      <a:gd name="T1" fmla="*/ 14 h 21"/>
                      <a:gd name="T2" fmla="*/ 8 w 8"/>
                      <a:gd name="T3" fmla="*/ 18 h 21"/>
                      <a:gd name="T4" fmla="*/ 8 w 8"/>
                      <a:gd name="T5" fmla="*/ 7 h 21"/>
                      <a:gd name="T6" fmla="*/ 4 w 8"/>
                      <a:gd name="T7" fmla="*/ 0 h 21"/>
                      <a:gd name="T8" fmla="*/ 0 w 8"/>
                      <a:gd name="T9" fmla="*/ 7 h 21"/>
                      <a:gd name="T10" fmla="*/ 0 w 8"/>
                      <a:gd name="T11" fmla="*/ 18 h 21"/>
                      <a:gd name="T12" fmla="*/ 4 w 8"/>
                      <a:gd name="T13" fmla="*/ 21 h 21"/>
                      <a:gd name="T14" fmla="*/ 0 w 8"/>
                      <a:gd name="T15" fmla="*/ 18 h 21"/>
                      <a:gd name="T16" fmla="*/ 0 w 8"/>
                      <a:gd name="T17" fmla="*/ 21 h 21"/>
                      <a:gd name="T18" fmla="*/ 4 w 8"/>
                      <a:gd name="T19" fmla="*/ 21 h 21"/>
                      <a:gd name="T20" fmla="*/ 8 w 8"/>
                      <a:gd name="T21" fmla="*/ 14 h 2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"/>
                      <a:gd name="T34" fmla="*/ 0 h 21"/>
                      <a:gd name="T35" fmla="*/ 8 w 8"/>
                      <a:gd name="T36" fmla="*/ 21 h 2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" h="21">
                        <a:moveTo>
                          <a:pt x="8" y="14"/>
                        </a:moveTo>
                        <a:lnTo>
                          <a:pt x="8" y="18"/>
                        </a:lnTo>
                        <a:lnTo>
                          <a:pt x="8" y="7"/>
                        </a:lnTo>
                        <a:lnTo>
                          <a:pt x="4" y="0"/>
                        </a:lnTo>
                        <a:lnTo>
                          <a:pt x="0" y="7"/>
                        </a:lnTo>
                        <a:lnTo>
                          <a:pt x="0" y="18"/>
                        </a:lnTo>
                        <a:lnTo>
                          <a:pt x="4" y="21"/>
                        </a:lnTo>
                        <a:lnTo>
                          <a:pt x="0" y="18"/>
                        </a:lnTo>
                        <a:lnTo>
                          <a:pt x="0" y="21"/>
                        </a:lnTo>
                        <a:lnTo>
                          <a:pt x="4" y="21"/>
                        </a:lnTo>
                        <a:lnTo>
                          <a:pt x="8" y="1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89" name="Freeform 57"/>
                  <p:cNvSpPr>
                    <a:spLocks/>
                  </p:cNvSpPr>
                  <p:nvPr/>
                </p:nvSpPr>
                <p:spPr bwMode="auto">
                  <a:xfrm>
                    <a:off x="3082" y="3001"/>
                    <a:ext cx="54" cy="18"/>
                  </a:xfrm>
                  <a:custGeom>
                    <a:avLst/>
                    <a:gdLst>
                      <a:gd name="T0" fmla="*/ 54 w 54"/>
                      <a:gd name="T1" fmla="*/ 14 h 18"/>
                      <a:gd name="T2" fmla="*/ 47 w 54"/>
                      <a:gd name="T3" fmla="*/ 7 h 18"/>
                      <a:gd name="T4" fmla="*/ 43 w 54"/>
                      <a:gd name="T5" fmla="*/ 7 h 18"/>
                      <a:gd name="T6" fmla="*/ 36 w 54"/>
                      <a:gd name="T7" fmla="*/ 4 h 18"/>
                      <a:gd name="T8" fmla="*/ 7 w 54"/>
                      <a:gd name="T9" fmla="*/ 4 h 18"/>
                      <a:gd name="T10" fmla="*/ 4 w 54"/>
                      <a:gd name="T11" fmla="*/ 0 h 18"/>
                      <a:gd name="T12" fmla="*/ 0 w 54"/>
                      <a:gd name="T13" fmla="*/ 7 h 18"/>
                      <a:gd name="T14" fmla="*/ 7 w 54"/>
                      <a:gd name="T15" fmla="*/ 11 h 18"/>
                      <a:gd name="T16" fmla="*/ 36 w 54"/>
                      <a:gd name="T17" fmla="*/ 11 h 18"/>
                      <a:gd name="T18" fmla="*/ 40 w 54"/>
                      <a:gd name="T19" fmla="*/ 14 h 18"/>
                      <a:gd name="T20" fmla="*/ 43 w 54"/>
                      <a:gd name="T21" fmla="*/ 14 h 18"/>
                      <a:gd name="T22" fmla="*/ 50 w 54"/>
                      <a:gd name="T23" fmla="*/ 18 h 18"/>
                      <a:gd name="T24" fmla="*/ 47 w 54"/>
                      <a:gd name="T25" fmla="*/ 18 h 18"/>
                      <a:gd name="T26" fmla="*/ 54 w 54"/>
                      <a:gd name="T27" fmla="*/ 14 h 1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4"/>
                      <a:gd name="T43" fmla="*/ 0 h 18"/>
                      <a:gd name="T44" fmla="*/ 54 w 54"/>
                      <a:gd name="T45" fmla="*/ 18 h 1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4" h="18">
                        <a:moveTo>
                          <a:pt x="54" y="14"/>
                        </a:moveTo>
                        <a:lnTo>
                          <a:pt x="47" y="7"/>
                        </a:lnTo>
                        <a:lnTo>
                          <a:pt x="43" y="7"/>
                        </a:lnTo>
                        <a:lnTo>
                          <a:pt x="36" y="4"/>
                        </a:lnTo>
                        <a:lnTo>
                          <a:pt x="7" y="4"/>
                        </a:lnTo>
                        <a:lnTo>
                          <a:pt x="4" y="0"/>
                        </a:lnTo>
                        <a:lnTo>
                          <a:pt x="0" y="7"/>
                        </a:lnTo>
                        <a:lnTo>
                          <a:pt x="7" y="11"/>
                        </a:lnTo>
                        <a:lnTo>
                          <a:pt x="36" y="11"/>
                        </a:lnTo>
                        <a:lnTo>
                          <a:pt x="40" y="14"/>
                        </a:lnTo>
                        <a:lnTo>
                          <a:pt x="43" y="14"/>
                        </a:lnTo>
                        <a:lnTo>
                          <a:pt x="50" y="18"/>
                        </a:lnTo>
                        <a:lnTo>
                          <a:pt x="47" y="18"/>
                        </a:lnTo>
                        <a:lnTo>
                          <a:pt x="54" y="1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90" name="Freeform 58"/>
                  <p:cNvSpPr>
                    <a:spLocks/>
                  </p:cNvSpPr>
                  <p:nvPr/>
                </p:nvSpPr>
                <p:spPr bwMode="auto">
                  <a:xfrm>
                    <a:off x="3129" y="3015"/>
                    <a:ext cx="54" cy="44"/>
                  </a:xfrm>
                  <a:custGeom>
                    <a:avLst/>
                    <a:gdLst>
                      <a:gd name="T0" fmla="*/ 54 w 54"/>
                      <a:gd name="T1" fmla="*/ 44 h 44"/>
                      <a:gd name="T2" fmla="*/ 50 w 54"/>
                      <a:gd name="T3" fmla="*/ 33 h 44"/>
                      <a:gd name="T4" fmla="*/ 47 w 54"/>
                      <a:gd name="T5" fmla="*/ 26 h 44"/>
                      <a:gd name="T6" fmla="*/ 39 w 54"/>
                      <a:gd name="T7" fmla="*/ 22 h 44"/>
                      <a:gd name="T8" fmla="*/ 32 w 54"/>
                      <a:gd name="T9" fmla="*/ 15 h 44"/>
                      <a:gd name="T10" fmla="*/ 25 w 54"/>
                      <a:gd name="T11" fmla="*/ 11 h 44"/>
                      <a:gd name="T12" fmla="*/ 18 w 54"/>
                      <a:gd name="T13" fmla="*/ 8 h 44"/>
                      <a:gd name="T14" fmla="*/ 14 w 54"/>
                      <a:gd name="T15" fmla="*/ 4 h 44"/>
                      <a:gd name="T16" fmla="*/ 7 w 54"/>
                      <a:gd name="T17" fmla="*/ 0 h 44"/>
                      <a:gd name="T18" fmla="*/ 0 w 54"/>
                      <a:gd name="T19" fmla="*/ 4 h 44"/>
                      <a:gd name="T20" fmla="*/ 7 w 54"/>
                      <a:gd name="T21" fmla="*/ 11 h 44"/>
                      <a:gd name="T22" fmla="*/ 14 w 54"/>
                      <a:gd name="T23" fmla="*/ 15 h 44"/>
                      <a:gd name="T24" fmla="*/ 21 w 54"/>
                      <a:gd name="T25" fmla="*/ 18 h 44"/>
                      <a:gd name="T26" fmla="*/ 29 w 54"/>
                      <a:gd name="T27" fmla="*/ 26 h 44"/>
                      <a:gd name="T28" fmla="*/ 36 w 54"/>
                      <a:gd name="T29" fmla="*/ 26 h 44"/>
                      <a:gd name="T30" fmla="*/ 39 w 54"/>
                      <a:gd name="T31" fmla="*/ 29 h 44"/>
                      <a:gd name="T32" fmla="*/ 43 w 54"/>
                      <a:gd name="T33" fmla="*/ 37 h 44"/>
                      <a:gd name="T34" fmla="*/ 43 w 54"/>
                      <a:gd name="T35" fmla="*/ 44 h 44"/>
                      <a:gd name="T36" fmla="*/ 47 w 54"/>
                      <a:gd name="T37" fmla="*/ 44 h 44"/>
                      <a:gd name="T38" fmla="*/ 43 w 54"/>
                      <a:gd name="T39" fmla="*/ 44 h 44"/>
                      <a:gd name="T40" fmla="*/ 47 w 54"/>
                      <a:gd name="T41" fmla="*/ 44 h 44"/>
                      <a:gd name="T42" fmla="*/ 54 w 54"/>
                      <a:gd name="T43" fmla="*/ 44 h 4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54"/>
                      <a:gd name="T67" fmla="*/ 0 h 44"/>
                      <a:gd name="T68" fmla="*/ 54 w 54"/>
                      <a:gd name="T69" fmla="*/ 44 h 44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54" h="44">
                        <a:moveTo>
                          <a:pt x="54" y="44"/>
                        </a:moveTo>
                        <a:lnTo>
                          <a:pt x="50" y="33"/>
                        </a:lnTo>
                        <a:lnTo>
                          <a:pt x="47" y="26"/>
                        </a:lnTo>
                        <a:lnTo>
                          <a:pt x="39" y="22"/>
                        </a:lnTo>
                        <a:lnTo>
                          <a:pt x="32" y="15"/>
                        </a:lnTo>
                        <a:lnTo>
                          <a:pt x="25" y="11"/>
                        </a:lnTo>
                        <a:lnTo>
                          <a:pt x="18" y="8"/>
                        </a:lnTo>
                        <a:lnTo>
                          <a:pt x="14" y="4"/>
                        </a:lnTo>
                        <a:lnTo>
                          <a:pt x="7" y="0"/>
                        </a:lnTo>
                        <a:lnTo>
                          <a:pt x="0" y="4"/>
                        </a:lnTo>
                        <a:lnTo>
                          <a:pt x="7" y="11"/>
                        </a:lnTo>
                        <a:lnTo>
                          <a:pt x="14" y="15"/>
                        </a:lnTo>
                        <a:lnTo>
                          <a:pt x="21" y="18"/>
                        </a:lnTo>
                        <a:lnTo>
                          <a:pt x="29" y="26"/>
                        </a:lnTo>
                        <a:lnTo>
                          <a:pt x="36" y="26"/>
                        </a:lnTo>
                        <a:lnTo>
                          <a:pt x="39" y="29"/>
                        </a:lnTo>
                        <a:lnTo>
                          <a:pt x="43" y="37"/>
                        </a:lnTo>
                        <a:lnTo>
                          <a:pt x="43" y="44"/>
                        </a:lnTo>
                        <a:lnTo>
                          <a:pt x="47" y="44"/>
                        </a:lnTo>
                        <a:lnTo>
                          <a:pt x="43" y="44"/>
                        </a:lnTo>
                        <a:lnTo>
                          <a:pt x="47" y="44"/>
                        </a:lnTo>
                        <a:lnTo>
                          <a:pt x="54" y="4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91" name="Freeform 59"/>
                  <p:cNvSpPr>
                    <a:spLocks/>
                  </p:cNvSpPr>
                  <p:nvPr/>
                </p:nvSpPr>
                <p:spPr bwMode="auto">
                  <a:xfrm>
                    <a:off x="3172" y="3059"/>
                    <a:ext cx="11" cy="32"/>
                  </a:xfrm>
                  <a:custGeom>
                    <a:avLst/>
                    <a:gdLst>
                      <a:gd name="T0" fmla="*/ 4 w 11"/>
                      <a:gd name="T1" fmla="*/ 32 h 32"/>
                      <a:gd name="T2" fmla="*/ 11 w 11"/>
                      <a:gd name="T3" fmla="*/ 25 h 32"/>
                      <a:gd name="T4" fmla="*/ 11 w 11"/>
                      <a:gd name="T5" fmla="*/ 0 h 32"/>
                      <a:gd name="T6" fmla="*/ 4 w 11"/>
                      <a:gd name="T7" fmla="*/ 0 h 32"/>
                      <a:gd name="T8" fmla="*/ 4 w 11"/>
                      <a:gd name="T9" fmla="*/ 21 h 32"/>
                      <a:gd name="T10" fmla="*/ 0 w 11"/>
                      <a:gd name="T11" fmla="*/ 25 h 32"/>
                      <a:gd name="T12" fmla="*/ 4 w 11"/>
                      <a:gd name="T13" fmla="*/ 32 h 3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1"/>
                      <a:gd name="T22" fmla="*/ 0 h 32"/>
                      <a:gd name="T23" fmla="*/ 11 w 11"/>
                      <a:gd name="T24" fmla="*/ 32 h 3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1" h="32">
                        <a:moveTo>
                          <a:pt x="4" y="32"/>
                        </a:moveTo>
                        <a:lnTo>
                          <a:pt x="11" y="25"/>
                        </a:lnTo>
                        <a:lnTo>
                          <a:pt x="11" y="0"/>
                        </a:lnTo>
                        <a:lnTo>
                          <a:pt x="4" y="0"/>
                        </a:lnTo>
                        <a:lnTo>
                          <a:pt x="4" y="21"/>
                        </a:lnTo>
                        <a:lnTo>
                          <a:pt x="0" y="25"/>
                        </a:lnTo>
                        <a:lnTo>
                          <a:pt x="4" y="3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92" name="Freeform 60"/>
                  <p:cNvSpPr>
                    <a:spLocks/>
                  </p:cNvSpPr>
                  <p:nvPr/>
                </p:nvSpPr>
                <p:spPr bwMode="auto">
                  <a:xfrm>
                    <a:off x="3143" y="3084"/>
                    <a:ext cx="33" cy="11"/>
                  </a:xfrm>
                  <a:custGeom>
                    <a:avLst/>
                    <a:gdLst>
                      <a:gd name="T0" fmla="*/ 7 w 33"/>
                      <a:gd name="T1" fmla="*/ 11 h 11"/>
                      <a:gd name="T2" fmla="*/ 4 w 33"/>
                      <a:gd name="T3" fmla="*/ 11 h 11"/>
                      <a:gd name="T4" fmla="*/ 25 w 33"/>
                      <a:gd name="T5" fmla="*/ 11 h 11"/>
                      <a:gd name="T6" fmla="*/ 29 w 33"/>
                      <a:gd name="T7" fmla="*/ 7 h 11"/>
                      <a:gd name="T8" fmla="*/ 33 w 33"/>
                      <a:gd name="T9" fmla="*/ 7 h 11"/>
                      <a:gd name="T10" fmla="*/ 29 w 33"/>
                      <a:gd name="T11" fmla="*/ 0 h 11"/>
                      <a:gd name="T12" fmla="*/ 25 w 33"/>
                      <a:gd name="T13" fmla="*/ 0 h 11"/>
                      <a:gd name="T14" fmla="*/ 22 w 33"/>
                      <a:gd name="T15" fmla="*/ 4 h 11"/>
                      <a:gd name="T16" fmla="*/ 0 w 33"/>
                      <a:gd name="T17" fmla="*/ 4 h 11"/>
                      <a:gd name="T18" fmla="*/ 4 w 33"/>
                      <a:gd name="T19" fmla="*/ 4 h 11"/>
                      <a:gd name="T20" fmla="*/ 0 w 33"/>
                      <a:gd name="T21" fmla="*/ 4 h 11"/>
                      <a:gd name="T22" fmla="*/ 7 w 33"/>
                      <a:gd name="T23" fmla="*/ 11 h 1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3"/>
                      <a:gd name="T37" fmla="*/ 0 h 11"/>
                      <a:gd name="T38" fmla="*/ 33 w 33"/>
                      <a:gd name="T39" fmla="*/ 11 h 1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3" h="11">
                        <a:moveTo>
                          <a:pt x="7" y="11"/>
                        </a:moveTo>
                        <a:lnTo>
                          <a:pt x="4" y="11"/>
                        </a:lnTo>
                        <a:lnTo>
                          <a:pt x="25" y="11"/>
                        </a:lnTo>
                        <a:lnTo>
                          <a:pt x="29" y="7"/>
                        </a:lnTo>
                        <a:lnTo>
                          <a:pt x="33" y="7"/>
                        </a:lnTo>
                        <a:lnTo>
                          <a:pt x="29" y="0"/>
                        </a:lnTo>
                        <a:lnTo>
                          <a:pt x="25" y="0"/>
                        </a:lnTo>
                        <a:lnTo>
                          <a:pt x="22" y="4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7" y="1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93" name="Freeform 61"/>
                  <p:cNvSpPr>
                    <a:spLocks/>
                  </p:cNvSpPr>
                  <p:nvPr/>
                </p:nvSpPr>
                <p:spPr bwMode="auto">
                  <a:xfrm>
                    <a:off x="3111" y="3088"/>
                    <a:ext cx="39" cy="28"/>
                  </a:xfrm>
                  <a:custGeom>
                    <a:avLst/>
                    <a:gdLst>
                      <a:gd name="T0" fmla="*/ 0 w 39"/>
                      <a:gd name="T1" fmla="*/ 28 h 28"/>
                      <a:gd name="T2" fmla="*/ 14 w 39"/>
                      <a:gd name="T3" fmla="*/ 28 h 28"/>
                      <a:gd name="T4" fmla="*/ 18 w 39"/>
                      <a:gd name="T5" fmla="*/ 25 h 28"/>
                      <a:gd name="T6" fmla="*/ 25 w 39"/>
                      <a:gd name="T7" fmla="*/ 21 h 28"/>
                      <a:gd name="T8" fmla="*/ 39 w 39"/>
                      <a:gd name="T9" fmla="*/ 7 h 28"/>
                      <a:gd name="T10" fmla="*/ 32 w 39"/>
                      <a:gd name="T11" fmla="*/ 0 h 28"/>
                      <a:gd name="T12" fmla="*/ 29 w 39"/>
                      <a:gd name="T13" fmla="*/ 7 h 28"/>
                      <a:gd name="T14" fmla="*/ 18 w 39"/>
                      <a:gd name="T15" fmla="*/ 18 h 28"/>
                      <a:gd name="T16" fmla="*/ 14 w 39"/>
                      <a:gd name="T17" fmla="*/ 18 h 28"/>
                      <a:gd name="T18" fmla="*/ 11 w 39"/>
                      <a:gd name="T19" fmla="*/ 21 h 28"/>
                      <a:gd name="T20" fmla="*/ 3 w 39"/>
                      <a:gd name="T21" fmla="*/ 21 h 28"/>
                      <a:gd name="T22" fmla="*/ 0 w 39"/>
                      <a:gd name="T23" fmla="*/ 28 h 2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9"/>
                      <a:gd name="T37" fmla="*/ 0 h 28"/>
                      <a:gd name="T38" fmla="*/ 39 w 39"/>
                      <a:gd name="T39" fmla="*/ 28 h 2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9" h="28">
                        <a:moveTo>
                          <a:pt x="0" y="28"/>
                        </a:moveTo>
                        <a:lnTo>
                          <a:pt x="14" y="28"/>
                        </a:lnTo>
                        <a:lnTo>
                          <a:pt x="18" y="25"/>
                        </a:lnTo>
                        <a:lnTo>
                          <a:pt x="25" y="21"/>
                        </a:lnTo>
                        <a:lnTo>
                          <a:pt x="39" y="7"/>
                        </a:lnTo>
                        <a:lnTo>
                          <a:pt x="32" y="0"/>
                        </a:lnTo>
                        <a:lnTo>
                          <a:pt x="29" y="7"/>
                        </a:lnTo>
                        <a:lnTo>
                          <a:pt x="18" y="18"/>
                        </a:lnTo>
                        <a:lnTo>
                          <a:pt x="14" y="18"/>
                        </a:lnTo>
                        <a:lnTo>
                          <a:pt x="11" y="21"/>
                        </a:lnTo>
                        <a:lnTo>
                          <a:pt x="3" y="21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94" name="Freeform 62"/>
                  <p:cNvSpPr>
                    <a:spLocks/>
                  </p:cNvSpPr>
                  <p:nvPr/>
                </p:nvSpPr>
                <p:spPr bwMode="auto">
                  <a:xfrm>
                    <a:off x="3046" y="3095"/>
                    <a:ext cx="68" cy="21"/>
                  </a:xfrm>
                  <a:custGeom>
                    <a:avLst/>
                    <a:gdLst>
                      <a:gd name="T0" fmla="*/ 7 w 68"/>
                      <a:gd name="T1" fmla="*/ 7 h 21"/>
                      <a:gd name="T2" fmla="*/ 4 w 68"/>
                      <a:gd name="T3" fmla="*/ 11 h 21"/>
                      <a:gd name="T4" fmla="*/ 11 w 68"/>
                      <a:gd name="T5" fmla="*/ 7 h 21"/>
                      <a:gd name="T6" fmla="*/ 32 w 68"/>
                      <a:gd name="T7" fmla="*/ 7 h 21"/>
                      <a:gd name="T8" fmla="*/ 40 w 68"/>
                      <a:gd name="T9" fmla="*/ 14 h 21"/>
                      <a:gd name="T10" fmla="*/ 50 w 68"/>
                      <a:gd name="T11" fmla="*/ 18 h 21"/>
                      <a:gd name="T12" fmla="*/ 58 w 68"/>
                      <a:gd name="T13" fmla="*/ 21 h 21"/>
                      <a:gd name="T14" fmla="*/ 65 w 68"/>
                      <a:gd name="T15" fmla="*/ 21 h 21"/>
                      <a:gd name="T16" fmla="*/ 68 w 68"/>
                      <a:gd name="T17" fmla="*/ 14 h 21"/>
                      <a:gd name="T18" fmla="*/ 58 w 68"/>
                      <a:gd name="T19" fmla="*/ 14 h 21"/>
                      <a:gd name="T20" fmla="*/ 50 w 68"/>
                      <a:gd name="T21" fmla="*/ 11 h 21"/>
                      <a:gd name="T22" fmla="*/ 43 w 68"/>
                      <a:gd name="T23" fmla="*/ 7 h 21"/>
                      <a:gd name="T24" fmla="*/ 36 w 68"/>
                      <a:gd name="T25" fmla="*/ 3 h 21"/>
                      <a:gd name="T26" fmla="*/ 25 w 68"/>
                      <a:gd name="T27" fmla="*/ 0 h 21"/>
                      <a:gd name="T28" fmla="*/ 11 w 68"/>
                      <a:gd name="T29" fmla="*/ 0 h 21"/>
                      <a:gd name="T30" fmla="*/ 0 w 68"/>
                      <a:gd name="T31" fmla="*/ 3 h 21"/>
                      <a:gd name="T32" fmla="*/ 7 w 68"/>
                      <a:gd name="T33" fmla="*/ 7 h 2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8"/>
                      <a:gd name="T52" fmla="*/ 0 h 21"/>
                      <a:gd name="T53" fmla="*/ 68 w 68"/>
                      <a:gd name="T54" fmla="*/ 21 h 2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8" h="21">
                        <a:moveTo>
                          <a:pt x="7" y="7"/>
                        </a:moveTo>
                        <a:lnTo>
                          <a:pt x="4" y="11"/>
                        </a:lnTo>
                        <a:lnTo>
                          <a:pt x="11" y="7"/>
                        </a:lnTo>
                        <a:lnTo>
                          <a:pt x="32" y="7"/>
                        </a:lnTo>
                        <a:lnTo>
                          <a:pt x="40" y="14"/>
                        </a:lnTo>
                        <a:lnTo>
                          <a:pt x="50" y="18"/>
                        </a:lnTo>
                        <a:lnTo>
                          <a:pt x="58" y="21"/>
                        </a:lnTo>
                        <a:lnTo>
                          <a:pt x="65" y="21"/>
                        </a:lnTo>
                        <a:lnTo>
                          <a:pt x="68" y="14"/>
                        </a:lnTo>
                        <a:lnTo>
                          <a:pt x="58" y="14"/>
                        </a:lnTo>
                        <a:lnTo>
                          <a:pt x="50" y="11"/>
                        </a:lnTo>
                        <a:lnTo>
                          <a:pt x="43" y="7"/>
                        </a:lnTo>
                        <a:lnTo>
                          <a:pt x="36" y="3"/>
                        </a:lnTo>
                        <a:lnTo>
                          <a:pt x="25" y="0"/>
                        </a:lnTo>
                        <a:lnTo>
                          <a:pt x="11" y="0"/>
                        </a:lnTo>
                        <a:lnTo>
                          <a:pt x="0" y="3"/>
                        </a:ln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95" name="Freeform 63"/>
                  <p:cNvSpPr>
                    <a:spLocks/>
                  </p:cNvSpPr>
                  <p:nvPr/>
                </p:nvSpPr>
                <p:spPr bwMode="auto">
                  <a:xfrm>
                    <a:off x="2988" y="3098"/>
                    <a:ext cx="65" cy="72"/>
                  </a:xfrm>
                  <a:custGeom>
                    <a:avLst/>
                    <a:gdLst>
                      <a:gd name="T0" fmla="*/ 7 w 65"/>
                      <a:gd name="T1" fmla="*/ 72 h 72"/>
                      <a:gd name="T2" fmla="*/ 11 w 65"/>
                      <a:gd name="T3" fmla="*/ 62 h 72"/>
                      <a:gd name="T4" fmla="*/ 58 w 65"/>
                      <a:gd name="T5" fmla="*/ 15 h 72"/>
                      <a:gd name="T6" fmla="*/ 65 w 65"/>
                      <a:gd name="T7" fmla="*/ 4 h 72"/>
                      <a:gd name="T8" fmla="*/ 58 w 65"/>
                      <a:gd name="T9" fmla="*/ 0 h 72"/>
                      <a:gd name="T10" fmla="*/ 51 w 65"/>
                      <a:gd name="T11" fmla="*/ 11 h 72"/>
                      <a:gd name="T12" fmla="*/ 22 w 65"/>
                      <a:gd name="T13" fmla="*/ 40 h 72"/>
                      <a:gd name="T14" fmla="*/ 15 w 65"/>
                      <a:gd name="T15" fmla="*/ 51 h 72"/>
                      <a:gd name="T16" fmla="*/ 7 w 65"/>
                      <a:gd name="T17" fmla="*/ 58 h 72"/>
                      <a:gd name="T18" fmla="*/ 0 w 65"/>
                      <a:gd name="T19" fmla="*/ 69 h 72"/>
                      <a:gd name="T20" fmla="*/ 7 w 65"/>
                      <a:gd name="T21" fmla="*/ 72 h 7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5"/>
                      <a:gd name="T34" fmla="*/ 0 h 72"/>
                      <a:gd name="T35" fmla="*/ 65 w 65"/>
                      <a:gd name="T36" fmla="*/ 72 h 72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5" h="72">
                        <a:moveTo>
                          <a:pt x="7" y="72"/>
                        </a:moveTo>
                        <a:lnTo>
                          <a:pt x="11" y="62"/>
                        </a:lnTo>
                        <a:lnTo>
                          <a:pt x="58" y="15"/>
                        </a:lnTo>
                        <a:lnTo>
                          <a:pt x="65" y="4"/>
                        </a:lnTo>
                        <a:lnTo>
                          <a:pt x="58" y="0"/>
                        </a:lnTo>
                        <a:lnTo>
                          <a:pt x="51" y="11"/>
                        </a:lnTo>
                        <a:lnTo>
                          <a:pt x="22" y="40"/>
                        </a:lnTo>
                        <a:lnTo>
                          <a:pt x="15" y="51"/>
                        </a:lnTo>
                        <a:lnTo>
                          <a:pt x="7" y="58"/>
                        </a:lnTo>
                        <a:lnTo>
                          <a:pt x="0" y="69"/>
                        </a:lnTo>
                        <a:lnTo>
                          <a:pt x="7" y="7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96" name="Freeform 64"/>
                  <p:cNvSpPr>
                    <a:spLocks/>
                  </p:cNvSpPr>
                  <p:nvPr/>
                </p:nvSpPr>
                <p:spPr bwMode="auto">
                  <a:xfrm>
                    <a:off x="2952" y="3167"/>
                    <a:ext cx="43" cy="14"/>
                  </a:xfrm>
                  <a:custGeom>
                    <a:avLst/>
                    <a:gdLst>
                      <a:gd name="T0" fmla="*/ 4 w 43"/>
                      <a:gd name="T1" fmla="*/ 11 h 14"/>
                      <a:gd name="T2" fmla="*/ 0 w 43"/>
                      <a:gd name="T3" fmla="*/ 11 h 14"/>
                      <a:gd name="T4" fmla="*/ 11 w 43"/>
                      <a:gd name="T5" fmla="*/ 11 h 14"/>
                      <a:gd name="T6" fmla="*/ 15 w 43"/>
                      <a:gd name="T7" fmla="*/ 14 h 14"/>
                      <a:gd name="T8" fmla="*/ 25 w 43"/>
                      <a:gd name="T9" fmla="*/ 14 h 14"/>
                      <a:gd name="T10" fmla="*/ 33 w 43"/>
                      <a:gd name="T11" fmla="*/ 11 h 14"/>
                      <a:gd name="T12" fmla="*/ 36 w 43"/>
                      <a:gd name="T13" fmla="*/ 7 h 14"/>
                      <a:gd name="T14" fmla="*/ 43 w 43"/>
                      <a:gd name="T15" fmla="*/ 3 h 14"/>
                      <a:gd name="T16" fmla="*/ 36 w 43"/>
                      <a:gd name="T17" fmla="*/ 0 h 14"/>
                      <a:gd name="T18" fmla="*/ 33 w 43"/>
                      <a:gd name="T19" fmla="*/ 3 h 14"/>
                      <a:gd name="T20" fmla="*/ 29 w 43"/>
                      <a:gd name="T21" fmla="*/ 3 h 14"/>
                      <a:gd name="T22" fmla="*/ 25 w 43"/>
                      <a:gd name="T23" fmla="*/ 7 h 14"/>
                      <a:gd name="T24" fmla="*/ 11 w 43"/>
                      <a:gd name="T25" fmla="*/ 7 h 14"/>
                      <a:gd name="T26" fmla="*/ 7 w 43"/>
                      <a:gd name="T27" fmla="*/ 3 h 14"/>
                      <a:gd name="T28" fmla="*/ 0 w 43"/>
                      <a:gd name="T29" fmla="*/ 3 h 14"/>
                      <a:gd name="T30" fmla="*/ 4 w 43"/>
                      <a:gd name="T31" fmla="*/ 3 h 14"/>
                      <a:gd name="T32" fmla="*/ 0 w 43"/>
                      <a:gd name="T33" fmla="*/ 3 h 14"/>
                      <a:gd name="T34" fmla="*/ 4 w 43"/>
                      <a:gd name="T35" fmla="*/ 11 h 1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43"/>
                      <a:gd name="T55" fmla="*/ 0 h 14"/>
                      <a:gd name="T56" fmla="*/ 43 w 43"/>
                      <a:gd name="T57" fmla="*/ 14 h 1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43" h="14">
                        <a:moveTo>
                          <a:pt x="4" y="11"/>
                        </a:moveTo>
                        <a:lnTo>
                          <a:pt x="0" y="11"/>
                        </a:lnTo>
                        <a:lnTo>
                          <a:pt x="11" y="11"/>
                        </a:lnTo>
                        <a:lnTo>
                          <a:pt x="15" y="14"/>
                        </a:lnTo>
                        <a:lnTo>
                          <a:pt x="25" y="14"/>
                        </a:lnTo>
                        <a:lnTo>
                          <a:pt x="33" y="11"/>
                        </a:lnTo>
                        <a:lnTo>
                          <a:pt x="36" y="7"/>
                        </a:lnTo>
                        <a:lnTo>
                          <a:pt x="43" y="3"/>
                        </a:lnTo>
                        <a:lnTo>
                          <a:pt x="36" y="0"/>
                        </a:lnTo>
                        <a:lnTo>
                          <a:pt x="33" y="3"/>
                        </a:lnTo>
                        <a:lnTo>
                          <a:pt x="29" y="3"/>
                        </a:lnTo>
                        <a:lnTo>
                          <a:pt x="25" y="7"/>
                        </a:lnTo>
                        <a:lnTo>
                          <a:pt x="11" y="7"/>
                        </a:lnTo>
                        <a:lnTo>
                          <a:pt x="7" y="3"/>
                        </a:lnTo>
                        <a:lnTo>
                          <a:pt x="0" y="3"/>
                        </a:lnTo>
                        <a:lnTo>
                          <a:pt x="4" y="3"/>
                        </a:lnTo>
                        <a:lnTo>
                          <a:pt x="0" y="3"/>
                        </a:lnTo>
                        <a:lnTo>
                          <a:pt x="4" y="1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97" name="Freeform 65"/>
                  <p:cNvSpPr>
                    <a:spLocks/>
                  </p:cNvSpPr>
                  <p:nvPr/>
                </p:nvSpPr>
                <p:spPr bwMode="auto">
                  <a:xfrm>
                    <a:off x="2916" y="3170"/>
                    <a:ext cx="40" cy="18"/>
                  </a:xfrm>
                  <a:custGeom>
                    <a:avLst/>
                    <a:gdLst>
                      <a:gd name="T0" fmla="*/ 0 w 40"/>
                      <a:gd name="T1" fmla="*/ 15 h 18"/>
                      <a:gd name="T2" fmla="*/ 7 w 40"/>
                      <a:gd name="T3" fmla="*/ 18 h 18"/>
                      <a:gd name="T4" fmla="*/ 22 w 40"/>
                      <a:gd name="T5" fmla="*/ 18 h 18"/>
                      <a:gd name="T6" fmla="*/ 29 w 40"/>
                      <a:gd name="T7" fmla="*/ 15 h 18"/>
                      <a:gd name="T8" fmla="*/ 36 w 40"/>
                      <a:gd name="T9" fmla="*/ 8 h 18"/>
                      <a:gd name="T10" fmla="*/ 40 w 40"/>
                      <a:gd name="T11" fmla="*/ 8 h 18"/>
                      <a:gd name="T12" fmla="*/ 36 w 40"/>
                      <a:gd name="T13" fmla="*/ 0 h 18"/>
                      <a:gd name="T14" fmla="*/ 33 w 40"/>
                      <a:gd name="T15" fmla="*/ 4 h 18"/>
                      <a:gd name="T16" fmla="*/ 29 w 40"/>
                      <a:gd name="T17" fmla="*/ 4 h 18"/>
                      <a:gd name="T18" fmla="*/ 25 w 40"/>
                      <a:gd name="T19" fmla="*/ 8 h 18"/>
                      <a:gd name="T20" fmla="*/ 22 w 40"/>
                      <a:gd name="T21" fmla="*/ 8 h 18"/>
                      <a:gd name="T22" fmla="*/ 18 w 40"/>
                      <a:gd name="T23" fmla="*/ 11 h 18"/>
                      <a:gd name="T24" fmla="*/ 7 w 40"/>
                      <a:gd name="T25" fmla="*/ 11 h 18"/>
                      <a:gd name="T26" fmla="*/ 4 w 40"/>
                      <a:gd name="T27" fmla="*/ 8 h 18"/>
                      <a:gd name="T28" fmla="*/ 0 w 40"/>
                      <a:gd name="T29" fmla="*/ 15 h 1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40"/>
                      <a:gd name="T46" fmla="*/ 0 h 18"/>
                      <a:gd name="T47" fmla="*/ 40 w 40"/>
                      <a:gd name="T48" fmla="*/ 18 h 1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40" h="18">
                        <a:moveTo>
                          <a:pt x="0" y="15"/>
                        </a:moveTo>
                        <a:lnTo>
                          <a:pt x="7" y="18"/>
                        </a:lnTo>
                        <a:lnTo>
                          <a:pt x="22" y="18"/>
                        </a:lnTo>
                        <a:lnTo>
                          <a:pt x="29" y="15"/>
                        </a:lnTo>
                        <a:lnTo>
                          <a:pt x="36" y="8"/>
                        </a:lnTo>
                        <a:lnTo>
                          <a:pt x="40" y="8"/>
                        </a:lnTo>
                        <a:lnTo>
                          <a:pt x="36" y="0"/>
                        </a:lnTo>
                        <a:lnTo>
                          <a:pt x="33" y="4"/>
                        </a:lnTo>
                        <a:lnTo>
                          <a:pt x="29" y="4"/>
                        </a:lnTo>
                        <a:lnTo>
                          <a:pt x="25" y="8"/>
                        </a:lnTo>
                        <a:lnTo>
                          <a:pt x="22" y="8"/>
                        </a:lnTo>
                        <a:lnTo>
                          <a:pt x="18" y="11"/>
                        </a:lnTo>
                        <a:lnTo>
                          <a:pt x="7" y="11"/>
                        </a:lnTo>
                        <a:lnTo>
                          <a:pt x="4" y="8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98" name="Freeform 66"/>
                  <p:cNvSpPr>
                    <a:spLocks/>
                  </p:cNvSpPr>
                  <p:nvPr/>
                </p:nvSpPr>
                <p:spPr bwMode="auto">
                  <a:xfrm>
                    <a:off x="2880" y="3174"/>
                    <a:ext cx="40" cy="18"/>
                  </a:xfrm>
                  <a:custGeom>
                    <a:avLst/>
                    <a:gdLst>
                      <a:gd name="T0" fmla="*/ 0 w 40"/>
                      <a:gd name="T1" fmla="*/ 18 h 18"/>
                      <a:gd name="T2" fmla="*/ 7 w 40"/>
                      <a:gd name="T3" fmla="*/ 14 h 18"/>
                      <a:gd name="T4" fmla="*/ 11 w 40"/>
                      <a:gd name="T5" fmla="*/ 14 h 18"/>
                      <a:gd name="T6" fmla="*/ 18 w 40"/>
                      <a:gd name="T7" fmla="*/ 11 h 18"/>
                      <a:gd name="T8" fmla="*/ 22 w 40"/>
                      <a:gd name="T9" fmla="*/ 7 h 18"/>
                      <a:gd name="T10" fmla="*/ 33 w 40"/>
                      <a:gd name="T11" fmla="*/ 7 h 18"/>
                      <a:gd name="T12" fmla="*/ 36 w 40"/>
                      <a:gd name="T13" fmla="*/ 11 h 18"/>
                      <a:gd name="T14" fmla="*/ 40 w 40"/>
                      <a:gd name="T15" fmla="*/ 4 h 18"/>
                      <a:gd name="T16" fmla="*/ 36 w 40"/>
                      <a:gd name="T17" fmla="*/ 0 h 18"/>
                      <a:gd name="T18" fmla="*/ 25 w 40"/>
                      <a:gd name="T19" fmla="*/ 0 h 18"/>
                      <a:gd name="T20" fmla="*/ 18 w 40"/>
                      <a:gd name="T21" fmla="*/ 4 h 18"/>
                      <a:gd name="T22" fmla="*/ 11 w 40"/>
                      <a:gd name="T23" fmla="*/ 4 h 18"/>
                      <a:gd name="T24" fmla="*/ 7 w 40"/>
                      <a:gd name="T25" fmla="*/ 7 h 18"/>
                      <a:gd name="T26" fmla="*/ 4 w 40"/>
                      <a:gd name="T27" fmla="*/ 7 h 18"/>
                      <a:gd name="T28" fmla="*/ 0 w 40"/>
                      <a:gd name="T29" fmla="*/ 11 h 18"/>
                      <a:gd name="T30" fmla="*/ 4 w 40"/>
                      <a:gd name="T31" fmla="*/ 11 h 18"/>
                      <a:gd name="T32" fmla="*/ 0 w 40"/>
                      <a:gd name="T33" fmla="*/ 18 h 1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0"/>
                      <a:gd name="T52" fmla="*/ 0 h 18"/>
                      <a:gd name="T53" fmla="*/ 40 w 40"/>
                      <a:gd name="T54" fmla="*/ 18 h 1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0" h="18">
                        <a:moveTo>
                          <a:pt x="0" y="18"/>
                        </a:moveTo>
                        <a:lnTo>
                          <a:pt x="7" y="14"/>
                        </a:lnTo>
                        <a:lnTo>
                          <a:pt x="11" y="14"/>
                        </a:lnTo>
                        <a:lnTo>
                          <a:pt x="18" y="11"/>
                        </a:lnTo>
                        <a:lnTo>
                          <a:pt x="22" y="7"/>
                        </a:lnTo>
                        <a:lnTo>
                          <a:pt x="33" y="7"/>
                        </a:lnTo>
                        <a:lnTo>
                          <a:pt x="36" y="11"/>
                        </a:lnTo>
                        <a:lnTo>
                          <a:pt x="40" y="4"/>
                        </a:lnTo>
                        <a:lnTo>
                          <a:pt x="36" y="0"/>
                        </a:lnTo>
                        <a:lnTo>
                          <a:pt x="25" y="0"/>
                        </a:lnTo>
                        <a:lnTo>
                          <a:pt x="18" y="4"/>
                        </a:lnTo>
                        <a:lnTo>
                          <a:pt x="11" y="4"/>
                        </a:lnTo>
                        <a:lnTo>
                          <a:pt x="7" y="7"/>
                        </a:lnTo>
                        <a:lnTo>
                          <a:pt x="4" y="7"/>
                        </a:lnTo>
                        <a:lnTo>
                          <a:pt x="0" y="11"/>
                        </a:lnTo>
                        <a:lnTo>
                          <a:pt x="4" y="11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999" name="Freeform 67"/>
                  <p:cNvSpPr>
                    <a:spLocks/>
                  </p:cNvSpPr>
                  <p:nvPr/>
                </p:nvSpPr>
                <p:spPr bwMode="auto">
                  <a:xfrm>
                    <a:off x="2808" y="3160"/>
                    <a:ext cx="76" cy="32"/>
                  </a:xfrm>
                  <a:custGeom>
                    <a:avLst/>
                    <a:gdLst>
                      <a:gd name="T0" fmla="*/ 0 w 76"/>
                      <a:gd name="T1" fmla="*/ 3 h 32"/>
                      <a:gd name="T2" fmla="*/ 4 w 76"/>
                      <a:gd name="T3" fmla="*/ 14 h 32"/>
                      <a:gd name="T4" fmla="*/ 14 w 76"/>
                      <a:gd name="T5" fmla="*/ 21 h 32"/>
                      <a:gd name="T6" fmla="*/ 22 w 76"/>
                      <a:gd name="T7" fmla="*/ 25 h 32"/>
                      <a:gd name="T8" fmla="*/ 33 w 76"/>
                      <a:gd name="T9" fmla="*/ 25 h 32"/>
                      <a:gd name="T10" fmla="*/ 43 w 76"/>
                      <a:gd name="T11" fmla="*/ 28 h 32"/>
                      <a:gd name="T12" fmla="*/ 61 w 76"/>
                      <a:gd name="T13" fmla="*/ 28 h 32"/>
                      <a:gd name="T14" fmla="*/ 72 w 76"/>
                      <a:gd name="T15" fmla="*/ 32 h 32"/>
                      <a:gd name="T16" fmla="*/ 76 w 76"/>
                      <a:gd name="T17" fmla="*/ 25 h 32"/>
                      <a:gd name="T18" fmla="*/ 65 w 76"/>
                      <a:gd name="T19" fmla="*/ 21 h 32"/>
                      <a:gd name="T20" fmla="*/ 54 w 76"/>
                      <a:gd name="T21" fmla="*/ 21 h 32"/>
                      <a:gd name="T22" fmla="*/ 43 w 76"/>
                      <a:gd name="T23" fmla="*/ 18 h 32"/>
                      <a:gd name="T24" fmla="*/ 22 w 76"/>
                      <a:gd name="T25" fmla="*/ 18 h 32"/>
                      <a:gd name="T26" fmla="*/ 18 w 76"/>
                      <a:gd name="T27" fmla="*/ 14 h 32"/>
                      <a:gd name="T28" fmla="*/ 11 w 76"/>
                      <a:gd name="T29" fmla="*/ 10 h 32"/>
                      <a:gd name="T30" fmla="*/ 7 w 76"/>
                      <a:gd name="T31" fmla="*/ 0 h 32"/>
                      <a:gd name="T32" fmla="*/ 0 w 76"/>
                      <a:gd name="T33" fmla="*/ 3 h 3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76"/>
                      <a:gd name="T52" fmla="*/ 0 h 32"/>
                      <a:gd name="T53" fmla="*/ 76 w 76"/>
                      <a:gd name="T54" fmla="*/ 32 h 3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76" h="32">
                        <a:moveTo>
                          <a:pt x="0" y="3"/>
                        </a:moveTo>
                        <a:lnTo>
                          <a:pt x="4" y="14"/>
                        </a:lnTo>
                        <a:lnTo>
                          <a:pt x="14" y="21"/>
                        </a:lnTo>
                        <a:lnTo>
                          <a:pt x="22" y="25"/>
                        </a:lnTo>
                        <a:lnTo>
                          <a:pt x="33" y="25"/>
                        </a:lnTo>
                        <a:lnTo>
                          <a:pt x="43" y="28"/>
                        </a:lnTo>
                        <a:lnTo>
                          <a:pt x="61" y="28"/>
                        </a:lnTo>
                        <a:lnTo>
                          <a:pt x="72" y="32"/>
                        </a:lnTo>
                        <a:lnTo>
                          <a:pt x="76" y="25"/>
                        </a:lnTo>
                        <a:lnTo>
                          <a:pt x="65" y="21"/>
                        </a:lnTo>
                        <a:lnTo>
                          <a:pt x="54" y="21"/>
                        </a:lnTo>
                        <a:lnTo>
                          <a:pt x="43" y="18"/>
                        </a:lnTo>
                        <a:lnTo>
                          <a:pt x="22" y="18"/>
                        </a:lnTo>
                        <a:lnTo>
                          <a:pt x="18" y="14"/>
                        </a:lnTo>
                        <a:lnTo>
                          <a:pt x="11" y="10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00" name="Freeform 68"/>
                  <p:cNvSpPr>
                    <a:spLocks/>
                  </p:cNvSpPr>
                  <p:nvPr/>
                </p:nvSpPr>
                <p:spPr bwMode="auto">
                  <a:xfrm>
                    <a:off x="2794" y="3138"/>
                    <a:ext cx="21" cy="25"/>
                  </a:xfrm>
                  <a:custGeom>
                    <a:avLst/>
                    <a:gdLst>
                      <a:gd name="T0" fmla="*/ 0 w 21"/>
                      <a:gd name="T1" fmla="*/ 7 h 25"/>
                      <a:gd name="T2" fmla="*/ 3 w 21"/>
                      <a:gd name="T3" fmla="*/ 7 h 25"/>
                      <a:gd name="T4" fmla="*/ 10 w 21"/>
                      <a:gd name="T5" fmla="*/ 14 h 25"/>
                      <a:gd name="T6" fmla="*/ 10 w 21"/>
                      <a:gd name="T7" fmla="*/ 22 h 25"/>
                      <a:gd name="T8" fmla="*/ 14 w 21"/>
                      <a:gd name="T9" fmla="*/ 25 h 25"/>
                      <a:gd name="T10" fmla="*/ 21 w 21"/>
                      <a:gd name="T11" fmla="*/ 22 h 25"/>
                      <a:gd name="T12" fmla="*/ 18 w 21"/>
                      <a:gd name="T13" fmla="*/ 18 h 25"/>
                      <a:gd name="T14" fmla="*/ 14 w 21"/>
                      <a:gd name="T15" fmla="*/ 11 h 25"/>
                      <a:gd name="T16" fmla="*/ 10 w 21"/>
                      <a:gd name="T17" fmla="*/ 4 h 25"/>
                      <a:gd name="T18" fmla="*/ 3 w 21"/>
                      <a:gd name="T19" fmla="*/ 0 h 25"/>
                      <a:gd name="T20" fmla="*/ 0 w 21"/>
                      <a:gd name="T21" fmla="*/ 7 h 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1"/>
                      <a:gd name="T34" fmla="*/ 0 h 25"/>
                      <a:gd name="T35" fmla="*/ 21 w 21"/>
                      <a:gd name="T36" fmla="*/ 25 h 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1" h="25">
                        <a:moveTo>
                          <a:pt x="0" y="7"/>
                        </a:moveTo>
                        <a:lnTo>
                          <a:pt x="3" y="7"/>
                        </a:lnTo>
                        <a:lnTo>
                          <a:pt x="10" y="14"/>
                        </a:lnTo>
                        <a:lnTo>
                          <a:pt x="10" y="22"/>
                        </a:lnTo>
                        <a:lnTo>
                          <a:pt x="14" y="25"/>
                        </a:lnTo>
                        <a:lnTo>
                          <a:pt x="21" y="22"/>
                        </a:lnTo>
                        <a:lnTo>
                          <a:pt x="18" y="18"/>
                        </a:lnTo>
                        <a:lnTo>
                          <a:pt x="14" y="11"/>
                        </a:lnTo>
                        <a:lnTo>
                          <a:pt x="10" y="4"/>
                        </a:lnTo>
                        <a:lnTo>
                          <a:pt x="3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01" name="Freeform 69"/>
                  <p:cNvSpPr>
                    <a:spLocks/>
                  </p:cNvSpPr>
                  <p:nvPr/>
                </p:nvSpPr>
                <p:spPr bwMode="auto">
                  <a:xfrm>
                    <a:off x="2772" y="3138"/>
                    <a:ext cx="25" cy="7"/>
                  </a:xfrm>
                  <a:custGeom>
                    <a:avLst/>
                    <a:gdLst>
                      <a:gd name="T0" fmla="*/ 7 w 25"/>
                      <a:gd name="T1" fmla="*/ 7 h 7"/>
                      <a:gd name="T2" fmla="*/ 4 w 25"/>
                      <a:gd name="T3" fmla="*/ 7 h 7"/>
                      <a:gd name="T4" fmla="*/ 22 w 25"/>
                      <a:gd name="T5" fmla="*/ 7 h 7"/>
                      <a:gd name="T6" fmla="*/ 25 w 25"/>
                      <a:gd name="T7" fmla="*/ 0 h 7"/>
                      <a:gd name="T8" fmla="*/ 0 w 25"/>
                      <a:gd name="T9" fmla="*/ 0 h 7"/>
                      <a:gd name="T10" fmla="*/ 0 w 25"/>
                      <a:gd name="T11" fmla="*/ 4 h 7"/>
                      <a:gd name="T12" fmla="*/ 0 w 25"/>
                      <a:gd name="T13" fmla="*/ 0 h 7"/>
                      <a:gd name="T14" fmla="*/ 0 w 25"/>
                      <a:gd name="T15" fmla="*/ 4 h 7"/>
                      <a:gd name="T16" fmla="*/ 7 w 25"/>
                      <a:gd name="T17" fmla="*/ 7 h 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5"/>
                      <a:gd name="T28" fmla="*/ 0 h 7"/>
                      <a:gd name="T29" fmla="*/ 25 w 25"/>
                      <a:gd name="T30" fmla="*/ 7 h 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5" h="7">
                        <a:moveTo>
                          <a:pt x="7" y="7"/>
                        </a:moveTo>
                        <a:lnTo>
                          <a:pt x="4" y="7"/>
                        </a:lnTo>
                        <a:lnTo>
                          <a:pt x="22" y="7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02" name="Freeform 70"/>
                  <p:cNvSpPr>
                    <a:spLocks/>
                  </p:cNvSpPr>
                  <p:nvPr/>
                </p:nvSpPr>
                <p:spPr bwMode="auto">
                  <a:xfrm>
                    <a:off x="2747" y="3142"/>
                    <a:ext cx="32" cy="39"/>
                  </a:xfrm>
                  <a:custGeom>
                    <a:avLst/>
                    <a:gdLst>
                      <a:gd name="T0" fmla="*/ 3 w 32"/>
                      <a:gd name="T1" fmla="*/ 36 h 39"/>
                      <a:gd name="T2" fmla="*/ 0 w 32"/>
                      <a:gd name="T3" fmla="*/ 39 h 39"/>
                      <a:gd name="T4" fmla="*/ 7 w 32"/>
                      <a:gd name="T5" fmla="*/ 36 h 39"/>
                      <a:gd name="T6" fmla="*/ 14 w 32"/>
                      <a:gd name="T7" fmla="*/ 36 h 39"/>
                      <a:gd name="T8" fmla="*/ 18 w 32"/>
                      <a:gd name="T9" fmla="*/ 28 h 39"/>
                      <a:gd name="T10" fmla="*/ 21 w 32"/>
                      <a:gd name="T11" fmla="*/ 25 h 39"/>
                      <a:gd name="T12" fmla="*/ 25 w 32"/>
                      <a:gd name="T13" fmla="*/ 18 h 39"/>
                      <a:gd name="T14" fmla="*/ 29 w 32"/>
                      <a:gd name="T15" fmla="*/ 14 h 39"/>
                      <a:gd name="T16" fmla="*/ 29 w 32"/>
                      <a:gd name="T17" fmla="*/ 7 h 39"/>
                      <a:gd name="T18" fmla="*/ 32 w 32"/>
                      <a:gd name="T19" fmla="*/ 3 h 39"/>
                      <a:gd name="T20" fmla="*/ 25 w 32"/>
                      <a:gd name="T21" fmla="*/ 0 h 39"/>
                      <a:gd name="T22" fmla="*/ 21 w 32"/>
                      <a:gd name="T23" fmla="*/ 7 h 39"/>
                      <a:gd name="T24" fmla="*/ 21 w 32"/>
                      <a:gd name="T25" fmla="*/ 10 h 39"/>
                      <a:gd name="T26" fmla="*/ 18 w 32"/>
                      <a:gd name="T27" fmla="*/ 18 h 39"/>
                      <a:gd name="T28" fmla="*/ 18 w 32"/>
                      <a:gd name="T29" fmla="*/ 21 h 39"/>
                      <a:gd name="T30" fmla="*/ 7 w 32"/>
                      <a:gd name="T31" fmla="*/ 32 h 39"/>
                      <a:gd name="T32" fmla="*/ 0 w 32"/>
                      <a:gd name="T33" fmla="*/ 32 h 39"/>
                      <a:gd name="T34" fmla="*/ 3 w 32"/>
                      <a:gd name="T35" fmla="*/ 36 h 3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32"/>
                      <a:gd name="T55" fmla="*/ 0 h 39"/>
                      <a:gd name="T56" fmla="*/ 32 w 32"/>
                      <a:gd name="T57" fmla="*/ 39 h 3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32" h="39">
                        <a:moveTo>
                          <a:pt x="3" y="36"/>
                        </a:moveTo>
                        <a:lnTo>
                          <a:pt x="0" y="39"/>
                        </a:lnTo>
                        <a:lnTo>
                          <a:pt x="7" y="36"/>
                        </a:lnTo>
                        <a:lnTo>
                          <a:pt x="14" y="36"/>
                        </a:lnTo>
                        <a:lnTo>
                          <a:pt x="18" y="28"/>
                        </a:lnTo>
                        <a:lnTo>
                          <a:pt x="21" y="25"/>
                        </a:lnTo>
                        <a:lnTo>
                          <a:pt x="25" y="18"/>
                        </a:lnTo>
                        <a:lnTo>
                          <a:pt x="29" y="14"/>
                        </a:lnTo>
                        <a:lnTo>
                          <a:pt x="29" y="7"/>
                        </a:lnTo>
                        <a:lnTo>
                          <a:pt x="32" y="3"/>
                        </a:lnTo>
                        <a:lnTo>
                          <a:pt x="25" y="0"/>
                        </a:lnTo>
                        <a:lnTo>
                          <a:pt x="21" y="7"/>
                        </a:lnTo>
                        <a:lnTo>
                          <a:pt x="21" y="10"/>
                        </a:lnTo>
                        <a:lnTo>
                          <a:pt x="18" y="18"/>
                        </a:lnTo>
                        <a:lnTo>
                          <a:pt x="18" y="21"/>
                        </a:lnTo>
                        <a:lnTo>
                          <a:pt x="7" y="32"/>
                        </a:lnTo>
                        <a:lnTo>
                          <a:pt x="0" y="32"/>
                        </a:lnTo>
                        <a:lnTo>
                          <a:pt x="3" y="36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03" name="Freeform 71"/>
                  <p:cNvSpPr>
                    <a:spLocks/>
                  </p:cNvSpPr>
                  <p:nvPr/>
                </p:nvSpPr>
                <p:spPr bwMode="auto">
                  <a:xfrm>
                    <a:off x="2725" y="3174"/>
                    <a:ext cx="25" cy="33"/>
                  </a:xfrm>
                  <a:custGeom>
                    <a:avLst/>
                    <a:gdLst>
                      <a:gd name="T0" fmla="*/ 0 w 25"/>
                      <a:gd name="T1" fmla="*/ 33 h 33"/>
                      <a:gd name="T2" fmla="*/ 7 w 25"/>
                      <a:gd name="T3" fmla="*/ 33 h 33"/>
                      <a:gd name="T4" fmla="*/ 15 w 25"/>
                      <a:gd name="T5" fmla="*/ 25 h 33"/>
                      <a:gd name="T6" fmla="*/ 18 w 25"/>
                      <a:gd name="T7" fmla="*/ 18 h 33"/>
                      <a:gd name="T8" fmla="*/ 18 w 25"/>
                      <a:gd name="T9" fmla="*/ 14 h 33"/>
                      <a:gd name="T10" fmla="*/ 22 w 25"/>
                      <a:gd name="T11" fmla="*/ 11 h 33"/>
                      <a:gd name="T12" fmla="*/ 22 w 25"/>
                      <a:gd name="T13" fmla="*/ 7 h 33"/>
                      <a:gd name="T14" fmla="*/ 25 w 25"/>
                      <a:gd name="T15" fmla="*/ 4 h 33"/>
                      <a:gd name="T16" fmla="*/ 22 w 25"/>
                      <a:gd name="T17" fmla="*/ 0 h 33"/>
                      <a:gd name="T18" fmla="*/ 11 w 25"/>
                      <a:gd name="T19" fmla="*/ 11 h 33"/>
                      <a:gd name="T20" fmla="*/ 11 w 25"/>
                      <a:gd name="T21" fmla="*/ 18 h 33"/>
                      <a:gd name="T22" fmla="*/ 7 w 25"/>
                      <a:gd name="T23" fmla="*/ 22 h 33"/>
                      <a:gd name="T24" fmla="*/ 7 w 25"/>
                      <a:gd name="T25" fmla="*/ 25 h 33"/>
                      <a:gd name="T26" fmla="*/ 0 w 25"/>
                      <a:gd name="T27" fmla="*/ 25 h 33"/>
                      <a:gd name="T28" fmla="*/ 0 w 25"/>
                      <a:gd name="T29" fmla="*/ 33 h 33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5"/>
                      <a:gd name="T46" fmla="*/ 0 h 33"/>
                      <a:gd name="T47" fmla="*/ 25 w 25"/>
                      <a:gd name="T48" fmla="*/ 33 h 33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5" h="33">
                        <a:moveTo>
                          <a:pt x="0" y="33"/>
                        </a:moveTo>
                        <a:lnTo>
                          <a:pt x="7" y="33"/>
                        </a:lnTo>
                        <a:lnTo>
                          <a:pt x="15" y="25"/>
                        </a:lnTo>
                        <a:lnTo>
                          <a:pt x="18" y="18"/>
                        </a:lnTo>
                        <a:lnTo>
                          <a:pt x="18" y="14"/>
                        </a:lnTo>
                        <a:lnTo>
                          <a:pt x="22" y="11"/>
                        </a:lnTo>
                        <a:lnTo>
                          <a:pt x="22" y="7"/>
                        </a:lnTo>
                        <a:lnTo>
                          <a:pt x="25" y="4"/>
                        </a:lnTo>
                        <a:lnTo>
                          <a:pt x="22" y="0"/>
                        </a:lnTo>
                        <a:lnTo>
                          <a:pt x="11" y="11"/>
                        </a:lnTo>
                        <a:lnTo>
                          <a:pt x="11" y="18"/>
                        </a:lnTo>
                        <a:lnTo>
                          <a:pt x="7" y="22"/>
                        </a:lnTo>
                        <a:lnTo>
                          <a:pt x="7" y="25"/>
                        </a:lnTo>
                        <a:lnTo>
                          <a:pt x="0" y="25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04" name="Freeform 72"/>
                  <p:cNvSpPr>
                    <a:spLocks/>
                  </p:cNvSpPr>
                  <p:nvPr/>
                </p:nvSpPr>
                <p:spPr bwMode="auto">
                  <a:xfrm>
                    <a:off x="2671" y="3167"/>
                    <a:ext cx="54" cy="40"/>
                  </a:xfrm>
                  <a:custGeom>
                    <a:avLst/>
                    <a:gdLst>
                      <a:gd name="T0" fmla="*/ 7 w 54"/>
                      <a:gd name="T1" fmla="*/ 11 h 40"/>
                      <a:gd name="T2" fmla="*/ 15 w 54"/>
                      <a:gd name="T3" fmla="*/ 7 h 40"/>
                      <a:gd name="T4" fmla="*/ 18 w 54"/>
                      <a:gd name="T5" fmla="*/ 7 h 40"/>
                      <a:gd name="T6" fmla="*/ 22 w 54"/>
                      <a:gd name="T7" fmla="*/ 11 h 40"/>
                      <a:gd name="T8" fmla="*/ 25 w 54"/>
                      <a:gd name="T9" fmla="*/ 18 h 40"/>
                      <a:gd name="T10" fmla="*/ 33 w 54"/>
                      <a:gd name="T11" fmla="*/ 25 h 40"/>
                      <a:gd name="T12" fmla="*/ 36 w 54"/>
                      <a:gd name="T13" fmla="*/ 32 h 40"/>
                      <a:gd name="T14" fmla="*/ 43 w 54"/>
                      <a:gd name="T15" fmla="*/ 40 h 40"/>
                      <a:gd name="T16" fmla="*/ 54 w 54"/>
                      <a:gd name="T17" fmla="*/ 40 h 40"/>
                      <a:gd name="T18" fmla="*/ 54 w 54"/>
                      <a:gd name="T19" fmla="*/ 32 h 40"/>
                      <a:gd name="T20" fmla="*/ 47 w 54"/>
                      <a:gd name="T21" fmla="*/ 32 h 40"/>
                      <a:gd name="T22" fmla="*/ 40 w 54"/>
                      <a:gd name="T23" fmla="*/ 29 h 40"/>
                      <a:gd name="T24" fmla="*/ 36 w 54"/>
                      <a:gd name="T25" fmla="*/ 21 h 40"/>
                      <a:gd name="T26" fmla="*/ 33 w 54"/>
                      <a:gd name="T27" fmla="*/ 14 h 40"/>
                      <a:gd name="T28" fmla="*/ 29 w 54"/>
                      <a:gd name="T29" fmla="*/ 7 h 40"/>
                      <a:gd name="T30" fmla="*/ 22 w 54"/>
                      <a:gd name="T31" fmla="*/ 0 h 40"/>
                      <a:gd name="T32" fmla="*/ 11 w 54"/>
                      <a:gd name="T33" fmla="*/ 0 h 40"/>
                      <a:gd name="T34" fmla="*/ 0 w 54"/>
                      <a:gd name="T35" fmla="*/ 7 h 40"/>
                      <a:gd name="T36" fmla="*/ 7 w 54"/>
                      <a:gd name="T37" fmla="*/ 11 h 4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4"/>
                      <a:gd name="T58" fmla="*/ 0 h 40"/>
                      <a:gd name="T59" fmla="*/ 54 w 54"/>
                      <a:gd name="T60" fmla="*/ 40 h 40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4" h="40">
                        <a:moveTo>
                          <a:pt x="7" y="11"/>
                        </a:moveTo>
                        <a:lnTo>
                          <a:pt x="15" y="7"/>
                        </a:lnTo>
                        <a:lnTo>
                          <a:pt x="18" y="7"/>
                        </a:lnTo>
                        <a:lnTo>
                          <a:pt x="22" y="11"/>
                        </a:lnTo>
                        <a:lnTo>
                          <a:pt x="25" y="18"/>
                        </a:lnTo>
                        <a:lnTo>
                          <a:pt x="33" y="25"/>
                        </a:lnTo>
                        <a:lnTo>
                          <a:pt x="36" y="32"/>
                        </a:lnTo>
                        <a:lnTo>
                          <a:pt x="43" y="40"/>
                        </a:lnTo>
                        <a:lnTo>
                          <a:pt x="54" y="40"/>
                        </a:lnTo>
                        <a:lnTo>
                          <a:pt x="54" y="32"/>
                        </a:lnTo>
                        <a:lnTo>
                          <a:pt x="47" y="32"/>
                        </a:lnTo>
                        <a:lnTo>
                          <a:pt x="40" y="29"/>
                        </a:lnTo>
                        <a:lnTo>
                          <a:pt x="36" y="21"/>
                        </a:lnTo>
                        <a:lnTo>
                          <a:pt x="33" y="14"/>
                        </a:lnTo>
                        <a:lnTo>
                          <a:pt x="29" y="7"/>
                        </a:lnTo>
                        <a:lnTo>
                          <a:pt x="22" y="0"/>
                        </a:lnTo>
                        <a:lnTo>
                          <a:pt x="11" y="0"/>
                        </a:lnTo>
                        <a:lnTo>
                          <a:pt x="0" y="7"/>
                        </a:lnTo>
                        <a:lnTo>
                          <a:pt x="7" y="1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05" name="Freeform 73"/>
                  <p:cNvSpPr>
                    <a:spLocks/>
                  </p:cNvSpPr>
                  <p:nvPr/>
                </p:nvSpPr>
                <p:spPr bwMode="auto">
                  <a:xfrm>
                    <a:off x="2628" y="3174"/>
                    <a:ext cx="50" cy="14"/>
                  </a:xfrm>
                  <a:custGeom>
                    <a:avLst/>
                    <a:gdLst>
                      <a:gd name="T0" fmla="*/ 0 w 50"/>
                      <a:gd name="T1" fmla="*/ 11 h 14"/>
                      <a:gd name="T2" fmla="*/ 7 w 50"/>
                      <a:gd name="T3" fmla="*/ 14 h 14"/>
                      <a:gd name="T4" fmla="*/ 25 w 50"/>
                      <a:gd name="T5" fmla="*/ 14 h 14"/>
                      <a:gd name="T6" fmla="*/ 32 w 50"/>
                      <a:gd name="T7" fmla="*/ 11 h 14"/>
                      <a:gd name="T8" fmla="*/ 40 w 50"/>
                      <a:gd name="T9" fmla="*/ 11 h 14"/>
                      <a:gd name="T10" fmla="*/ 43 w 50"/>
                      <a:gd name="T11" fmla="*/ 7 h 14"/>
                      <a:gd name="T12" fmla="*/ 50 w 50"/>
                      <a:gd name="T13" fmla="*/ 4 h 14"/>
                      <a:gd name="T14" fmla="*/ 43 w 50"/>
                      <a:gd name="T15" fmla="*/ 0 h 14"/>
                      <a:gd name="T16" fmla="*/ 40 w 50"/>
                      <a:gd name="T17" fmla="*/ 0 h 14"/>
                      <a:gd name="T18" fmla="*/ 36 w 50"/>
                      <a:gd name="T19" fmla="*/ 4 h 14"/>
                      <a:gd name="T20" fmla="*/ 32 w 50"/>
                      <a:gd name="T21" fmla="*/ 4 h 14"/>
                      <a:gd name="T22" fmla="*/ 25 w 50"/>
                      <a:gd name="T23" fmla="*/ 7 h 14"/>
                      <a:gd name="T24" fmla="*/ 14 w 50"/>
                      <a:gd name="T25" fmla="*/ 7 h 14"/>
                      <a:gd name="T26" fmla="*/ 11 w 50"/>
                      <a:gd name="T27" fmla="*/ 4 h 14"/>
                      <a:gd name="T28" fmla="*/ 3 w 50"/>
                      <a:gd name="T29" fmla="*/ 4 h 14"/>
                      <a:gd name="T30" fmla="*/ 0 w 50"/>
                      <a:gd name="T31" fmla="*/ 11 h 1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0"/>
                      <a:gd name="T49" fmla="*/ 0 h 14"/>
                      <a:gd name="T50" fmla="*/ 50 w 50"/>
                      <a:gd name="T51" fmla="*/ 14 h 1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0" h="14">
                        <a:moveTo>
                          <a:pt x="0" y="11"/>
                        </a:moveTo>
                        <a:lnTo>
                          <a:pt x="7" y="14"/>
                        </a:lnTo>
                        <a:lnTo>
                          <a:pt x="25" y="14"/>
                        </a:lnTo>
                        <a:lnTo>
                          <a:pt x="32" y="11"/>
                        </a:lnTo>
                        <a:lnTo>
                          <a:pt x="40" y="11"/>
                        </a:lnTo>
                        <a:lnTo>
                          <a:pt x="43" y="7"/>
                        </a:lnTo>
                        <a:lnTo>
                          <a:pt x="50" y="4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6" y="4"/>
                        </a:lnTo>
                        <a:lnTo>
                          <a:pt x="32" y="4"/>
                        </a:lnTo>
                        <a:lnTo>
                          <a:pt x="25" y="7"/>
                        </a:lnTo>
                        <a:lnTo>
                          <a:pt x="14" y="7"/>
                        </a:lnTo>
                        <a:lnTo>
                          <a:pt x="11" y="4"/>
                        </a:lnTo>
                        <a:lnTo>
                          <a:pt x="3" y="4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06" name="Freeform 74"/>
                  <p:cNvSpPr>
                    <a:spLocks/>
                  </p:cNvSpPr>
                  <p:nvPr/>
                </p:nvSpPr>
                <p:spPr bwMode="auto">
                  <a:xfrm>
                    <a:off x="2606" y="3167"/>
                    <a:ext cx="25" cy="18"/>
                  </a:xfrm>
                  <a:custGeom>
                    <a:avLst/>
                    <a:gdLst>
                      <a:gd name="T0" fmla="*/ 7 w 25"/>
                      <a:gd name="T1" fmla="*/ 3 h 18"/>
                      <a:gd name="T2" fmla="*/ 4 w 25"/>
                      <a:gd name="T3" fmla="*/ 7 h 18"/>
                      <a:gd name="T4" fmla="*/ 15 w 25"/>
                      <a:gd name="T5" fmla="*/ 7 h 18"/>
                      <a:gd name="T6" fmla="*/ 15 w 25"/>
                      <a:gd name="T7" fmla="*/ 11 h 18"/>
                      <a:gd name="T8" fmla="*/ 18 w 25"/>
                      <a:gd name="T9" fmla="*/ 11 h 18"/>
                      <a:gd name="T10" fmla="*/ 22 w 25"/>
                      <a:gd name="T11" fmla="*/ 14 h 18"/>
                      <a:gd name="T12" fmla="*/ 22 w 25"/>
                      <a:gd name="T13" fmla="*/ 18 h 18"/>
                      <a:gd name="T14" fmla="*/ 25 w 25"/>
                      <a:gd name="T15" fmla="*/ 11 h 18"/>
                      <a:gd name="T16" fmla="*/ 15 w 25"/>
                      <a:gd name="T17" fmla="*/ 0 h 18"/>
                      <a:gd name="T18" fmla="*/ 0 w 25"/>
                      <a:gd name="T19" fmla="*/ 0 h 18"/>
                      <a:gd name="T20" fmla="*/ 4 w 25"/>
                      <a:gd name="T21" fmla="*/ 0 h 18"/>
                      <a:gd name="T22" fmla="*/ 0 w 25"/>
                      <a:gd name="T23" fmla="*/ 0 h 18"/>
                      <a:gd name="T24" fmla="*/ 7 w 25"/>
                      <a:gd name="T25" fmla="*/ 3 h 1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5"/>
                      <a:gd name="T40" fmla="*/ 0 h 18"/>
                      <a:gd name="T41" fmla="*/ 25 w 25"/>
                      <a:gd name="T42" fmla="*/ 18 h 1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5" h="18">
                        <a:moveTo>
                          <a:pt x="7" y="3"/>
                        </a:moveTo>
                        <a:lnTo>
                          <a:pt x="4" y="7"/>
                        </a:lnTo>
                        <a:lnTo>
                          <a:pt x="15" y="7"/>
                        </a:lnTo>
                        <a:lnTo>
                          <a:pt x="15" y="11"/>
                        </a:lnTo>
                        <a:lnTo>
                          <a:pt x="18" y="11"/>
                        </a:lnTo>
                        <a:lnTo>
                          <a:pt x="22" y="14"/>
                        </a:lnTo>
                        <a:lnTo>
                          <a:pt x="22" y="18"/>
                        </a:lnTo>
                        <a:lnTo>
                          <a:pt x="25" y="11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7" y="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07" name="Freeform 75"/>
                  <p:cNvSpPr>
                    <a:spLocks/>
                  </p:cNvSpPr>
                  <p:nvPr/>
                </p:nvSpPr>
                <p:spPr bwMode="auto">
                  <a:xfrm>
                    <a:off x="2588" y="3167"/>
                    <a:ext cx="25" cy="43"/>
                  </a:xfrm>
                  <a:custGeom>
                    <a:avLst/>
                    <a:gdLst>
                      <a:gd name="T0" fmla="*/ 0 w 25"/>
                      <a:gd name="T1" fmla="*/ 43 h 43"/>
                      <a:gd name="T2" fmla="*/ 7 w 25"/>
                      <a:gd name="T3" fmla="*/ 40 h 43"/>
                      <a:gd name="T4" fmla="*/ 11 w 25"/>
                      <a:gd name="T5" fmla="*/ 36 h 43"/>
                      <a:gd name="T6" fmla="*/ 15 w 25"/>
                      <a:gd name="T7" fmla="*/ 29 h 43"/>
                      <a:gd name="T8" fmla="*/ 18 w 25"/>
                      <a:gd name="T9" fmla="*/ 25 h 43"/>
                      <a:gd name="T10" fmla="*/ 18 w 25"/>
                      <a:gd name="T11" fmla="*/ 11 h 43"/>
                      <a:gd name="T12" fmla="*/ 25 w 25"/>
                      <a:gd name="T13" fmla="*/ 3 h 43"/>
                      <a:gd name="T14" fmla="*/ 18 w 25"/>
                      <a:gd name="T15" fmla="*/ 0 h 43"/>
                      <a:gd name="T16" fmla="*/ 15 w 25"/>
                      <a:gd name="T17" fmla="*/ 3 h 43"/>
                      <a:gd name="T18" fmla="*/ 15 w 25"/>
                      <a:gd name="T19" fmla="*/ 11 h 43"/>
                      <a:gd name="T20" fmla="*/ 11 w 25"/>
                      <a:gd name="T21" fmla="*/ 18 h 43"/>
                      <a:gd name="T22" fmla="*/ 11 w 25"/>
                      <a:gd name="T23" fmla="*/ 21 h 43"/>
                      <a:gd name="T24" fmla="*/ 7 w 25"/>
                      <a:gd name="T25" fmla="*/ 29 h 43"/>
                      <a:gd name="T26" fmla="*/ 4 w 25"/>
                      <a:gd name="T27" fmla="*/ 32 h 43"/>
                      <a:gd name="T28" fmla="*/ 0 w 25"/>
                      <a:gd name="T29" fmla="*/ 32 h 43"/>
                      <a:gd name="T30" fmla="*/ 0 w 25"/>
                      <a:gd name="T31" fmla="*/ 43 h 43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5"/>
                      <a:gd name="T49" fmla="*/ 0 h 43"/>
                      <a:gd name="T50" fmla="*/ 25 w 25"/>
                      <a:gd name="T51" fmla="*/ 43 h 43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5" h="43">
                        <a:moveTo>
                          <a:pt x="0" y="43"/>
                        </a:moveTo>
                        <a:lnTo>
                          <a:pt x="7" y="40"/>
                        </a:lnTo>
                        <a:lnTo>
                          <a:pt x="11" y="36"/>
                        </a:lnTo>
                        <a:lnTo>
                          <a:pt x="15" y="29"/>
                        </a:lnTo>
                        <a:lnTo>
                          <a:pt x="18" y="25"/>
                        </a:lnTo>
                        <a:lnTo>
                          <a:pt x="18" y="11"/>
                        </a:lnTo>
                        <a:lnTo>
                          <a:pt x="25" y="3"/>
                        </a:lnTo>
                        <a:lnTo>
                          <a:pt x="18" y="0"/>
                        </a:lnTo>
                        <a:lnTo>
                          <a:pt x="15" y="3"/>
                        </a:lnTo>
                        <a:lnTo>
                          <a:pt x="15" y="11"/>
                        </a:lnTo>
                        <a:lnTo>
                          <a:pt x="11" y="18"/>
                        </a:lnTo>
                        <a:lnTo>
                          <a:pt x="11" y="21"/>
                        </a:lnTo>
                        <a:lnTo>
                          <a:pt x="7" y="29"/>
                        </a:lnTo>
                        <a:lnTo>
                          <a:pt x="4" y="32"/>
                        </a:lnTo>
                        <a:lnTo>
                          <a:pt x="0" y="32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08" name="Freeform 76"/>
                  <p:cNvSpPr>
                    <a:spLocks/>
                  </p:cNvSpPr>
                  <p:nvPr/>
                </p:nvSpPr>
                <p:spPr bwMode="auto">
                  <a:xfrm>
                    <a:off x="2520" y="3152"/>
                    <a:ext cx="68" cy="58"/>
                  </a:xfrm>
                  <a:custGeom>
                    <a:avLst/>
                    <a:gdLst>
                      <a:gd name="T0" fmla="*/ 7 w 68"/>
                      <a:gd name="T1" fmla="*/ 11 h 58"/>
                      <a:gd name="T2" fmla="*/ 3 w 68"/>
                      <a:gd name="T3" fmla="*/ 11 h 58"/>
                      <a:gd name="T4" fmla="*/ 18 w 68"/>
                      <a:gd name="T5" fmla="*/ 8 h 58"/>
                      <a:gd name="T6" fmla="*/ 25 w 68"/>
                      <a:gd name="T7" fmla="*/ 8 h 58"/>
                      <a:gd name="T8" fmla="*/ 29 w 68"/>
                      <a:gd name="T9" fmla="*/ 15 h 58"/>
                      <a:gd name="T10" fmla="*/ 36 w 68"/>
                      <a:gd name="T11" fmla="*/ 22 h 58"/>
                      <a:gd name="T12" fmla="*/ 39 w 68"/>
                      <a:gd name="T13" fmla="*/ 36 h 58"/>
                      <a:gd name="T14" fmla="*/ 47 w 68"/>
                      <a:gd name="T15" fmla="*/ 47 h 58"/>
                      <a:gd name="T16" fmla="*/ 54 w 68"/>
                      <a:gd name="T17" fmla="*/ 55 h 58"/>
                      <a:gd name="T18" fmla="*/ 68 w 68"/>
                      <a:gd name="T19" fmla="*/ 58 h 58"/>
                      <a:gd name="T20" fmla="*/ 68 w 68"/>
                      <a:gd name="T21" fmla="*/ 51 h 58"/>
                      <a:gd name="T22" fmla="*/ 57 w 68"/>
                      <a:gd name="T23" fmla="*/ 47 h 58"/>
                      <a:gd name="T24" fmla="*/ 50 w 68"/>
                      <a:gd name="T25" fmla="*/ 44 h 58"/>
                      <a:gd name="T26" fmla="*/ 47 w 68"/>
                      <a:gd name="T27" fmla="*/ 33 h 58"/>
                      <a:gd name="T28" fmla="*/ 43 w 68"/>
                      <a:gd name="T29" fmla="*/ 22 h 58"/>
                      <a:gd name="T30" fmla="*/ 36 w 68"/>
                      <a:gd name="T31" fmla="*/ 11 h 58"/>
                      <a:gd name="T32" fmla="*/ 29 w 68"/>
                      <a:gd name="T33" fmla="*/ 0 h 58"/>
                      <a:gd name="T34" fmla="*/ 18 w 68"/>
                      <a:gd name="T35" fmla="*/ 0 h 58"/>
                      <a:gd name="T36" fmla="*/ 0 w 68"/>
                      <a:gd name="T37" fmla="*/ 8 h 58"/>
                      <a:gd name="T38" fmla="*/ 7 w 68"/>
                      <a:gd name="T39" fmla="*/ 11 h 5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8"/>
                      <a:gd name="T61" fmla="*/ 0 h 58"/>
                      <a:gd name="T62" fmla="*/ 68 w 68"/>
                      <a:gd name="T63" fmla="*/ 58 h 5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8" h="58">
                        <a:moveTo>
                          <a:pt x="7" y="11"/>
                        </a:moveTo>
                        <a:lnTo>
                          <a:pt x="3" y="11"/>
                        </a:lnTo>
                        <a:lnTo>
                          <a:pt x="18" y="8"/>
                        </a:lnTo>
                        <a:lnTo>
                          <a:pt x="25" y="8"/>
                        </a:lnTo>
                        <a:lnTo>
                          <a:pt x="29" y="15"/>
                        </a:lnTo>
                        <a:lnTo>
                          <a:pt x="36" y="22"/>
                        </a:lnTo>
                        <a:lnTo>
                          <a:pt x="39" y="36"/>
                        </a:lnTo>
                        <a:lnTo>
                          <a:pt x="47" y="47"/>
                        </a:lnTo>
                        <a:lnTo>
                          <a:pt x="54" y="55"/>
                        </a:lnTo>
                        <a:lnTo>
                          <a:pt x="68" y="58"/>
                        </a:lnTo>
                        <a:lnTo>
                          <a:pt x="68" y="51"/>
                        </a:lnTo>
                        <a:lnTo>
                          <a:pt x="57" y="47"/>
                        </a:lnTo>
                        <a:lnTo>
                          <a:pt x="50" y="44"/>
                        </a:lnTo>
                        <a:lnTo>
                          <a:pt x="47" y="33"/>
                        </a:lnTo>
                        <a:lnTo>
                          <a:pt x="43" y="22"/>
                        </a:lnTo>
                        <a:lnTo>
                          <a:pt x="36" y="11"/>
                        </a:lnTo>
                        <a:lnTo>
                          <a:pt x="29" y="0"/>
                        </a:lnTo>
                        <a:lnTo>
                          <a:pt x="18" y="0"/>
                        </a:lnTo>
                        <a:lnTo>
                          <a:pt x="0" y="8"/>
                        </a:lnTo>
                        <a:lnTo>
                          <a:pt x="7" y="1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09" name="Freeform 77"/>
                  <p:cNvSpPr>
                    <a:spLocks/>
                  </p:cNvSpPr>
                  <p:nvPr/>
                </p:nvSpPr>
                <p:spPr bwMode="auto">
                  <a:xfrm>
                    <a:off x="2491" y="3160"/>
                    <a:ext cx="36" cy="65"/>
                  </a:xfrm>
                  <a:custGeom>
                    <a:avLst/>
                    <a:gdLst>
                      <a:gd name="T0" fmla="*/ 4 w 36"/>
                      <a:gd name="T1" fmla="*/ 65 h 65"/>
                      <a:gd name="T2" fmla="*/ 18 w 36"/>
                      <a:gd name="T3" fmla="*/ 50 h 65"/>
                      <a:gd name="T4" fmla="*/ 18 w 36"/>
                      <a:gd name="T5" fmla="*/ 39 h 65"/>
                      <a:gd name="T6" fmla="*/ 22 w 36"/>
                      <a:gd name="T7" fmla="*/ 32 h 65"/>
                      <a:gd name="T8" fmla="*/ 25 w 36"/>
                      <a:gd name="T9" fmla="*/ 25 h 65"/>
                      <a:gd name="T10" fmla="*/ 25 w 36"/>
                      <a:gd name="T11" fmla="*/ 18 h 65"/>
                      <a:gd name="T12" fmla="*/ 29 w 36"/>
                      <a:gd name="T13" fmla="*/ 10 h 65"/>
                      <a:gd name="T14" fmla="*/ 36 w 36"/>
                      <a:gd name="T15" fmla="*/ 3 h 65"/>
                      <a:gd name="T16" fmla="*/ 29 w 36"/>
                      <a:gd name="T17" fmla="*/ 0 h 65"/>
                      <a:gd name="T18" fmla="*/ 22 w 36"/>
                      <a:gd name="T19" fmla="*/ 7 h 65"/>
                      <a:gd name="T20" fmla="*/ 18 w 36"/>
                      <a:gd name="T21" fmla="*/ 14 h 65"/>
                      <a:gd name="T22" fmla="*/ 18 w 36"/>
                      <a:gd name="T23" fmla="*/ 21 h 65"/>
                      <a:gd name="T24" fmla="*/ 14 w 36"/>
                      <a:gd name="T25" fmla="*/ 32 h 65"/>
                      <a:gd name="T26" fmla="*/ 11 w 36"/>
                      <a:gd name="T27" fmla="*/ 39 h 65"/>
                      <a:gd name="T28" fmla="*/ 11 w 36"/>
                      <a:gd name="T29" fmla="*/ 47 h 65"/>
                      <a:gd name="T30" fmla="*/ 0 w 36"/>
                      <a:gd name="T31" fmla="*/ 57 h 65"/>
                      <a:gd name="T32" fmla="*/ 4 w 36"/>
                      <a:gd name="T33" fmla="*/ 65 h 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6"/>
                      <a:gd name="T52" fmla="*/ 0 h 65"/>
                      <a:gd name="T53" fmla="*/ 36 w 36"/>
                      <a:gd name="T54" fmla="*/ 65 h 6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6" h="65">
                        <a:moveTo>
                          <a:pt x="4" y="65"/>
                        </a:moveTo>
                        <a:lnTo>
                          <a:pt x="18" y="50"/>
                        </a:lnTo>
                        <a:lnTo>
                          <a:pt x="18" y="39"/>
                        </a:lnTo>
                        <a:lnTo>
                          <a:pt x="22" y="32"/>
                        </a:lnTo>
                        <a:lnTo>
                          <a:pt x="25" y="25"/>
                        </a:lnTo>
                        <a:lnTo>
                          <a:pt x="25" y="18"/>
                        </a:lnTo>
                        <a:lnTo>
                          <a:pt x="29" y="10"/>
                        </a:lnTo>
                        <a:lnTo>
                          <a:pt x="36" y="3"/>
                        </a:lnTo>
                        <a:lnTo>
                          <a:pt x="29" y="0"/>
                        </a:lnTo>
                        <a:lnTo>
                          <a:pt x="22" y="7"/>
                        </a:lnTo>
                        <a:lnTo>
                          <a:pt x="18" y="14"/>
                        </a:lnTo>
                        <a:lnTo>
                          <a:pt x="18" y="21"/>
                        </a:lnTo>
                        <a:lnTo>
                          <a:pt x="14" y="32"/>
                        </a:lnTo>
                        <a:lnTo>
                          <a:pt x="11" y="39"/>
                        </a:lnTo>
                        <a:lnTo>
                          <a:pt x="11" y="47"/>
                        </a:lnTo>
                        <a:lnTo>
                          <a:pt x="0" y="57"/>
                        </a:lnTo>
                        <a:lnTo>
                          <a:pt x="4" y="6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10" name="Freeform 78"/>
                  <p:cNvSpPr>
                    <a:spLocks/>
                  </p:cNvSpPr>
                  <p:nvPr/>
                </p:nvSpPr>
                <p:spPr bwMode="auto">
                  <a:xfrm>
                    <a:off x="2462" y="3217"/>
                    <a:ext cx="33" cy="47"/>
                  </a:xfrm>
                  <a:custGeom>
                    <a:avLst/>
                    <a:gdLst>
                      <a:gd name="T0" fmla="*/ 4 w 33"/>
                      <a:gd name="T1" fmla="*/ 47 h 47"/>
                      <a:gd name="T2" fmla="*/ 7 w 33"/>
                      <a:gd name="T3" fmla="*/ 47 h 47"/>
                      <a:gd name="T4" fmla="*/ 7 w 33"/>
                      <a:gd name="T5" fmla="*/ 40 h 47"/>
                      <a:gd name="T6" fmla="*/ 11 w 33"/>
                      <a:gd name="T7" fmla="*/ 36 h 47"/>
                      <a:gd name="T8" fmla="*/ 11 w 33"/>
                      <a:gd name="T9" fmla="*/ 29 h 47"/>
                      <a:gd name="T10" fmla="*/ 15 w 33"/>
                      <a:gd name="T11" fmla="*/ 22 h 47"/>
                      <a:gd name="T12" fmla="*/ 25 w 33"/>
                      <a:gd name="T13" fmla="*/ 11 h 47"/>
                      <a:gd name="T14" fmla="*/ 33 w 33"/>
                      <a:gd name="T15" fmla="*/ 8 h 47"/>
                      <a:gd name="T16" fmla="*/ 29 w 33"/>
                      <a:gd name="T17" fmla="*/ 0 h 47"/>
                      <a:gd name="T18" fmla="*/ 22 w 33"/>
                      <a:gd name="T19" fmla="*/ 4 h 47"/>
                      <a:gd name="T20" fmla="*/ 18 w 33"/>
                      <a:gd name="T21" fmla="*/ 11 h 47"/>
                      <a:gd name="T22" fmla="*/ 11 w 33"/>
                      <a:gd name="T23" fmla="*/ 15 h 47"/>
                      <a:gd name="T24" fmla="*/ 7 w 33"/>
                      <a:gd name="T25" fmla="*/ 22 h 47"/>
                      <a:gd name="T26" fmla="*/ 7 w 33"/>
                      <a:gd name="T27" fmla="*/ 26 h 47"/>
                      <a:gd name="T28" fmla="*/ 4 w 33"/>
                      <a:gd name="T29" fmla="*/ 33 h 47"/>
                      <a:gd name="T30" fmla="*/ 0 w 33"/>
                      <a:gd name="T31" fmla="*/ 40 h 47"/>
                      <a:gd name="T32" fmla="*/ 0 w 33"/>
                      <a:gd name="T33" fmla="*/ 44 h 47"/>
                      <a:gd name="T34" fmla="*/ 4 w 33"/>
                      <a:gd name="T35" fmla="*/ 47 h 4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33"/>
                      <a:gd name="T55" fmla="*/ 0 h 47"/>
                      <a:gd name="T56" fmla="*/ 33 w 33"/>
                      <a:gd name="T57" fmla="*/ 47 h 4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33" h="47">
                        <a:moveTo>
                          <a:pt x="4" y="47"/>
                        </a:moveTo>
                        <a:lnTo>
                          <a:pt x="7" y="47"/>
                        </a:lnTo>
                        <a:lnTo>
                          <a:pt x="7" y="40"/>
                        </a:lnTo>
                        <a:lnTo>
                          <a:pt x="11" y="36"/>
                        </a:lnTo>
                        <a:lnTo>
                          <a:pt x="11" y="29"/>
                        </a:lnTo>
                        <a:lnTo>
                          <a:pt x="15" y="22"/>
                        </a:lnTo>
                        <a:lnTo>
                          <a:pt x="25" y="11"/>
                        </a:lnTo>
                        <a:lnTo>
                          <a:pt x="33" y="8"/>
                        </a:lnTo>
                        <a:lnTo>
                          <a:pt x="29" y="0"/>
                        </a:lnTo>
                        <a:lnTo>
                          <a:pt x="22" y="4"/>
                        </a:lnTo>
                        <a:lnTo>
                          <a:pt x="18" y="11"/>
                        </a:lnTo>
                        <a:lnTo>
                          <a:pt x="11" y="15"/>
                        </a:lnTo>
                        <a:lnTo>
                          <a:pt x="7" y="22"/>
                        </a:lnTo>
                        <a:lnTo>
                          <a:pt x="7" y="26"/>
                        </a:lnTo>
                        <a:lnTo>
                          <a:pt x="4" y="33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4" y="4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11" name="Freeform 79"/>
                  <p:cNvSpPr>
                    <a:spLocks/>
                  </p:cNvSpPr>
                  <p:nvPr/>
                </p:nvSpPr>
                <p:spPr bwMode="auto">
                  <a:xfrm>
                    <a:off x="2394" y="3261"/>
                    <a:ext cx="72" cy="54"/>
                  </a:xfrm>
                  <a:custGeom>
                    <a:avLst/>
                    <a:gdLst>
                      <a:gd name="T0" fmla="*/ 7 w 72"/>
                      <a:gd name="T1" fmla="*/ 54 h 54"/>
                      <a:gd name="T2" fmla="*/ 10 w 72"/>
                      <a:gd name="T3" fmla="*/ 43 h 54"/>
                      <a:gd name="T4" fmla="*/ 18 w 72"/>
                      <a:gd name="T5" fmla="*/ 36 h 54"/>
                      <a:gd name="T6" fmla="*/ 25 w 72"/>
                      <a:gd name="T7" fmla="*/ 32 h 54"/>
                      <a:gd name="T8" fmla="*/ 36 w 72"/>
                      <a:gd name="T9" fmla="*/ 28 h 54"/>
                      <a:gd name="T10" fmla="*/ 46 w 72"/>
                      <a:gd name="T11" fmla="*/ 25 h 54"/>
                      <a:gd name="T12" fmla="*/ 54 w 72"/>
                      <a:gd name="T13" fmla="*/ 21 h 54"/>
                      <a:gd name="T14" fmla="*/ 64 w 72"/>
                      <a:gd name="T15" fmla="*/ 14 h 54"/>
                      <a:gd name="T16" fmla="*/ 72 w 72"/>
                      <a:gd name="T17" fmla="*/ 3 h 54"/>
                      <a:gd name="T18" fmla="*/ 68 w 72"/>
                      <a:gd name="T19" fmla="*/ 0 h 54"/>
                      <a:gd name="T20" fmla="*/ 54 w 72"/>
                      <a:gd name="T21" fmla="*/ 14 h 54"/>
                      <a:gd name="T22" fmla="*/ 43 w 72"/>
                      <a:gd name="T23" fmla="*/ 18 h 54"/>
                      <a:gd name="T24" fmla="*/ 32 w 72"/>
                      <a:gd name="T25" fmla="*/ 21 h 54"/>
                      <a:gd name="T26" fmla="*/ 21 w 72"/>
                      <a:gd name="T27" fmla="*/ 25 h 54"/>
                      <a:gd name="T28" fmla="*/ 14 w 72"/>
                      <a:gd name="T29" fmla="*/ 32 h 54"/>
                      <a:gd name="T30" fmla="*/ 3 w 72"/>
                      <a:gd name="T31" fmla="*/ 39 h 54"/>
                      <a:gd name="T32" fmla="*/ 0 w 72"/>
                      <a:gd name="T33" fmla="*/ 50 h 54"/>
                      <a:gd name="T34" fmla="*/ 7 w 72"/>
                      <a:gd name="T35" fmla="*/ 54 h 5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72"/>
                      <a:gd name="T55" fmla="*/ 0 h 54"/>
                      <a:gd name="T56" fmla="*/ 72 w 72"/>
                      <a:gd name="T57" fmla="*/ 54 h 5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72" h="54">
                        <a:moveTo>
                          <a:pt x="7" y="54"/>
                        </a:moveTo>
                        <a:lnTo>
                          <a:pt x="10" y="43"/>
                        </a:lnTo>
                        <a:lnTo>
                          <a:pt x="18" y="36"/>
                        </a:lnTo>
                        <a:lnTo>
                          <a:pt x="25" y="32"/>
                        </a:lnTo>
                        <a:lnTo>
                          <a:pt x="36" y="28"/>
                        </a:lnTo>
                        <a:lnTo>
                          <a:pt x="46" y="25"/>
                        </a:lnTo>
                        <a:lnTo>
                          <a:pt x="54" y="21"/>
                        </a:lnTo>
                        <a:lnTo>
                          <a:pt x="64" y="14"/>
                        </a:lnTo>
                        <a:lnTo>
                          <a:pt x="72" y="3"/>
                        </a:lnTo>
                        <a:lnTo>
                          <a:pt x="68" y="0"/>
                        </a:lnTo>
                        <a:lnTo>
                          <a:pt x="54" y="14"/>
                        </a:lnTo>
                        <a:lnTo>
                          <a:pt x="43" y="18"/>
                        </a:lnTo>
                        <a:lnTo>
                          <a:pt x="32" y="21"/>
                        </a:lnTo>
                        <a:lnTo>
                          <a:pt x="21" y="25"/>
                        </a:lnTo>
                        <a:lnTo>
                          <a:pt x="14" y="32"/>
                        </a:lnTo>
                        <a:lnTo>
                          <a:pt x="3" y="39"/>
                        </a:lnTo>
                        <a:lnTo>
                          <a:pt x="0" y="50"/>
                        </a:lnTo>
                        <a:lnTo>
                          <a:pt x="7" y="5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12" name="Freeform 80"/>
                  <p:cNvSpPr>
                    <a:spLocks/>
                  </p:cNvSpPr>
                  <p:nvPr/>
                </p:nvSpPr>
                <p:spPr bwMode="auto">
                  <a:xfrm>
                    <a:off x="2347" y="3311"/>
                    <a:ext cx="54" cy="14"/>
                  </a:xfrm>
                  <a:custGeom>
                    <a:avLst/>
                    <a:gdLst>
                      <a:gd name="T0" fmla="*/ 0 w 54"/>
                      <a:gd name="T1" fmla="*/ 11 h 14"/>
                      <a:gd name="T2" fmla="*/ 3 w 54"/>
                      <a:gd name="T3" fmla="*/ 11 h 14"/>
                      <a:gd name="T4" fmla="*/ 11 w 54"/>
                      <a:gd name="T5" fmla="*/ 14 h 14"/>
                      <a:gd name="T6" fmla="*/ 39 w 54"/>
                      <a:gd name="T7" fmla="*/ 14 h 14"/>
                      <a:gd name="T8" fmla="*/ 47 w 54"/>
                      <a:gd name="T9" fmla="*/ 11 h 14"/>
                      <a:gd name="T10" fmla="*/ 54 w 54"/>
                      <a:gd name="T11" fmla="*/ 4 h 14"/>
                      <a:gd name="T12" fmla="*/ 47 w 54"/>
                      <a:gd name="T13" fmla="*/ 0 h 14"/>
                      <a:gd name="T14" fmla="*/ 43 w 54"/>
                      <a:gd name="T15" fmla="*/ 4 h 14"/>
                      <a:gd name="T16" fmla="*/ 36 w 54"/>
                      <a:gd name="T17" fmla="*/ 7 h 14"/>
                      <a:gd name="T18" fmla="*/ 7 w 54"/>
                      <a:gd name="T19" fmla="*/ 7 h 14"/>
                      <a:gd name="T20" fmla="*/ 0 w 54"/>
                      <a:gd name="T21" fmla="*/ 4 h 14"/>
                      <a:gd name="T22" fmla="*/ 0 w 54"/>
                      <a:gd name="T23" fmla="*/ 11 h 1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4"/>
                      <a:gd name="T37" fmla="*/ 0 h 14"/>
                      <a:gd name="T38" fmla="*/ 54 w 54"/>
                      <a:gd name="T39" fmla="*/ 14 h 1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4" h="14">
                        <a:moveTo>
                          <a:pt x="0" y="11"/>
                        </a:moveTo>
                        <a:lnTo>
                          <a:pt x="3" y="11"/>
                        </a:lnTo>
                        <a:lnTo>
                          <a:pt x="11" y="14"/>
                        </a:lnTo>
                        <a:lnTo>
                          <a:pt x="39" y="14"/>
                        </a:lnTo>
                        <a:lnTo>
                          <a:pt x="47" y="11"/>
                        </a:lnTo>
                        <a:lnTo>
                          <a:pt x="54" y="4"/>
                        </a:lnTo>
                        <a:lnTo>
                          <a:pt x="47" y="0"/>
                        </a:lnTo>
                        <a:lnTo>
                          <a:pt x="43" y="4"/>
                        </a:lnTo>
                        <a:lnTo>
                          <a:pt x="36" y="7"/>
                        </a:lnTo>
                        <a:lnTo>
                          <a:pt x="7" y="7"/>
                        </a:lnTo>
                        <a:lnTo>
                          <a:pt x="0" y="4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13" name="Freeform 81"/>
                  <p:cNvSpPr>
                    <a:spLocks/>
                  </p:cNvSpPr>
                  <p:nvPr/>
                </p:nvSpPr>
                <p:spPr bwMode="auto">
                  <a:xfrm>
                    <a:off x="2329" y="3315"/>
                    <a:ext cx="18" cy="18"/>
                  </a:xfrm>
                  <a:custGeom>
                    <a:avLst/>
                    <a:gdLst>
                      <a:gd name="T0" fmla="*/ 11 w 18"/>
                      <a:gd name="T1" fmla="*/ 14 h 18"/>
                      <a:gd name="T2" fmla="*/ 7 w 18"/>
                      <a:gd name="T3" fmla="*/ 18 h 18"/>
                      <a:gd name="T4" fmla="*/ 11 w 18"/>
                      <a:gd name="T5" fmla="*/ 10 h 18"/>
                      <a:gd name="T6" fmla="*/ 14 w 18"/>
                      <a:gd name="T7" fmla="*/ 7 h 18"/>
                      <a:gd name="T8" fmla="*/ 18 w 18"/>
                      <a:gd name="T9" fmla="*/ 7 h 18"/>
                      <a:gd name="T10" fmla="*/ 18 w 18"/>
                      <a:gd name="T11" fmla="*/ 0 h 18"/>
                      <a:gd name="T12" fmla="*/ 14 w 18"/>
                      <a:gd name="T13" fmla="*/ 0 h 18"/>
                      <a:gd name="T14" fmla="*/ 7 w 18"/>
                      <a:gd name="T15" fmla="*/ 3 h 18"/>
                      <a:gd name="T16" fmla="*/ 3 w 18"/>
                      <a:gd name="T17" fmla="*/ 7 h 18"/>
                      <a:gd name="T18" fmla="*/ 3 w 18"/>
                      <a:gd name="T19" fmla="*/ 14 h 18"/>
                      <a:gd name="T20" fmla="*/ 0 w 18"/>
                      <a:gd name="T21" fmla="*/ 14 h 18"/>
                      <a:gd name="T22" fmla="*/ 3 w 18"/>
                      <a:gd name="T23" fmla="*/ 14 h 18"/>
                      <a:gd name="T24" fmla="*/ 0 w 18"/>
                      <a:gd name="T25" fmla="*/ 14 h 18"/>
                      <a:gd name="T26" fmla="*/ 11 w 18"/>
                      <a:gd name="T27" fmla="*/ 14 h 1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8"/>
                      <a:gd name="T43" fmla="*/ 0 h 18"/>
                      <a:gd name="T44" fmla="*/ 18 w 18"/>
                      <a:gd name="T45" fmla="*/ 18 h 1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8" h="18">
                        <a:moveTo>
                          <a:pt x="11" y="14"/>
                        </a:moveTo>
                        <a:lnTo>
                          <a:pt x="7" y="18"/>
                        </a:lnTo>
                        <a:lnTo>
                          <a:pt x="11" y="10"/>
                        </a:lnTo>
                        <a:lnTo>
                          <a:pt x="14" y="7"/>
                        </a:lnTo>
                        <a:lnTo>
                          <a:pt x="18" y="7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7" y="3"/>
                        </a:lnTo>
                        <a:lnTo>
                          <a:pt x="3" y="7"/>
                        </a:lnTo>
                        <a:lnTo>
                          <a:pt x="3" y="14"/>
                        </a:lnTo>
                        <a:lnTo>
                          <a:pt x="0" y="14"/>
                        </a:lnTo>
                        <a:lnTo>
                          <a:pt x="3" y="14"/>
                        </a:lnTo>
                        <a:lnTo>
                          <a:pt x="0" y="14"/>
                        </a:lnTo>
                        <a:lnTo>
                          <a:pt x="11" y="1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14" name="Freeform 82"/>
                  <p:cNvSpPr>
                    <a:spLocks/>
                  </p:cNvSpPr>
                  <p:nvPr/>
                </p:nvSpPr>
                <p:spPr bwMode="auto">
                  <a:xfrm>
                    <a:off x="2329" y="3329"/>
                    <a:ext cx="21" cy="22"/>
                  </a:xfrm>
                  <a:custGeom>
                    <a:avLst/>
                    <a:gdLst>
                      <a:gd name="T0" fmla="*/ 21 w 21"/>
                      <a:gd name="T1" fmla="*/ 14 h 22"/>
                      <a:gd name="T2" fmla="*/ 18 w 21"/>
                      <a:gd name="T3" fmla="*/ 14 h 22"/>
                      <a:gd name="T4" fmla="*/ 11 w 21"/>
                      <a:gd name="T5" fmla="*/ 7 h 22"/>
                      <a:gd name="T6" fmla="*/ 11 w 21"/>
                      <a:gd name="T7" fmla="*/ 0 h 22"/>
                      <a:gd name="T8" fmla="*/ 0 w 21"/>
                      <a:gd name="T9" fmla="*/ 0 h 22"/>
                      <a:gd name="T10" fmla="*/ 3 w 21"/>
                      <a:gd name="T11" fmla="*/ 7 h 22"/>
                      <a:gd name="T12" fmla="*/ 7 w 21"/>
                      <a:gd name="T13" fmla="*/ 14 h 22"/>
                      <a:gd name="T14" fmla="*/ 14 w 21"/>
                      <a:gd name="T15" fmla="*/ 18 h 22"/>
                      <a:gd name="T16" fmla="*/ 21 w 21"/>
                      <a:gd name="T17" fmla="*/ 22 h 22"/>
                      <a:gd name="T18" fmla="*/ 21 w 21"/>
                      <a:gd name="T19" fmla="*/ 14 h 2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"/>
                      <a:gd name="T31" fmla="*/ 0 h 22"/>
                      <a:gd name="T32" fmla="*/ 21 w 21"/>
                      <a:gd name="T33" fmla="*/ 22 h 2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" h="22">
                        <a:moveTo>
                          <a:pt x="21" y="14"/>
                        </a:moveTo>
                        <a:lnTo>
                          <a:pt x="18" y="14"/>
                        </a:lnTo>
                        <a:lnTo>
                          <a:pt x="11" y="7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3" y="7"/>
                        </a:lnTo>
                        <a:lnTo>
                          <a:pt x="7" y="14"/>
                        </a:lnTo>
                        <a:lnTo>
                          <a:pt x="14" y="18"/>
                        </a:lnTo>
                        <a:lnTo>
                          <a:pt x="21" y="22"/>
                        </a:lnTo>
                        <a:lnTo>
                          <a:pt x="21" y="1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15" name="Freeform 83"/>
                  <p:cNvSpPr>
                    <a:spLocks/>
                  </p:cNvSpPr>
                  <p:nvPr/>
                </p:nvSpPr>
                <p:spPr bwMode="auto">
                  <a:xfrm>
                    <a:off x="2350" y="3343"/>
                    <a:ext cx="33" cy="15"/>
                  </a:xfrm>
                  <a:custGeom>
                    <a:avLst/>
                    <a:gdLst>
                      <a:gd name="T0" fmla="*/ 33 w 33"/>
                      <a:gd name="T1" fmla="*/ 15 h 15"/>
                      <a:gd name="T2" fmla="*/ 33 w 33"/>
                      <a:gd name="T3" fmla="*/ 8 h 15"/>
                      <a:gd name="T4" fmla="*/ 26 w 33"/>
                      <a:gd name="T5" fmla="*/ 4 h 15"/>
                      <a:gd name="T6" fmla="*/ 22 w 33"/>
                      <a:gd name="T7" fmla="*/ 0 h 15"/>
                      <a:gd name="T8" fmla="*/ 0 w 33"/>
                      <a:gd name="T9" fmla="*/ 0 h 15"/>
                      <a:gd name="T10" fmla="*/ 0 w 33"/>
                      <a:gd name="T11" fmla="*/ 8 h 15"/>
                      <a:gd name="T12" fmla="*/ 22 w 33"/>
                      <a:gd name="T13" fmla="*/ 8 h 15"/>
                      <a:gd name="T14" fmla="*/ 26 w 33"/>
                      <a:gd name="T15" fmla="*/ 11 h 15"/>
                      <a:gd name="T16" fmla="*/ 26 w 33"/>
                      <a:gd name="T17" fmla="*/ 15 h 15"/>
                      <a:gd name="T18" fmla="*/ 33 w 33"/>
                      <a:gd name="T19" fmla="*/ 15 h 1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3"/>
                      <a:gd name="T31" fmla="*/ 0 h 15"/>
                      <a:gd name="T32" fmla="*/ 33 w 33"/>
                      <a:gd name="T33" fmla="*/ 15 h 1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3" h="15">
                        <a:moveTo>
                          <a:pt x="33" y="15"/>
                        </a:moveTo>
                        <a:lnTo>
                          <a:pt x="33" y="8"/>
                        </a:lnTo>
                        <a:lnTo>
                          <a:pt x="26" y="4"/>
                        </a:lnTo>
                        <a:lnTo>
                          <a:pt x="22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22" y="8"/>
                        </a:lnTo>
                        <a:lnTo>
                          <a:pt x="26" y="11"/>
                        </a:lnTo>
                        <a:lnTo>
                          <a:pt x="26" y="15"/>
                        </a:lnTo>
                        <a:lnTo>
                          <a:pt x="33" y="1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16" name="Freeform 84"/>
                  <p:cNvSpPr>
                    <a:spLocks/>
                  </p:cNvSpPr>
                  <p:nvPr/>
                </p:nvSpPr>
                <p:spPr bwMode="auto">
                  <a:xfrm>
                    <a:off x="2340" y="3358"/>
                    <a:ext cx="43" cy="76"/>
                  </a:xfrm>
                  <a:custGeom>
                    <a:avLst/>
                    <a:gdLst>
                      <a:gd name="T0" fmla="*/ 7 w 43"/>
                      <a:gd name="T1" fmla="*/ 76 h 76"/>
                      <a:gd name="T2" fmla="*/ 10 w 43"/>
                      <a:gd name="T3" fmla="*/ 68 h 76"/>
                      <a:gd name="T4" fmla="*/ 18 w 43"/>
                      <a:gd name="T5" fmla="*/ 61 h 76"/>
                      <a:gd name="T6" fmla="*/ 25 w 43"/>
                      <a:gd name="T7" fmla="*/ 50 h 76"/>
                      <a:gd name="T8" fmla="*/ 28 w 43"/>
                      <a:gd name="T9" fmla="*/ 40 h 76"/>
                      <a:gd name="T10" fmla="*/ 36 w 43"/>
                      <a:gd name="T11" fmla="*/ 32 h 76"/>
                      <a:gd name="T12" fmla="*/ 39 w 43"/>
                      <a:gd name="T13" fmla="*/ 22 h 76"/>
                      <a:gd name="T14" fmla="*/ 43 w 43"/>
                      <a:gd name="T15" fmla="*/ 11 h 76"/>
                      <a:gd name="T16" fmla="*/ 43 w 43"/>
                      <a:gd name="T17" fmla="*/ 0 h 76"/>
                      <a:gd name="T18" fmla="*/ 36 w 43"/>
                      <a:gd name="T19" fmla="*/ 0 h 76"/>
                      <a:gd name="T20" fmla="*/ 36 w 43"/>
                      <a:gd name="T21" fmla="*/ 11 h 76"/>
                      <a:gd name="T22" fmla="*/ 32 w 43"/>
                      <a:gd name="T23" fmla="*/ 18 h 76"/>
                      <a:gd name="T24" fmla="*/ 28 w 43"/>
                      <a:gd name="T25" fmla="*/ 29 h 76"/>
                      <a:gd name="T26" fmla="*/ 25 w 43"/>
                      <a:gd name="T27" fmla="*/ 36 h 76"/>
                      <a:gd name="T28" fmla="*/ 18 w 43"/>
                      <a:gd name="T29" fmla="*/ 47 h 76"/>
                      <a:gd name="T30" fmla="*/ 10 w 43"/>
                      <a:gd name="T31" fmla="*/ 54 h 76"/>
                      <a:gd name="T32" fmla="*/ 7 w 43"/>
                      <a:gd name="T33" fmla="*/ 65 h 76"/>
                      <a:gd name="T34" fmla="*/ 0 w 43"/>
                      <a:gd name="T35" fmla="*/ 72 h 76"/>
                      <a:gd name="T36" fmla="*/ 0 w 43"/>
                      <a:gd name="T37" fmla="*/ 76 h 76"/>
                      <a:gd name="T38" fmla="*/ 0 w 43"/>
                      <a:gd name="T39" fmla="*/ 72 h 76"/>
                      <a:gd name="T40" fmla="*/ 0 w 43"/>
                      <a:gd name="T41" fmla="*/ 76 h 76"/>
                      <a:gd name="T42" fmla="*/ 7 w 43"/>
                      <a:gd name="T43" fmla="*/ 76 h 7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43"/>
                      <a:gd name="T67" fmla="*/ 0 h 76"/>
                      <a:gd name="T68" fmla="*/ 43 w 43"/>
                      <a:gd name="T69" fmla="*/ 76 h 7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43" h="76">
                        <a:moveTo>
                          <a:pt x="7" y="76"/>
                        </a:moveTo>
                        <a:lnTo>
                          <a:pt x="10" y="68"/>
                        </a:lnTo>
                        <a:lnTo>
                          <a:pt x="18" y="61"/>
                        </a:lnTo>
                        <a:lnTo>
                          <a:pt x="25" y="50"/>
                        </a:lnTo>
                        <a:lnTo>
                          <a:pt x="28" y="40"/>
                        </a:lnTo>
                        <a:lnTo>
                          <a:pt x="36" y="32"/>
                        </a:lnTo>
                        <a:lnTo>
                          <a:pt x="39" y="22"/>
                        </a:lnTo>
                        <a:lnTo>
                          <a:pt x="43" y="11"/>
                        </a:lnTo>
                        <a:lnTo>
                          <a:pt x="43" y="0"/>
                        </a:lnTo>
                        <a:lnTo>
                          <a:pt x="36" y="0"/>
                        </a:lnTo>
                        <a:lnTo>
                          <a:pt x="36" y="11"/>
                        </a:lnTo>
                        <a:lnTo>
                          <a:pt x="32" y="18"/>
                        </a:lnTo>
                        <a:lnTo>
                          <a:pt x="28" y="29"/>
                        </a:lnTo>
                        <a:lnTo>
                          <a:pt x="25" y="36"/>
                        </a:lnTo>
                        <a:lnTo>
                          <a:pt x="18" y="47"/>
                        </a:lnTo>
                        <a:lnTo>
                          <a:pt x="10" y="54"/>
                        </a:lnTo>
                        <a:lnTo>
                          <a:pt x="7" y="65"/>
                        </a:lnTo>
                        <a:lnTo>
                          <a:pt x="0" y="72"/>
                        </a:lnTo>
                        <a:lnTo>
                          <a:pt x="0" y="76"/>
                        </a:lnTo>
                        <a:lnTo>
                          <a:pt x="0" y="72"/>
                        </a:lnTo>
                        <a:lnTo>
                          <a:pt x="0" y="76"/>
                        </a:lnTo>
                        <a:lnTo>
                          <a:pt x="7" y="76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17" name="Freeform 85"/>
                  <p:cNvSpPr>
                    <a:spLocks/>
                  </p:cNvSpPr>
                  <p:nvPr/>
                </p:nvSpPr>
                <p:spPr bwMode="auto">
                  <a:xfrm>
                    <a:off x="2314" y="3434"/>
                    <a:ext cx="33" cy="72"/>
                  </a:xfrm>
                  <a:custGeom>
                    <a:avLst/>
                    <a:gdLst>
                      <a:gd name="T0" fmla="*/ 8 w 33"/>
                      <a:gd name="T1" fmla="*/ 72 h 72"/>
                      <a:gd name="T2" fmla="*/ 15 w 33"/>
                      <a:gd name="T3" fmla="*/ 64 h 72"/>
                      <a:gd name="T4" fmla="*/ 18 w 33"/>
                      <a:gd name="T5" fmla="*/ 57 h 72"/>
                      <a:gd name="T6" fmla="*/ 26 w 33"/>
                      <a:gd name="T7" fmla="*/ 46 h 72"/>
                      <a:gd name="T8" fmla="*/ 29 w 33"/>
                      <a:gd name="T9" fmla="*/ 39 h 72"/>
                      <a:gd name="T10" fmla="*/ 33 w 33"/>
                      <a:gd name="T11" fmla="*/ 28 h 72"/>
                      <a:gd name="T12" fmla="*/ 33 w 33"/>
                      <a:gd name="T13" fmla="*/ 0 h 72"/>
                      <a:gd name="T14" fmla="*/ 26 w 33"/>
                      <a:gd name="T15" fmla="*/ 0 h 72"/>
                      <a:gd name="T16" fmla="*/ 26 w 33"/>
                      <a:gd name="T17" fmla="*/ 21 h 72"/>
                      <a:gd name="T18" fmla="*/ 22 w 33"/>
                      <a:gd name="T19" fmla="*/ 28 h 72"/>
                      <a:gd name="T20" fmla="*/ 22 w 33"/>
                      <a:gd name="T21" fmla="*/ 36 h 72"/>
                      <a:gd name="T22" fmla="*/ 18 w 33"/>
                      <a:gd name="T23" fmla="*/ 46 h 72"/>
                      <a:gd name="T24" fmla="*/ 15 w 33"/>
                      <a:gd name="T25" fmla="*/ 54 h 72"/>
                      <a:gd name="T26" fmla="*/ 0 w 33"/>
                      <a:gd name="T27" fmla="*/ 68 h 72"/>
                      <a:gd name="T28" fmla="*/ 0 w 33"/>
                      <a:gd name="T29" fmla="*/ 72 h 72"/>
                      <a:gd name="T30" fmla="*/ 0 w 33"/>
                      <a:gd name="T31" fmla="*/ 68 h 72"/>
                      <a:gd name="T32" fmla="*/ 0 w 33"/>
                      <a:gd name="T33" fmla="*/ 72 h 72"/>
                      <a:gd name="T34" fmla="*/ 8 w 33"/>
                      <a:gd name="T35" fmla="*/ 72 h 7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33"/>
                      <a:gd name="T55" fmla="*/ 0 h 72"/>
                      <a:gd name="T56" fmla="*/ 33 w 33"/>
                      <a:gd name="T57" fmla="*/ 72 h 7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33" h="72">
                        <a:moveTo>
                          <a:pt x="8" y="72"/>
                        </a:moveTo>
                        <a:lnTo>
                          <a:pt x="15" y="64"/>
                        </a:lnTo>
                        <a:lnTo>
                          <a:pt x="18" y="57"/>
                        </a:lnTo>
                        <a:lnTo>
                          <a:pt x="26" y="46"/>
                        </a:lnTo>
                        <a:lnTo>
                          <a:pt x="29" y="39"/>
                        </a:lnTo>
                        <a:lnTo>
                          <a:pt x="33" y="28"/>
                        </a:lnTo>
                        <a:lnTo>
                          <a:pt x="33" y="0"/>
                        </a:lnTo>
                        <a:lnTo>
                          <a:pt x="26" y="0"/>
                        </a:lnTo>
                        <a:lnTo>
                          <a:pt x="26" y="21"/>
                        </a:lnTo>
                        <a:lnTo>
                          <a:pt x="22" y="28"/>
                        </a:lnTo>
                        <a:lnTo>
                          <a:pt x="22" y="36"/>
                        </a:lnTo>
                        <a:lnTo>
                          <a:pt x="18" y="46"/>
                        </a:lnTo>
                        <a:lnTo>
                          <a:pt x="15" y="54"/>
                        </a:lnTo>
                        <a:lnTo>
                          <a:pt x="0" y="68"/>
                        </a:lnTo>
                        <a:lnTo>
                          <a:pt x="0" y="72"/>
                        </a:lnTo>
                        <a:lnTo>
                          <a:pt x="0" y="68"/>
                        </a:lnTo>
                        <a:lnTo>
                          <a:pt x="0" y="72"/>
                        </a:lnTo>
                        <a:lnTo>
                          <a:pt x="8" y="7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18" name="Freeform 86"/>
                  <p:cNvSpPr>
                    <a:spLocks/>
                  </p:cNvSpPr>
                  <p:nvPr/>
                </p:nvSpPr>
                <p:spPr bwMode="auto">
                  <a:xfrm>
                    <a:off x="2307" y="3506"/>
                    <a:ext cx="15" cy="72"/>
                  </a:xfrm>
                  <a:custGeom>
                    <a:avLst/>
                    <a:gdLst>
                      <a:gd name="T0" fmla="*/ 4 w 15"/>
                      <a:gd name="T1" fmla="*/ 72 h 72"/>
                      <a:gd name="T2" fmla="*/ 7 w 15"/>
                      <a:gd name="T3" fmla="*/ 68 h 72"/>
                      <a:gd name="T4" fmla="*/ 15 w 15"/>
                      <a:gd name="T5" fmla="*/ 50 h 72"/>
                      <a:gd name="T6" fmla="*/ 15 w 15"/>
                      <a:gd name="T7" fmla="*/ 0 h 72"/>
                      <a:gd name="T8" fmla="*/ 7 w 15"/>
                      <a:gd name="T9" fmla="*/ 0 h 72"/>
                      <a:gd name="T10" fmla="*/ 7 w 15"/>
                      <a:gd name="T11" fmla="*/ 50 h 72"/>
                      <a:gd name="T12" fmla="*/ 0 w 15"/>
                      <a:gd name="T13" fmla="*/ 65 h 72"/>
                      <a:gd name="T14" fmla="*/ 4 w 15"/>
                      <a:gd name="T15" fmla="*/ 65 h 72"/>
                      <a:gd name="T16" fmla="*/ 4 w 15"/>
                      <a:gd name="T17" fmla="*/ 72 h 72"/>
                      <a:gd name="T18" fmla="*/ 7 w 15"/>
                      <a:gd name="T19" fmla="*/ 68 h 72"/>
                      <a:gd name="T20" fmla="*/ 4 w 15"/>
                      <a:gd name="T21" fmla="*/ 72 h 7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5"/>
                      <a:gd name="T34" fmla="*/ 0 h 72"/>
                      <a:gd name="T35" fmla="*/ 15 w 15"/>
                      <a:gd name="T36" fmla="*/ 72 h 72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5" h="72">
                        <a:moveTo>
                          <a:pt x="4" y="72"/>
                        </a:moveTo>
                        <a:lnTo>
                          <a:pt x="7" y="68"/>
                        </a:lnTo>
                        <a:lnTo>
                          <a:pt x="15" y="50"/>
                        </a:lnTo>
                        <a:lnTo>
                          <a:pt x="15" y="0"/>
                        </a:lnTo>
                        <a:lnTo>
                          <a:pt x="7" y="0"/>
                        </a:lnTo>
                        <a:lnTo>
                          <a:pt x="7" y="50"/>
                        </a:lnTo>
                        <a:lnTo>
                          <a:pt x="0" y="65"/>
                        </a:lnTo>
                        <a:lnTo>
                          <a:pt x="4" y="65"/>
                        </a:lnTo>
                        <a:lnTo>
                          <a:pt x="4" y="72"/>
                        </a:lnTo>
                        <a:lnTo>
                          <a:pt x="7" y="68"/>
                        </a:lnTo>
                        <a:lnTo>
                          <a:pt x="4" y="7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19" name="Freeform 87"/>
                  <p:cNvSpPr>
                    <a:spLocks/>
                  </p:cNvSpPr>
                  <p:nvPr/>
                </p:nvSpPr>
                <p:spPr bwMode="auto">
                  <a:xfrm>
                    <a:off x="2231" y="3571"/>
                    <a:ext cx="80" cy="68"/>
                  </a:xfrm>
                  <a:custGeom>
                    <a:avLst/>
                    <a:gdLst>
                      <a:gd name="T0" fmla="*/ 4 w 80"/>
                      <a:gd name="T1" fmla="*/ 68 h 68"/>
                      <a:gd name="T2" fmla="*/ 0 w 80"/>
                      <a:gd name="T3" fmla="*/ 68 h 68"/>
                      <a:gd name="T4" fmla="*/ 15 w 80"/>
                      <a:gd name="T5" fmla="*/ 68 h 68"/>
                      <a:gd name="T6" fmla="*/ 26 w 80"/>
                      <a:gd name="T7" fmla="*/ 61 h 68"/>
                      <a:gd name="T8" fmla="*/ 40 w 80"/>
                      <a:gd name="T9" fmla="*/ 54 h 68"/>
                      <a:gd name="T10" fmla="*/ 47 w 80"/>
                      <a:gd name="T11" fmla="*/ 43 h 68"/>
                      <a:gd name="T12" fmla="*/ 54 w 80"/>
                      <a:gd name="T13" fmla="*/ 32 h 68"/>
                      <a:gd name="T14" fmla="*/ 62 w 80"/>
                      <a:gd name="T15" fmla="*/ 21 h 68"/>
                      <a:gd name="T16" fmla="*/ 69 w 80"/>
                      <a:gd name="T17" fmla="*/ 14 h 68"/>
                      <a:gd name="T18" fmla="*/ 80 w 80"/>
                      <a:gd name="T19" fmla="*/ 7 h 68"/>
                      <a:gd name="T20" fmla="*/ 80 w 80"/>
                      <a:gd name="T21" fmla="*/ 0 h 68"/>
                      <a:gd name="T22" fmla="*/ 65 w 80"/>
                      <a:gd name="T23" fmla="*/ 7 h 68"/>
                      <a:gd name="T24" fmla="*/ 58 w 80"/>
                      <a:gd name="T25" fmla="*/ 18 h 68"/>
                      <a:gd name="T26" fmla="*/ 47 w 80"/>
                      <a:gd name="T27" fmla="*/ 28 h 68"/>
                      <a:gd name="T28" fmla="*/ 40 w 80"/>
                      <a:gd name="T29" fmla="*/ 39 h 68"/>
                      <a:gd name="T30" fmla="*/ 33 w 80"/>
                      <a:gd name="T31" fmla="*/ 46 h 68"/>
                      <a:gd name="T32" fmla="*/ 22 w 80"/>
                      <a:gd name="T33" fmla="*/ 54 h 68"/>
                      <a:gd name="T34" fmla="*/ 15 w 80"/>
                      <a:gd name="T35" fmla="*/ 61 h 68"/>
                      <a:gd name="T36" fmla="*/ 0 w 80"/>
                      <a:gd name="T37" fmla="*/ 64 h 68"/>
                      <a:gd name="T38" fmla="*/ 0 w 80"/>
                      <a:gd name="T39" fmla="*/ 61 h 68"/>
                      <a:gd name="T40" fmla="*/ 0 w 80"/>
                      <a:gd name="T41" fmla="*/ 64 h 68"/>
                      <a:gd name="T42" fmla="*/ 4 w 80"/>
                      <a:gd name="T43" fmla="*/ 68 h 6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80"/>
                      <a:gd name="T67" fmla="*/ 0 h 68"/>
                      <a:gd name="T68" fmla="*/ 80 w 80"/>
                      <a:gd name="T69" fmla="*/ 68 h 68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80" h="68">
                        <a:moveTo>
                          <a:pt x="4" y="68"/>
                        </a:moveTo>
                        <a:lnTo>
                          <a:pt x="0" y="68"/>
                        </a:lnTo>
                        <a:lnTo>
                          <a:pt x="15" y="68"/>
                        </a:lnTo>
                        <a:lnTo>
                          <a:pt x="26" y="61"/>
                        </a:lnTo>
                        <a:lnTo>
                          <a:pt x="40" y="54"/>
                        </a:lnTo>
                        <a:lnTo>
                          <a:pt x="47" y="43"/>
                        </a:lnTo>
                        <a:lnTo>
                          <a:pt x="54" y="32"/>
                        </a:lnTo>
                        <a:lnTo>
                          <a:pt x="62" y="21"/>
                        </a:lnTo>
                        <a:lnTo>
                          <a:pt x="69" y="14"/>
                        </a:lnTo>
                        <a:lnTo>
                          <a:pt x="80" y="7"/>
                        </a:lnTo>
                        <a:lnTo>
                          <a:pt x="80" y="0"/>
                        </a:lnTo>
                        <a:lnTo>
                          <a:pt x="65" y="7"/>
                        </a:lnTo>
                        <a:lnTo>
                          <a:pt x="58" y="18"/>
                        </a:lnTo>
                        <a:lnTo>
                          <a:pt x="47" y="28"/>
                        </a:lnTo>
                        <a:lnTo>
                          <a:pt x="40" y="39"/>
                        </a:lnTo>
                        <a:lnTo>
                          <a:pt x="33" y="46"/>
                        </a:lnTo>
                        <a:lnTo>
                          <a:pt x="22" y="54"/>
                        </a:lnTo>
                        <a:lnTo>
                          <a:pt x="15" y="61"/>
                        </a:lnTo>
                        <a:lnTo>
                          <a:pt x="0" y="64"/>
                        </a:lnTo>
                        <a:lnTo>
                          <a:pt x="0" y="61"/>
                        </a:lnTo>
                        <a:lnTo>
                          <a:pt x="0" y="64"/>
                        </a:lnTo>
                        <a:lnTo>
                          <a:pt x="4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20" name="Freeform 88"/>
                  <p:cNvSpPr>
                    <a:spLocks/>
                  </p:cNvSpPr>
                  <p:nvPr/>
                </p:nvSpPr>
                <p:spPr bwMode="auto">
                  <a:xfrm>
                    <a:off x="2217" y="3635"/>
                    <a:ext cx="18" cy="40"/>
                  </a:xfrm>
                  <a:custGeom>
                    <a:avLst/>
                    <a:gdLst>
                      <a:gd name="T0" fmla="*/ 4 w 18"/>
                      <a:gd name="T1" fmla="*/ 40 h 40"/>
                      <a:gd name="T2" fmla="*/ 11 w 18"/>
                      <a:gd name="T3" fmla="*/ 33 h 40"/>
                      <a:gd name="T4" fmla="*/ 14 w 18"/>
                      <a:gd name="T5" fmla="*/ 22 h 40"/>
                      <a:gd name="T6" fmla="*/ 14 w 18"/>
                      <a:gd name="T7" fmla="*/ 11 h 40"/>
                      <a:gd name="T8" fmla="*/ 18 w 18"/>
                      <a:gd name="T9" fmla="*/ 4 h 40"/>
                      <a:gd name="T10" fmla="*/ 14 w 18"/>
                      <a:gd name="T11" fmla="*/ 0 h 40"/>
                      <a:gd name="T12" fmla="*/ 7 w 18"/>
                      <a:gd name="T13" fmla="*/ 11 h 40"/>
                      <a:gd name="T14" fmla="*/ 7 w 18"/>
                      <a:gd name="T15" fmla="*/ 22 h 40"/>
                      <a:gd name="T16" fmla="*/ 4 w 18"/>
                      <a:gd name="T17" fmla="*/ 29 h 40"/>
                      <a:gd name="T18" fmla="*/ 0 w 18"/>
                      <a:gd name="T19" fmla="*/ 33 h 40"/>
                      <a:gd name="T20" fmla="*/ 4 w 18"/>
                      <a:gd name="T21" fmla="*/ 33 h 40"/>
                      <a:gd name="T22" fmla="*/ 4 w 18"/>
                      <a:gd name="T23" fmla="*/ 40 h 4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8"/>
                      <a:gd name="T37" fmla="*/ 0 h 40"/>
                      <a:gd name="T38" fmla="*/ 18 w 18"/>
                      <a:gd name="T39" fmla="*/ 40 h 4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8" h="40">
                        <a:moveTo>
                          <a:pt x="4" y="40"/>
                        </a:moveTo>
                        <a:lnTo>
                          <a:pt x="11" y="33"/>
                        </a:lnTo>
                        <a:lnTo>
                          <a:pt x="14" y="22"/>
                        </a:lnTo>
                        <a:lnTo>
                          <a:pt x="14" y="11"/>
                        </a:lnTo>
                        <a:lnTo>
                          <a:pt x="18" y="4"/>
                        </a:lnTo>
                        <a:lnTo>
                          <a:pt x="14" y="0"/>
                        </a:lnTo>
                        <a:lnTo>
                          <a:pt x="7" y="11"/>
                        </a:lnTo>
                        <a:lnTo>
                          <a:pt x="7" y="22"/>
                        </a:lnTo>
                        <a:lnTo>
                          <a:pt x="4" y="29"/>
                        </a:lnTo>
                        <a:lnTo>
                          <a:pt x="0" y="33"/>
                        </a:lnTo>
                        <a:lnTo>
                          <a:pt x="4" y="33"/>
                        </a:lnTo>
                        <a:lnTo>
                          <a:pt x="4" y="4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21" name="Freeform 89"/>
                  <p:cNvSpPr>
                    <a:spLocks/>
                  </p:cNvSpPr>
                  <p:nvPr/>
                </p:nvSpPr>
                <p:spPr bwMode="auto">
                  <a:xfrm>
                    <a:off x="2195" y="3668"/>
                    <a:ext cx="26" cy="14"/>
                  </a:xfrm>
                  <a:custGeom>
                    <a:avLst/>
                    <a:gdLst>
                      <a:gd name="T0" fmla="*/ 8 w 26"/>
                      <a:gd name="T1" fmla="*/ 7 h 14"/>
                      <a:gd name="T2" fmla="*/ 8 w 26"/>
                      <a:gd name="T3" fmla="*/ 14 h 14"/>
                      <a:gd name="T4" fmla="*/ 11 w 26"/>
                      <a:gd name="T5" fmla="*/ 11 h 14"/>
                      <a:gd name="T6" fmla="*/ 15 w 26"/>
                      <a:gd name="T7" fmla="*/ 11 h 14"/>
                      <a:gd name="T8" fmla="*/ 15 w 26"/>
                      <a:gd name="T9" fmla="*/ 7 h 14"/>
                      <a:gd name="T10" fmla="*/ 26 w 26"/>
                      <a:gd name="T11" fmla="*/ 7 h 14"/>
                      <a:gd name="T12" fmla="*/ 26 w 26"/>
                      <a:gd name="T13" fmla="*/ 0 h 14"/>
                      <a:gd name="T14" fmla="*/ 15 w 26"/>
                      <a:gd name="T15" fmla="*/ 0 h 14"/>
                      <a:gd name="T16" fmla="*/ 15 w 26"/>
                      <a:gd name="T17" fmla="*/ 4 h 14"/>
                      <a:gd name="T18" fmla="*/ 11 w 26"/>
                      <a:gd name="T19" fmla="*/ 4 h 14"/>
                      <a:gd name="T20" fmla="*/ 8 w 26"/>
                      <a:gd name="T21" fmla="*/ 7 h 14"/>
                      <a:gd name="T22" fmla="*/ 4 w 26"/>
                      <a:gd name="T23" fmla="*/ 7 h 14"/>
                      <a:gd name="T24" fmla="*/ 0 w 26"/>
                      <a:gd name="T25" fmla="*/ 14 h 14"/>
                      <a:gd name="T26" fmla="*/ 4 w 26"/>
                      <a:gd name="T27" fmla="*/ 7 h 14"/>
                      <a:gd name="T28" fmla="*/ 0 w 26"/>
                      <a:gd name="T29" fmla="*/ 11 h 14"/>
                      <a:gd name="T30" fmla="*/ 0 w 26"/>
                      <a:gd name="T31" fmla="*/ 14 h 14"/>
                      <a:gd name="T32" fmla="*/ 8 w 26"/>
                      <a:gd name="T33" fmla="*/ 7 h 1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6"/>
                      <a:gd name="T52" fmla="*/ 0 h 14"/>
                      <a:gd name="T53" fmla="*/ 26 w 26"/>
                      <a:gd name="T54" fmla="*/ 14 h 1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6" h="14">
                        <a:moveTo>
                          <a:pt x="8" y="7"/>
                        </a:moveTo>
                        <a:lnTo>
                          <a:pt x="8" y="14"/>
                        </a:lnTo>
                        <a:lnTo>
                          <a:pt x="11" y="11"/>
                        </a:lnTo>
                        <a:lnTo>
                          <a:pt x="15" y="11"/>
                        </a:lnTo>
                        <a:lnTo>
                          <a:pt x="15" y="7"/>
                        </a:lnTo>
                        <a:lnTo>
                          <a:pt x="26" y="7"/>
                        </a:lnTo>
                        <a:lnTo>
                          <a:pt x="26" y="0"/>
                        </a:lnTo>
                        <a:lnTo>
                          <a:pt x="15" y="0"/>
                        </a:lnTo>
                        <a:lnTo>
                          <a:pt x="15" y="4"/>
                        </a:lnTo>
                        <a:lnTo>
                          <a:pt x="11" y="4"/>
                        </a:lnTo>
                        <a:lnTo>
                          <a:pt x="8" y="7"/>
                        </a:lnTo>
                        <a:lnTo>
                          <a:pt x="4" y="7"/>
                        </a:lnTo>
                        <a:lnTo>
                          <a:pt x="0" y="14"/>
                        </a:lnTo>
                        <a:lnTo>
                          <a:pt x="4" y="7"/>
                        </a:lnTo>
                        <a:lnTo>
                          <a:pt x="0" y="11"/>
                        </a:lnTo>
                        <a:lnTo>
                          <a:pt x="0" y="14"/>
                        </a:ln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22" name="Freeform 90"/>
                  <p:cNvSpPr>
                    <a:spLocks/>
                  </p:cNvSpPr>
                  <p:nvPr/>
                </p:nvSpPr>
                <p:spPr bwMode="auto">
                  <a:xfrm>
                    <a:off x="2195" y="3675"/>
                    <a:ext cx="33" cy="69"/>
                  </a:xfrm>
                  <a:custGeom>
                    <a:avLst/>
                    <a:gdLst>
                      <a:gd name="T0" fmla="*/ 26 w 33"/>
                      <a:gd name="T1" fmla="*/ 69 h 69"/>
                      <a:gd name="T2" fmla="*/ 29 w 33"/>
                      <a:gd name="T3" fmla="*/ 65 h 69"/>
                      <a:gd name="T4" fmla="*/ 33 w 33"/>
                      <a:gd name="T5" fmla="*/ 58 h 69"/>
                      <a:gd name="T6" fmla="*/ 33 w 33"/>
                      <a:gd name="T7" fmla="*/ 40 h 69"/>
                      <a:gd name="T8" fmla="*/ 29 w 33"/>
                      <a:gd name="T9" fmla="*/ 29 h 69"/>
                      <a:gd name="T10" fmla="*/ 22 w 33"/>
                      <a:gd name="T11" fmla="*/ 22 h 69"/>
                      <a:gd name="T12" fmla="*/ 18 w 33"/>
                      <a:gd name="T13" fmla="*/ 15 h 69"/>
                      <a:gd name="T14" fmla="*/ 15 w 33"/>
                      <a:gd name="T15" fmla="*/ 7 h 69"/>
                      <a:gd name="T16" fmla="*/ 8 w 33"/>
                      <a:gd name="T17" fmla="*/ 0 h 69"/>
                      <a:gd name="T18" fmla="*/ 0 w 33"/>
                      <a:gd name="T19" fmla="*/ 7 h 69"/>
                      <a:gd name="T20" fmla="*/ 18 w 33"/>
                      <a:gd name="T21" fmla="*/ 25 h 69"/>
                      <a:gd name="T22" fmla="*/ 22 w 33"/>
                      <a:gd name="T23" fmla="*/ 33 h 69"/>
                      <a:gd name="T24" fmla="*/ 26 w 33"/>
                      <a:gd name="T25" fmla="*/ 40 h 69"/>
                      <a:gd name="T26" fmla="*/ 26 w 33"/>
                      <a:gd name="T27" fmla="*/ 54 h 69"/>
                      <a:gd name="T28" fmla="*/ 22 w 33"/>
                      <a:gd name="T29" fmla="*/ 61 h 69"/>
                      <a:gd name="T30" fmla="*/ 26 w 33"/>
                      <a:gd name="T31" fmla="*/ 61 h 69"/>
                      <a:gd name="T32" fmla="*/ 26 w 33"/>
                      <a:gd name="T33" fmla="*/ 69 h 69"/>
                      <a:gd name="T34" fmla="*/ 29 w 33"/>
                      <a:gd name="T35" fmla="*/ 65 h 69"/>
                      <a:gd name="T36" fmla="*/ 26 w 33"/>
                      <a:gd name="T37" fmla="*/ 69 h 6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3"/>
                      <a:gd name="T58" fmla="*/ 0 h 69"/>
                      <a:gd name="T59" fmla="*/ 33 w 33"/>
                      <a:gd name="T60" fmla="*/ 69 h 6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3" h="69">
                        <a:moveTo>
                          <a:pt x="26" y="69"/>
                        </a:moveTo>
                        <a:lnTo>
                          <a:pt x="29" y="65"/>
                        </a:lnTo>
                        <a:lnTo>
                          <a:pt x="33" y="58"/>
                        </a:lnTo>
                        <a:lnTo>
                          <a:pt x="33" y="40"/>
                        </a:lnTo>
                        <a:lnTo>
                          <a:pt x="29" y="29"/>
                        </a:lnTo>
                        <a:lnTo>
                          <a:pt x="22" y="22"/>
                        </a:lnTo>
                        <a:lnTo>
                          <a:pt x="18" y="15"/>
                        </a:lnTo>
                        <a:lnTo>
                          <a:pt x="15" y="7"/>
                        </a:lnTo>
                        <a:lnTo>
                          <a:pt x="8" y="0"/>
                        </a:lnTo>
                        <a:lnTo>
                          <a:pt x="0" y="7"/>
                        </a:lnTo>
                        <a:lnTo>
                          <a:pt x="18" y="25"/>
                        </a:lnTo>
                        <a:lnTo>
                          <a:pt x="22" y="33"/>
                        </a:lnTo>
                        <a:lnTo>
                          <a:pt x="26" y="40"/>
                        </a:lnTo>
                        <a:lnTo>
                          <a:pt x="26" y="54"/>
                        </a:lnTo>
                        <a:lnTo>
                          <a:pt x="22" y="61"/>
                        </a:lnTo>
                        <a:lnTo>
                          <a:pt x="26" y="61"/>
                        </a:lnTo>
                        <a:lnTo>
                          <a:pt x="26" y="69"/>
                        </a:lnTo>
                        <a:lnTo>
                          <a:pt x="29" y="65"/>
                        </a:lnTo>
                        <a:lnTo>
                          <a:pt x="26" y="69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23" name="Freeform 91"/>
                  <p:cNvSpPr>
                    <a:spLocks/>
                  </p:cNvSpPr>
                  <p:nvPr/>
                </p:nvSpPr>
                <p:spPr bwMode="auto">
                  <a:xfrm>
                    <a:off x="2177" y="3736"/>
                    <a:ext cx="44" cy="26"/>
                  </a:xfrm>
                  <a:custGeom>
                    <a:avLst/>
                    <a:gdLst>
                      <a:gd name="T0" fmla="*/ 8 w 44"/>
                      <a:gd name="T1" fmla="*/ 22 h 26"/>
                      <a:gd name="T2" fmla="*/ 8 w 44"/>
                      <a:gd name="T3" fmla="*/ 26 h 26"/>
                      <a:gd name="T4" fmla="*/ 26 w 44"/>
                      <a:gd name="T5" fmla="*/ 8 h 26"/>
                      <a:gd name="T6" fmla="*/ 44 w 44"/>
                      <a:gd name="T7" fmla="*/ 8 h 26"/>
                      <a:gd name="T8" fmla="*/ 44 w 44"/>
                      <a:gd name="T9" fmla="*/ 0 h 26"/>
                      <a:gd name="T10" fmla="*/ 26 w 44"/>
                      <a:gd name="T11" fmla="*/ 0 h 26"/>
                      <a:gd name="T12" fmla="*/ 18 w 44"/>
                      <a:gd name="T13" fmla="*/ 4 h 26"/>
                      <a:gd name="T14" fmla="*/ 15 w 44"/>
                      <a:gd name="T15" fmla="*/ 8 h 26"/>
                      <a:gd name="T16" fmla="*/ 8 w 44"/>
                      <a:gd name="T17" fmla="*/ 11 h 26"/>
                      <a:gd name="T18" fmla="*/ 4 w 44"/>
                      <a:gd name="T19" fmla="*/ 18 h 26"/>
                      <a:gd name="T20" fmla="*/ 0 w 44"/>
                      <a:gd name="T21" fmla="*/ 22 h 26"/>
                      <a:gd name="T22" fmla="*/ 8 w 44"/>
                      <a:gd name="T23" fmla="*/ 22 h 2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4"/>
                      <a:gd name="T37" fmla="*/ 0 h 26"/>
                      <a:gd name="T38" fmla="*/ 44 w 44"/>
                      <a:gd name="T39" fmla="*/ 26 h 2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4" h="26">
                        <a:moveTo>
                          <a:pt x="8" y="22"/>
                        </a:moveTo>
                        <a:lnTo>
                          <a:pt x="8" y="26"/>
                        </a:lnTo>
                        <a:lnTo>
                          <a:pt x="26" y="8"/>
                        </a:lnTo>
                        <a:lnTo>
                          <a:pt x="44" y="8"/>
                        </a:lnTo>
                        <a:lnTo>
                          <a:pt x="44" y="0"/>
                        </a:lnTo>
                        <a:lnTo>
                          <a:pt x="26" y="0"/>
                        </a:lnTo>
                        <a:lnTo>
                          <a:pt x="18" y="4"/>
                        </a:lnTo>
                        <a:lnTo>
                          <a:pt x="15" y="8"/>
                        </a:lnTo>
                        <a:lnTo>
                          <a:pt x="8" y="11"/>
                        </a:lnTo>
                        <a:lnTo>
                          <a:pt x="4" y="18"/>
                        </a:lnTo>
                        <a:lnTo>
                          <a:pt x="0" y="22"/>
                        </a:lnTo>
                        <a:lnTo>
                          <a:pt x="8" y="2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24" name="Freeform 92"/>
                  <p:cNvSpPr>
                    <a:spLocks/>
                  </p:cNvSpPr>
                  <p:nvPr/>
                </p:nvSpPr>
                <p:spPr bwMode="auto">
                  <a:xfrm>
                    <a:off x="2127" y="3758"/>
                    <a:ext cx="58" cy="87"/>
                  </a:xfrm>
                  <a:custGeom>
                    <a:avLst/>
                    <a:gdLst>
                      <a:gd name="T0" fmla="*/ 4 w 58"/>
                      <a:gd name="T1" fmla="*/ 87 h 87"/>
                      <a:gd name="T2" fmla="*/ 14 w 58"/>
                      <a:gd name="T3" fmla="*/ 79 h 87"/>
                      <a:gd name="T4" fmla="*/ 22 w 58"/>
                      <a:gd name="T5" fmla="*/ 69 h 87"/>
                      <a:gd name="T6" fmla="*/ 40 w 58"/>
                      <a:gd name="T7" fmla="*/ 51 h 87"/>
                      <a:gd name="T8" fmla="*/ 47 w 58"/>
                      <a:gd name="T9" fmla="*/ 40 h 87"/>
                      <a:gd name="T10" fmla="*/ 50 w 58"/>
                      <a:gd name="T11" fmla="*/ 29 h 87"/>
                      <a:gd name="T12" fmla="*/ 54 w 58"/>
                      <a:gd name="T13" fmla="*/ 14 h 87"/>
                      <a:gd name="T14" fmla="*/ 58 w 58"/>
                      <a:gd name="T15" fmla="*/ 0 h 87"/>
                      <a:gd name="T16" fmla="*/ 50 w 58"/>
                      <a:gd name="T17" fmla="*/ 0 h 87"/>
                      <a:gd name="T18" fmla="*/ 47 w 58"/>
                      <a:gd name="T19" fmla="*/ 14 h 87"/>
                      <a:gd name="T20" fmla="*/ 43 w 58"/>
                      <a:gd name="T21" fmla="*/ 25 h 87"/>
                      <a:gd name="T22" fmla="*/ 40 w 58"/>
                      <a:gd name="T23" fmla="*/ 36 h 87"/>
                      <a:gd name="T24" fmla="*/ 32 w 58"/>
                      <a:gd name="T25" fmla="*/ 47 h 87"/>
                      <a:gd name="T26" fmla="*/ 25 w 58"/>
                      <a:gd name="T27" fmla="*/ 54 h 87"/>
                      <a:gd name="T28" fmla="*/ 18 w 58"/>
                      <a:gd name="T29" fmla="*/ 65 h 87"/>
                      <a:gd name="T30" fmla="*/ 0 w 58"/>
                      <a:gd name="T31" fmla="*/ 83 h 87"/>
                      <a:gd name="T32" fmla="*/ 4 w 58"/>
                      <a:gd name="T33" fmla="*/ 87 h 8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8"/>
                      <a:gd name="T52" fmla="*/ 0 h 87"/>
                      <a:gd name="T53" fmla="*/ 58 w 58"/>
                      <a:gd name="T54" fmla="*/ 87 h 87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8" h="87">
                        <a:moveTo>
                          <a:pt x="4" y="87"/>
                        </a:moveTo>
                        <a:lnTo>
                          <a:pt x="14" y="79"/>
                        </a:lnTo>
                        <a:lnTo>
                          <a:pt x="22" y="69"/>
                        </a:lnTo>
                        <a:lnTo>
                          <a:pt x="40" y="51"/>
                        </a:lnTo>
                        <a:lnTo>
                          <a:pt x="47" y="40"/>
                        </a:lnTo>
                        <a:lnTo>
                          <a:pt x="50" y="29"/>
                        </a:lnTo>
                        <a:lnTo>
                          <a:pt x="54" y="14"/>
                        </a:lnTo>
                        <a:lnTo>
                          <a:pt x="58" y="0"/>
                        </a:lnTo>
                        <a:lnTo>
                          <a:pt x="50" y="0"/>
                        </a:lnTo>
                        <a:lnTo>
                          <a:pt x="47" y="14"/>
                        </a:lnTo>
                        <a:lnTo>
                          <a:pt x="43" y="25"/>
                        </a:lnTo>
                        <a:lnTo>
                          <a:pt x="40" y="36"/>
                        </a:lnTo>
                        <a:lnTo>
                          <a:pt x="32" y="47"/>
                        </a:lnTo>
                        <a:lnTo>
                          <a:pt x="25" y="54"/>
                        </a:lnTo>
                        <a:lnTo>
                          <a:pt x="18" y="65"/>
                        </a:lnTo>
                        <a:lnTo>
                          <a:pt x="0" y="83"/>
                        </a:lnTo>
                        <a:lnTo>
                          <a:pt x="4" y="8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25" name="Freeform 93"/>
                  <p:cNvSpPr>
                    <a:spLocks/>
                  </p:cNvSpPr>
                  <p:nvPr/>
                </p:nvSpPr>
                <p:spPr bwMode="auto">
                  <a:xfrm>
                    <a:off x="2123" y="3841"/>
                    <a:ext cx="11" cy="29"/>
                  </a:xfrm>
                  <a:custGeom>
                    <a:avLst/>
                    <a:gdLst>
                      <a:gd name="T0" fmla="*/ 11 w 11"/>
                      <a:gd name="T1" fmla="*/ 25 h 29"/>
                      <a:gd name="T2" fmla="*/ 8 w 11"/>
                      <a:gd name="T3" fmla="*/ 25 h 29"/>
                      <a:gd name="T4" fmla="*/ 8 w 11"/>
                      <a:gd name="T5" fmla="*/ 4 h 29"/>
                      <a:gd name="T6" fmla="*/ 4 w 11"/>
                      <a:gd name="T7" fmla="*/ 0 h 29"/>
                      <a:gd name="T8" fmla="*/ 0 w 11"/>
                      <a:gd name="T9" fmla="*/ 7 h 29"/>
                      <a:gd name="T10" fmla="*/ 0 w 11"/>
                      <a:gd name="T11" fmla="*/ 22 h 29"/>
                      <a:gd name="T12" fmla="*/ 4 w 11"/>
                      <a:gd name="T13" fmla="*/ 29 h 29"/>
                      <a:gd name="T14" fmla="*/ 11 w 11"/>
                      <a:gd name="T15" fmla="*/ 25 h 29"/>
                      <a:gd name="T16" fmla="*/ 8 w 11"/>
                      <a:gd name="T17" fmla="*/ 25 h 29"/>
                      <a:gd name="T18" fmla="*/ 11 w 11"/>
                      <a:gd name="T19" fmla="*/ 25 h 2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"/>
                      <a:gd name="T31" fmla="*/ 0 h 29"/>
                      <a:gd name="T32" fmla="*/ 11 w 11"/>
                      <a:gd name="T33" fmla="*/ 29 h 2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" h="29">
                        <a:moveTo>
                          <a:pt x="11" y="25"/>
                        </a:moveTo>
                        <a:lnTo>
                          <a:pt x="8" y="25"/>
                        </a:lnTo>
                        <a:lnTo>
                          <a:pt x="8" y="4"/>
                        </a:lnTo>
                        <a:lnTo>
                          <a:pt x="4" y="0"/>
                        </a:lnTo>
                        <a:lnTo>
                          <a:pt x="0" y="7"/>
                        </a:lnTo>
                        <a:lnTo>
                          <a:pt x="0" y="22"/>
                        </a:lnTo>
                        <a:lnTo>
                          <a:pt x="4" y="29"/>
                        </a:lnTo>
                        <a:lnTo>
                          <a:pt x="11" y="25"/>
                        </a:lnTo>
                        <a:lnTo>
                          <a:pt x="8" y="25"/>
                        </a:lnTo>
                        <a:lnTo>
                          <a:pt x="11" y="2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26" name="Freeform 94"/>
                  <p:cNvSpPr>
                    <a:spLocks/>
                  </p:cNvSpPr>
                  <p:nvPr/>
                </p:nvSpPr>
                <p:spPr bwMode="auto">
                  <a:xfrm>
                    <a:off x="2127" y="3866"/>
                    <a:ext cx="32" cy="36"/>
                  </a:xfrm>
                  <a:custGeom>
                    <a:avLst/>
                    <a:gdLst>
                      <a:gd name="T0" fmla="*/ 32 w 32"/>
                      <a:gd name="T1" fmla="*/ 36 h 36"/>
                      <a:gd name="T2" fmla="*/ 32 w 32"/>
                      <a:gd name="T3" fmla="*/ 29 h 36"/>
                      <a:gd name="T4" fmla="*/ 29 w 32"/>
                      <a:gd name="T5" fmla="*/ 25 h 36"/>
                      <a:gd name="T6" fmla="*/ 25 w 32"/>
                      <a:gd name="T7" fmla="*/ 18 h 36"/>
                      <a:gd name="T8" fmla="*/ 18 w 32"/>
                      <a:gd name="T9" fmla="*/ 11 h 36"/>
                      <a:gd name="T10" fmla="*/ 11 w 32"/>
                      <a:gd name="T11" fmla="*/ 7 h 36"/>
                      <a:gd name="T12" fmla="*/ 7 w 32"/>
                      <a:gd name="T13" fmla="*/ 4 h 36"/>
                      <a:gd name="T14" fmla="*/ 7 w 32"/>
                      <a:gd name="T15" fmla="*/ 0 h 36"/>
                      <a:gd name="T16" fmla="*/ 0 w 32"/>
                      <a:gd name="T17" fmla="*/ 4 h 36"/>
                      <a:gd name="T18" fmla="*/ 4 w 32"/>
                      <a:gd name="T19" fmla="*/ 11 h 36"/>
                      <a:gd name="T20" fmla="*/ 11 w 32"/>
                      <a:gd name="T21" fmla="*/ 18 h 36"/>
                      <a:gd name="T22" fmla="*/ 18 w 32"/>
                      <a:gd name="T23" fmla="*/ 22 h 36"/>
                      <a:gd name="T24" fmla="*/ 25 w 32"/>
                      <a:gd name="T25" fmla="*/ 29 h 36"/>
                      <a:gd name="T26" fmla="*/ 25 w 32"/>
                      <a:gd name="T27" fmla="*/ 36 h 36"/>
                      <a:gd name="T28" fmla="*/ 25 w 32"/>
                      <a:gd name="T29" fmla="*/ 33 h 36"/>
                      <a:gd name="T30" fmla="*/ 32 w 32"/>
                      <a:gd name="T31" fmla="*/ 36 h 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2"/>
                      <a:gd name="T49" fmla="*/ 0 h 36"/>
                      <a:gd name="T50" fmla="*/ 32 w 32"/>
                      <a:gd name="T51" fmla="*/ 36 h 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2" h="36">
                        <a:moveTo>
                          <a:pt x="32" y="36"/>
                        </a:moveTo>
                        <a:lnTo>
                          <a:pt x="32" y="29"/>
                        </a:lnTo>
                        <a:lnTo>
                          <a:pt x="29" y="25"/>
                        </a:lnTo>
                        <a:lnTo>
                          <a:pt x="25" y="18"/>
                        </a:lnTo>
                        <a:lnTo>
                          <a:pt x="18" y="11"/>
                        </a:lnTo>
                        <a:lnTo>
                          <a:pt x="11" y="7"/>
                        </a:lnTo>
                        <a:lnTo>
                          <a:pt x="7" y="4"/>
                        </a:lnTo>
                        <a:lnTo>
                          <a:pt x="7" y="0"/>
                        </a:lnTo>
                        <a:lnTo>
                          <a:pt x="0" y="4"/>
                        </a:lnTo>
                        <a:lnTo>
                          <a:pt x="4" y="11"/>
                        </a:lnTo>
                        <a:lnTo>
                          <a:pt x="11" y="18"/>
                        </a:lnTo>
                        <a:lnTo>
                          <a:pt x="18" y="22"/>
                        </a:lnTo>
                        <a:lnTo>
                          <a:pt x="25" y="29"/>
                        </a:lnTo>
                        <a:lnTo>
                          <a:pt x="25" y="36"/>
                        </a:lnTo>
                        <a:lnTo>
                          <a:pt x="25" y="33"/>
                        </a:lnTo>
                        <a:lnTo>
                          <a:pt x="32" y="36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27" name="Freeform 95"/>
                  <p:cNvSpPr>
                    <a:spLocks/>
                  </p:cNvSpPr>
                  <p:nvPr/>
                </p:nvSpPr>
                <p:spPr bwMode="auto">
                  <a:xfrm>
                    <a:off x="2098" y="3899"/>
                    <a:ext cx="61" cy="57"/>
                  </a:xfrm>
                  <a:custGeom>
                    <a:avLst/>
                    <a:gdLst>
                      <a:gd name="T0" fmla="*/ 7 w 61"/>
                      <a:gd name="T1" fmla="*/ 57 h 57"/>
                      <a:gd name="T2" fmla="*/ 11 w 61"/>
                      <a:gd name="T3" fmla="*/ 46 h 57"/>
                      <a:gd name="T4" fmla="*/ 14 w 61"/>
                      <a:gd name="T5" fmla="*/ 39 h 57"/>
                      <a:gd name="T6" fmla="*/ 22 w 61"/>
                      <a:gd name="T7" fmla="*/ 36 h 57"/>
                      <a:gd name="T8" fmla="*/ 29 w 61"/>
                      <a:gd name="T9" fmla="*/ 28 h 57"/>
                      <a:gd name="T10" fmla="*/ 36 w 61"/>
                      <a:gd name="T11" fmla="*/ 25 h 57"/>
                      <a:gd name="T12" fmla="*/ 47 w 61"/>
                      <a:gd name="T13" fmla="*/ 18 h 57"/>
                      <a:gd name="T14" fmla="*/ 54 w 61"/>
                      <a:gd name="T15" fmla="*/ 14 h 57"/>
                      <a:gd name="T16" fmla="*/ 61 w 61"/>
                      <a:gd name="T17" fmla="*/ 3 h 57"/>
                      <a:gd name="T18" fmla="*/ 54 w 61"/>
                      <a:gd name="T19" fmla="*/ 0 h 57"/>
                      <a:gd name="T20" fmla="*/ 51 w 61"/>
                      <a:gd name="T21" fmla="*/ 7 h 57"/>
                      <a:gd name="T22" fmla="*/ 43 w 61"/>
                      <a:gd name="T23" fmla="*/ 14 h 57"/>
                      <a:gd name="T24" fmla="*/ 33 w 61"/>
                      <a:gd name="T25" fmla="*/ 18 h 57"/>
                      <a:gd name="T26" fmla="*/ 25 w 61"/>
                      <a:gd name="T27" fmla="*/ 25 h 57"/>
                      <a:gd name="T28" fmla="*/ 18 w 61"/>
                      <a:gd name="T29" fmla="*/ 28 h 57"/>
                      <a:gd name="T30" fmla="*/ 11 w 61"/>
                      <a:gd name="T31" fmla="*/ 36 h 57"/>
                      <a:gd name="T32" fmla="*/ 4 w 61"/>
                      <a:gd name="T33" fmla="*/ 46 h 57"/>
                      <a:gd name="T34" fmla="*/ 0 w 61"/>
                      <a:gd name="T35" fmla="*/ 57 h 57"/>
                      <a:gd name="T36" fmla="*/ 0 w 61"/>
                      <a:gd name="T37" fmla="*/ 54 h 57"/>
                      <a:gd name="T38" fmla="*/ 7 w 61"/>
                      <a:gd name="T39" fmla="*/ 57 h 57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1"/>
                      <a:gd name="T61" fmla="*/ 0 h 57"/>
                      <a:gd name="T62" fmla="*/ 61 w 61"/>
                      <a:gd name="T63" fmla="*/ 57 h 57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1" h="57">
                        <a:moveTo>
                          <a:pt x="7" y="57"/>
                        </a:moveTo>
                        <a:lnTo>
                          <a:pt x="11" y="46"/>
                        </a:lnTo>
                        <a:lnTo>
                          <a:pt x="14" y="39"/>
                        </a:lnTo>
                        <a:lnTo>
                          <a:pt x="22" y="36"/>
                        </a:lnTo>
                        <a:lnTo>
                          <a:pt x="29" y="28"/>
                        </a:lnTo>
                        <a:lnTo>
                          <a:pt x="36" y="25"/>
                        </a:lnTo>
                        <a:lnTo>
                          <a:pt x="47" y="18"/>
                        </a:lnTo>
                        <a:lnTo>
                          <a:pt x="54" y="14"/>
                        </a:lnTo>
                        <a:lnTo>
                          <a:pt x="61" y="3"/>
                        </a:lnTo>
                        <a:lnTo>
                          <a:pt x="54" y="0"/>
                        </a:lnTo>
                        <a:lnTo>
                          <a:pt x="51" y="7"/>
                        </a:lnTo>
                        <a:lnTo>
                          <a:pt x="43" y="14"/>
                        </a:lnTo>
                        <a:lnTo>
                          <a:pt x="33" y="18"/>
                        </a:lnTo>
                        <a:lnTo>
                          <a:pt x="25" y="25"/>
                        </a:lnTo>
                        <a:lnTo>
                          <a:pt x="18" y="28"/>
                        </a:lnTo>
                        <a:lnTo>
                          <a:pt x="11" y="36"/>
                        </a:lnTo>
                        <a:lnTo>
                          <a:pt x="4" y="46"/>
                        </a:lnTo>
                        <a:lnTo>
                          <a:pt x="0" y="57"/>
                        </a:lnTo>
                        <a:lnTo>
                          <a:pt x="0" y="54"/>
                        </a:lnTo>
                        <a:lnTo>
                          <a:pt x="7" y="5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28" name="Freeform 96"/>
                  <p:cNvSpPr>
                    <a:spLocks/>
                  </p:cNvSpPr>
                  <p:nvPr/>
                </p:nvSpPr>
                <p:spPr bwMode="auto">
                  <a:xfrm>
                    <a:off x="2069" y="3953"/>
                    <a:ext cx="36" cy="65"/>
                  </a:xfrm>
                  <a:custGeom>
                    <a:avLst/>
                    <a:gdLst>
                      <a:gd name="T0" fmla="*/ 4 w 36"/>
                      <a:gd name="T1" fmla="*/ 65 h 65"/>
                      <a:gd name="T2" fmla="*/ 15 w 36"/>
                      <a:gd name="T3" fmla="*/ 61 h 65"/>
                      <a:gd name="T4" fmla="*/ 22 w 36"/>
                      <a:gd name="T5" fmla="*/ 54 h 65"/>
                      <a:gd name="T6" fmla="*/ 25 w 36"/>
                      <a:gd name="T7" fmla="*/ 47 h 65"/>
                      <a:gd name="T8" fmla="*/ 29 w 36"/>
                      <a:gd name="T9" fmla="*/ 39 h 65"/>
                      <a:gd name="T10" fmla="*/ 33 w 36"/>
                      <a:gd name="T11" fmla="*/ 29 h 65"/>
                      <a:gd name="T12" fmla="*/ 33 w 36"/>
                      <a:gd name="T13" fmla="*/ 21 h 65"/>
                      <a:gd name="T14" fmla="*/ 36 w 36"/>
                      <a:gd name="T15" fmla="*/ 11 h 65"/>
                      <a:gd name="T16" fmla="*/ 36 w 36"/>
                      <a:gd name="T17" fmla="*/ 3 h 65"/>
                      <a:gd name="T18" fmla="*/ 29 w 36"/>
                      <a:gd name="T19" fmla="*/ 0 h 65"/>
                      <a:gd name="T20" fmla="*/ 29 w 36"/>
                      <a:gd name="T21" fmla="*/ 11 h 65"/>
                      <a:gd name="T22" fmla="*/ 25 w 36"/>
                      <a:gd name="T23" fmla="*/ 18 h 65"/>
                      <a:gd name="T24" fmla="*/ 25 w 36"/>
                      <a:gd name="T25" fmla="*/ 29 h 65"/>
                      <a:gd name="T26" fmla="*/ 22 w 36"/>
                      <a:gd name="T27" fmla="*/ 36 h 65"/>
                      <a:gd name="T28" fmla="*/ 18 w 36"/>
                      <a:gd name="T29" fmla="*/ 43 h 65"/>
                      <a:gd name="T30" fmla="*/ 15 w 36"/>
                      <a:gd name="T31" fmla="*/ 50 h 65"/>
                      <a:gd name="T32" fmla="*/ 11 w 36"/>
                      <a:gd name="T33" fmla="*/ 54 h 65"/>
                      <a:gd name="T34" fmla="*/ 0 w 36"/>
                      <a:gd name="T35" fmla="*/ 57 h 65"/>
                      <a:gd name="T36" fmla="*/ 4 w 36"/>
                      <a:gd name="T37" fmla="*/ 57 h 65"/>
                      <a:gd name="T38" fmla="*/ 4 w 36"/>
                      <a:gd name="T39" fmla="*/ 65 h 65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36"/>
                      <a:gd name="T61" fmla="*/ 0 h 65"/>
                      <a:gd name="T62" fmla="*/ 36 w 36"/>
                      <a:gd name="T63" fmla="*/ 65 h 65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36" h="65">
                        <a:moveTo>
                          <a:pt x="4" y="65"/>
                        </a:moveTo>
                        <a:lnTo>
                          <a:pt x="15" y="61"/>
                        </a:lnTo>
                        <a:lnTo>
                          <a:pt x="22" y="54"/>
                        </a:lnTo>
                        <a:lnTo>
                          <a:pt x="25" y="47"/>
                        </a:lnTo>
                        <a:lnTo>
                          <a:pt x="29" y="39"/>
                        </a:lnTo>
                        <a:lnTo>
                          <a:pt x="33" y="29"/>
                        </a:lnTo>
                        <a:lnTo>
                          <a:pt x="33" y="21"/>
                        </a:lnTo>
                        <a:lnTo>
                          <a:pt x="36" y="11"/>
                        </a:lnTo>
                        <a:lnTo>
                          <a:pt x="36" y="3"/>
                        </a:lnTo>
                        <a:lnTo>
                          <a:pt x="29" y="0"/>
                        </a:lnTo>
                        <a:lnTo>
                          <a:pt x="29" y="11"/>
                        </a:lnTo>
                        <a:lnTo>
                          <a:pt x="25" y="18"/>
                        </a:lnTo>
                        <a:lnTo>
                          <a:pt x="25" y="29"/>
                        </a:lnTo>
                        <a:lnTo>
                          <a:pt x="22" y="36"/>
                        </a:lnTo>
                        <a:lnTo>
                          <a:pt x="18" y="43"/>
                        </a:lnTo>
                        <a:lnTo>
                          <a:pt x="15" y="50"/>
                        </a:lnTo>
                        <a:lnTo>
                          <a:pt x="11" y="54"/>
                        </a:lnTo>
                        <a:lnTo>
                          <a:pt x="0" y="57"/>
                        </a:lnTo>
                        <a:lnTo>
                          <a:pt x="4" y="57"/>
                        </a:lnTo>
                        <a:lnTo>
                          <a:pt x="4" y="6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29" name="Freeform 97"/>
                  <p:cNvSpPr>
                    <a:spLocks/>
                  </p:cNvSpPr>
                  <p:nvPr/>
                </p:nvSpPr>
                <p:spPr bwMode="auto">
                  <a:xfrm>
                    <a:off x="2055" y="4010"/>
                    <a:ext cx="18" cy="8"/>
                  </a:xfrm>
                  <a:custGeom>
                    <a:avLst/>
                    <a:gdLst>
                      <a:gd name="T0" fmla="*/ 0 w 18"/>
                      <a:gd name="T1" fmla="*/ 8 h 8"/>
                      <a:gd name="T2" fmla="*/ 18 w 18"/>
                      <a:gd name="T3" fmla="*/ 8 h 8"/>
                      <a:gd name="T4" fmla="*/ 18 w 18"/>
                      <a:gd name="T5" fmla="*/ 0 h 8"/>
                      <a:gd name="T6" fmla="*/ 3 w 18"/>
                      <a:gd name="T7" fmla="*/ 0 h 8"/>
                      <a:gd name="T8" fmla="*/ 3 w 18"/>
                      <a:gd name="T9" fmla="*/ 4 h 8"/>
                      <a:gd name="T10" fmla="*/ 0 w 18"/>
                      <a:gd name="T11" fmla="*/ 8 h 8"/>
                      <a:gd name="T12" fmla="*/ 3 w 18"/>
                      <a:gd name="T13" fmla="*/ 8 h 8"/>
                      <a:gd name="T14" fmla="*/ 0 w 18"/>
                      <a:gd name="T15" fmla="*/ 8 h 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8"/>
                      <a:gd name="T25" fmla="*/ 0 h 8"/>
                      <a:gd name="T26" fmla="*/ 18 w 18"/>
                      <a:gd name="T27" fmla="*/ 8 h 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8" h="8">
                        <a:moveTo>
                          <a:pt x="0" y="8"/>
                        </a:moveTo>
                        <a:lnTo>
                          <a:pt x="18" y="8"/>
                        </a:lnTo>
                        <a:lnTo>
                          <a:pt x="18" y="0"/>
                        </a:lnTo>
                        <a:lnTo>
                          <a:pt x="3" y="0"/>
                        </a:lnTo>
                        <a:lnTo>
                          <a:pt x="3" y="4"/>
                        </a:lnTo>
                        <a:lnTo>
                          <a:pt x="0" y="8"/>
                        </a:lnTo>
                        <a:lnTo>
                          <a:pt x="3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30" name="Freeform 98"/>
                  <p:cNvSpPr>
                    <a:spLocks/>
                  </p:cNvSpPr>
                  <p:nvPr/>
                </p:nvSpPr>
                <p:spPr bwMode="auto">
                  <a:xfrm>
                    <a:off x="2012" y="3967"/>
                    <a:ext cx="46" cy="51"/>
                  </a:xfrm>
                  <a:custGeom>
                    <a:avLst/>
                    <a:gdLst>
                      <a:gd name="T0" fmla="*/ 0 w 46"/>
                      <a:gd name="T1" fmla="*/ 7 h 51"/>
                      <a:gd name="T2" fmla="*/ 7 w 46"/>
                      <a:gd name="T3" fmla="*/ 11 h 51"/>
                      <a:gd name="T4" fmla="*/ 28 w 46"/>
                      <a:gd name="T5" fmla="*/ 33 h 51"/>
                      <a:gd name="T6" fmla="*/ 32 w 46"/>
                      <a:gd name="T7" fmla="*/ 40 h 51"/>
                      <a:gd name="T8" fmla="*/ 43 w 46"/>
                      <a:gd name="T9" fmla="*/ 51 h 51"/>
                      <a:gd name="T10" fmla="*/ 46 w 46"/>
                      <a:gd name="T11" fmla="*/ 47 h 51"/>
                      <a:gd name="T12" fmla="*/ 43 w 46"/>
                      <a:gd name="T13" fmla="*/ 40 h 51"/>
                      <a:gd name="T14" fmla="*/ 32 w 46"/>
                      <a:gd name="T15" fmla="*/ 29 h 51"/>
                      <a:gd name="T16" fmla="*/ 28 w 46"/>
                      <a:gd name="T17" fmla="*/ 22 h 51"/>
                      <a:gd name="T18" fmla="*/ 21 w 46"/>
                      <a:gd name="T19" fmla="*/ 18 h 51"/>
                      <a:gd name="T20" fmla="*/ 18 w 46"/>
                      <a:gd name="T21" fmla="*/ 11 h 51"/>
                      <a:gd name="T22" fmla="*/ 10 w 46"/>
                      <a:gd name="T23" fmla="*/ 4 h 51"/>
                      <a:gd name="T24" fmla="*/ 3 w 46"/>
                      <a:gd name="T25" fmla="*/ 0 h 51"/>
                      <a:gd name="T26" fmla="*/ 0 w 46"/>
                      <a:gd name="T27" fmla="*/ 0 h 51"/>
                      <a:gd name="T28" fmla="*/ 3 w 46"/>
                      <a:gd name="T29" fmla="*/ 0 h 51"/>
                      <a:gd name="T30" fmla="*/ 0 w 46"/>
                      <a:gd name="T31" fmla="*/ 0 h 51"/>
                      <a:gd name="T32" fmla="*/ 0 w 46"/>
                      <a:gd name="T33" fmla="*/ 7 h 5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6"/>
                      <a:gd name="T52" fmla="*/ 0 h 51"/>
                      <a:gd name="T53" fmla="*/ 46 w 46"/>
                      <a:gd name="T54" fmla="*/ 51 h 5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6" h="51">
                        <a:moveTo>
                          <a:pt x="0" y="7"/>
                        </a:moveTo>
                        <a:lnTo>
                          <a:pt x="7" y="11"/>
                        </a:lnTo>
                        <a:lnTo>
                          <a:pt x="28" y="33"/>
                        </a:lnTo>
                        <a:lnTo>
                          <a:pt x="32" y="40"/>
                        </a:lnTo>
                        <a:lnTo>
                          <a:pt x="43" y="51"/>
                        </a:lnTo>
                        <a:lnTo>
                          <a:pt x="46" y="47"/>
                        </a:lnTo>
                        <a:lnTo>
                          <a:pt x="43" y="40"/>
                        </a:lnTo>
                        <a:lnTo>
                          <a:pt x="32" y="29"/>
                        </a:lnTo>
                        <a:lnTo>
                          <a:pt x="28" y="22"/>
                        </a:lnTo>
                        <a:lnTo>
                          <a:pt x="21" y="18"/>
                        </a:lnTo>
                        <a:lnTo>
                          <a:pt x="18" y="11"/>
                        </a:lnTo>
                        <a:lnTo>
                          <a:pt x="10" y="4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31" name="Freeform 99"/>
                  <p:cNvSpPr>
                    <a:spLocks/>
                  </p:cNvSpPr>
                  <p:nvPr/>
                </p:nvSpPr>
                <p:spPr bwMode="auto">
                  <a:xfrm>
                    <a:off x="1986" y="3967"/>
                    <a:ext cx="26" cy="25"/>
                  </a:xfrm>
                  <a:custGeom>
                    <a:avLst/>
                    <a:gdLst>
                      <a:gd name="T0" fmla="*/ 0 w 26"/>
                      <a:gd name="T1" fmla="*/ 25 h 25"/>
                      <a:gd name="T2" fmla="*/ 15 w 26"/>
                      <a:gd name="T3" fmla="*/ 11 h 25"/>
                      <a:gd name="T4" fmla="*/ 18 w 26"/>
                      <a:gd name="T5" fmla="*/ 11 h 25"/>
                      <a:gd name="T6" fmla="*/ 22 w 26"/>
                      <a:gd name="T7" fmla="*/ 7 h 25"/>
                      <a:gd name="T8" fmla="*/ 26 w 26"/>
                      <a:gd name="T9" fmla="*/ 7 h 25"/>
                      <a:gd name="T10" fmla="*/ 26 w 26"/>
                      <a:gd name="T11" fmla="*/ 0 h 25"/>
                      <a:gd name="T12" fmla="*/ 22 w 26"/>
                      <a:gd name="T13" fmla="*/ 0 h 25"/>
                      <a:gd name="T14" fmla="*/ 18 w 26"/>
                      <a:gd name="T15" fmla="*/ 4 h 25"/>
                      <a:gd name="T16" fmla="*/ 15 w 26"/>
                      <a:gd name="T17" fmla="*/ 4 h 25"/>
                      <a:gd name="T18" fmla="*/ 0 w 26"/>
                      <a:gd name="T19" fmla="*/ 18 h 25"/>
                      <a:gd name="T20" fmla="*/ 0 w 26"/>
                      <a:gd name="T21" fmla="*/ 25 h 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6"/>
                      <a:gd name="T34" fmla="*/ 0 h 25"/>
                      <a:gd name="T35" fmla="*/ 26 w 26"/>
                      <a:gd name="T36" fmla="*/ 25 h 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6" h="25">
                        <a:moveTo>
                          <a:pt x="0" y="25"/>
                        </a:moveTo>
                        <a:lnTo>
                          <a:pt x="15" y="11"/>
                        </a:lnTo>
                        <a:lnTo>
                          <a:pt x="18" y="11"/>
                        </a:lnTo>
                        <a:lnTo>
                          <a:pt x="22" y="7"/>
                        </a:lnTo>
                        <a:lnTo>
                          <a:pt x="26" y="7"/>
                        </a:lnTo>
                        <a:lnTo>
                          <a:pt x="26" y="0"/>
                        </a:lnTo>
                        <a:lnTo>
                          <a:pt x="22" y="0"/>
                        </a:lnTo>
                        <a:lnTo>
                          <a:pt x="18" y="4"/>
                        </a:lnTo>
                        <a:lnTo>
                          <a:pt x="15" y="4"/>
                        </a:lnTo>
                        <a:lnTo>
                          <a:pt x="0" y="18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32" name="Freeform 100"/>
                  <p:cNvSpPr>
                    <a:spLocks/>
                  </p:cNvSpPr>
                  <p:nvPr/>
                </p:nvSpPr>
                <p:spPr bwMode="auto">
                  <a:xfrm>
                    <a:off x="1939" y="3985"/>
                    <a:ext cx="47" cy="29"/>
                  </a:xfrm>
                  <a:custGeom>
                    <a:avLst/>
                    <a:gdLst>
                      <a:gd name="T0" fmla="*/ 4 w 47"/>
                      <a:gd name="T1" fmla="*/ 29 h 29"/>
                      <a:gd name="T2" fmla="*/ 19 w 47"/>
                      <a:gd name="T3" fmla="*/ 15 h 29"/>
                      <a:gd name="T4" fmla="*/ 26 w 47"/>
                      <a:gd name="T5" fmla="*/ 11 h 29"/>
                      <a:gd name="T6" fmla="*/ 29 w 47"/>
                      <a:gd name="T7" fmla="*/ 7 h 29"/>
                      <a:gd name="T8" fmla="*/ 47 w 47"/>
                      <a:gd name="T9" fmla="*/ 7 h 29"/>
                      <a:gd name="T10" fmla="*/ 47 w 47"/>
                      <a:gd name="T11" fmla="*/ 0 h 29"/>
                      <a:gd name="T12" fmla="*/ 33 w 47"/>
                      <a:gd name="T13" fmla="*/ 0 h 29"/>
                      <a:gd name="T14" fmla="*/ 26 w 47"/>
                      <a:gd name="T15" fmla="*/ 4 h 29"/>
                      <a:gd name="T16" fmla="*/ 22 w 47"/>
                      <a:gd name="T17" fmla="*/ 7 h 29"/>
                      <a:gd name="T18" fmla="*/ 15 w 47"/>
                      <a:gd name="T19" fmla="*/ 7 h 29"/>
                      <a:gd name="T20" fmla="*/ 0 w 47"/>
                      <a:gd name="T21" fmla="*/ 22 h 29"/>
                      <a:gd name="T22" fmla="*/ 4 w 47"/>
                      <a:gd name="T23" fmla="*/ 22 h 29"/>
                      <a:gd name="T24" fmla="*/ 4 w 47"/>
                      <a:gd name="T25" fmla="*/ 29 h 2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7"/>
                      <a:gd name="T40" fmla="*/ 0 h 29"/>
                      <a:gd name="T41" fmla="*/ 47 w 47"/>
                      <a:gd name="T42" fmla="*/ 29 h 2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7" h="29">
                        <a:moveTo>
                          <a:pt x="4" y="29"/>
                        </a:moveTo>
                        <a:lnTo>
                          <a:pt x="19" y="15"/>
                        </a:lnTo>
                        <a:lnTo>
                          <a:pt x="26" y="11"/>
                        </a:lnTo>
                        <a:lnTo>
                          <a:pt x="29" y="7"/>
                        </a:lnTo>
                        <a:lnTo>
                          <a:pt x="47" y="7"/>
                        </a:lnTo>
                        <a:lnTo>
                          <a:pt x="47" y="0"/>
                        </a:lnTo>
                        <a:lnTo>
                          <a:pt x="33" y="0"/>
                        </a:lnTo>
                        <a:lnTo>
                          <a:pt x="26" y="4"/>
                        </a:lnTo>
                        <a:lnTo>
                          <a:pt x="22" y="7"/>
                        </a:lnTo>
                        <a:lnTo>
                          <a:pt x="15" y="7"/>
                        </a:lnTo>
                        <a:lnTo>
                          <a:pt x="0" y="22"/>
                        </a:lnTo>
                        <a:lnTo>
                          <a:pt x="4" y="22"/>
                        </a:lnTo>
                        <a:lnTo>
                          <a:pt x="4" y="29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33" name="Freeform 101"/>
                  <p:cNvSpPr>
                    <a:spLocks/>
                  </p:cNvSpPr>
                  <p:nvPr/>
                </p:nvSpPr>
                <p:spPr bwMode="auto">
                  <a:xfrm>
                    <a:off x="1885" y="4000"/>
                    <a:ext cx="58" cy="18"/>
                  </a:xfrm>
                  <a:custGeom>
                    <a:avLst/>
                    <a:gdLst>
                      <a:gd name="T0" fmla="*/ 4 w 58"/>
                      <a:gd name="T1" fmla="*/ 18 h 18"/>
                      <a:gd name="T2" fmla="*/ 8 w 58"/>
                      <a:gd name="T3" fmla="*/ 18 h 18"/>
                      <a:gd name="T4" fmla="*/ 15 w 58"/>
                      <a:gd name="T5" fmla="*/ 10 h 18"/>
                      <a:gd name="T6" fmla="*/ 22 w 58"/>
                      <a:gd name="T7" fmla="*/ 7 h 18"/>
                      <a:gd name="T8" fmla="*/ 29 w 58"/>
                      <a:gd name="T9" fmla="*/ 10 h 18"/>
                      <a:gd name="T10" fmla="*/ 44 w 58"/>
                      <a:gd name="T11" fmla="*/ 10 h 18"/>
                      <a:gd name="T12" fmla="*/ 47 w 58"/>
                      <a:gd name="T13" fmla="*/ 14 h 18"/>
                      <a:gd name="T14" fmla="*/ 58 w 58"/>
                      <a:gd name="T15" fmla="*/ 14 h 18"/>
                      <a:gd name="T16" fmla="*/ 58 w 58"/>
                      <a:gd name="T17" fmla="*/ 7 h 18"/>
                      <a:gd name="T18" fmla="*/ 51 w 58"/>
                      <a:gd name="T19" fmla="*/ 7 h 18"/>
                      <a:gd name="T20" fmla="*/ 44 w 58"/>
                      <a:gd name="T21" fmla="*/ 3 h 18"/>
                      <a:gd name="T22" fmla="*/ 36 w 58"/>
                      <a:gd name="T23" fmla="*/ 3 h 18"/>
                      <a:gd name="T24" fmla="*/ 29 w 58"/>
                      <a:gd name="T25" fmla="*/ 0 h 18"/>
                      <a:gd name="T26" fmla="*/ 22 w 58"/>
                      <a:gd name="T27" fmla="*/ 0 h 18"/>
                      <a:gd name="T28" fmla="*/ 15 w 58"/>
                      <a:gd name="T29" fmla="*/ 3 h 18"/>
                      <a:gd name="T30" fmla="*/ 8 w 58"/>
                      <a:gd name="T31" fmla="*/ 7 h 18"/>
                      <a:gd name="T32" fmla="*/ 0 w 58"/>
                      <a:gd name="T33" fmla="*/ 14 h 18"/>
                      <a:gd name="T34" fmla="*/ 4 w 58"/>
                      <a:gd name="T35" fmla="*/ 10 h 18"/>
                      <a:gd name="T36" fmla="*/ 4 w 58"/>
                      <a:gd name="T37" fmla="*/ 18 h 18"/>
                      <a:gd name="T38" fmla="*/ 8 w 58"/>
                      <a:gd name="T39" fmla="*/ 18 h 18"/>
                      <a:gd name="T40" fmla="*/ 4 w 58"/>
                      <a:gd name="T41" fmla="*/ 18 h 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8"/>
                      <a:gd name="T64" fmla="*/ 0 h 18"/>
                      <a:gd name="T65" fmla="*/ 58 w 58"/>
                      <a:gd name="T66" fmla="*/ 18 h 1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8" h="18">
                        <a:moveTo>
                          <a:pt x="4" y="18"/>
                        </a:moveTo>
                        <a:lnTo>
                          <a:pt x="8" y="18"/>
                        </a:lnTo>
                        <a:lnTo>
                          <a:pt x="15" y="10"/>
                        </a:lnTo>
                        <a:lnTo>
                          <a:pt x="22" y="7"/>
                        </a:lnTo>
                        <a:lnTo>
                          <a:pt x="29" y="10"/>
                        </a:lnTo>
                        <a:lnTo>
                          <a:pt x="44" y="10"/>
                        </a:lnTo>
                        <a:lnTo>
                          <a:pt x="47" y="14"/>
                        </a:lnTo>
                        <a:lnTo>
                          <a:pt x="58" y="14"/>
                        </a:lnTo>
                        <a:lnTo>
                          <a:pt x="58" y="7"/>
                        </a:lnTo>
                        <a:lnTo>
                          <a:pt x="51" y="7"/>
                        </a:lnTo>
                        <a:lnTo>
                          <a:pt x="44" y="3"/>
                        </a:lnTo>
                        <a:lnTo>
                          <a:pt x="36" y="3"/>
                        </a:lnTo>
                        <a:lnTo>
                          <a:pt x="29" y="0"/>
                        </a:lnTo>
                        <a:lnTo>
                          <a:pt x="22" y="0"/>
                        </a:lnTo>
                        <a:lnTo>
                          <a:pt x="15" y="3"/>
                        </a:lnTo>
                        <a:lnTo>
                          <a:pt x="8" y="7"/>
                        </a:lnTo>
                        <a:lnTo>
                          <a:pt x="0" y="14"/>
                        </a:lnTo>
                        <a:lnTo>
                          <a:pt x="4" y="10"/>
                        </a:lnTo>
                        <a:lnTo>
                          <a:pt x="4" y="18"/>
                        </a:lnTo>
                        <a:lnTo>
                          <a:pt x="8" y="18"/>
                        </a:lnTo>
                        <a:lnTo>
                          <a:pt x="4" y="1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34" name="Freeform 102"/>
                  <p:cNvSpPr>
                    <a:spLocks/>
                  </p:cNvSpPr>
                  <p:nvPr/>
                </p:nvSpPr>
                <p:spPr bwMode="auto">
                  <a:xfrm>
                    <a:off x="1853" y="3982"/>
                    <a:ext cx="36" cy="36"/>
                  </a:xfrm>
                  <a:custGeom>
                    <a:avLst/>
                    <a:gdLst>
                      <a:gd name="T0" fmla="*/ 0 w 36"/>
                      <a:gd name="T1" fmla="*/ 3 h 36"/>
                      <a:gd name="T2" fmla="*/ 0 w 36"/>
                      <a:gd name="T3" fmla="*/ 10 h 36"/>
                      <a:gd name="T4" fmla="*/ 7 w 36"/>
                      <a:gd name="T5" fmla="*/ 18 h 36"/>
                      <a:gd name="T6" fmla="*/ 11 w 36"/>
                      <a:gd name="T7" fmla="*/ 25 h 36"/>
                      <a:gd name="T8" fmla="*/ 14 w 36"/>
                      <a:gd name="T9" fmla="*/ 32 h 36"/>
                      <a:gd name="T10" fmla="*/ 22 w 36"/>
                      <a:gd name="T11" fmla="*/ 36 h 36"/>
                      <a:gd name="T12" fmla="*/ 36 w 36"/>
                      <a:gd name="T13" fmla="*/ 36 h 36"/>
                      <a:gd name="T14" fmla="*/ 36 w 36"/>
                      <a:gd name="T15" fmla="*/ 28 h 36"/>
                      <a:gd name="T16" fmla="*/ 25 w 36"/>
                      <a:gd name="T17" fmla="*/ 28 h 36"/>
                      <a:gd name="T18" fmla="*/ 18 w 36"/>
                      <a:gd name="T19" fmla="*/ 21 h 36"/>
                      <a:gd name="T20" fmla="*/ 14 w 36"/>
                      <a:gd name="T21" fmla="*/ 14 h 36"/>
                      <a:gd name="T22" fmla="*/ 11 w 36"/>
                      <a:gd name="T23" fmla="*/ 10 h 36"/>
                      <a:gd name="T24" fmla="*/ 7 w 36"/>
                      <a:gd name="T25" fmla="*/ 3 h 36"/>
                      <a:gd name="T26" fmla="*/ 4 w 36"/>
                      <a:gd name="T27" fmla="*/ 0 h 36"/>
                      <a:gd name="T28" fmla="*/ 0 w 36"/>
                      <a:gd name="T29" fmla="*/ 3 h 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36"/>
                      <a:gd name="T46" fmla="*/ 0 h 36"/>
                      <a:gd name="T47" fmla="*/ 36 w 36"/>
                      <a:gd name="T48" fmla="*/ 36 h 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36" h="36">
                        <a:moveTo>
                          <a:pt x="0" y="3"/>
                        </a:moveTo>
                        <a:lnTo>
                          <a:pt x="0" y="10"/>
                        </a:lnTo>
                        <a:lnTo>
                          <a:pt x="7" y="18"/>
                        </a:lnTo>
                        <a:lnTo>
                          <a:pt x="11" y="25"/>
                        </a:lnTo>
                        <a:lnTo>
                          <a:pt x="14" y="32"/>
                        </a:lnTo>
                        <a:lnTo>
                          <a:pt x="22" y="36"/>
                        </a:lnTo>
                        <a:lnTo>
                          <a:pt x="36" y="36"/>
                        </a:lnTo>
                        <a:lnTo>
                          <a:pt x="36" y="28"/>
                        </a:lnTo>
                        <a:lnTo>
                          <a:pt x="25" y="28"/>
                        </a:lnTo>
                        <a:lnTo>
                          <a:pt x="18" y="21"/>
                        </a:lnTo>
                        <a:lnTo>
                          <a:pt x="14" y="14"/>
                        </a:lnTo>
                        <a:lnTo>
                          <a:pt x="11" y="10"/>
                        </a:lnTo>
                        <a:lnTo>
                          <a:pt x="7" y="3"/>
                        </a:lnTo>
                        <a:lnTo>
                          <a:pt x="4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35" name="Freeform 103"/>
                  <p:cNvSpPr>
                    <a:spLocks/>
                  </p:cNvSpPr>
                  <p:nvPr/>
                </p:nvSpPr>
                <p:spPr bwMode="auto">
                  <a:xfrm>
                    <a:off x="1821" y="3956"/>
                    <a:ext cx="36" cy="29"/>
                  </a:xfrm>
                  <a:custGeom>
                    <a:avLst/>
                    <a:gdLst>
                      <a:gd name="T0" fmla="*/ 0 w 36"/>
                      <a:gd name="T1" fmla="*/ 0 h 29"/>
                      <a:gd name="T2" fmla="*/ 0 w 36"/>
                      <a:gd name="T3" fmla="*/ 8 h 29"/>
                      <a:gd name="T4" fmla="*/ 3 w 36"/>
                      <a:gd name="T5" fmla="*/ 15 h 29"/>
                      <a:gd name="T6" fmla="*/ 7 w 36"/>
                      <a:gd name="T7" fmla="*/ 18 h 29"/>
                      <a:gd name="T8" fmla="*/ 14 w 36"/>
                      <a:gd name="T9" fmla="*/ 22 h 29"/>
                      <a:gd name="T10" fmla="*/ 18 w 36"/>
                      <a:gd name="T11" fmla="*/ 22 h 29"/>
                      <a:gd name="T12" fmla="*/ 21 w 36"/>
                      <a:gd name="T13" fmla="*/ 26 h 29"/>
                      <a:gd name="T14" fmla="*/ 28 w 36"/>
                      <a:gd name="T15" fmla="*/ 29 h 29"/>
                      <a:gd name="T16" fmla="*/ 32 w 36"/>
                      <a:gd name="T17" fmla="*/ 29 h 29"/>
                      <a:gd name="T18" fmla="*/ 36 w 36"/>
                      <a:gd name="T19" fmla="*/ 26 h 29"/>
                      <a:gd name="T20" fmla="*/ 32 w 36"/>
                      <a:gd name="T21" fmla="*/ 22 h 29"/>
                      <a:gd name="T22" fmla="*/ 25 w 36"/>
                      <a:gd name="T23" fmla="*/ 18 h 29"/>
                      <a:gd name="T24" fmla="*/ 21 w 36"/>
                      <a:gd name="T25" fmla="*/ 18 h 29"/>
                      <a:gd name="T26" fmla="*/ 18 w 36"/>
                      <a:gd name="T27" fmla="*/ 15 h 29"/>
                      <a:gd name="T28" fmla="*/ 10 w 36"/>
                      <a:gd name="T29" fmla="*/ 11 h 29"/>
                      <a:gd name="T30" fmla="*/ 7 w 36"/>
                      <a:gd name="T31" fmla="*/ 8 h 29"/>
                      <a:gd name="T32" fmla="*/ 7 w 36"/>
                      <a:gd name="T33" fmla="*/ 0 h 29"/>
                      <a:gd name="T34" fmla="*/ 0 w 36"/>
                      <a:gd name="T35" fmla="*/ 0 h 2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36"/>
                      <a:gd name="T55" fmla="*/ 0 h 29"/>
                      <a:gd name="T56" fmla="*/ 36 w 36"/>
                      <a:gd name="T57" fmla="*/ 29 h 2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36" h="29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3" y="15"/>
                        </a:lnTo>
                        <a:lnTo>
                          <a:pt x="7" y="18"/>
                        </a:lnTo>
                        <a:lnTo>
                          <a:pt x="14" y="22"/>
                        </a:lnTo>
                        <a:lnTo>
                          <a:pt x="18" y="22"/>
                        </a:lnTo>
                        <a:lnTo>
                          <a:pt x="21" y="26"/>
                        </a:lnTo>
                        <a:lnTo>
                          <a:pt x="28" y="29"/>
                        </a:lnTo>
                        <a:lnTo>
                          <a:pt x="32" y="29"/>
                        </a:lnTo>
                        <a:lnTo>
                          <a:pt x="36" y="26"/>
                        </a:lnTo>
                        <a:lnTo>
                          <a:pt x="32" y="22"/>
                        </a:lnTo>
                        <a:lnTo>
                          <a:pt x="25" y="18"/>
                        </a:lnTo>
                        <a:lnTo>
                          <a:pt x="21" y="18"/>
                        </a:lnTo>
                        <a:lnTo>
                          <a:pt x="18" y="15"/>
                        </a:lnTo>
                        <a:lnTo>
                          <a:pt x="10" y="11"/>
                        </a:lnTo>
                        <a:lnTo>
                          <a:pt x="7" y="8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36" name="Freeform 104"/>
                  <p:cNvSpPr>
                    <a:spLocks/>
                  </p:cNvSpPr>
                  <p:nvPr/>
                </p:nvSpPr>
                <p:spPr bwMode="auto">
                  <a:xfrm>
                    <a:off x="1806" y="3866"/>
                    <a:ext cx="25" cy="90"/>
                  </a:xfrm>
                  <a:custGeom>
                    <a:avLst/>
                    <a:gdLst>
                      <a:gd name="T0" fmla="*/ 0 w 25"/>
                      <a:gd name="T1" fmla="*/ 0 h 90"/>
                      <a:gd name="T2" fmla="*/ 4 w 25"/>
                      <a:gd name="T3" fmla="*/ 4 h 90"/>
                      <a:gd name="T4" fmla="*/ 7 w 25"/>
                      <a:gd name="T5" fmla="*/ 11 h 90"/>
                      <a:gd name="T6" fmla="*/ 11 w 25"/>
                      <a:gd name="T7" fmla="*/ 22 h 90"/>
                      <a:gd name="T8" fmla="*/ 15 w 25"/>
                      <a:gd name="T9" fmla="*/ 33 h 90"/>
                      <a:gd name="T10" fmla="*/ 15 w 25"/>
                      <a:gd name="T11" fmla="*/ 90 h 90"/>
                      <a:gd name="T12" fmla="*/ 22 w 25"/>
                      <a:gd name="T13" fmla="*/ 90 h 90"/>
                      <a:gd name="T14" fmla="*/ 22 w 25"/>
                      <a:gd name="T15" fmla="*/ 79 h 90"/>
                      <a:gd name="T16" fmla="*/ 25 w 25"/>
                      <a:gd name="T17" fmla="*/ 69 h 90"/>
                      <a:gd name="T18" fmla="*/ 25 w 25"/>
                      <a:gd name="T19" fmla="*/ 54 h 90"/>
                      <a:gd name="T20" fmla="*/ 22 w 25"/>
                      <a:gd name="T21" fmla="*/ 43 h 90"/>
                      <a:gd name="T22" fmla="*/ 22 w 25"/>
                      <a:gd name="T23" fmla="*/ 33 h 90"/>
                      <a:gd name="T24" fmla="*/ 18 w 25"/>
                      <a:gd name="T25" fmla="*/ 22 h 90"/>
                      <a:gd name="T26" fmla="*/ 15 w 25"/>
                      <a:gd name="T27" fmla="*/ 7 h 90"/>
                      <a:gd name="T28" fmla="*/ 7 w 25"/>
                      <a:gd name="T29" fmla="*/ 0 h 90"/>
                      <a:gd name="T30" fmla="*/ 0 w 25"/>
                      <a:gd name="T31" fmla="*/ 0 h 90"/>
                      <a:gd name="T32" fmla="*/ 4 w 25"/>
                      <a:gd name="T33" fmla="*/ 4 h 90"/>
                      <a:gd name="T34" fmla="*/ 0 w 25"/>
                      <a:gd name="T35" fmla="*/ 0 h 9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5"/>
                      <a:gd name="T55" fmla="*/ 0 h 90"/>
                      <a:gd name="T56" fmla="*/ 25 w 25"/>
                      <a:gd name="T57" fmla="*/ 90 h 9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5" h="90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7" y="11"/>
                        </a:lnTo>
                        <a:lnTo>
                          <a:pt x="11" y="22"/>
                        </a:lnTo>
                        <a:lnTo>
                          <a:pt x="15" y="33"/>
                        </a:lnTo>
                        <a:lnTo>
                          <a:pt x="15" y="90"/>
                        </a:lnTo>
                        <a:lnTo>
                          <a:pt x="22" y="90"/>
                        </a:lnTo>
                        <a:lnTo>
                          <a:pt x="22" y="79"/>
                        </a:lnTo>
                        <a:lnTo>
                          <a:pt x="25" y="69"/>
                        </a:lnTo>
                        <a:lnTo>
                          <a:pt x="25" y="54"/>
                        </a:lnTo>
                        <a:lnTo>
                          <a:pt x="22" y="43"/>
                        </a:lnTo>
                        <a:lnTo>
                          <a:pt x="22" y="33"/>
                        </a:lnTo>
                        <a:lnTo>
                          <a:pt x="18" y="22"/>
                        </a:lnTo>
                        <a:lnTo>
                          <a:pt x="15" y="7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4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37" name="Freeform 105"/>
                  <p:cNvSpPr>
                    <a:spLocks/>
                  </p:cNvSpPr>
                  <p:nvPr/>
                </p:nvSpPr>
                <p:spPr bwMode="auto">
                  <a:xfrm>
                    <a:off x="1806" y="3834"/>
                    <a:ext cx="29" cy="32"/>
                  </a:xfrm>
                  <a:custGeom>
                    <a:avLst/>
                    <a:gdLst>
                      <a:gd name="T0" fmla="*/ 25 w 29"/>
                      <a:gd name="T1" fmla="*/ 0 h 32"/>
                      <a:gd name="T2" fmla="*/ 0 w 29"/>
                      <a:gd name="T3" fmla="*/ 25 h 32"/>
                      <a:gd name="T4" fmla="*/ 0 w 29"/>
                      <a:gd name="T5" fmla="*/ 32 h 32"/>
                      <a:gd name="T6" fmla="*/ 7 w 29"/>
                      <a:gd name="T7" fmla="*/ 32 h 32"/>
                      <a:gd name="T8" fmla="*/ 7 w 29"/>
                      <a:gd name="T9" fmla="*/ 29 h 32"/>
                      <a:gd name="T10" fmla="*/ 11 w 29"/>
                      <a:gd name="T11" fmla="*/ 25 h 32"/>
                      <a:gd name="T12" fmla="*/ 11 w 29"/>
                      <a:gd name="T13" fmla="*/ 21 h 32"/>
                      <a:gd name="T14" fmla="*/ 15 w 29"/>
                      <a:gd name="T15" fmla="*/ 18 h 32"/>
                      <a:gd name="T16" fmla="*/ 22 w 29"/>
                      <a:gd name="T17" fmla="*/ 14 h 32"/>
                      <a:gd name="T18" fmla="*/ 25 w 29"/>
                      <a:gd name="T19" fmla="*/ 11 h 32"/>
                      <a:gd name="T20" fmla="*/ 25 w 29"/>
                      <a:gd name="T21" fmla="*/ 7 h 32"/>
                      <a:gd name="T22" fmla="*/ 29 w 29"/>
                      <a:gd name="T23" fmla="*/ 0 h 32"/>
                      <a:gd name="T24" fmla="*/ 25 w 29"/>
                      <a:gd name="T25" fmla="*/ 0 h 3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9"/>
                      <a:gd name="T40" fmla="*/ 0 h 32"/>
                      <a:gd name="T41" fmla="*/ 29 w 29"/>
                      <a:gd name="T42" fmla="*/ 32 h 3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9" h="32">
                        <a:moveTo>
                          <a:pt x="25" y="0"/>
                        </a:moveTo>
                        <a:lnTo>
                          <a:pt x="0" y="25"/>
                        </a:lnTo>
                        <a:lnTo>
                          <a:pt x="0" y="32"/>
                        </a:lnTo>
                        <a:lnTo>
                          <a:pt x="7" y="32"/>
                        </a:lnTo>
                        <a:lnTo>
                          <a:pt x="7" y="29"/>
                        </a:lnTo>
                        <a:lnTo>
                          <a:pt x="11" y="25"/>
                        </a:lnTo>
                        <a:lnTo>
                          <a:pt x="11" y="21"/>
                        </a:lnTo>
                        <a:lnTo>
                          <a:pt x="15" y="18"/>
                        </a:lnTo>
                        <a:lnTo>
                          <a:pt x="22" y="14"/>
                        </a:lnTo>
                        <a:lnTo>
                          <a:pt x="25" y="11"/>
                        </a:lnTo>
                        <a:lnTo>
                          <a:pt x="25" y="7"/>
                        </a:lnTo>
                        <a:lnTo>
                          <a:pt x="29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38" name="Freeform 106"/>
                  <p:cNvSpPr>
                    <a:spLocks/>
                  </p:cNvSpPr>
                  <p:nvPr/>
                </p:nvSpPr>
                <p:spPr bwMode="auto">
                  <a:xfrm>
                    <a:off x="1828" y="3780"/>
                    <a:ext cx="25" cy="54"/>
                  </a:xfrm>
                  <a:custGeom>
                    <a:avLst/>
                    <a:gdLst>
                      <a:gd name="T0" fmla="*/ 11 w 25"/>
                      <a:gd name="T1" fmla="*/ 7 h 54"/>
                      <a:gd name="T2" fmla="*/ 7 w 25"/>
                      <a:gd name="T3" fmla="*/ 7 h 54"/>
                      <a:gd name="T4" fmla="*/ 14 w 25"/>
                      <a:gd name="T5" fmla="*/ 14 h 54"/>
                      <a:gd name="T6" fmla="*/ 18 w 25"/>
                      <a:gd name="T7" fmla="*/ 14 h 54"/>
                      <a:gd name="T8" fmla="*/ 14 w 25"/>
                      <a:gd name="T9" fmla="*/ 18 h 54"/>
                      <a:gd name="T10" fmla="*/ 14 w 25"/>
                      <a:gd name="T11" fmla="*/ 25 h 54"/>
                      <a:gd name="T12" fmla="*/ 3 w 25"/>
                      <a:gd name="T13" fmla="*/ 36 h 54"/>
                      <a:gd name="T14" fmla="*/ 0 w 25"/>
                      <a:gd name="T15" fmla="*/ 47 h 54"/>
                      <a:gd name="T16" fmla="*/ 3 w 25"/>
                      <a:gd name="T17" fmla="*/ 54 h 54"/>
                      <a:gd name="T18" fmla="*/ 7 w 25"/>
                      <a:gd name="T19" fmla="*/ 54 h 54"/>
                      <a:gd name="T20" fmla="*/ 7 w 25"/>
                      <a:gd name="T21" fmla="*/ 47 h 54"/>
                      <a:gd name="T22" fmla="*/ 11 w 25"/>
                      <a:gd name="T23" fmla="*/ 39 h 54"/>
                      <a:gd name="T24" fmla="*/ 14 w 25"/>
                      <a:gd name="T25" fmla="*/ 36 h 54"/>
                      <a:gd name="T26" fmla="*/ 18 w 25"/>
                      <a:gd name="T27" fmla="*/ 29 h 54"/>
                      <a:gd name="T28" fmla="*/ 21 w 25"/>
                      <a:gd name="T29" fmla="*/ 21 h 54"/>
                      <a:gd name="T30" fmla="*/ 25 w 25"/>
                      <a:gd name="T31" fmla="*/ 14 h 54"/>
                      <a:gd name="T32" fmla="*/ 21 w 25"/>
                      <a:gd name="T33" fmla="*/ 7 h 54"/>
                      <a:gd name="T34" fmla="*/ 11 w 25"/>
                      <a:gd name="T35" fmla="*/ 0 h 54"/>
                      <a:gd name="T36" fmla="*/ 11 w 25"/>
                      <a:gd name="T37" fmla="*/ 7 h 5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5"/>
                      <a:gd name="T58" fmla="*/ 0 h 54"/>
                      <a:gd name="T59" fmla="*/ 25 w 25"/>
                      <a:gd name="T60" fmla="*/ 54 h 54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5" h="54">
                        <a:moveTo>
                          <a:pt x="11" y="7"/>
                        </a:moveTo>
                        <a:lnTo>
                          <a:pt x="7" y="7"/>
                        </a:lnTo>
                        <a:lnTo>
                          <a:pt x="14" y="14"/>
                        </a:lnTo>
                        <a:lnTo>
                          <a:pt x="18" y="14"/>
                        </a:lnTo>
                        <a:lnTo>
                          <a:pt x="14" y="18"/>
                        </a:lnTo>
                        <a:lnTo>
                          <a:pt x="14" y="25"/>
                        </a:lnTo>
                        <a:lnTo>
                          <a:pt x="3" y="36"/>
                        </a:lnTo>
                        <a:lnTo>
                          <a:pt x="0" y="47"/>
                        </a:lnTo>
                        <a:lnTo>
                          <a:pt x="3" y="54"/>
                        </a:lnTo>
                        <a:lnTo>
                          <a:pt x="7" y="54"/>
                        </a:lnTo>
                        <a:lnTo>
                          <a:pt x="7" y="47"/>
                        </a:lnTo>
                        <a:lnTo>
                          <a:pt x="11" y="39"/>
                        </a:lnTo>
                        <a:lnTo>
                          <a:pt x="14" y="36"/>
                        </a:lnTo>
                        <a:lnTo>
                          <a:pt x="18" y="29"/>
                        </a:lnTo>
                        <a:lnTo>
                          <a:pt x="21" y="21"/>
                        </a:lnTo>
                        <a:lnTo>
                          <a:pt x="25" y="14"/>
                        </a:lnTo>
                        <a:lnTo>
                          <a:pt x="21" y="7"/>
                        </a:lnTo>
                        <a:lnTo>
                          <a:pt x="11" y="0"/>
                        </a:lnTo>
                        <a:lnTo>
                          <a:pt x="11" y="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39" name="Freeform 107"/>
                  <p:cNvSpPr>
                    <a:spLocks/>
                  </p:cNvSpPr>
                  <p:nvPr/>
                </p:nvSpPr>
                <p:spPr bwMode="auto">
                  <a:xfrm>
                    <a:off x="1774" y="3780"/>
                    <a:ext cx="65" cy="14"/>
                  </a:xfrm>
                  <a:custGeom>
                    <a:avLst/>
                    <a:gdLst>
                      <a:gd name="T0" fmla="*/ 0 w 65"/>
                      <a:gd name="T1" fmla="*/ 7 h 14"/>
                      <a:gd name="T2" fmla="*/ 7 w 65"/>
                      <a:gd name="T3" fmla="*/ 10 h 14"/>
                      <a:gd name="T4" fmla="*/ 14 w 65"/>
                      <a:gd name="T5" fmla="*/ 14 h 14"/>
                      <a:gd name="T6" fmla="*/ 32 w 65"/>
                      <a:gd name="T7" fmla="*/ 14 h 14"/>
                      <a:gd name="T8" fmla="*/ 39 w 65"/>
                      <a:gd name="T9" fmla="*/ 10 h 14"/>
                      <a:gd name="T10" fmla="*/ 57 w 65"/>
                      <a:gd name="T11" fmla="*/ 10 h 14"/>
                      <a:gd name="T12" fmla="*/ 65 w 65"/>
                      <a:gd name="T13" fmla="*/ 7 h 14"/>
                      <a:gd name="T14" fmla="*/ 65 w 65"/>
                      <a:gd name="T15" fmla="*/ 0 h 14"/>
                      <a:gd name="T16" fmla="*/ 57 w 65"/>
                      <a:gd name="T17" fmla="*/ 3 h 14"/>
                      <a:gd name="T18" fmla="*/ 39 w 65"/>
                      <a:gd name="T19" fmla="*/ 3 h 14"/>
                      <a:gd name="T20" fmla="*/ 32 w 65"/>
                      <a:gd name="T21" fmla="*/ 7 h 14"/>
                      <a:gd name="T22" fmla="*/ 18 w 65"/>
                      <a:gd name="T23" fmla="*/ 7 h 14"/>
                      <a:gd name="T24" fmla="*/ 7 w 65"/>
                      <a:gd name="T25" fmla="*/ 3 h 14"/>
                      <a:gd name="T26" fmla="*/ 3 w 65"/>
                      <a:gd name="T27" fmla="*/ 0 h 14"/>
                      <a:gd name="T28" fmla="*/ 0 w 65"/>
                      <a:gd name="T29" fmla="*/ 0 h 14"/>
                      <a:gd name="T30" fmla="*/ 3 w 65"/>
                      <a:gd name="T31" fmla="*/ 0 h 14"/>
                      <a:gd name="T32" fmla="*/ 0 w 65"/>
                      <a:gd name="T33" fmla="*/ 0 h 14"/>
                      <a:gd name="T34" fmla="*/ 0 w 65"/>
                      <a:gd name="T35" fmla="*/ 7 h 1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65"/>
                      <a:gd name="T55" fmla="*/ 0 h 14"/>
                      <a:gd name="T56" fmla="*/ 65 w 65"/>
                      <a:gd name="T57" fmla="*/ 14 h 1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65" h="14">
                        <a:moveTo>
                          <a:pt x="0" y="7"/>
                        </a:moveTo>
                        <a:lnTo>
                          <a:pt x="7" y="10"/>
                        </a:lnTo>
                        <a:lnTo>
                          <a:pt x="14" y="14"/>
                        </a:lnTo>
                        <a:lnTo>
                          <a:pt x="32" y="14"/>
                        </a:lnTo>
                        <a:lnTo>
                          <a:pt x="39" y="10"/>
                        </a:lnTo>
                        <a:lnTo>
                          <a:pt x="57" y="10"/>
                        </a:lnTo>
                        <a:lnTo>
                          <a:pt x="65" y="7"/>
                        </a:lnTo>
                        <a:lnTo>
                          <a:pt x="65" y="0"/>
                        </a:lnTo>
                        <a:lnTo>
                          <a:pt x="57" y="3"/>
                        </a:lnTo>
                        <a:lnTo>
                          <a:pt x="39" y="3"/>
                        </a:lnTo>
                        <a:lnTo>
                          <a:pt x="32" y="7"/>
                        </a:lnTo>
                        <a:lnTo>
                          <a:pt x="18" y="7"/>
                        </a:lnTo>
                        <a:lnTo>
                          <a:pt x="7" y="3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40" name="Freeform 108"/>
                  <p:cNvSpPr>
                    <a:spLocks/>
                  </p:cNvSpPr>
                  <p:nvPr/>
                </p:nvSpPr>
                <p:spPr bwMode="auto">
                  <a:xfrm>
                    <a:off x="1720" y="3780"/>
                    <a:ext cx="54" cy="14"/>
                  </a:xfrm>
                  <a:custGeom>
                    <a:avLst/>
                    <a:gdLst>
                      <a:gd name="T0" fmla="*/ 0 w 54"/>
                      <a:gd name="T1" fmla="*/ 7 h 14"/>
                      <a:gd name="T2" fmla="*/ 7 w 54"/>
                      <a:gd name="T3" fmla="*/ 10 h 14"/>
                      <a:gd name="T4" fmla="*/ 14 w 54"/>
                      <a:gd name="T5" fmla="*/ 14 h 14"/>
                      <a:gd name="T6" fmla="*/ 28 w 54"/>
                      <a:gd name="T7" fmla="*/ 14 h 14"/>
                      <a:gd name="T8" fmla="*/ 36 w 54"/>
                      <a:gd name="T9" fmla="*/ 10 h 14"/>
                      <a:gd name="T10" fmla="*/ 43 w 54"/>
                      <a:gd name="T11" fmla="*/ 10 h 14"/>
                      <a:gd name="T12" fmla="*/ 50 w 54"/>
                      <a:gd name="T13" fmla="*/ 7 h 14"/>
                      <a:gd name="T14" fmla="*/ 54 w 54"/>
                      <a:gd name="T15" fmla="*/ 7 h 14"/>
                      <a:gd name="T16" fmla="*/ 54 w 54"/>
                      <a:gd name="T17" fmla="*/ 0 h 14"/>
                      <a:gd name="T18" fmla="*/ 46 w 54"/>
                      <a:gd name="T19" fmla="*/ 0 h 14"/>
                      <a:gd name="T20" fmla="*/ 39 w 54"/>
                      <a:gd name="T21" fmla="*/ 3 h 14"/>
                      <a:gd name="T22" fmla="*/ 32 w 54"/>
                      <a:gd name="T23" fmla="*/ 3 h 14"/>
                      <a:gd name="T24" fmla="*/ 28 w 54"/>
                      <a:gd name="T25" fmla="*/ 7 h 14"/>
                      <a:gd name="T26" fmla="*/ 14 w 54"/>
                      <a:gd name="T27" fmla="*/ 7 h 14"/>
                      <a:gd name="T28" fmla="*/ 10 w 54"/>
                      <a:gd name="T29" fmla="*/ 3 h 14"/>
                      <a:gd name="T30" fmla="*/ 3 w 54"/>
                      <a:gd name="T31" fmla="*/ 3 h 14"/>
                      <a:gd name="T32" fmla="*/ 3 w 54"/>
                      <a:gd name="T33" fmla="*/ 0 h 14"/>
                      <a:gd name="T34" fmla="*/ 3 w 54"/>
                      <a:gd name="T35" fmla="*/ 3 h 14"/>
                      <a:gd name="T36" fmla="*/ 3 w 54"/>
                      <a:gd name="T37" fmla="*/ 0 h 14"/>
                      <a:gd name="T38" fmla="*/ 0 w 54"/>
                      <a:gd name="T39" fmla="*/ 7 h 14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54"/>
                      <a:gd name="T61" fmla="*/ 0 h 14"/>
                      <a:gd name="T62" fmla="*/ 54 w 54"/>
                      <a:gd name="T63" fmla="*/ 14 h 14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54" h="14">
                        <a:moveTo>
                          <a:pt x="0" y="7"/>
                        </a:moveTo>
                        <a:lnTo>
                          <a:pt x="7" y="10"/>
                        </a:lnTo>
                        <a:lnTo>
                          <a:pt x="14" y="14"/>
                        </a:lnTo>
                        <a:lnTo>
                          <a:pt x="28" y="14"/>
                        </a:lnTo>
                        <a:lnTo>
                          <a:pt x="36" y="10"/>
                        </a:lnTo>
                        <a:lnTo>
                          <a:pt x="43" y="10"/>
                        </a:lnTo>
                        <a:lnTo>
                          <a:pt x="50" y="7"/>
                        </a:lnTo>
                        <a:lnTo>
                          <a:pt x="54" y="7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9" y="3"/>
                        </a:lnTo>
                        <a:lnTo>
                          <a:pt x="32" y="3"/>
                        </a:lnTo>
                        <a:lnTo>
                          <a:pt x="28" y="7"/>
                        </a:lnTo>
                        <a:lnTo>
                          <a:pt x="14" y="7"/>
                        </a:lnTo>
                        <a:lnTo>
                          <a:pt x="10" y="3"/>
                        </a:lnTo>
                        <a:lnTo>
                          <a:pt x="3" y="3"/>
                        </a:lnTo>
                        <a:lnTo>
                          <a:pt x="3" y="0"/>
                        </a:lnTo>
                        <a:lnTo>
                          <a:pt x="3" y="3"/>
                        </a:lnTo>
                        <a:lnTo>
                          <a:pt x="3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41" name="Freeform 109"/>
                  <p:cNvSpPr>
                    <a:spLocks/>
                  </p:cNvSpPr>
                  <p:nvPr/>
                </p:nvSpPr>
                <p:spPr bwMode="auto">
                  <a:xfrm>
                    <a:off x="1705" y="3762"/>
                    <a:ext cx="18" cy="25"/>
                  </a:xfrm>
                  <a:custGeom>
                    <a:avLst/>
                    <a:gdLst>
                      <a:gd name="T0" fmla="*/ 0 w 18"/>
                      <a:gd name="T1" fmla="*/ 0 h 25"/>
                      <a:gd name="T2" fmla="*/ 0 w 18"/>
                      <a:gd name="T3" fmla="*/ 7 h 25"/>
                      <a:gd name="T4" fmla="*/ 4 w 18"/>
                      <a:gd name="T5" fmla="*/ 14 h 25"/>
                      <a:gd name="T6" fmla="*/ 7 w 18"/>
                      <a:gd name="T7" fmla="*/ 21 h 25"/>
                      <a:gd name="T8" fmla="*/ 15 w 18"/>
                      <a:gd name="T9" fmla="*/ 25 h 25"/>
                      <a:gd name="T10" fmla="*/ 18 w 18"/>
                      <a:gd name="T11" fmla="*/ 18 h 25"/>
                      <a:gd name="T12" fmla="*/ 7 w 18"/>
                      <a:gd name="T13" fmla="*/ 7 h 25"/>
                      <a:gd name="T14" fmla="*/ 7 w 18"/>
                      <a:gd name="T15" fmla="*/ 0 h 25"/>
                      <a:gd name="T16" fmla="*/ 0 w 18"/>
                      <a:gd name="T17" fmla="*/ 0 h 2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8"/>
                      <a:gd name="T28" fmla="*/ 0 h 25"/>
                      <a:gd name="T29" fmla="*/ 18 w 18"/>
                      <a:gd name="T30" fmla="*/ 25 h 2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8" h="25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4" y="14"/>
                        </a:lnTo>
                        <a:lnTo>
                          <a:pt x="7" y="21"/>
                        </a:lnTo>
                        <a:lnTo>
                          <a:pt x="15" y="25"/>
                        </a:lnTo>
                        <a:lnTo>
                          <a:pt x="18" y="18"/>
                        </a:lnTo>
                        <a:lnTo>
                          <a:pt x="7" y="7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42" name="Freeform 110"/>
                  <p:cNvSpPr>
                    <a:spLocks/>
                  </p:cNvSpPr>
                  <p:nvPr/>
                </p:nvSpPr>
                <p:spPr bwMode="auto">
                  <a:xfrm>
                    <a:off x="1705" y="3718"/>
                    <a:ext cx="22" cy="44"/>
                  </a:xfrm>
                  <a:custGeom>
                    <a:avLst/>
                    <a:gdLst>
                      <a:gd name="T0" fmla="*/ 11 w 22"/>
                      <a:gd name="T1" fmla="*/ 8 h 44"/>
                      <a:gd name="T2" fmla="*/ 15 w 22"/>
                      <a:gd name="T3" fmla="*/ 11 h 44"/>
                      <a:gd name="T4" fmla="*/ 15 w 22"/>
                      <a:gd name="T5" fmla="*/ 15 h 44"/>
                      <a:gd name="T6" fmla="*/ 7 w 22"/>
                      <a:gd name="T7" fmla="*/ 22 h 44"/>
                      <a:gd name="T8" fmla="*/ 7 w 22"/>
                      <a:gd name="T9" fmla="*/ 26 h 44"/>
                      <a:gd name="T10" fmla="*/ 4 w 22"/>
                      <a:gd name="T11" fmla="*/ 33 h 44"/>
                      <a:gd name="T12" fmla="*/ 0 w 22"/>
                      <a:gd name="T13" fmla="*/ 36 h 44"/>
                      <a:gd name="T14" fmla="*/ 0 w 22"/>
                      <a:gd name="T15" fmla="*/ 44 h 44"/>
                      <a:gd name="T16" fmla="*/ 7 w 22"/>
                      <a:gd name="T17" fmla="*/ 44 h 44"/>
                      <a:gd name="T18" fmla="*/ 7 w 22"/>
                      <a:gd name="T19" fmla="*/ 36 h 44"/>
                      <a:gd name="T20" fmla="*/ 11 w 22"/>
                      <a:gd name="T21" fmla="*/ 29 h 44"/>
                      <a:gd name="T22" fmla="*/ 15 w 22"/>
                      <a:gd name="T23" fmla="*/ 26 h 44"/>
                      <a:gd name="T24" fmla="*/ 18 w 22"/>
                      <a:gd name="T25" fmla="*/ 18 h 44"/>
                      <a:gd name="T26" fmla="*/ 22 w 22"/>
                      <a:gd name="T27" fmla="*/ 15 h 44"/>
                      <a:gd name="T28" fmla="*/ 22 w 22"/>
                      <a:gd name="T29" fmla="*/ 8 h 44"/>
                      <a:gd name="T30" fmla="*/ 15 w 22"/>
                      <a:gd name="T31" fmla="*/ 0 h 44"/>
                      <a:gd name="T32" fmla="*/ 11 w 22"/>
                      <a:gd name="T33" fmla="*/ 8 h 4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2"/>
                      <a:gd name="T52" fmla="*/ 0 h 44"/>
                      <a:gd name="T53" fmla="*/ 22 w 22"/>
                      <a:gd name="T54" fmla="*/ 44 h 4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2" h="44">
                        <a:moveTo>
                          <a:pt x="11" y="8"/>
                        </a:moveTo>
                        <a:lnTo>
                          <a:pt x="15" y="11"/>
                        </a:lnTo>
                        <a:lnTo>
                          <a:pt x="15" y="15"/>
                        </a:lnTo>
                        <a:lnTo>
                          <a:pt x="7" y="22"/>
                        </a:lnTo>
                        <a:lnTo>
                          <a:pt x="7" y="26"/>
                        </a:lnTo>
                        <a:lnTo>
                          <a:pt x="4" y="33"/>
                        </a:lnTo>
                        <a:lnTo>
                          <a:pt x="0" y="36"/>
                        </a:lnTo>
                        <a:lnTo>
                          <a:pt x="0" y="44"/>
                        </a:lnTo>
                        <a:lnTo>
                          <a:pt x="7" y="44"/>
                        </a:lnTo>
                        <a:lnTo>
                          <a:pt x="7" y="36"/>
                        </a:lnTo>
                        <a:lnTo>
                          <a:pt x="11" y="29"/>
                        </a:lnTo>
                        <a:lnTo>
                          <a:pt x="15" y="26"/>
                        </a:lnTo>
                        <a:lnTo>
                          <a:pt x="18" y="18"/>
                        </a:lnTo>
                        <a:lnTo>
                          <a:pt x="22" y="15"/>
                        </a:lnTo>
                        <a:lnTo>
                          <a:pt x="22" y="8"/>
                        </a:lnTo>
                        <a:lnTo>
                          <a:pt x="15" y="0"/>
                        </a:lnTo>
                        <a:lnTo>
                          <a:pt x="11" y="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43" name="Freeform 111"/>
                  <p:cNvSpPr>
                    <a:spLocks/>
                  </p:cNvSpPr>
                  <p:nvPr/>
                </p:nvSpPr>
                <p:spPr bwMode="auto">
                  <a:xfrm>
                    <a:off x="1687" y="3661"/>
                    <a:ext cx="33" cy="65"/>
                  </a:xfrm>
                  <a:custGeom>
                    <a:avLst/>
                    <a:gdLst>
                      <a:gd name="T0" fmla="*/ 0 w 33"/>
                      <a:gd name="T1" fmla="*/ 3 h 65"/>
                      <a:gd name="T2" fmla="*/ 0 w 33"/>
                      <a:gd name="T3" fmla="*/ 0 h 65"/>
                      <a:gd name="T4" fmla="*/ 0 w 33"/>
                      <a:gd name="T5" fmla="*/ 29 h 65"/>
                      <a:gd name="T6" fmla="*/ 4 w 33"/>
                      <a:gd name="T7" fmla="*/ 36 h 65"/>
                      <a:gd name="T8" fmla="*/ 7 w 33"/>
                      <a:gd name="T9" fmla="*/ 47 h 65"/>
                      <a:gd name="T10" fmla="*/ 11 w 33"/>
                      <a:gd name="T11" fmla="*/ 54 h 65"/>
                      <a:gd name="T12" fmla="*/ 18 w 33"/>
                      <a:gd name="T13" fmla="*/ 61 h 65"/>
                      <a:gd name="T14" fmla="*/ 29 w 33"/>
                      <a:gd name="T15" fmla="*/ 65 h 65"/>
                      <a:gd name="T16" fmla="*/ 33 w 33"/>
                      <a:gd name="T17" fmla="*/ 57 h 65"/>
                      <a:gd name="T18" fmla="*/ 22 w 33"/>
                      <a:gd name="T19" fmla="*/ 54 h 65"/>
                      <a:gd name="T20" fmla="*/ 18 w 33"/>
                      <a:gd name="T21" fmla="*/ 50 h 65"/>
                      <a:gd name="T22" fmla="*/ 15 w 33"/>
                      <a:gd name="T23" fmla="*/ 43 h 65"/>
                      <a:gd name="T24" fmla="*/ 11 w 33"/>
                      <a:gd name="T25" fmla="*/ 36 h 65"/>
                      <a:gd name="T26" fmla="*/ 7 w 33"/>
                      <a:gd name="T27" fmla="*/ 25 h 65"/>
                      <a:gd name="T28" fmla="*/ 7 w 33"/>
                      <a:gd name="T29" fmla="*/ 0 h 65"/>
                      <a:gd name="T30" fmla="*/ 0 w 33"/>
                      <a:gd name="T31" fmla="*/ 3 h 6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3"/>
                      <a:gd name="T49" fmla="*/ 0 h 65"/>
                      <a:gd name="T50" fmla="*/ 33 w 33"/>
                      <a:gd name="T51" fmla="*/ 65 h 65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3" h="65">
                        <a:moveTo>
                          <a:pt x="0" y="3"/>
                        </a:moveTo>
                        <a:lnTo>
                          <a:pt x="0" y="0"/>
                        </a:lnTo>
                        <a:lnTo>
                          <a:pt x="0" y="29"/>
                        </a:lnTo>
                        <a:lnTo>
                          <a:pt x="4" y="36"/>
                        </a:lnTo>
                        <a:lnTo>
                          <a:pt x="7" y="47"/>
                        </a:lnTo>
                        <a:lnTo>
                          <a:pt x="11" y="54"/>
                        </a:lnTo>
                        <a:lnTo>
                          <a:pt x="18" y="61"/>
                        </a:lnTo>
                        <a:lnTo>
                          <a:pt x="29" y="65"/>
                        </a:lnTo>
                        <a:lnTo>
                          <a:pt x="33" y="57"/>
                        </a:lnTo>
                        <a:lnTo>
                          <a:pt x="22" y="54"/>
                        </a:lnTo>
                        <a:lnTo>
                          <a:pt x="18" y="50"/>
                        </a:lnTo>
                        <a:lnTo>
                          <a:pt x="15" y="43"/>
                        </a:lnTo>
                        <a:lnTo>
                          <a:pt x="11" y="36"/>
                        </a:lnTo>
                        <a:lnTo>
                          <a:pt x="7" y="25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44" name="Freeform 112"/>
                  <p:cNvSpPr>
                    <a:spLocks/>
                  </p:cNvSpPr>
                  <p:nvPr/>
                </p:nvSpPr>
                <p:spPr bwMode="auto">
                  <a:xfrm>
                    <a:off x="1684" y="3632"/>
                    <a:ext cx="32" cy="32"/>
                  </a:xfrm>
                  <a:custGeom>
                    <a:avLst/>
                    <a:gdLst>
                      <a:gd name="T0" fmla="*/ 25 w 32"/>
                      <a:gd name="T1" fmla="*/ 0 h 32"/>
                      <a:gd name="T2" fmla="*/ 21 w 32"/>
                      <a:gd name="T3" fmla="*/ 3 h 32"/>
                      <a:gd name="T4" fmla="*/ 18 w 32"/>
                      <a:gd name="T5" fmla="*/ 3 h 32"/>
                      <a:gd name="T6" fmla="*/ 10 w 32"/>
                      <a:gd name="T7" fmla="*/ 11 h 32"/>
                      <a:gd name="T8" fmla="*/ 3 w 32"/>
                      <a:gd name="T9" fmla="*/ 14 h 32"/>
                      <a:gd name="T10" fmla="*/ 0 w 32"/>
                      <a:gd name="T11" fmla="*/ 18 h 32"/>
                      <a:gd name="T12" fmla="*/ 0 w 32"/>
                      <a:gd name="T13" fmla="*/ 25 h 32"/>
                      <a:gd name="T14" fmla="*/ 3 w 32"/>
                      <a:gd name="T15" fmla="*/ 32 h 32"/>
                      <a:gd name="T16" fmla="*/ 10 w 32"/>
                      <a:gd name="T17" fmla="*/ 29 h 32"/>
                      <a:gd name="T18" fmla="*/ 7 w 32"/>
                      <a:gd name="T19" fmla="*/ 25 h 32"/>
                      <a:gd name="T20" fmla="*/ 7 w 32"/>
                      <a:gd name="T21" fmla="*/ 18 h 32"/>
                      <a:gd name="T22" fmla="*/ 10 w 32"/>
                      <a:gd name="T23" fmla="*/ 18 h 32"/>
                      <a:gd name="T24" fmla="*/ 18 w 32"/>
                      <a:gd name="T25" fmla="*/ 14 h 32"/>
                      <a:gd name="T26" fmla="*/ 21 w 32"/>
                      <a:gd name="T27" fmla="*/ 11 h 32"/>
                      <a:gd name="T28" fmla="*/ 28 w 32"/>
                      <a:gd name="T29" fmla="*/ 7 h 32"/>
                      <a:gd name="T30" fmla="*/ 32 w 32"/>
                      <a:gd name="T31" fmla="*/ 3 h 32"/>
                      <a:gd name="T32" fmla="*/ 28 w 32"/>
                      <a:gd name="T33" fmla="*/ 3 h 32"/>
                      <a:gd name="T34" fmla="*/ 25 w 32"/>
                      <a:gd name="T35" fmla="*/ 0 h 3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32"/>
                      <a:gd name="T55" fmla="*/ 0 h 32"/>
                      <a:gd name="T56" fmla="*/ 32 w 32"/>
                      <a:gd name="T57" fmla="*/ 32 h 3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32" h="32">
                        <a:moveTo>
                          <a:pt x="25" y="0"/>
                        </a:moveTo>
                        <a:lnTo>
                          <a:pt x="21" y="3"/>
                        </a:lnTo>
                        <a:lnTo>
                          <a:pt x="18" y="3"/>
                        </a:lnTo>
                        <a:lnTo>
                          <a:pt x="10" y="11"/>
                        </a:lnTo>
                        <a:lnTo>
                          <a:pt x="3" y="14"/>
                        </a:lnTo>
                        <a:lnTo>
                          <a:pt x="0" y="18"/>
                        </a:lnTo>
                        <a:lnTo>
                          <a:pt x="0" y="25"/>
                        </a:lnTo>
                        <a:lnTo>
                          <a:pt x="3" y="32"/>
                        </a:lnTo>
                        <a:lnTo>
                          <a:pt x="10" y="29"/>
                        </a:lnTo>
                        <a:lnTo>
                          <a:pt x="7" y="25"/>
                        </a:lnTo>
                        <a:lnTo>
                          <a:pt x="7" y="18"/>
                        </a:lnTo>
                        <a:lnTo>
                          <a:pt x="10" y="18"/>
                        </a:lnTo>
                        <a:lnTo>
                          <a:pt x="18" y="14"/>
                        </a:lnTo>
                        <a:lnTo>
                          <a:pt x="21" y="11"/>
                        </a:lnTo>
                        <a:lnTo>
                          <a:pt x="28" y="7"/>
                        </a:lnTo>
                        <a:lnTo>
                          <a:pt x="32" y="3"/>
                        </a:lnTo>
                        <a:lnTo>
                          <a:pt x="28" y="3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45" name="Freeform 113"/>
                  <p:cNvSpPr>
                    <a:spLocks/>
                  </p:cNvSpPr>
                  <p:nvPr/>
                </p:nvSpPr>
                <p:spPr bwMode="auto">
                  <a:xfrm>
                    <a:off x="1709" y="3571"/>
                    <a:ext cx="21" cy="64"/>
                  </a:xfrm>
                  <a:custGeom>
                    <a:avLst/>
                    <a:gdLst>
                      <a:gd name="T0" fmla="*/ 14 w 21"/>
                      <a:gd name="T1" fmla="*/ 0 h 64"/>
                      <a:gd name="T2" fmla="*/ 14 w 21"/>
                      <a:gd name="T3" fmla="*/ 18 h 64"/>
                      <a:gd name="T4" fmla="*/ 11 w 21"/>
                      <a:gd name="T5" fmla="*/ 32 h 64"/>
                      <a:gd name="T6" fmla="*/ 7 w 21"/>
                      <a:gd name="T7" fmla="*/ 46 h 64"/>
                      <a:gd name="T8" fmla="*/ 0 w 21"/>
                      <a:gd name="T9" fmla="*/ 61 h 64"/>
                      <a:gd name="T10" fmla="*/ 3 w 21"/>
                      <a:gd name="T11" fmla="*/ 64 h 64"/>
                      <a:gd name="T12" fmla="*/ 14 w 21"/>
                      <a:gd name="T13" fmla="*/ 50 h 64"/>
                      <a:gd name="T14" fmla="*/ 18 w 21"/>
                      <a:gd name="T15" fmla="*/ 36 h 64"/>
                      <a:gd name="T16" fmla="*/ 21 w 21"/>
                      <a:gd name="T17" fmla="*/ 18 h 64"/>
                      <a:gd name="T18" fmla="*/ 21 w 21"/>
                      <a:gd name="T19" fmla="*/ 3 h 64"/>
                      <a:gd name="T20" fmla="*/ 14 w 21"/>
                      <a:gd name="T21" fmla="*/ 0 h 6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1"/>
                      <a:gd name="T34" fmla="*/ 0 h 64"/>
                      <a:gd name="T35" fmla="*/ 21 w 21"/>
                      <a:gd name="T36" fmla="*/ 64 h 6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1" h="64">
                        <a:moveTo>
                          <a:pt x="14" y="0"/>
                        </a:moveTo>
                        <a:lnTo>
                          <a:pt x="14" y="18"/>
                        </a:lnTo>
                        <a:lnTo>
                          <a:pt x="11" y="32"/>
                        </a:lnTo>
                        <a:lnTo>
                          <a:pt x="7" y="46"/>
                        </a:lnTo>
                        <a:lnTo>
                          <a:pt x="0" y="61"/>
                        </a:lnTo>
                        <a:lnTo>
                          <a:pt x="3" y="64"/>
                        </a:lnTo>
                        <a:lnTo>
                          <a:pt x="14" y="50"/>
                        </a:lnTo>
                        <a:lnTo>
                          <a:pt x="18" y="36"/>
                        </a:lnTo>
                        <a:lnTo>
                          <a:pt x="21" y="18"/>
                        </a:lnTo>
                        <a:lnTo>
                          <a:pt x="21" y="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46" name="Freeform 114"/>
                  <p:cNvSpPr>
                    <a:spLocks/>
                  </p:cNvSpPr>
                  <p:nvPr/>
                </p:nvSpPr>
                <p:spPr bwMode="auto">
                  <a:xfrm>
                    <a:off x="1723" y="3509"/>
                    <a:ext cx="43" cy="65"/>
                  </a:xfrm>
                  <a:custGeom>
                    <a:avLst/>
                    <a:gdLst>
                      <a:gd name="T0" fmla="*/ 36 w 43"/>
                      <a:gd name="T1" fmla="*/ 4 h 65"/>
                      <a:gd name="T2" fmla="*/ 36 w 43"/>
                      <a:gd name="T3" fmla="*/ 11 h 65"/>
                      <a:gd name="T4" fmla="*/ 33 w 43"/>
                      <a:gd name="T5" fmla="*/ 18 h 65"/>
                      <a:gd name="T6" fmla="*/ 29 w 43"/>
                      <a:gd name="T7" fmla="*/ 26 h 65"/>
                      <a:gd name="T8" fmla="*/ 25 w 43"/>
                      <a:gd name="T9" fmla="*/ 33 h 65"/>
                      <a:gd name="T10" fmla="*/ 11 w 43"/>
                      <a:gd name="T11" fmla="*/ 47 h 65"/>
                      <a:gd name="T12" fmla="*/ 7 w 43"/>
                      <a:gd name="T13" fmla="*/ 54 h 65"/>
                      <a:gd name="T14" fmla="*/ 0 w 43"/>
                      <a:gd name="T15" fmla="*/ 62 h 65"/>
                      <a:gd name="T16" fmla="*/ 7 w 43"/>
                      <a:gd name="T17" fmla="*/ 65 h 65"/>
                      <a:gd name="T18" fmla="*/ 11 w 43"/>
                      <a:gd name="T19" fmla="*/ 58 h 65"/>
                      <a:gd name="T20" fmla="*/ 25 w 43"/>
                      <a:gd name="T21" fmla="*/ 44 h 65"/>
                      <a:gd name="T22" fmla="*/ 29 w 43"/>
                      <a:gd name="T23" fmla="*/ 36 h 65"/>
                      <a:gd name="T24" fmla="*/ 36 w 43"/>
                      <a:gd name="T25" fmla="*/ 29 h 65"/>
                      <a:gd name="T26" fmla="*/ 40 w 43"/>
                      <a:gd name="T27" fmla="*/ 22 h 65"/>
                      <a:gd name="T28" fmla="*/ 43 w 43"/>
                      <a:gd name="T29" fmla="*/ 11 h 65"/>
                      <a:gd name="T30" fmla="*/ 43 w 43"/>
                      <a:gd name="T31" fmla="*/ 0 h 65"/>
                      <a:gd name="T32" fmla="*/ 43 w 43"/>
                      <a:gd name="T33" fmla="*/ 4 h 65"/>
                      <a:gd name="T34" fmla="*/ 33 w 43"/>
                      <a:gd name="T35" fmla="*/ 4 h 65"/>
                      <a:gd name="T36" fmla="*/ 36 w 43"/>
                      <a:gd name="T37" fmla="*/ 4 h 6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3"/>
                      <a:gd name="T58" fmla="*/ 0 h 65"/>
                      <a:gd name="T59" fmla="*/ 43 w 43"/>
                      <a:gd name="T60" fmla="*/ 65 h 6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3" h="65">
                        <a:moveTo>
                          <a:pt x="36" y="4"/>
                        </a:moveTo>
                        <a:lnTo>
                          <a:pt x="36" y="11"/>
                        </a:lnTo>
                        <a:lnTo>
                          <a:pt x="33" y="18"/>
                        </a:lnTo>
                        <a:lnTo>
                          <a:pt x="29" y="26"/>
                        </a:lnTo>
                        <a:lnTo>
                          <a:pt x="25" y="33"/>
                        </a:lnTo>
                        <a:lnTo>
                          <a:pt x="11" y="47"/>
                        </a:lnTo>
                        <a:lnTo>
                          <a:pt x="7" y="54"/>
                        </a:lnTo>
                        <a:lnTo>
                          <a:pt x="0" y="62"/>
                        </a:lnTo>
                        <a:lnTo>
                          <a:pt x="7" y="65"/>
                        </a:lnTo>
                        <a:lnTo>
                          <a:pt x="11" y="58"/>
                        </a:lnTo>
                        <a:lnTo>
                          <a:pt x="25" y="44"/>
                        </a:lnTo>
                        <a:lnTo>
                          <a:pt x="29" y="36"/>
                        </a:lnTo>
                        <a:lnTo>
                          <a:pt x="36" y="29"/>
                        </a:lnTo>
                        <a:lnTo>
                          <a:pt x="40" y="22"/>
                        </a:lnTo>
                        <a:lnTo>
                          <a:pt x="43" y="11"/>
                        </a:lnTo>
                        <a:lnTo>
                          <a:pt x="43" y="0"/>
                        </a:lnTo>
                        <a:lnTo>
                          <a:pt x="43" y="4"/>
                        </a:lnTo>
                        <a:lnTo>
                          <a:pt x="33" y="4"/>
                        </a:lnTo>
                        <a:lnTo>
                          <a:pt x="36" y="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47" name="Freeform 115"/>
                  <p:cNvSpPr>
                    <a:spLocks/>
                  </p:cNvSpPr>
                  <p:nvPr/>
                </p:nvSpPr>
                <p:spPr bwMode="auto">
                  <a:xfrm>
                    <a:off x="1723" y="3448"/>
                    <a:ext cx="43" cy="65"/>
                  </a:xfrm>
                  <a:custGeom>
                    <a:avLst/>
                    <a:gdLst>
                      <a:gd name="T0" fmla="*/ 0 w 43"/>
                      <a:gd name="T1" fmla="*/ 0 h 65"/>
                      <a:gd name="T2" fmla="*/ 0 w 43"/>
                      <a:gd name="T3" fmla="*/ 11 h 65"/>
                      <a:gd name="T4" fmla="*/ 4 w 43"/>
                      <a:gd name="T5" fmla="*/ 22 h 65"/>
                      <a:gd name="T6" fmla="*/ 18 w 43"/>
                      <a:gd name="T7" fmla="*/ 36 h 65"/>
                      <a:gd name="T8" fmla="*/ 25 w 43"/>
                      <a:gd name="T9" fmla="*/ 40 h 65"/>
                      <a:gd name="T10" fmla="*/ 29 w 43"/>
                      <a:gd name="T11" fmla="*/ 47 h 65"/>
                      <a:gd name="T12" fmla="*/ 33 w 43"/>
                      <a:gd name="T13" fmla="*/ 54 h 65"/>
                      <a:gd name="T14" fmla="*/ 36 w 43"/>
                      <a:gd name="T15" fmla="*/ 65 h 65"/>
                      <a:gd name="T16" fmla="*/ 43 w 43"/>
                      <a:gd name="T17" fmla="*/ 65 h 65"/>
                      <a:gd name="T18" fmla="*/ 40 w 43"/>
                      <a:gd name="T19" fmla="*/ 50 h 65"/>
                      <a:gd name="T20" fmla="*/ 36 w 43"/>
                      <a:gd name="T21" fmla="*/ 43 h 65"/>
                      <a:gd name="T22" fmla="*/ 11 w 43"/>
                      <a:gd name="T23" fmla="*/ 18 h 65"/>
                      <a:gd name="T24" fmla="*/ 7 w 43"/>
                      <a:gd name="T25" fmla="*/ 11 h 65"/>
                      <a:gd name="T26" fmla="*/ 7 w 43"/>
                      <a:gd name="T27" fmla="*/ 0 h 65"/>
                      <a:gd name="T28" fmla="*/ 7 w 43"/>
                      <a:gd name="T29" fmla="*/ 4 h 65"/>
                      <a:gd name="T30" fmla="*/ 0 w 43"/>
                      <a:gd name="T31" fmla="*/ 0 h 6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43"/>
                      <a:gd name="T49" fmla="*/ 0 h 65"/>
                      <a:gd name="T50" fmla="*/ 43 w 43"/>
                      <a:gd name="T51" fmla="*/ 65 h 65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43" h="65">
                        <a:moveTo>
                          <a:pt x="0" y="0"/>
                        </a:moveTo>
                        <a:lnTo>
                          <a:pt x="0" y="11"/>
                        </a:lnTo>
                        <a:lnTo>
                          <a:pt x="4" y="22"/>
                        </a:lnTo>
                        <a:lnTo>
                          <a:pt x="18" y="36"/>
                        </a:lnTo>
                        <a:lnTo>
                          <a:pt x="25" y="40"/>
                        </a:lnTo>
                        <a:lnTo>
                          <a:pt x="29" y="47"/>
                        </a:lnTo>
                        <a:lnTo>
                          <a:pt x="33" y="54"/>
                        </a:lnTo>
                        <a:lnTo>
                          <a:pt x="36" y="65"/>
                        </a:lnTo>
                        <a:lnTo>
                          <a:pt x="43" y="65"/>
                        </a:lnTo>
                        <a:lnTo>
                          <a:pt x="40" y="50"/>
                        </a:lnTo>
                        <a:lnTo>
                          <a:pt x="36" y="43"/>
                        </a:lnTo>
                        <a:lnTo>
                          <a:pt x="11" y="18"/>
                        </a:lnTo>
                        <a:lnTo>
                          <a:pt x="7" y="11"/>
                        </a:lnTo>
                        <a:lnTo>
                          <a:pt x="7" y="0"/>
                        </a:lnTo>
                        <a:lnTo>
                          <a:pt x="7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48" name="Freeform 116"/>
                  <p:cNvSpPr>
                    <a:spLocks/>
                  </p:cNvSpPr>
                  <p:nvPr/>
                </p:nvSpPr>
                <p:spPr bwMode="auto">
                  <a:xfrm>
                    <a:off x="1716" y="3401"/>
                    <a:ext cx="18" cy="51"/>
                  </a:xfrm>
                  <a:custGeom>
                    <a:avLst/>
                    <a:gdLst>
                      <a:gd name="T0" fmla="*/ 4 w 18"/>
                      <a:gd name="T1" fmla="*/ 4 h 51"/>
                      <a:gd name="T2" fmla="*/ 7 w 18"/>
                      <a:gd name="T3" fmla="*/ 15 h 51"/>
                      <a:gd name="T4" fmla="*/ 11 w 18"/>
                      <a:gd name="T5" fmla="*/ 25 h 51"/>
                      <a:gd name="T6" fmla="*/ 11 w 18"/>
                      <a:gd name="T7" fmla="*/ 36 h 51"/>
                      <a:gd name="T8" fmla="*/ 7 w 18"/>
                      <a:gd name="T9" fmla="*/ 47 h 51"/>
                      <a:gd name="T10" fmla="*/ 14 w 18"/>
                      <a:gd name="T11" fmla="*/ 51 h 51"/>
                      <a:gd name="T12" fmla="*/ 18 w 18"/>
                      <a:gd name="T13" fmla="*/ 36 h 51"/>
                      <a:gd name="T14" fmla="*/ 18 w 18"/>
                      <a:gd name="T15" fmla="*/ 25 h 51"/>
                      <a:gd name="T16" fmla="*/ 14 w 18"/>
                      <a:gd name="T17" fmla="*/ 11 h 51"/>
                      <a:gd name="T18" fmla="*/ 11 w 18"/>
                      <a:gd name="T19" fmla="*/ 0 h 51"/>
                      <a:gd name="T20" fmla="*/ 11 w 18"/>
                      <a:gd name="T21" fmla="*/ 4 h 51"/>
                      <a:gd name="T22" fmla="*/ 0 w 18"/>
                      <a:gd name="T23" fmla="*/ 4 h 51"/>
                      <a:gd name="T24" fmla="*/ 4 w 18"/>
                      <a:gd name="T25" fmla="*/ 4 h 5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8"/>
                      <a:gd name="T40" fmla="*/ 0 h 51"/>
                      <a:gd name="T41" fmla="*/ 18 w 18"/>
                      <a:gd name="T42" fmla="*/ 51 h 5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8" h="51">
                        <a:moveTo>
                          <a:pt x="4" y="4"/>
                        </a:moveTo>
                        <a:lnTo>
                          <a:pt x="7" y="15"/>
                        </a:lnTo>
                        <a:lnTo>
                          <a:pt x="11" y="25"/>
                        </a:lnTo>
                        <a:lnTo>
                          <a:pt x="11" y="36"/>
                        </a:lnTo>
                        <a:lnTo>
                          <a:pt x="7" y="47"/>
                        </a:lnTo>
                        <a:lnTo>
                          <a:pt x="14" y="51"/>
                        </a:lnTo>
                        <a:lnTo>
                          <a:pt x="18" y="36"/>
                        </a:lnTo>
                        <a:lnTo>
                          <a:pt x="18" y="25"/>
                        </a:lnTo>
                        <a:lnTo>
                          <a:pt x="14" y="11"/>
                        </a:lnTo>
                        <a:lnTo>
                          <a:pt x="11" y="0"/>
                        </a:lnTo>
                        <a:lnTo>
                          <a:pt x="11" y="4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49" name="Freeform 117"/>
                  <p:cNvSpPr>
                    <a:spLocks/>
                  </p:cNvSpPr>
                  <p:nvPr/>
                </p:nvSpPr>
                <p:spPr bwMode="auto">
                  <a:xfrm>
                    <a:off x="1720" y="3365"/>
                    <a:ext cx="7" cy="40"/>
                  </a:xfrm>
                  <a:custGeom>
                    <a:avLst/>
                    <a:gdLst>
                      <a:gd name="T0" fmla="*/ 3 w 7"/>
                      <a:gd name="T1" fmla="*/ 0 h 40"/>
                      <a:gd name="T2" fmla="*/ 0 w 7"/>
                      <a:gd name="T3" fmla="*/ 4 h 40"/>
                      <a:gd name="T4" fmla="*/ 0 w 7"/>
                      <a:gd name="T5" fmla="*/ 40 h 40"/>
                      <a:gd name="T6" fmla="*/ 7 w 7"/>
                      <a:gd name="T7" fmla="*/ 40 h 40"/>
                      <a:gd name="T8" fmla="*/ 7 w 7"/>
                      <a:gd name="T9" fmla="*/ 4 h 40"/>
                      <a:gd name="T10" fmla="*/ 3 w 7"/>
                      <a:gd name="T11" fmla="*/ 7 h 40"/>
                      <a:gd name="T12" fmla="*/ 3 w 7"/>
                      <a:gd name="T13" fmla="*/ 0 h 40"/>
                      <a:gd name="T14" fmla="*/ 0 w 7"/>
                      <a:gd name="T15" fmla="*/ 0 h 40"/>
                      <a:gd name="T16" fmla="*/ 0 w 7"/>
                      <a:gd name="T17" fmla="*/ 4 h 40"/>
                      <a:gd name="T18" fmla="*/ 3 w 7"/>
                      <a:gd name="T19" fmla="*/ 0 h 4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"/>
                      <a:gd name="T31" fmla="*/ 0 h 40"/>
                      <a:gd name="T32" fmla="*/ 7 w 7"/>
                      <a:gd name="T33" fmla="*/ 40 h 4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" h="40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40"/>
                        </a:lnTo>
                        <a:lnTo>
                          <a:pt x="7" y="40"/>
                        </a:lnTo>
                        <a:lnTo>
                          <a:pt x="7" y="4"/>
                        </a:lnTo>
                        <a:lnTo>
                          <a:pt x="3" y="7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50" name="Freeform 118"/>
                  <p:cNvSpPr>
                    <a:spLocks/>
                  </p:cNvSpPr>
                  <p:nvPr/>
                </p:nvSpPr>
                <p:spPr bwMode="auto">
                  <a:xfrm>
                    <a:off x="1723" y="3365"/>
                    <a:ext cx="47" cy="18"/>
                  </a:xfrm>
                  <a:custGeom>
                    <a:avLst/>
                    <a:gdLst>
                      <a:gd name="T0" fmla="*/ 40 w 47"/>
                      <a:gd name="T1" fmla="*/ 7 h 18"/>
                      <a:gd name="T2" fmla="*/ 36 w 47"/>
                      <a:gd name="T3" fmla="*/ 11 h 18"/>
                      <a:gd name="T4" fmla="*/ 33 w 47"/>
                      <a:gd name="T5" fmla="*/ 11 h 18"/>
                      <a:gd name="T6" fmla="*/ 25 w 47"/>
                      <a:gd name="T7" fmla="*/ 7 h 18"/>
                      <a:gd name="T8" fmla="*/ 22 w 47"/>
                      <a:gd name="T9" fmla="*/ 7 h 18"/>
                      <a:gd name="T10" fmla="*/ 18 w 47"/>
                      <a:gd name="T11" fmla="*/ 4 h 18"/>
                      <a:gd name="T12" fmla="*/ 11 w 47"/>
                      <a:gd name="T13" fmla="*/ 4 h 18"/>
                      <a:gd name="T14" fmla="*/ 7 w 47"/>
                      <a:gd name="T15" fmla="*/ 0 h 18"/>
                      <a:gd name="T16" fmla="*/ 0 w 47"/>
                      <a:gd name="T17" fmla="*/ 0 h 18"/>
                      <a:gd name="T18" fmla="*/ 0 w 47"/>
                      <a:gd name="T19" fmla="*/ 7 h 18"/>
                      <a:gd name="T20" fmla="*/ 4 w 47"/>
                      <a:gd name="T21" fmla="*/ 7 h 18"/>
                      <a:gd name="T22" fmla="*/ 11 w 47"/>
                      <a:gd name="T23" fmla="*/ 11 h 18"/>
                      <a:gd name="T24" fmla="*/ 15 w 47"/>
                      <a:gd name="T25" fmla="*/ 11 h 18"/>
                      <a:gd name="T26" fmla="*/ 18 w 47"/>
                      <a:gd name="T27" fmla="*/ 15 h 18"/>
                      <a:gd name="T28" fmla="*/ 25 w 47"/>
                      <a:gd name="T29" fmla="*/ 15 h 18"/>
                      <a:gd name="T30" fmla="*/ 33 w 47"/>
                      <a:gd name="T31" fmla="*/ 18 h 18"/>
                      <a:gd name="T32" fmla="*/ 40 w 47"/>
                      <a:gd name="T33" fmla="*/ 15 h 18"/>
                      <a:gd name="T34" fmla="*/ 43 w 47"/>
                      <a:gd name="T35" fmla="*/ 15 h 18"/>
                      <a:gd name="T36" fmla="*/ 47 w 47"/>
                      <a:gd name="T37" fmla="*/ 11 h 18"/>
                      <a:gd name="T38" fmla="*/ 43 w 47"/>
                      <a:gd name="T39" fmla="*/ 15 h 18"/>
                      <a:gd name="T40" fmla="*/ 47 w 47"/>
                      <a:gd name="T41" fmla="*/ 11 h 18"/>
                      <a:gd name="T42" fmla="*/ 40 w 47"/>
                      <a:gd name="T43" fmla="*/ 7 h 1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47"/>
                      <a:gd name="T67" fmla="*/ 0 h 18"/>
                      <a:gd name="T68" fmla="*/ 47 w 47"/>
                      <a:gd name="T69" fmla="*/ 18 h 18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47" h="18">
                        <a:moveTo>
                          <a:pt x="40" y="7"/>
                        </a:moveTo>
                        <a:lnTo>
                          <a:pt x="36" y="11"/>
                        </a:lnTo>
                        <a:lnTo>
                          <a:pt x="33" y="11"/>
                        </a:lnTo>
                        <a:lnTo>
                          <a:pt x="25" y="7"/>
                        </a:lnTo>
                        <a:lnTo>
                          <a:pt x="22" y="7"/>
                        </a:lnTo>
                        <a:lnTo>
                          <a:pt x="18" y="4"/>
                        </a:lnTo>
                        <a:lnTo>
                          <a:pt x="11" y="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  <a:lnTo>
                          <a:pt x="11" y="11"/>
                        </a:lnTo>
                        <a:lnTo>
                          <a:pt x="15" y="11"/>
                        </a:lnTo>
                        <a:lnTo>
                          <a:pt x="18" y="15"/>
                        </a:lnTo>
                        <a:lnTo>
                          <a:pt x="25" y="15"/>
                        </a:lnTo>
                        <a:lnTo>
                          <a:pt x="33" y="18"/>
                        </a:lnTo>
                        <a:lnTo>
                          <a:pt x="40" y="15"/>
                        </a:lnTo>
                        <a:lnTo>
                          <a:pt x="43" y="15"/>
                        </a:lnTo>
                        <a:lnTo>
                          <a:pt x="47" y="11"/>
                        </a:lnTo>
                        <a:lnTo>
                          <a:pt x="43" y="15"/>
                        </a:lnTo>
                        <a:lnTo>
                          <a:pt x="47" y="11"/>
                        </a:lnTo>
                        <a:lnTo>
                          <a:pt x="40" y="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51" name="Freeform 119"/>
                  <p:cNvSpPr>
                    <a:spLocks/>
                  </p:cNvSpPr>
                  <p:nvPr/>
                </p:nvSpPr>
                <p:spPr bwMode="auto">
                  <a:xfrm>
                    <a:off x="1763" y="3362"/>
                    <a:ext cx="22" cy="14"/>
                  </a:xfrm>
                  <a:custGeom>
                    <a:avLst/>
                    <a:gdLst>
                      <a:gd name="T0" fmla="*/ 22 w 22"/>
                      <a:gd name="T1" fmla="*/ 0 h 14"/>
                      <a:gd name="T2" fmla="*/ 14 w 22"/>
                      <a:gd name="T3" fmla="*/ 0 h 14"/>
                      <a:gd name="T4" fmla="*/ 7 w 22"/>
                      <a:gd name="T5" fmla="*/ 3 h 14"/>
                      <a:gd name="T6" fmla="*/ 0 w 22"/>
                      <a:gd name="T7" fmla="*/ 10 h 14"/>
                      <a:gd name="T8" fmla="*/ 7 w 22"/>
                      <a:gd name="T9" fmla="*/ 14 h 14"/>
                      <a:gd name="T10" fmla="*/ 14 w 22"/>
                      <a:gd name="T11" fmla="*/ 7 h 14"/>
                      <a:gd name="T12" fmla="*/ 22 w 22"/>
                      <a:gd name="T13" fmla="*/ 7 h 14"/>
                      <a:gd name="T14" fmla="*/ 18 w 22"/>
                      <a:gd name="T15" fmla="*/ 7 h 14"/>
                      <a:gd name="T16" fmla="*/ 22 w 22"/>
                      <a:gd name="T17" fmla="*/ 0 h 14"/>
                      <a:gd name="T18" fmla="*/ 18 w 22"/>
                      <a:gd name="T19" fmla="*/ 0 h 14"/>
                      <a:gd name="T20" fmla="*/ 22 w 22"/>
                      <a:gd name="T21" fmla="*/ 0 h 1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2"/>
                      <a:gd name="T34" fmla="*/ 0 h 14"/>
                      <a:gd name="T35" fmla="*/ 22 w 22"/>
                      <a:gd name="T36" fmla="*/ 14 h 1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2" h="14">
                        <a:moveTo>
                          <a:pt x="22" y="0"/>
                        </a:moveTo>
                        <a:lnTo>
                          <a:pt x="14" y="0"/>
                        </a:lnTo>
                        <a:lnTo>
                          <a:pt x="7" y="3"/>
                        </a:lnTo>
                        <a:lnTo>
                          <a:pt x="0" y="10"/>
                        </a:lnTo>
                        <a:lnTo>
                          <a:pt x="7" y="14"/>
                        </a:lnTo>
                        <a:lnTo>
                          <a:pt x="14" y="7"/>
                        </a:lnTo>
                        <a:lnTo>
                          <a:pt x="22" y="7"/>
                        </a:lnTo>
                        <a:lnTo>
                          <a:pt x="18" y="7"/>
                        </a:lnTo>
                        <a:lnTo>
                          <a:pt x="22" y="0"/>
                        </a:lnTo>
                        <a:lnTo>
                          <a:pt x="18" y="0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52" name="Freeform 120"/>
                  <p:cNvSpPr>
                    <a:spLocks/>
                  </p:cNvSpPr>
                  <p:nvPr/>
                </p:nvSpPr>
                <p:spPr bwMode="auto">
                  <a:xfrm>
                    <a:off x="1781" y="3343"/>
                    <a:ext cx="94" cy="37"/>
                  </a:xfrm>
                  <a:custGeom>
                    <a:avLst/>
                    <a:gdLst>
                      <a:gd name="T0" fmla="*/ 94 w 94"/>
                      <a:gd name="T1" fmla="*/ 0 h 37"/>
                      <a:gd name="T2" fmla="*/ 94 w 94"/>
                      <a:gd name="T3" fmla="*/ 4 h 37"/>
                      <a:gd name="T4" fmla="*/ 86 w 94"/>
                      <a:gd name="T5" fmla="*/ 4 h 37"/>
                      <a:gd name="T6" fmla="*/ 79 w 94"/>
                      <a:gd name="T7" fmla="*/ 8 h 37"/>
                      <a:gd name="T8" fmla="*/ 76 w 94"/>
                      <a:gd name="T9" fmla="*/ 8 h 37"/>
                      <a:gd name="T10" fmla="*/ 68 w 94"/>
                      <a:gd name="T11" fmla="*/ 11 h 37"/>
                      <a:gd name="T12" fmla="*/ 61 w 94"/>
                      <a:gd name="T13" fmla="*/ 15 h 37"/>
                      <a:gd name="T14" fmla="*/ 58 w 94"/>
                      <a:gd name="T15" fmla="*/ 15 h 37"/>
                      <a:gd name="T16" fmla="*/ 50 w 94"/>
                      <a:gd name="T17" fmla="*/ 19 h 37"/>
                      <a:gd name="T18" fmla="*/ 47 w 94"/>
                      <a:gd name="T19" fmla="*/ 22 h 37"/>
                      <a:gd name="T20" fmla="*/ 40 w 94"/>
                      <a:gd name="T21" fmla="*/ 26 h 37"/>
                      <a:gd name="T22" fmla="*/ 14 w 94"/>
                      <a:gd name="T23" fmla="*/ 26 h 37"/>
                      <a:gd name="T24" fmla="*/ 11 w 94"/>
                      <a:gd name="T25" fmla="*/ 22 h 37"/>
                      <a:gd name="T26" fmla="*/ 4 w 94"/>
                      <a:gd name="T27" fmla="*/ 19 h 37"/>
                      <a:gd name="T28" fmla="*/ 0 w 94"/>
                      <a:gd name="T29" fmla="*/ 26 h 37"/>
                      <a:gd name="T30" fmla="*/ 7 w 94"/>
                      <a:gd name="T31" fmla="*/ 29 h 37"/>
                      <a:gd name="T32" fmla="*/ 11 w 94"/>
                      <a:gd name="T33" fmla="*/ 33 h 37"/>
                      <a:gd name="T34" fmla="*/ 18 w 94"/>
                      <a:gd name="T35" fmla="*/ 33 h 37"/>
                      <a:gd name="T36" fmla="*/ 25 w 94"/>
                      <a:gd name="T37" fmla="*/ 37 h 37"/>
                      <a:gd name="T38" fmla="*/ 32 w 94"/>
                      <a:gd name="T39" fmla="*/ 33 h 37"/>
                      <a:gd name="T40" fmla="*/ 43 w 94"/>
                      <a:gd name="T41" fmla="*/ 33 h 37"/>
                      <a:gd name="T42" fmla="*/ 50 w 94"/>
                      <a:gd name="T43" fmla="*/ 29 h 37"/>
                      <a:gd name="T44" fmla="*/ 54 w 94"/>
                      <a:gd name="T45" fmla="*/ 26 h 37"/>
                      <a:gd name="T46" fmla="*/ 61 w 94"/>
                      <a:gd name="T47" fmla="*/ 22 h 37"/>
                      <a:gd name="T48" fmla="*/ 65 w 94"/>
                      <a:gd name="T49" fmla="*/ 19 h 37"/>
                      <a:gd name="T50" fmla="*/ 72 w 94"/>
                      <a:gd name="T51" fmla="*/ 19 h 37"/>
                      <a:gd name="T52" fmla="*/ 76 w 94"/>
                      <a:gd name="T53" fmla="*/ 15 h 37"/>
                      <a:gd name="T54" fmla="*/ 83 w 94"/>
                      <a:gd name="T55" fmla="*/ 15 h 37"/>
                      <a:gd name="T56" fmla="*/ 90 w 94"/>
                      <a:gd name="T57" fmla="*/ 11 h 37"/>
                      <a:gd name="T58" fmla="*/ 94 w 94"/>
                      <a:gd name="T59" fmla="*/ 11 h 37"/>
                      <a:gd name="T60" fmla="*/ 94 w 94"/>
                      <a:gd name="T61" fmla="*/ 0 h 37"/>
                      <a:gd name="T62" fmla="*/ 94 w 94"/>
                      <a:gd name="T63" fmla="*/ 4 h 37"/>
                      <a:gd name="T64" fmla="*/ 94 w 94"/>
                      <a:gd name="T65" fmla="*/ 0 h 3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94"/>
                      <a:gd name="T100" fmla="*/ 0 h 37"/>
                      <a:gd name="T101" fmla="*/ 94 w 94"/>
                      <a:gd name="T102" fmla="*/ 37 h 3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94" h="37">
                        <a:moveTo>
                          <a:pt x="94" y="0"/>
                        </a:moveTo>
                        <a:lnTo>
                          <a:pt x="94" y="4"/>
                        </a:lnTo>
                        <a:lnTo>
                          <a:pt x="86" y="4"/>
                        </a:lnTo>
                        <a:lnTo>
                          <a:pt x="79" y="8"/>
                        </a:lnTo>
                        <a:lnTo>
                          <a:pt x="76" y="8"/>
                        </a:lnTo>
                        <a:lnTo>
                          <a:pt x="68" y="11"/>
                        </a:lnTo>
                        <a:lnTo>
                          <a:pt x="61" y="15"/>
                        </a:lnTo>
                        <a:lnTo>
                          <a:pt x="58" y="15"/>
                        </a:lnTo>
                        <a:lnTo>
                          <a:pt x="50" y="19"/>
                        </a:lnTo>
                        <a:lnTo>
                          <a:pt x="47" y="22"/>
                        </a:lnTo>
                        <a:lnTo>
                          <a:pt x="40" y="26"/>
                        </a:lnTo>
                        <a:lnTo>
                          <a:pt x="14" y="26"/>
                        </a:lnTo>
                        <a:lnTo>
                          <a:pt x="11" y="22"/>
                        </a:lnTo>
                        <a:lnTo>
                          <a:pt x="4" y="19"/>
                        </a:lnTo>
                        <a:lnTo>
                          <a:pt x="0" y="26"/>
                        </a:lnTo>
                        <a:lnTo>
                          <a:pt x="7" y="29"/>
                        </a:lnTo>
                        <a:lnTo>
                          <a:pt x="11" y="33"/>
                        </a:lnTo>
                        <a:lnTo>
                          <a:pt x="18" y="33"/>
                        </a:lnTo>
                        <a:lnTo>
                          <a:pt x="25" y="37"/>
                        </a:lnTo>
                        <a:lnTo>
                          <a:pt x="32" y="33"/>
                        </a:lnTo>
                        <a:lnTo>
                          <a:pt x="43" y="33"/>
                        </a:lnTo>
                        <a:lnTo>
                          <a:pt x="50" y="29"/>
                        </a:lnTo>
                        <a:lnTo>
                          <a:pt x="54" y="26"/>
                        </a:lnTo>
                        <a:lnTo>
                          <a:pt x="61" y="22"/>
                        </a:lnTo>
                        <a:lnTo>
                          <a:pt x="65" y="19"/>
                        </a:lnTo>
                        <a:lnTo>
                          <a:pt x="72" y="19"/>
                        </a:lnTo>
                        <a:lnTo>
                          <a:pt x="76" y="15"/>
                        </a:lnTo>
                        <a:lnTo>
                          <a:pt x="83" y="15"/>
                        </a:lnTo>
                        <a:lnTo>
                          <a:pt x="90" y="11"/>
                        </a:lnTo>
                        <a:lnTo>
                          <a:pt x="94" y="11"/>
                        </a:lnTo>
                        <a:lnTo>
                          <a:pt x="94" y="0"/>
                        </a:lnTo>
                        <a:lnTo>
                          <a:pt x="94" y="4"/>
                        </a:lnTo>
                        <a:lnTo>
                          <a:pt x="94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53" name="Freeform 121"/>
                  <p:cNvSpPr>
                    <a:spLocks/>
                  </p:cNvSpPr>
                  <p:nvPr/>
                </p:nvSpPr>
                <p:spPr bwMode="auto">
                  <a:xfrm>
                    <a:off x="1875" y="3300"/>
                    <a:ext cx="93" cy="54"/>
                  </a:xfrm>
                  <a:custGeom>
                    <a:avLst/>
                    <a:gdLst>
                      <a:gd name="T0" fmla="*/ 86 w 93"/>
                      <a:gd name="T1" fmla="*/ 4 h 54"/>
                      <a:gd name="T2" fmla="*/ 86 w 93"/>
                      <a:gd name="T3" fmla="*/ 0 h 54"/>
                      <a:gd name="T4" fmla="*/ 75 w 93"/>
                      <a:gd name="T5" fmla="*/ 7 h 54"/>
                      <a:gd name="T6" fmla="*/ 64 w 93"/>
                      <a:gd name="T7" fmla="*/ 15 h 54"/>
                      <a:gd name="T8" fmla="*/ 54 w 93"/>
                      <a:gd name="T9" fmla="*/ 22 h 54"/>
                      <a:gd name="T10" fmla="*/ 46 w 93"/>
                      <a:gd name="T11" fmla="*/ 29 h 54"/>
                      <a:gd name="T12" fmla="*/ 36 w 93"/>
                      <a:gd name="T13" fmla="*/ 36 h 54"/>
                      <a:gd name="T14" fmla="*/ 21 w 93"/>
                      <a:gd name="T15" fmla="*/ 40 h 54"/>
                      <a:gd name="T16" fmla="*/ 10 w 93"/>
                      <a:gd name="T17" fmla="*/ 43 h 54"/>
                      <a:gd name="T18" fmla="*/ 0 w 93"/>
                      <a:gd name="T19" fmla="*/ 43 h 54"/>
                      <a:gd name="T20" fmla="*/ 0 w 93"/>
                      <a:gd name="T21" fmla="*/ 54 h 54"/>
                      <a:gd name="T22" fmla="*/ 14 w 93"/>
                      <a:gd name="T23" fmla="*/ 51 h 54"/>
                      <a:gd name="T24" fmla="*/ 25 w 93"/>
                      <a:gd name="T25" fmla="*/ 47 h 54"/>
                      <a:gd name="T26" fmla="*/ 36 w 93"/>
                      <a:gd name="T27" fmla="*/ 40 h 54"/>
                      <a:gd name="T28" fmla="*/ 50 w 93"/>
                      <a:gd name="T29" fmla="*/ 36 h 54"/>
                      <a:gd name="T30" fmla="*/ 57 w 93"/>
                      <a:gd name="T31" fmla="*/ 25 h 54"/>
                      <a:gd name="T32" fmla="*/ 72 w 93"/>
                      <a:gd name="T33" fmla="*/ 18 h 54"/>
                      <a:gd name="T34" fmla="*/ 79 w 93"/>
                      <a:gd name="T35" fmla="*/ 11 h 54"/>
                      <a:gd name="T36" fmla="*/ 90 w 93"/>
                      <a:gd name="T37" fmla="*/ 7 h 54"/>
                      <a:gd name="T38" fmla="*/ 93 w 93"/>
                      <a:gd name="T39" fmla="*/ 4 h 54"/>
                      <a:gd name="T40" fmla="*/ 90 w 93"/>
                      <a:gd name="T41" fmla="*/ 7 h 54"/>
                      <a:gd name="T42" fmla="*/ 93 w 93"/>
                      <a:gd name="T43" fmla="*/ 4 h 54"/>
                      <a:gd name="T44" fmla="*/ 86 w 93"/>
                      <a:gd name="T45" fmla="*/ 4 h 54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93"/>
                      <a:gd name="T70" fmla="*/ 0 h 54"/>
                      <a:gd name="T71" fmla="*/ 93 w 93"/>
                      <a:gd name="T72" fmla="*/ 54 h 54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93" h="54">
                        <a:moveTo>
                          <a:pt x="86" y="4"/>
                        </a:moveTo>
                        <a:lnTo>
                          <a:pt x="86" y="0"/>
                        </a:lnTo>
                        <a:lnTo>
                          <a:pt x="75" y="7"/>
                        </a:lnTo>
                        <a:lnTo>
                          <a:pt x="64" y="15"/>
                        </a:lnTo>
                        <a:lnTo>
                          <a:pt x="54" y="22"/>
                        </a:lnTo>
                        <a:lnTo>
                          <a:pt x="46" y="29"/>
                        </a:lnTo>
                        <a:lnTo>
                          <a:pt x="36" y="36"/>
                        </a:lnTo>
                        <a:lnTo>
                          <a:pt x="21" y="40"/>
                        </a:lnTo>
                        <a:lnTo>
                          <a:pt x="10" y="43"/>
                        </a:lnTo>
                        <a:lnTo>
                          <a:pt x="0" y="43"/>
                        </a:lnTo>
                        <a:lnTo>
                          <a:pt x="0" y="54"/>
                        </a:lnTo>
                        <a:lnTo>
                          <a:pt x="14" y="51"/>
                        </a:lnTo>
                        <a:lnTo>
                          <a:pt x="25" y="47"/>
                        </a:lnTo>
                        <a:lnTo>
                          <a:pt x="36" y="40"/>
                        </a:lnTo>
                        <a:lnTo>
                          <a:pt x="50" y="36"/>
                        </a:lnTo>
                        <a:lnTo>
                          <a:pt x="57" y="25"/>
                        </a:lnTo>
                        <a:lnTo>
                          <a:pt x="72" y="18"/>
                        </a:lnTo>
                        <a:lnTo>
                          <a:pt x="79" y="11"/>
                        </a:lnTo>
                        <a:lnTo>
                          <a:pt x="90" y="7"/>
                        </a:lnTo>
                        <a:lnTo>
                          <a:pt x="93" y="4"/>
                        </a:lnTo>
                        <a:lnTo>
                          <a:pt x="90" y="7"/>
                        </a:lnTo>
                        <a:lnTo>
                          <a:pt x="93" y="4"/>
                        </a:lnTo>
                        <a:lnTo>
                          <a:pt x="86" y="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54" name="Freeform 122"/>
                  <p:cNvSpPr>
                    <a:spLocks/>
                  </p:cNvSpPr>
                  <p:nvPr/>
                </p:nvSpPr>
                <p:spPr bwMode="auto">
                  <a:xfrm>
                    <a:off x="1950" y="3250"/>
                    <a:ext cx="18" cy="54"/>
                  </a:xfrm>
                  <a:custGeom>
                    <a:avLst/>
                    <a:gdLst>
                      <a:gd name="T0" fmla="*/ 11 w 18"/>
                      <a:gd name="T1" fmla="*/ 0 h 54"/>
                      <a:gd name="T2" fmla="*/ 8 w 18"/>
                      <a:gd name="T3" fmla="*/ 0 h 54"/>
                      <a:gd name="T4" fmla="*/ 4 w 18"/>
                      <a:gd name="T5" fmla="*/ 7 h 54"/>
                      <a:gd name="T6" fmla="*/ 0 w 18"/>
                      <a:gd name="T7" fmla="*/ 14 h 54"/>
                      <a:gd name="T8" fmla="*/ 0 w 18"/>
                      <a:gd name="T9" fmla="*/ 21 h 54"/>
                      <a:gd name="T10" fmla="*/ 4 w 18"/>
                      <a:gd name="T11" fmla="*/ 29 h 54"/>
                      <a:gd name="T12" fmla="*/ 4 w 18"/>
                      <a:gd name="T13" fmla="*/ 36 h 54"/>
                      <a:gd name="T14" fmla="*/ 8 w 18"/>
                      <a:gd name="T15" fmla="*/ 39 h 54"/>
                      <a:gd name="T16" fmla="*/ 11 w 18"/>
                      <a:gd name="T17" fmla="*/ 47 h 54"/>
                      <a:gd name="T18" fmla="*/ 11 w 18"/>
                      <a:gd name="T19" fmla="*/ 54 h 54"/>
                      <a:gd name="T20" fmla="*/ 18 w 18"/>
                      <a:gd name="T21" fmla="*/ 54 h 54"/>
                      <a:gd name="T22" fmla="*/ 18 w 18"/>
                      <a:gd name="T23" fmla="*/ 47 h 54"/>
                      <a:gd name="T24" fmla="*/ 15 w 18"/>
                      <a:gd name="T25" fmla="*/ 39 h 54"/>
                      <a:gd name="T26" fmla="*/ 11 w 18"/>
                      <a:gd name="T27" fmla="*/ 32 h 54"/>
                      <a:gd name="T28" fmla="*/ 11 w 18"/>
                      <a:gd name="T29" fmla="*/ 25 h 54"/>
                      <a:gd name="T30" fmla="*/ 8 w 18"/>
                      <a:gd name="T31" fmla="*/ 21 h 54"/>
                      <a:gd name="T32" fmla="*/ 8 w 18"/>
                      <a:gd name="T33" fmla="*/ 14 h 54"/>
                      <a:gd name="T34" fmla="*/ 15 w 18"/>
                      <a:gd name="T35" fmla="*/ 7 h 54"/>
                      <a:gd name="T36" fmla="*/ 11 w 18"/>
                      <a:gd name="T37" fmla="*/ 7 h 54"/>
                      <a:gd name="T38" fmla="*/ 11 w 18"/>
                      <a:gd name="T39" fmla="*/ 0 h 54"/>
                      <a:gd name="T40" fmla="*/ 8 w 18"/>
                      <a:gd name="T41" fmla="*/ 0 h 54"/>
                      <a:gd name="T42" fmla="*/ 11 w 18"/>
                      <a:gd name="T43" fmla="*/ 0 h 5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8"/>
                      <a:gd name="T67" fmla="*/ 0 h 54"/>
                      <a:gd name="T68" fmla="*/ 18 w 18"/>
                      <a:gd name="T69" fmla="*/ 54 h 54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8" h="54">
                        <a:moveTo>
                          <a:pt x="11" y="0"/>
                        </a:moveTo>
                        <a:lnTo>
                          <a:pt x="8" y="0"/>
                        </a:lnTo>
                        <a:lnTo>
                          <a:pt x="4" y="7"/>
                        </a:lnTo>
                        <a:lnTo>
                          <a:pt x="0" y="14"/>
                        </a:lnTo>
                        <a:lnTo>
                          <a:pt x="0" y="21"/>
                        </a:lnTo>
                        <a:lnTo>
                          <a:pt x="4" y="29"/>
                        </a:lnTo>
                        <a:lnTo>
                          <a:pt x="4" y="36"/>
                        </a:lnTo>
                        <a:lnTo>
                          <a:pt x="8" y="39"/>
                        </a:lnTo>
                        <a:lnTo>
                          <a:pt x="11" y="47"/>
                        </a:lnTo>
                        <a:lnTo>
                          <a:pt x="11" y="54"/>
                        </a:lnTo>
                        <a:lnTo>
                          <a:pt x="18" y="54"/>
                        </a:lnTo>
                        <a:lnTo>
                          <a:pt x="18" y="47"/>
                        </a:lnTo>
                        <a:lnTo>
                          <a:pt x="15" y="39"/>
                        </a:lnTo>
                        <a:lnTo>
                          <a:pt x="11" y="32"/>
                        </a:lnTo>
                        <a:lnTo>
                          <a:pt x="11" y="25"/>
                        </a:lnTo>
                        <a:lnTo>
                          <a:pt x="8" y="21"/>
                        </a:lnTo>
                        <a:lnTo>
                          <a:pt x="8" y="14"/>
                        </a:lnTo>
                        <a:lnTo>
                          <a:pt x="15" y="7"/>
                        </a:lnTo>
                        <a:lnTo>
                          <a:pt x="11" y="7"/>
                        </a:lnTo>
                        <a:lnTo>
                          <a:pt x="11" y="0"/>
                        </a:lnTo>
                        <a:lnTo>
                          <a:pt x="8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55" name="Freeform 123"/>
                  <p:cNvSpPr>
                    <a:spLocks/>
                  </p:cNvSpPr>
                  <p:nvPr/>
                </p:nvSpPr>
                <p:spPr bwMode="auto">
                  <a:xfrm>
                    <a:off x="1961" y="3221"/>
                    <a:ext cx="29" cy="36"/>
                  </a:xfrm>
                  <a:custGeom>
                    <a:avLst/>
                    <a:gdLst>
                      <a:gd name="T0" fmla="*/ 22 w 29"/>
                      <a:gd name="T1" fmla="*/ 0 h 36"/>
                      <a:gd name="T2" fmla="*/ 18 w 29"/>
                      <a:gd name="T3" fmla="*/ 4 h 36"/>
                      <a:gd name="T4" fmla="*/ 18 w 29"/>
                      <a:gd name="T5" fmla="*/ 14 h 36"/>
                      <a:gd name="T6" fmla="*/ 15 w 29"/>
                      <a:gd name="T7" fmla="*/ 18 h 36"/>
                      <a:gd name="T8" fmla="*/ 15 w 29"/>
                      <a:gd name="T9" fmla="*/ 22 h 36"/>
                      <a:gd name="T10" fmla="*/ 11 w 29"/>
                      <a:gd name="T11" fmla="*/ 22 h 36"/>
                      <a:gd name="T12" fmla="*/ 4 w 29"/>
                      <a:gd name="T13" fmla="*/ 29 h 36"/>
                      <a:gd name="T14" fmla="*/ 0 w 29"/>
                      <a:gd name="T15" fmla="*/ 29 h 36"/>
                      <a:gd name="T16" fmla="*/ 0 w 29"/>
                      <a:gd name="T17" fmla="*/ 36 h 36"/>
                      <a:gd name="T18" fmla="*/ 7 w 29"/>
                      <a:gd name="T19" fmla="*/ 36 h 36"/>
                      <a:gd name="T20" fmla="*/ 25 w 29"/>
                      <a:gd name="T21" fmla="*/ 18 h 36"/>
                      <a:gd name="T22" fmla="*/ 25 w 29"/>
                      <a:gd name="T23" fmla="*/ 11 h 36"/>
                      <a:gd name="T24" fmla="*/ 29 w 29"/>
                      <a:gd name="T25" fmla="*/ 4 h 36"/>
                      <a:gd name="T26" fmla="*/ 22 w 29"/>
                      <a:gd name="T27" fmla="*/ 7 h 36"/>
                      <a:gd name="T28" fmla="*/ 22 w 29"/>
                      <a:gd name="T29" fmla="*/ 0 h 36"/>
                      <a:gd name="T30" fmla="*/ 18 w 29"/>
                      <a:gd name="T31" fmla="*/ 0 h 36"/>
                      <a:gd name="T32" fmla="*/ 18 w 29"/>
                      <a:gd name="T33" fmla="*/ 4 h 36"/>
                      <a:gd name="T34" fmla="*/ 22 w 29"/>
                      <a:gd name="T35" fmla="*/ 0 h 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9"/>
                      <a:gd name="T55" fmla="*/ 0 h 36"/>
                      <a:gd name="T56" fmla="*/ 29 w 29"/>
                      <a:gd name="T57" fmla="*/ 36 h 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9" h="36">
                        <a:moveTo>
                          <a:pt x="22" y="0"/>
                        </a:moveTo>
                        <a:lnTo>
                          <a:pt x="18" y="4"/>
                        </a:lnTo>
                        <a:lnTo>
                          <a:pt x="18" y="14"/>
                        </a:lnTo>
                        <a:lnTo>
                          <a:pt x="15" y="18"/>
                        </a:lnTo>
                        <a:lnTo>
                          <a:pt x="15" y="22"/>
                        </a:lnTo>
                        <a:lnTo>
                          <a:pt x="11" y="22"/>
                        </a:lnTo>
                        <a:lnTo>
                          <a:pt x="4" y="29"/>
                        </a:lnTo>
                        <a:lnTo>
                          <a:pt x="0" y="29"/>
                        </a:lnTo>
                        <a:lnTo>
                          <a:pt x="0" y="36"/>
                        </a:lnTo>
                        <a:lnTo>
                          <a:pt x="7" y="36"/>
                        </a:lnTo>
                        <a:lnTo>
                          <a:pt x="25" y="18"/>
                        </a:lnTo>
                        <a:lnTo>
                          <a:pt x="25" y="11"/>
                        </a:lnTo>
                        <a:lnTo>
                          <a:pt x="29" y="4"/>
                        </a:lnTo>
                        <a:lnTo>
                          <a:pt x="22" y="7"/>
                        </a:lnTo>
                        <a:lnTo>
                          <a:pt x="22" y="0"/>
                        </a:lnTo>
                        <a:lnTo>
                          <a:pt x="18" y="0"/>
                        </a:lnTo>
                        <a:lnTo>
                          <a:pt x="18" y="4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56" name="Freeform 124"/>
                  <p:cNvSpPr>
                    <a:spLocks/>
                  </p:cNvSpPr>
                  <p:nvPr/>
                </p:nvSpPr>
                <p:spPr bwMode="auto">
                  <a:xfrm>
                    <a:off x="1983" y="3199"/>
                    <a:ext cx="39" cy="29"/>
                  </a:xfrm>
                  <a:custGeom>
                    <a:avLst/>
                    <a:gdLst>
                      <a:gd name="T0" fmla="*/ 36 w 39"/>
                      <a:gd name="T1" fmla="*/ 11 h 29"/>
                      <a:gd name="T2" fmla="*/ 39 w 39"/>
                      <a:gd name="T3" fmla="*/ 15 h 29"/>
                      <a:gd name="T4" fmla="*/ 36 w 39"/>
                      <a:gd name="T5" fmla="*/ 4 h 29"/>
                      <a:gd name="T6" fmla="*/ 29 w 39"/>
                      <a:gd name="T7" fmla="*/ 0 h 29"/>
                      <a:gd name="T8" fmla="*/ 21 w 39"/>
                      <a:gd name="T9" fmla="*/ 4 h 29"/>
                      <a:gd name="T10" fmla="*/ 14 w 39"/>
                      <a:gd name="T11" fmla="*/ 8 h 29"/>
                      <a:gd name="T12" fmla="*/ 11 w 39"/>
                      <a:gd name="T13" fmla="*/ 15 h 29"/>
                      <a:gd name="T14" fmla="*/ 3 w 39"/>
                      <a:gd name="T15" fmla="*/ 22 h 29"/>
                      <a:gd name="T16" fmla="*/ 0 w 39"/>
                      <a:gd name="T17" fmla="*/ 22 h 29"/>
                      <a:gd name="T18" fmla="*/ 0 w 39"/>
                      <a:gd name="T19" fmla="*/ 29 h 29"/>
                      <a:gd name="T20" fmla="*/ 7 w 39"/>
                      <a:gd name="T21" fmla="*/ 29 h 29"/>
                      <a:gd name="T22" fmla="*/ 29 w 39"/>
                      <a:gd name="T23" fmla="*/ 8 h 29"/>
                      <a:gd name="T24" fmla="*/ 29 w 39"/>
                      <a:gd name="T25" fmla="*/ 11 h 29"/>
                      <a:gd name="T26" fmla="*/ 32 w 39"/>
                      <a:gd name="T27" fmla="*/ 18 h 29"/>
                      <a:gd name="T28" fmla="*/ 36 w 39"/>
                      <a:gd name="T29" fmla="*/ 18 h 29"/>
                      <a:gd name="T30" fmla="*/ 32 w 39"/>
                      <a:gd name="T31" fmla="*/ 18 h 29"/>
                      <a:gd name="T32" fmla="*/ 36 w 39"/>
                      <a:gd name="T33" fmla="*/ 18 h 29"/>
                      <a:gd name="T34" fmla="*/ 36 w 39"/>
                      <a:gd name="T35" fmla="*/ 11 h 2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39"/>
                      <a:gd name="T55" fmla="*/ 0 h 29"/>
                      <a:gd name="T56" fmla="*/ 39 w 39"/>
                      <a:gd name="T57" fmla="*/ 29 h 2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39" h="29">
                        <a:moveTo>
                          <a:pt x="36" y="11"/>
                        </a:moveTo>
                        <a:lnTo>
                          <a:pt x="39" y="15"/>
                        </a:lnTo>
                        <a:lnTo>
                          <a:pt x="36" y="4"/>
                        </a:lnTo>
                        <a:lnTo>
                          <a:pt x="29" y="0"/>
                        </a:lnTo>
                        <a:lnTo>
                          <a:pt x="21" y="4"/>
                        </a:lnTo>
                        <a:lnTo>
                          <a:pt x="14" y="8"/>
                        </a:lnTo>
                        <a:lnTo>
                          <a:pt x="11" y="15"/>
                        </a:lnTo>
                        <a:lnTo>
                          <a:pt x="3" y="22"/>
                        </a:lnTo>
                        <a:lnTo>
                          <a:pt x="0" y="22"/>
                        </a:lnTo>
                        <a:lnTo>
                          <a:pt x="0" y="29"/>
                        </a:lnTo>
                        <a:lnTo>
                          <a:pt x="7" y="29"/>
                        </a:lnTo>
                        <a:lnTo>
                          <a:pt x="29" y="8"/>
                        </a:lnTo>
                        <a:lnTo>
                          <a:pt x="29" y="11"/>
                        </a:lnTo>
                        <a:lnTo>
                          <a:pt x="32" y="18"/>
                        </a:lnTo>
                        <a:lnTo>
                          <a:pt x="36" y="18"/>
                        </a:lnTo>
                        <a:lnTo>
                          <a:pt x="32" y="18"/>
                        </a:lnTo>
                        <a:lnTo>
                          <a:pt x="36" y="18"/>
                        </a:lnTo>
                        <a:lnTo>
                          <a:pt x="36" y="1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57" name="Freeform 125"/>
                  <p:cNvSpPr>
                    <a:spLocks/>
                  </p:cNvSpPr>
                  <p:nvPr/>
                </p:nvSpPr>
                <p:spPr bwMode="auto">
                  <a:xfrm>
                    <a:off x="2019" y="3178"/>
                    <a:ext cx="54" cy="39"/>
                  </a:xfrm>
                  <a:custGeom>
                    <a:avLst/>
                    <a:gdLst>
                      <a:gd name="T0" fmla="*/ 50 w 54"/>
                      <a:gd name="T1" fmla="*/ 0 h 39"/>
                      <a:gd name="T2" fmla="*/ 43 w 54"/>
                      <a:gd name="T3" fmla="*/ 0 h 39"/>
                      <a:gd name="T4" fmla="*/ 14 w 54"/>
                      <a:gd name="T5" fmla="*/ 29 h 39"/>
                      <a:gd name="T6" fmla="*/ 7 w 54"/>
                      <a:gd name="T7" fmla="*/ 32 h 39"/>
                      <a:gd name="T8" fmla="*/ 0 w 54"/>
                      <a:gd name="T9" fmla="*/ 32 h 39"/>
                      <a:gd name="T10" fmla="*/ 0 w 54"/>
                      <a:gd name="T11" fmla="*/ 39 h 39"/>
                      <a:gd name="T12" fmla="*/ 11 w 54"/>
                      <a:gd name="T13" fmla="*/ 39 h 39"/>
                      <a:gd name="T14" fmla="*/ 18 w 54"/>
                      <a:gd name="T15" fmla="*/ 36 h 39"/>
                      <a:gd name="T16" fmla="*/ 25 w 54"/>
                      <a:gd name="T17" fmla="*/ 29 h 39"/>
                      <a:gd name="T18" fmla="*/ 29 w 54"/>
                      <a:gd name="T19" fmla="*/ 21 h 39"/>
                      <a:gd name="T20" fmla="*/ 36 w 54"/>
                      <a:gd name="T21" fmla="*/ 18 h 39"/>
                      <a:gd name="T22" fmla="*/ 47 w 54"/>
                      <a:gd name="T23" fmla="*/ 7 h 39"/>
                      <a:gd name="T24" fmla="*/ 54 w 54"/>
                      <a:gd name="T25" fmla="*/ 7 h 39"/>
                      <a:gd name="T26" fmla="*/ 50 w 54"/>
                      <a:gd name="T27" fmla="*/ 7 h 39"/>
                      <a:gd name="T28" fmla="*/ 54 w 54"/>
                      <a:gd name="T29" fmla="*/ 7 h 39"/>
                      <a:gd name="T30" fmla="*/ 50 w 54"/>
                      <a:gd name="T31" fmla="*/ 0 h 39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4"/>
                      <a:gd name="T49" fmla="*/ 0 h 39"/>
                      <a:gd name="T50" fmla="*/ 54 w 54"/>
                      <a:gd name="T51" fmla="*/ 39 h 39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4" h="39">
                        <a:moveTo>
                          <a:pt x="50" y="0"/>
                        </a:moveTo>
                        <a:lnTo>
                          <a:pt x="43" y="0"/>
                        </a:lnTo>
                        <a:lnTo>
                          <a:pt x="14" y="29"/>
                        </a:lnTo>
                        <a:lnTo>
                          <a:pt x="7" y="32"/>
                        </a:lnTo>
                        <a:lnTo>
                          <a:pt x="0" y="32"/>
                        </a:lnTo>
                        <a:lnTo>
                          <a:pt x="0" y="39"/>
                        </a:lnTo>
                        <a:lnTo>
                          <a:pt x="11" y="39"/>
                        </a:lnTo>
                        <a:lnTo>
                          <a:pt x="18" y="36"/>
                        </a:lnTo>
                        <a:lnTo>
                          <a:pt x="25" y="29"/>
                        </a:lnTo>
                        <a:lnTo>
                          <a:pt x="29" y="21"/>
                        </a:lnTo>
                        <a:lnTo>
                          <a:pt x="36" y="18"/>
                        </a:lnTo>
                        <a:lnTo>
                          <a:pt x="47" y="7"/>
                        </a:lnTo>
                        <a:lnTo>
                          <a:pt x="54" y="7"/>
                        </a:lnTo>
                        <a:lnTo>
                          <a:pt x="50" y="7"/>
                        </a:lnTo>
                        <a:lnTo>
                          <a:pt x="54" y="7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58" name="Freeform 126"/>
                  <p:cNvSpPr>
                    <a:spLocks/>
                  </p:cNvSpPr>
                  <p:nvPr/>
                </p:nvSpPr>
                <p:spPr bwMode="auto">
                  <a:xfrm>
                    <a:off x="2069" y="3131"/>
                    <a:ext cx="47" cy="54"/>
                  </a:xfrm>
                  <a:custGeom>
                    <a:avLst/>
                    <a:gdLst>
                      <a:gd name="T0" fmla="*/ 47 w 47"/>
                      <a:gd name="T1" fmla="*/ 0 h 54"/>
                      <a:gd name="T2" fmla="*/ 36 w 47"/>
                      <a:gd name="T3" fmla="*/ 0 h 54"/>
                      <a:gd name="T4" fmla="*/ 29 w 47"/>
                      <a:gd name="T5" fmla="*/ 3 h 54"/>
                      <a:gd name="T6" fmla="*/ 22 w 47"/>
                      <a:gd name="T7" fmla="*/ 11 h 54"/>
                      <a:gd name="T8" fmla="*/ 18 w 47"/>
                      <a:gd name="T9" fmla="*/ 18 h 54"/>
                      <a:gd name="T10" fmla="*/ 11 w 47"/>
                      <a:gd name="T11" fmla="*/ 25 h 54"/>
                      <a:gd name="T12" fmla="*/ 7 w 47"/>
                      <a:gd name="T13" fmla="*/ 32 h 54"/>
                      <a:gd name="T14" fmla="*/ 4 w 47"/>
                      <a:gd name="T15" fmla="*/ 39 h 54"/>
                      <a:gd name="T16" fmla="*/ 0 w 47"/>
                      <a:gd name="T17" fmla="*/ 47 h 54"/>
                      <a:gd name="T18" fmla="*/ 4 w 47"/>
                      <a:gd name="T19" fmla="*/ 54 h 54"/>
                      <a:gd name="T20" fmla="*/ 11 w 47"/>
                      <a:gd name="T21" fmla="*/ 47 h 54"/>
                      <a:gd name="T22" fmla="*/ 15 w 47"/>
                      <a:gd name="T23" fmla="*/ 36 h 54"/>
                      <a:gd name="T24" fmla="*/ 18 w 47"/>
                      <a:gd name="T25" fmla="*/ 29 h 54"/>
                      <a:gd name="T26" fmla="*/ 22 w 47"/>
                      <a:gd name="T27" fmla="*/ 21 h 54"/>
                      <a:gd name="T28" fmla="*/ 25 w 47"/>
                      <a:gd name="T29" fmla="*/ 14 h 54"/>
                      <a:gd name="T30" fmla="*/ 33 w 47"/>
                      <a:gd name="T31" fmla="*/ 11 h 54"/>
                      <a:gd name="T32" fmla="*/ 40 w 47"/>
                      <a:gd name="T33" fmla="*/ 7 h 54"/>
                      <a:gd name="T34" fmla="*/ 47 w 47"/>
                      <a:gd name="T35" fmla="*/ 7 h 54"/>
                      <a:gd name="T36" fmla="*/ 47 w 47"/>
                      <a:gd name="T37" fmla="*/ 0 h 5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7"/>
                      <a:gd name="T58" fmla="*/ 0 h 54"/>
                      <a:gd name="T59" fmla="*/ 47 w 47"/>
                      <a:gd name="T60" fmla="*/ 54 h 54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7" h="54">
                        <a:moveTo>
                          <a:pt x="47" y="0"/>
                        </a:moveTo>
                        <a:lnTo>
                          <a:pt x="36" y="0"/>
                        </a:lnTo>
                        <a:lnTo>
                          <a:pt x="29" y="3"/>
                        </a:lnTo>
                        <a:lnTo>
                          <a:pt x="22" y="11"/>
                        </a:lnTo>
                        <a:lnTo>
                          <a:pt x="18" y="18"/>
                        </a:lnTo>
                        <a:lnTo>
                          <a:pt x="11" y="25"/>
                        </a:lnTo>
                        <a:lnTo>
                          <a:pt x="7" y="32"/>
                        </a:lnTo>
                        <a:lnTo>
                          <a:pt x="4" y="39"/>
                        </a:lnTo>
                        <a:lnTo>
                          <a:pt x="0" y="47"/>
                        </a:lnTo>
                        <a:lnTo>
                          <a:pt x="4" y="54"/>
                        </a:lnTo>
                        <a:lnTo>
                          <a:pt x="11" y="47"/>
                        </a:lnTo>
                        <a:lnTo>
                          <a:pt x="15" y="36"/>
                        </a:lnTo>
                        <a:lnTo>
                          <a:pt x="18" y="29"/>
                        </a:lnTo>
                        <a:lnTo>
                          <a:pt x="22" y="21"/>
                        </a:lnTo>
                        <a:lnTo>
                          <a:pt x="25" y="14"/>
                        </a:lnTo>
                        <a:lnTo>
                          <a:pt x="33" y="11"/>
                        </a:lnTo>
                        <a:lnTo>
                          <a:pt x="40" y="7"/>
                        </a:lnTo>
                        <a:lnTo>
                          <a:pt x="47" y="7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59" name="Freeform 127"/>
                  <p:cNvSpPr>
                    <a:spLocks/>
                  </p:cNvSpPr>
                  <p:nvPr/>
                </p:nvSpPr>
                <p:spPr bwMode="auto">
                  <a:xfrm>
                    <a:off x="2116" y="3116"/>
                    <a:ext cx="29" cy="22"/>
                  </a:xfrm>
                  <a:custGeom>
                    <a:avLst/>
                    <a:gdLst>
                      <a:gd name="T0" fmla="*/ 22 w 29"/>
                      <a:gd name="T1" fmla="*/ 0 h 22"/>
                      <a:gd name="T2" fmla="*/ 22 w 29"/>
                      <a:gd name="T3" fmla="*/ 4 h 22"/>
                      <a:gd name="T4" fmla="*/ 18 w 29"/>
                      <a:gd name="T5" fmla="*/ 4 h 22"/>
                      <a:gd name="T6" fmla="*/ 15 w 29"/>
                      <a:gd name="T7" fmla="*/ 8 h 22"/>
                      <a:gd name="T8" fmla="*/ 15 w 29"/>
                      <a:gd name="T9" fmla="*/ 11 h 22"/>
                      <a:gd name="T10" fmla="*/ 11 w 29"/>
                      <a:gd name="T11" fmla="*/ 11 h 22"/>
                      <a:gd name="T12" fmla="*/ 7 w 29"/>
                      <a:gd name="T13" fmla="*/ 15 h 22"/>
                      <a:gd name="T14" fmla="*/ 0 w 29"/>
                      <a:gd name="T15" fmla="*/ 15 h 22"/>
                      <a:gd name="T16" fmla="*/ 0 w 29"/>
                      <a:gd name="T17" fmla="*/ 22 h 22"/>
                      <a:gd name="T18" fmla="*/ 11 w 29"/>
                      <a:gd name="T19" fmla="*/ 22 h 22"/>
                      <a:gd name="T20" fmla="*/ 18 w 29"/>
                      <a:gd name="T21" fmla="*/ 15 h 22"/>
                      <a:gd name="T22" fmla="*/ 22 w 29"/>
                      <a:gd name="T23" fmla="*/ 15 h 22"/>
                      <a:gd name="T24" fmla="*/ 25 w 29"/>
                      <a:gd name="T25" fmla="*/ 11 h 22"/>
                      <a:gd name="T26" fmla="*/ 29 w 29"/>
                      <a:gd name="T27" fmla="*/ 4 h 22"/>
                      <a:gd name="T28" fmla="*/ 29 w 29"/>
                      <a:gd name="T29" fmla="*/ 0 h 22"/>
                      <a:gd name="T30" fmla="*/ 22 w 29"/>
                      <a:gd name="T31" fmla="*/ 0 h 2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9"/>
                      <a:gd name="T49" fmla="*/ 0 h 22"/>
                      <a:gd name="T50" fmla="*/ 29 w 29"/>
                      <a:gd name="T51" fmla="*/ 22 h 22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9" h="22">
                        <a:moveTo>
                          <a:pt x="22" y="0"/>
                        </a:moveTo>
                        <a:lnTo>
                          <a:pt x="22" y="4"/>
                        </a:lnTo>
                        <a:lnTo>
                          <a:pt x="18" y="4"/>
                        </a:lnTo>
                        <a:lnTo>
                          <a:pt x="15" y="8"/>
                        </a:lnTo>
                        <a:lnTo>
                          <a:pt x="15" y="11"/>
                        </a:lnTo>
                        <a:lnTo>
                          <a:pt x="11" y="11"/>
                        </a:lnTo>
                        <a:lnTo>
                          <a:pt x="7" y="15"/>
                        </a:lnTo>
                        <a:lnTo>
                          <a:pt x="0" y="15"/>
                        </a:lnTo>
                        <a:lnTo>
                          <a:pt x="0" y="22"/>
                        </a:lnTo>
                        <a:lnTo>
                          <a:pt x="11" y="22"/>
                        </a:lnTo>
                        <a:lnTo>
                          <a:pt x="18" y="15"/>
                        </a:lnTo>
                        <a:lnTo>
                          <a:pt x="22" y="15"/>
                        </a:lnTo>
                        <a:lnTo>
                          <a:pt x="25" y="11"/>
                        </a:lnTo>
                        <a:lnTo>
                          <a:pt x="29" y="4"/>
                        </a:lnTo>
                        <a:lnTo>
                          <a:pt x="29" y="0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60" name="Freeform 128"/>
                  <p:cNvSpPr>
                    <a:spLocks/>
                  </p:cNvSpPr>
                  <p:nvPr/>
                </p:nvSpPr>
                <p:spPr bwMode="auto">
                  <a:xfrm>
                    <a:off x="2138" y="3073"/>
                    <a:ext cx="32" cy="43"/>
                  </a:xfrm>
                  <a:custGeom>
                    <a:avLst/>
                    <a:gdLst>
                      <a:gd name="T0" fmla="*/ 29 w 32"/>
                      <a:gd name="T1" fmla="*/ 0 h 43"/>
                      <a:gd name="T2" fmla="*/ 21 w 32"/>
                      <a:gd name="T3" fmla="*/ 4 h 43"/>
                      <a:gd name="T4" fmla="*/ 18 w 32"/>
                      <a:gd name="T5" fmla="*/ 7 h 43"/>
                      <a:gd name="T6" fmla="*/ 11 w 32"/>
                      <a:gd name="T7" fmla="*/ 11 h 43"/>
                      <a:gd name="T8" fmla="*/ 7 w 32"/>
                      <a:gd name="T9" fmla="*/ 18 h 43"/>
                      <a:gd name="T10" fmla="*/ 3 w 32"/>
                      <a:gd name="T11" fmla="*/ 22 h 43"/>
                      <a:gd name="T12" fmla="*/ 3 w 32"/>
                      <a:gd name="T13" fmla="*/ 29 h 43"/>
                      <a:gd name="T14" fmla="*/ 0 w 32"/>
                      <a:gd name="T15" fmla="*/ 36 h 43"/>
                      <a:gd name="T16" fmla="*/ 0 w 32"/>
                      <a:gd name="T17" fmla="*/ 43 h 43"/>
                      <a:gd name="T18" fmla="*/ 7 w 32"/>
                      <a:gd name="T19" fmla="*/ 43 h 43"/>
                      <a:gd name="T20" fmla="*/ 7 w 32"/>
                      <a:gd name="T21" fmla="*/ 36 h 43"/>
                      <a:gd name="T22" fmla="*/ 11 w 32"/>
                      <a:gd name="T23" fmla="*/ 29 h 43"/>
                      <a:gd name="T24" fmla="*/ 11 w 32"/>
                      <a:gd name="T25" fmla="*/ 25 h 43"/>
                      <a:gd name="T26" fmla="*/ 14 w 32"/>
                      <a:gd name="T27" fmla="*/ 22 h 43"/>
                      <a:gd name="T28" fmla="*/ 18 w 32"/>
                      <a:gd name="T29" fmla="*/ 15 h 43"/>
                      <a:gd name="T30" fmla="*/ 25 w 32"/>
                      <a:gd name="T31" fmla="*/ 7 h 43"/>
                      <a:gd name="T32" fmla="*/ 32 w 32"/>
                      <a:gd name="T33" fmla="*/ 7 h 43"/>
                      <a:gd name="T34" fmla="*/ 32 w 32"/>
                      <a:gd name="T35" fmla="*/ 4 h 43"/>
                      <a:gd name="T36" fmla="*/ 32 w 32"/>
                      <a:gd name="T37" fmla="*/ 7 h 43"/>
                      <a:gd name="T38" fmla="*/ 32 w 32"/>
                      <a:gd name="T39" fmla="*/ 4 h 43"/>
                      <a:gd name="T40" fmla="*/ 29 w 32"/>
                      <a:gd name="T41" fmla="*/ 0 h 4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2"/>
                      <a:gd name="T64" fmla="*/ 0 h 43"/>
                      <a:gd name="T65" fmla="*/ 32 w 32"/>
                      <a:gd name="T66" fmla="*/ 43 h 4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2" h="43">
                        <a:moveTo>
                          <a:pt x="29" y="0"/>
                        </a:moveTo>
                        <a:lnTo>
                          <a:pt x="21" y="4"/>
                        </a:lnTo>
                        <a:lnTo>
                          <a:pt x="18" y="7"/>
                        </a:lnTo>
                        <a:lnTo>
                          <a:pt x="11" y="11"/>
                        </a:lnTo>
                        <a:lnTo>
                          <a:pt x="7" y="18"/>
                        </a:lnTo>
                        <a:lnTo>
                          <a:pt x="3" y="22"/>
                        </a:lnTo>
                        <a:lnTo>
                          <a:pt x="3" y="29"/>
                        </a:lnTo>
                        <a:lnTo>
                          <a:pt x="0" y="36"/>
                        </a:lnTo>
                        <a:lnTo>
                          <a:pt x="0" y="43"/>
                        </a:lnTo>
                        <a:lnTo>
                          <a:pt x="7" y="43"/>
                        </a:lnTo>
                        <a:lnTo>
                          <a:pt x="7" y="36"/>
                        </a:lnTo>
                        <a:lnTo>
                          <a:pt x="11" y="29"/>
                        </a:lnTo>
                        <a:lnTo>
                          <a:pt x="11" y="25"/>
                        </a:lnTo>
                        <a:lnTo>
                          <a:pt x="14" y="22"/>
                        </a:lnTo>
                        <a:lnTo>
                          <a:pt x="18" y="15"/>
                        </a:lnTo>
                        <a:lnTo>
                          <a:pt x="25" y="7"/>
                        </a:lnTo>
                        <a:lnTo>
                          <a:pt x="32" y="7"/>
                        </a:lnTo>
                        <a:lnTo>
                          <a:pt x="32" y="4"/>
                        </a:lnTo>
                        <a:lnTo>
                          <a:pt x="32" y="7"/>
                        </a:lnTo>
                        <a:lnTo>
                          <a:pt x="32" y="4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61" name="Freeform 129"/>
                  <p:cNvSpPr>
                    <a:spLocks/>
                  </p:cNvSpPr>
                  <p:nvPr/>
                </p:nvSpPr>
                <p:spPr bwMode="auto">
                  <a:xfrm>
                    <a:off x="2167" y="3041"/>
                    <a:ext cx="10" cy="36"/>
                  </a:xfrm>
                  <a:custGeom>
                    <a:avLst/>
                    <a:gdLst>
                      <a:gd name="T0" fmla="*/ 10 w 10"/>
                      <a:gd name="T1" fmla="*/ 0 h 36"/>
                      <a:gd name="T2" fmla="*/ 3 w 10"/>
                      <a:gd name="T3" fmla="*/ 3 h 36"/>
                      <a:gd name="T4" fmla="*/ 0 w 10"/>
                      <a:gd name="T5" fmla="*/ 7 h 36"/>
                      <a:gd name="T6" fmla="*/ 0 w 10"/>
                      <a:gd name="T7" fmla="*/ 32 h 36"/>
                      <a:gd name="T8" fmla="*/ 3 w 10"/>
                      <a:gd name="T9" fmla="*/ 36 h 36"/>
                      <a:gd name="T10" fmla="*/ 7 w 10"/>
                      <a:gd name="T11" fmla="*/ 29 h 36"/>
                      <a:gd name="T12" fmla="*/ 7 w 10"/>
                      <a:gd name="T13" fmla="*/ 7 h 36"/>
                      <a:gd name="T14" fmla="*/ 10 w 10"/>
                      <a:gd name="T15" fmla="*/ 7 h 36"/>
                      <a:gd name="T16" fmla="*/ 10 w 10"/>
                      <a:gd name="T17" fmla="*/ 0 h 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0"/>
                      <a:gd name="T28" fmla="*/ 0 h 36"/>
                      <a:gd name="T29" fmla="*/ 10 w 10"/>
                      <a:gd name="T30" fmla="*/ 36 h 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0" h="36">
                        <a:moveTo>
                          <a:pt x="10" y="0"/>
                        </a:moveTo>
                        <a:lnTo>
                          <a:pt x="3" y="3"/>
                        </a:lnTo>
                        <a:lnTo>
                          <a:pt x="0" y="7"/>
                        </a:lnTo>
                        <a:lnTo>
                          <a:pt x="0" y="32"/>
                        </a:lnTo>
                        <a:lnTo>
                          <a:pt x="3" y="36"/>
                        </a:lnTo>
                        <a:lnTo>
                          <a:pt x="7" y="29"/>
                        </a:lnTo>
                        <a:lnTo>
                          <a:pt x="7" y="7"/>
                        </a:lnTo>
                        <a:lnTo>
                          <a:pt x="10" y="7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62" name="Freeform 130"/>
                  <p:cNvSpPr>
                    <a:spLocks/>
                  </p:cNvSpPr>
                  <p:nvPr/>
                </p:nvSpPr>
                <p:spPr bwMode="auto">
                  <a:xfrm>
                    <a:off x="2177" y="3023"/>
                    <a:ext cx="58" cy="25"/>
                  </a:xfrm>
                  <a:custGeom>
                    <a:avLst/>
                    <a:gdLst>
                      <a:gd name="T0" fmla="*/ 54 w 58"/>
                      <a:gd name="T1" fmla="*/ 10 h 25"/>
                      <a:gd name="T2" fmla="*/ 58 w 58"/>
                      <a:gd name="T3" fmla="*/ 10 h 25"/>
                      <a:gd name="T4" fmla="*/ 51 w 58"/>
                      <a:gd name="T5" fmla="*/ 3 h 25"/>
                      <a:gd name="T6" fmla="*/ 44 w 58"/>
                      <a:gd name="T7" fmla="*/ 0 h 25"/>
                      <a:gd name="T8" fmla="*/ 33 w 58"/>
                      <a:gd name="T9" fmla="*/ 3 h 25"/>
                      <a:gd name="T10" fmla="*/ 29 w 58"/>
                      <a:gd name="T11" fmla="*/ 7 h 25"/>
                      <a:gd name="T12" fmla="*/ 22 w 58"/>
                      <a:gd name="T13" fmla="*/ 10 h 25"/>
                      <a:gd name="T14" fmla="*/ 15 w 58"/>
                      <a:gd name="T15" fmla="*/ 18 h 25"/>
                      <a:gd name="T16" fmla="*/ 0 w 58"/>
                      <a:gd name="T17" fmla="*/ 18 h 25"/>
                      <a:gd name="T18" fmla="*/ 0 w 58"/>
                      <a:gd name="T19" fmla="*/ 25 h 25"/>
                      <a:gd name="T20" fmla="*/ 8 w 58"/>
                      <a:gd name="T21" fmla="*/ 25 h 25"/>
                      <a:gd name="T22" fmla="*/ 18 w 58"/>
                      <a:gd name="T23" fmla="*/ 21 h 25"/>
                      <a:gd name="T24" fmla="*/ 26 w 58"/>
                      <a:gd name="T25" fmla="*/ 18 h 25"/>
                      <a:gd name="T26" fmla="*/ 33 w 58"/>
                      <a:gd name="T27" fmla="*/ 14 h 25"/>
                      <a:gd name="T28" fmla="*/ 36 w 58"/>
                      <a:gd name="T29" fmla="*/ 10 h 25"/>
                      <a:gd name="T30" fmla="*/ 44 w 58"/>
                      <a:gd name="T31" fmla="*/ 7 h 25"/>
                      <a:gd name="T32" fmla="*/ 54 w 58"/>
                      <a:gd name="T33" fmla="*/ 18 h 25"/>
                      <a:gd name="T34" fmla="*/ 58 w 58"/>
                      <a:gd name="T35" fmla="*/ 14 h 25"/>
                      <a:gd name="T36" fmla="*/ 54 w 58"/>
                      <a:gd name="T37" fmla="*/ 18 h 25"/>
                      <a:gd name="T38" fmla="*/ 58 w 58"/>
                      <a:gd name="T39" fmla="*/ 18 h 25"/>
                      <a:gd name="T40" fmla="*/ 58 w 58"/>
                      <a:gd name="T41" fmla="*/ 14 h 25"/>
                      <a:gd name="T42" fmla="*/ 54 w 58"/>
                      <a:gd name="T43" fmla="*/ 10 h 2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58"/>
                      <a:gd name="T67" fmla="*/ 0 h 25"/>
                      <a:gd name="T68" fmla="*/ 58 w 58"/>
                      <a:gd name="T69" fmla="*/ 25 h 2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58" h="25">
                        <a:moveTo>
                          <a:pt x="54" y="10"/>
                        </a:moveTo>
                        <a:lnTo>
                          <a:pt x="58" y="10"/>
                        </a:lnTo>
                        <a:lnTo>
                          <a:pt x="51" y="3"/>
                        </a:lnTo>
                        <a:lnTo>
                          <a:pt x="44" y="0"/>
                        </a:lnTo>
                        <a:lnTo>
                          <a:pt x="33" y="3"/>
                        </a:lnTo>
                        <a:lnTo>
                          <a:pt x="29" y="7"/>
                        </a:lnTo>
                        <a:lnTo>
                          <a:pt x="22" y="10"/>
                        </a:lnTo>
                        <a:lnTo>
                          <a:pt x="15" y="18"/>
                        </a:lnTo>
                        <a:lnTo>
                          <a:pt x="0" y="18"/>
                        </a:lnTo>
                        <a:lnTo>
                          <a:pt x="0" y="25"/>
                        </a:lnTo>
                        <a:lnTo>
                          <a:pt x="8" y="25"/>
                        </a:lnTo>
                        <a:lnTo>
                          <a:pt x="18" y="21"/>
                        </a:lnTo>
                        <a:lnTo>
                          <a:pt x="26" y="18"/>
                        </a:lnTo>
                        <a:lnTo>
                          <a:pt x="33" y="14"/>
                        </a:lnTo>
                        <a:lnTo>
                          <a:pt x="36" y="10"/>
                        </a:lnTo>
                        <a:lnTo>
                          <a:pt x="44" y="7"/>
                        </a:lnTo>
                        <a:lnTo>
                          <a:pt x="54" y="18"/>
                        </a:lnTo>
                        <a:lnTo>
                          <a:pt x="58" y="14"/>
                        </a:lnTo>
                        <a:lnTo>
                          <a:pt x="54" y="18"/>
                        </a:lnTo>
                        <a:lnTo>
                          <a:pt x="58" y="18"/>
                        </a:lnTo>
                        <a:lnTo>
                          <a:pt x="58" y="14"/>
                        </a:lnTo>
                        <a:lnTo>
                          <a:pt x="54" y="1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63" name="Freeform 131"/>
                  <p:cNvSpPr>
                    <a:spLocks/>
                  </p:cNvSpPr>
                  <p:nvPr/>
                </p:nvSpPr>
                <p:spPr bwMode="auto">
                  <a:xfrm>
                    <a:off x="2231" y="3005"/>
                    <a:ext cx="26" cy="32"/>
                  </a:xfrm>
                  <a:custGeom>
                    <a:avLst/>
                    <a:gdLst>
                      <a:gd name="T0" fmla="*/ 18 w 26"/>
                      <a:gd name="T1" fmla="*/ 0 h 32"/>
                      <a:gd name="T2" fmla="*/ 22 w 26"/>
                      <a:gd name="T3" fmla="*/ 0 h 32"/>
                      <a:gd name="T4" fmla="*/ 0 w 26"/>
                      <a:gd name="T5" fmla="*/ 28 h 32"/>
                      <a:gd name="T6" fmla="*/ 4 w 26"/>
                      <a:gd name="T7" fmla="*/ 32 h 32"/>
                      <a:gd name="T8" fmla="*/ 26 w 26"/>
                      <a:gd name="T9" fmla="*/ 3 h 32"/>
                      <a:gd name="T10" fmla="*/ 26 w 26"/>
                      <a:gd name="T11" fmla="*/ 0 h 32"/>
                      <a:gd name="T12" fmla="*/ 26 w 26"/>
                      <a:gd name="T13" fmla="*/ 3 h 32"/>
                      <a:gd name="T14" fmla="*/ 26 w 26"/>
                      <a:gd name="T15" fmla="*/ 0 h 32"/>
                      <a:gd name="T16" fmla="*/ 18 w 26"/>
                      <a:gd name="T17" fmla="*/ 0 h 3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"/>
                      <a:gd name="T28" fmla="*/ 0 h 32"/>
                      <a:gd name="T29" fmla="*/ 26 w 26"/>
                      <a:gd name="T30" fmla="*/ 32 h 3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" h="32">
                        <a:moveTo>
                          <a:pt x="18" y="0"/>
                        </a:moveTo>
                        <a:lnTo>
                          <a:pt x="22" y="0"/>
                        </a:lnTo>
                        <a:lnTo>
                          <a:pt x="0" y="28"/>
                        </a:lnTo>
                        <a:lnTo>
                          <a:pt x="4" y="32"/>
                        </a:lnTo>
                        <a:lnTo>
                          <a:pt x="26" y="3"/>
                        </a:lnTo>
                        <a:lnTo>
                          <a:pt x="26" y="0"/>
                        </a:lnTo>
                        <a:lnTo>
                          <a:pt x="26" y="3"/>
                        </a:lnTo>
                        <a:lnTo>
                          <a:pt x="26" y="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64" name="Freeform 132"/>
                  <p:cNvSpPr>
                    <a:spLocks/>
                  </p:cNvSpPr>
                  <p:nvPr/>
                </p:nvSpPr>
                <p:spPr bwMode="auto">
                  <a:xfrm>
                    <a:off x="2249" y="2961"/>
                    <a:ext cx="11" cy="44"/>
                  </a:xfrm>
                  <a:custGeom>
                    <a:avLst/>
                    <a:gdLst>
                      <a:gd name="T0" fmla="*/ 11 w 11"/>
                      <a:gd name="T1" fmla="*/ 0 h 44"/>
                      <a:gd name="T2" fmla="*/ 8 w 11"/>
                      <a:gd name="T3" fmla="*/ 0 h 44"/>
                      <a:gd name="T4" fmla="*/ 0 w 11"/>
                      <a:gd name="T5" fmla="*/ 11 h 44"/>
                      <a:gd name="T6" fmla="*/ 0 w 11"/>
                      <a:gd name="T7" fmla="*/ 44 h 44"/>
                      <a:gd name="T8" fmla="*/ 8 w 11"/>
                      <a:gd name="T9" fmla="*/ 44 h 44"/>
                      <a:gd name="T10" fmla="*/ 8 w 11"/>
                      <a:gd name="T11" fmla="*/ 15 h 44"/>
                      <a:gd name="T12" fmla="*/ 11 w 11"/>
                      <a:gd name="T13" fmla="*/ 8 h 44"/>
                      <a:gd name="T14" fmla="*/ 8 w 11"/>
                      <a:gd name="T15" fmla="*/ 8 h 44"/>
                      <a:gd name="T16" fmla="*/ 11 w 11"/>
                      <a:gd name="T17" fmla="*/ 0 h 44"/>
                      <a:gd name="T18" fmla="*/ 8 w 11"/>
                      <a:gd name="T19" fmla="*/ 0 h 44"/>
                      <a:gd name="T20" fmla="*/ 11 w 11"/>
                      <a:gd name="T21" fmla="*/ 0 h 4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1"/>
                      <a:gd name="T34" fmla="*/ 0 h 44"/>
                      <a:gd name="T35" fmla="*/ 11 w 11"/>
                      <a:gd name="T36" fmla="*/ 44 h 4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1" h="44">
                        <a:moveTo>
                          <a:pt x="11" y="0"/>
                        </a:moveTo>
                        <a:lnTo>
                          <a:pt x="8" y="0"/>
                        </a:lnTo>
                        <a:lnTo>
                          <a:pt x="0" y="11"/>
                        </a:lnTo>
                        <a:lnTo>
                          <a:pt x="0" y="44"/>
                        </a:lnTo>
                        <a:lnTo>
                          <a:pt x="8" y="44"/>
                        </a:lnTo>
                        <a:lnTo>
                          <a:pt x="8" y="15"/>
                        </a:lnTo>
                        <a:lnTo>
                          <a:pt x="11" y="8"/>
                        </a:lnTo>
                        <a:lnTo>
                          <a:pt x="8" y="8"/>
                        </a:lnTo>
                        <a:lnTo>
                          <a:pt x="11" y="0"/>
                        </a:lnTo>
                        <a:lnTo>
                          <a:pt x="8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65" name="Freeform 133"/>
                  <p:cNvSpPr>
                    <a:spLocks/>
                  </p:cNvSpPr>
                  <p:nvPr/>
                </p:nvSpPr>
                <p:spPr bwMode="auto">
                  <a:xfrm>
                    <a:off x="2257" y="2940"/>
                    <a:ext cx="54" cy="29"/>
                  </a:xfrm>
                  <a:custGeom>
                    <a:avLst/>
                    <a:gdLst>
                      <a:gd name="T0" fmla="*/ 47 w 54"/>
                      <a:gd name="T1" fmla="*/ 3 h 29"/>
                      <a:gd name="T2" fmla="*/ 50 w 54"/>
                      <a:gd name="T3" fmla="*/ 0 h 29"/>
                      <a:gd name="T4" fmla="*/ 43 w 54"/>
                      <a:gd name="T5" fmla="*/ 0 h 29"/>
                      <a:gd name="T6" fmla="*/ 36 w 54"/>
                      <a:gd name="T7" fmla="*/ 3 h 29"/>
                      <a:gd name="T8" fmla="*/ 25 w 54"/>
                      <a:gd name="T9" fmla="*/ 14 h 29"/>
                      <a:gd name="T10" fmla="*/ 18 w 54"/>
                      <a:gd name="T11" fmla="*/ 18 h 29"/>
                      <a:gd name="T12" fmla="*/ 14 w 54"/>
                      <a:gd name="T13" fmla="*/ 21 h 29"/>
                      <a:gd name="T14" fmla="*/ 3 w 54"/>
                      <a:gd name="T15" fmla="*/ 21 h 29"/>
                      <a:gd name="T16" fmla="*/ 0 w 54"/>
                      <a:gd name="T17" fmla="*/ 29 h 29"/>
                      <a:gd name="T18" fmla="*/ 10 w 54"/>
                      <a:gd name="T19" fmla="*/ 29 h 29"/>
                      <a:gd name="T20" fmla="*/ 18 w 54"/>
                      <a:gd name="T21" fmla="*/ 25 h 29"/>
                      <a:gd name="T22" fmla="*/ 21 w 54"/>
                      <a:gd name="T23" fmla="*/ 21 h 29"/>
                      <a:gd name="T24" fmla="*/ 28 w 54"/>
                      <a:gd name="T25" fmla="*/ 18 h 29"/>
                      <a:gd name="T26" fmla="*/ 32 w 54"/>
                      <a:gd name="T27" fmla="*/ 14 h 29"/>
                      <a:gd name="T28" fmla="*/ 39 w 54"/>
                      <a:gd name="T29" fmla="*/ 11 h 29"/>
                      <a:gd name="T30" fmla="*/ 43 w 54"/>
                      <a:gd name="T31" fmla="*/ 7 h 29"/>
                      <a:gd name="T32" fmla="*/ 50 w 54"/>
                      <a:gd name="T33" fmla="*/ 7 h 29"/>
                      <a:gd name="T34" fmla="*/ 54 w 54"/>
                      <a:gd name="T35" fmla="*/ 3 h 29"/>
                      <a:gd name="T36" fmla="*/ 50 w 54"/>
                      <a:gd name="T37" fmla="*/ 7 h 29"/>
                      <a:gd name="T38" fmla="*/ 54 w 54"/>
                      <a:gd name="T39" fmla="*/ 7 h 29"/>
                      <a:gd name="T40" fmla="*/ 54 w 54"/>
                      <a:gd name="T41" fmla="*/ 3 h 29"/>
                      <a:gd name="T42" fmla="*/ 47 w 54"/>
                      <a:gd name="T43" fmla="*/ 3 h 29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54"/>
                      <a:gd name="T67" fmla="*/ 0 h 29"/>
                      <a:gd name="T68" fmla="*/ 54 w 54"/>
                      <a:gd name="T69" fmla="*/ 29 h 29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54" h="29">
                        <a:moveTo>
                          <a:pt x="47" y="3"/>
                        </a:moveTo>
                        <a:lnTo>
                          <a:pt x="50" y="0"/>
                        </a:lnTo>
                        <a:lnTo>
                          <a:pt x="43" y="0"/>
                        </a:lnTo>
                        <a:lnTo>
                          <a:pt x="36" y="3"/>
                        </a:lnTo>
                        <a:lnTo>
                          <a:pt x="25" y="14"/>
                        </a:lnTo>
                        <a:lnTo>
                          <a:pt x="18" y="18"/>
                        </a:lnTo>
                        <a:lnTo>
                          <a:pt x="14" y="21"/>
                        </a:lnTo>
                        <a:lnTo>
                          <a:pt x="3" y="21"/>
                        </a:lnTo>
                        <a:lnTo>
                          <a:pt x="0" y="29"/>
                        </a:lnTo>
                        <a:lnTo>
                          <a:pt x="10" y="29"/>
                        </a:lnTo>
                        <a:lnTo>
                          <a:pt x="18" y="25"/>
                        </a:lnTo>
                        <a:lnTo>
                          <a:pt x="21" y="21"/>
                        </a:lnTo>
                        <a:lnTo>
                          <a:pt x="28" y="18"/>
                        </a:lnTo>
                        <a:lnTo>
                          <a:pt x="32" y="14"/>
                        </a:lnTo>
                        <a:lnTo>
                          <a:pt x="39" y="11"/>
                        </a:lnTo>
                        <a:lnTo>
                          <a:pt x="43" y="7"/>
                        </a:lnTo>
                        <a:lnTo>
                          <a:pt x="50" y="7"/>
                        </a:lnTo>
                        <a:lnTo>
                          <a:pt x="54" y="3"/>
                        </a:lnTo>
                        <a:lnTo>
                          <a:pt x="50" y="7"/>
                        </a:lnTo>
                        <a:lnTo>
                          <a:pt x="54" y="7"/>
                        </a:lnTo>
                        <a:lnTo>
                          <a:pt x="54" y="3"/>
                        </a:lnTo>
                        <a:lnTo>
                          <a:pt x="47" y="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66" name="Freeform 134"/>
                  <p:cNvSpPr>
                    <a:spLocks/>
                  </p:cNvSpPr>
                  <p:nvPr/>
                </p:nvSpPr>
                <p:spPr bwMode="auto">
                  <a:xfrm>
                    <a:off x="2296" y="2922"/>
                    <a:ext cx="15" cy="21"/>
                  </a:xfrm>
                  <a:custGeom>
                    <a:avLst/>
                    <a:gdLst>
                      <a:gd name="T0" fmla="*/ 0 w 15"/>
                      <a:gd name="T1" fmla="*/ 0 h 21"/>
                      <a:gd name="T2" fmla="*/ 0 w 15"/>
                      <a:gd name="T3" fmla="*/ 7 h 21"/>
                      <a:gd name="T4" fmla="*/ 4 w 15"/>
                      <a:gd name="T5" fmla="*/ 14 h 21"/>
                      <a:gd name="T6" fmla="*/ 4 w 15"/>
                      <a:gd name="T7" fmla="*/ 18 h 21"/>
                      <a:gd name="T8" fmla="*/ 8 w 15"/>
                      <a:gd name="T9" fmla="*/ 21 h 21"/>
                      <a:gd name="T10" fmla="*/ 15 w 15"/>
                      <a:gd name="T11" fmla="*/ 21 h 21"/>
                      <a:gd name="T12" fmla="*/ 15 w 15"/>
                      <a:gd name="T13" fmla="*/ 14 h 21"/>
                      <a:gd name="T14" fmla="*/ 8 w 15"/>
                      <a:gd name="T15" fmla="*/ 7 h 21"/>
                      <a:gd name="T16" fmla="*/ 8 w 15"/>
                      <a:gd name="T17" fmla="*/ 3 h 21"/>
                      <a:gd name="T18" fmla="*/ 0 w 15"/>
                      <a:gd name="T19" fmla="*/ 0 h 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5"/>
                      <a:gd name="T31" fmla="*/ 0 h 21"/>
                      <a:gd name="T32" fmla="*/ 15 w 15"/>
                      <a:gd name="T33" fmla="*/ 21 h 2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5" h="21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4" y="14"/>
                        </a:lnTo>
                        <a:lnTo>
                          <a:pt x="4" y="18"/>
                        </a:lnTo>
                        <a:lnTo>
                          <a:pt x="8" y="21"/>
                        </a:lnTo>
                        <a:lnTo>
                          <a:pt x="15" y="21"/>
                        </a:lnTo>
                        <a:lnTo>
                          <a:pt x="15" y="14"/>
                        </a:lnTo>
                        <a:lnTo>
                          <a:pt x="8" y="7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67" name="Freeform 135"/>
                  <p:cNvSpPr>
                    <a:spLocks/>
                  </p:cNvSpPr>
                  <p:nvPr/>
                </p:nvSpPr>
                <p:spPr bwMode="auto">
                  <a:xfrm>
                    <a:off x="2296" y="2915"/>
                    <a:ext cx="22" cy="10"/>
                  </a:xfrm>
                  <a:custGeom>
                    <a:avLst/>
                    <a:gdLst>
                      <a:gd name="T0" fmla="*/ 15 w 22"/>
                      <a:gd name="T1" fmla="*/ 3 h 10"/>
                      <a:gd name="T2" fmla="*/ 18 w 22"/>
                      <a:gd name="T3" fmla="*/ 0 h 10"/>
                      <a:gd name="T4" fmla="*/ 15 w 22"/>
                      <a:gd name="T5" fmla="*/ 3 h 10"/>
                      <a:gd name="T6" fmla="*/ 4 w 22"/>
                      <a:gd name="T7" fmla="*/ 3 h 10"/>
                      <a:gd name="T8" fmla="*/ 0 w 22"/>
                      <a:gd name="T9" fmla="*/ 7 h 10"/>
                      <a:gd name="T10" fmla="*/ 8 w 22"/>
                      <a:gd name="T11" fmla="*/ 10 h 10"/>
                      <a:gd name="T12" fmla="*/ 11 w 22"/>
                      <a:gd name="T13" fmla="*/ 10 h 10"/>
                      <a:gd name="T14" fmla="*/ 15 w 22"/>
                      <a:gd name="T15" fmla="*/ 7 h 10"/>
                      <a:gd name="T16" fmla="*/ 22 w 22"/>
                      <a:gd name="T17" fmla="*/ 7 h 10"/>
                      <a:gd name="T18" fmla="*/ 15 w 22"/>
                      <a:gd name="T19" fmla="*/ 3 h 1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2"/>
                      <a:gd name="T31" fmla="*/ 0 h 10"/>
                      <a:gd name="T32" fmla="*/ 22 w 22"/>
                      <a:gd name="T33" fmla="*/ 10 h 1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2" h="10">
                        <a:moveTo>
                          <a:pt x="15" y="3"/>
                        </a:moveTo>
                        <a:lnTo>
                          <a:pt x="18" y="0"/>
                        </a:lnTo>
                        <a:lnTo>
                          <a:pt x="15" y="3"/>
                        </a:lnTo>
                        <a:lnTo>
                          <a:pt x="4" y="3"/>
                        </a:lnTo>
                        <a:lnTo>
                          <a:pt x="0" y="7"/>
                        </a:lnTo>
                        <a:lnTo>
                          <a:pt x="8" y="10"/>
                        </a:lnTo>
                        <a:lnTo>
                          <a:pt x="11" y="10"/>
                        </a:lnTo>
                        <a:lnTo>
                          <a:pt x="15" y="7"/>
                        </a:lnTo>
                        <a:lnTo>
                          <a:pt x="22" y="7"/>
                        </a:lnTo>
                        <a:lnTo>
                          <a:pt x="15" y="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68" name="Freeform 136"/>
                  <p:cNvSpPr>
                    <a:spLocks/>
                  </p:cNvSpPr>
                  <p:nvPr/>
                </p:nvSpPr>
                <p:spPr bwMode="auto">
                  <a:xfrm>
                    <a:off x="2311" y="2878"/>
                    <a:ext cx="47" cy="44"/>
                  </a:xfrm>
                  <a:custGeom>
                    <a:avLst/>
                    <a:gdLst>
                      <a:gd name="T0" fmla="*/ 39 w 47"/>
                      <a:gd name="T1" fmla="*/ 0 h 44"/>
                      <a:gd name="T2" fmla="*/ 39 w 47"/>
                      <a:gd name="T3" fmla="*/ 15 h 44"/>
                      <a:gd name="T4" fmla="*/ 36 w 47"/>
                      <a:gd name="T5" fmla="*/ 19 h 44"/>
                      <a:gd name="T6" fmla="*/ 29 w 47"/>
                      <a:gd name="T7" fmla="*/ 22 h 44"/>
                      <a:gd name="T8" fmla="*/ 21 w 47"/>
                      <a:gd name="T9" fmla="*/ 26 h 44"/>
                      <a:gd name="T10" fmla="*/ 14 w 47"/>
                      <a:gd name="T11" fmla="*/ 26 h 44"/>
                      <a:gd name="T12" fmla="*/ 0 w 47"/>
                      <a:gd name="T13" fmla="*/ 40 h 44"/>
                      <a:gd name="T14" fmla="*/ 7 w 47"/>
                      <a:gd name="T15" fmla="*/ 44 h 44"/>
                      <a:gd name="T16" fmla="*/ 18 w 47"/>
                      <a:gd name="T17" fmla="*/ 33 h 44"/>
                      <a:gd name="T18" fmla="*/ 25 w 47"/>
                      <a:gd name="T19" fmla="*/ 33 h 44"/>
                      <a:gd name="T20" fmla="*/ 32 w 47"/>
                      <a:gd name="T21" fmla="*/ 29 h 44"/>
                      <a:gd name="T22" fmla="*/ 39 w 47"/>
                      <a:gd name="T23" fmla="*/ 26 h 44"/>
                      <a:gd name="T24" fmla="*/ 43 w 47"/>
                      <a:gd name="T25" fmla="*/ 19 h 44"/>
                      <a:gd name="T26" fmla="*/ 47 w 47"/>
                      <a:gd name="T27" fmla="*/ 11 h 44"/>
                      <a:gd name="T28" fmla="*/ 47 w 47"/>
                      <a:gd name="T29" fmla="*/ 0 h 44"/>
                      <a:gd name="T30" fmla="*/ 47 w 47"/>
                      <a:gd name="T31" fmla="*/ 4 h 44"/>
                      <a:gd name="T32" fmla="*/ 39 w 47"/>
                      <a:gd name="T33" fmla="*/ 0 h 44"/>
                      <a:gd name="T34" fmla="*/ 39 w 47"/>
                      <a:gd name="T35" fmla="*/ 4 h 44"/>
                      <a:gd name="T36" fmla="*/ 39 w 47"/>
                      <a:gd name="T37" fmla="*/ 0 h 4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7"/>
                      <a:gd name="T58" fmla="*/ 0 h 44"/>
                      <a:gd name="T59" fmla="*/ 47 w 47"/>
                      <a:gd name="T60" fmla="*/ 44 h 44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7" h="44">
                        <a:moveTo>
                          <a:pt x="39" y="0"/>
                        </a:moveTo>
                        <a:lnTo>
                          <a:pt x="39" y="15"/>
                        </a:lnTo>
                        <a:lnTo>
                          <a:pt x="36" y="19"/>
                        </a:lnTo>
                        <a:lnTo>
                          <a:pt x="29" y="22"/>
                        </a:lnTo>
                        <a:lnTo>
                          <a:pt x="21" y="26"/>
                        </a:lnTo>
                        <a:lnTo>
                          <a:pt x="14" y="26"/>
                        </a:lnTo>
                        <a:lnTo>
                          <a:pt x="0" y="40"/>
                        </a:lnTo>
                        <a:lnTo>
                          <a:pt x="7" y="44"/>
                        </a:lnTo>
                        <a:lnTo>
                          <a:pt x="18" y="33"/>
                        </a:lnTo>
                        <a:lnTo>
                          <a:pt x="25" y="33"/>
                        </a:lnTo>
                        <a:lnTo>
                          <a:pt x="32" y="29"/>
                        </a:lnTo>
                        <a:lnTo>
                          <a:pt x="39" y="26"/>
                        </a:lnTo>
                        <a:lnTo>
                          <a:pt x="43" y="19"/>
                        </a:lnTo>
                        <a:lnTo>
                          <a:pt x="47" y="11"/>
                        </a:lnTo>
                        <a:lnTo>
                          <a:pt x="47" y="0"/>
                        </a:lnTo>
                        <a:lnTo>
                          <a:pt x="47" y="4"/>
                        </a:lnTo>
                        <a:lnTo>
                          <a:pt x="39" y="0"/>
                        </a:lnTo>
                        <a:lnTo>
                          <a:pt x="39" y="4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69" name="Freeform 137"/>
                  <p:cNvSpPr>
                    <a:spLocks/>
                  </p:cNvSpPr>
                  <p:nvPr/>
                </p:nvSpPr>
                <p:spPr bwMode="auto">
                  <a:xfrm>
                    <a:off x="2350" y="2842"/>
                    <a:ext cx="58" cy="40"/>
                  </a:xfrm>
                  <a:custGeom>
                    <a:avLst/>
                    <a:gdLst>
                      <a:gd name="T0" fmla="*/ 54 w 58"/>
                      <a:gd name="T1" fmla="*/ 0 h 40"/>
                      <a:gd name="T2" fmla="*/ 44 w 58"/>
                      <a:gd name="T3" fmla="*/ 11 h 40"/>
                      <a:gd name="T4" fmla="*/ 36 w 58"/>
                      <a:gd name="T5" fmla="*/ 15 h 40"/>
                      <a:gd name="T6" fmla="*/ 29 w 58"/>
                      <a:gd name="T7" fmla="*/ 18 h 40"/>
                      <a:gd name="T8" fmla="*/ 22 w 58"/>
                      <a:gd name="T9" fmla="*/ 18 h 40"/>
                      <a:gd name="T10" fmla="*/ 15 w 58"/>
                      <a:gd name="T11" fmla="*/ 22 h 40"/>
                      <a:gd name="T12" fmla="*/ 0 w 58"/>
                      <a:gd name="T13" fmla="*/ 36 h 40"/>
                      <a:gd name="T14" fmla="*/ 8 w 58"/>
                      <a:gd name="T15" fmla="*/ 40 h 40"/>
                      <a:gd name="T16" fmla="*/ 11 w 58"/>
                      <a:gd name="T17" fmla="*/ 33 h 40"/>
                      <a:gd name="T18" fmla="*/ 18 w 58"/>
                      <a:gd name="T19" fmla="*/ 29 h 40"/>
                      <a:gd name="T20" fmla="*/ 22 w 58"/>
                      <a:gd name="T21" fmla="*/ 26 h 40"/>
                      <a:gd name="T22" fmla="*/ 33 w 58"/>
                      <a:gd name="T23" fmla="*/ 22 h 40"/>
                      <a:gd name="T24" fmla="*/ 40 w 58"/>
                      <a:gd name="T25" fmla="*/ 22 h 40"/>
                      <a:gd name="T26" fmla="*/ 47 w 58"/>
                      <a:gd name="T27" fmla="*/ 18 h 40"/>
                      <a:gd name="T28" fmla="*/ 54 w 58"/>
                      <a:gd name="T29" fmla="*/ 15 h 40"/>
                      <a:gd name="T30" fmla="*/ 58 w 58"/>
                      <a:gd name="T31" fmla="*/ 8 h 40"/>
                      <a:gd name="T32" fmla="*/ 54 w 58"/>
                      <a:gd name="T33" fmla="*/ 0 h 4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8"/>
                      <a:gd name="T52" fmla="*/ 0 h 40"/>
                      <a:gd name="T53" fmla="*/ 58 w 58"/>
                      <a:gd name="T54" fmla="*/ 40 h 4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8" h="40">
                        <a:moveTo>
                          <a:pt x="54" y="0"/>
                        </a:moveTo>
                        <a:lnTo>
                          <a:pt x="44" y="11"/>
                        </a:lnTo>
                        <a:lnTo>
                          <a:pt x="36" y="15"/>
                        </a:lnTo>
                        <a:lnTo>
                          <a:pt x="29" y="18"/>
                        </a:lnTo>
                        <a:lnTo>
                          <a:pt x="22" y="18"/>
                        </a:lnTo>
                        <a:lnTo>
                          <a:pt x="15" y="22"/>
                        </a:lnTo>
                        <a:lnTo>
                          <a:pt x="0" y="36"/>
                        </a:lnTo>
                        <a:lnTo>
                          <a:pt x="8" y="40"/>
                        </a:lnTo>
                        <a:lnTo>
                          <a:pt x="11" y="33"/>
                        </a:lnTo>
                        <a:lnTo>
                          <a:pt x="18" y="29"/>
                        </a:lnTo>
                        <a:lnTo>
                          <a:pt x="22" y="26"/>
                        </a:lnTo>
                        <a:lnTo>
                          <a:pt x="33" y="22"/>
                        </a:lnTo>
                        <a:lnTo>
                          <a:pt x="40" y="22"/>
                        </a:lnTo>
                        <a:lnTo>
                          <a:pt x="47" y="18"/>
                        </a:lnTo>
                        <a:lnTo>
                          <a:pt x="54" y="15"/>
                        </a:lnTo>
                        <a:lnTo>
                          <a:pt x="58" y="8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70" name="Freeform 138"/>
                  <p:cNvSpPr>
                    <a:spLocks/>
                  </p:cNvSpPr>
                  <p:nvPr/>
                </p:nvSpPr>
                <p:spPr bwMode="auto">
                  <a:xfrm>
                    <a:off x="2404" y="2778"/>
                    <a:ext cx="83" cy="72"/>
                  </a:xfrm>
                  <a:custGeom>
                    <a:avLst/>
                    <a:gdLst>
                      <a:gd name="T0" fmla="*/ 80 w 83"/>
                      <a:gd name="T1" fmla="*/ 0 h 72"/>
                      <a:gd name="T2" fmla="*/ 76 w 83"/>
                      <a:gd name="T3" fmla="*/ 0 h 72"/>
                      <a:gd name="T4" fmla="*/ 69 w 83"/>
                      <a:gd name="T5" fmla="*/ 10 h 72"/>
                      <a:gd name="T6" fmla="*/ 58 w 83"/>
                      <a:gd name="T7" fmla="*/ 18 h 72"/>
                      <a:gd name="T8" fmla="*/ 51 w 83"/>
                      <a:gd name="T9" fmla="*/ 25 h 72"/>
                      <a:gd name="T10" fmla="*/ 40 w 83"/>
                      <a:gd name="T11" fmla="*/ 32 h 72"/>
                      <a:gd name="T12" fmla="*/ 22 w 83"/>
                      <a:gd name="T13" fmla="*/ 50 h 72"/>
                      <a:gd name="T14" fmla="*/ 11 w 83"/>
                      <a:gd name="T15" fmla="*/ 57 h 72"/>
                      <a:gd name="T16" fmla="*/ 0 w 83"/>
                      <a:gd name="T17" fmla="*/ 64 h 72"/>
                      <a:gd name="T18" fmla="*/ 4 w 83"/>
                      <a:gd name="T19" fmla="*/ 72 h 72"/>
                      <a:gd name="T20" fmla="*/ 15 w 83"/>
                      <a:gd name="T21" fmla="*/ 64 h 72"/>
                      <a:gd name="T22" fmla="*/ 26 w 83"/>
                      <a:gd name="T23" fmla="*/ 54 h 72"/>
                      <a:gd name="T24" fmla="*/ 36 w 83"/>
                      <a:gd name="T25" fmla="*/ 46 h 72"/>
                      <a:gd name="T26" fmla="*/ 44 w 83"/>
                      <a:gd name="T27" fmla="*/ 39 h 72"/>
                      <a:gd name="T28" fmla="*/ 54 w 83"/>
                      <a:gd name="T29" fmla="*/ 32 h 72"/>
                      <a:gd name="T30" fmla="*/ 65 w 83"/>
                      <a:gd name="T31" fmla="*/ 25 h 72"/>
                      <a:gd name="T32" fmla="*/ 73 w 83"/>
                      <a:gd name="T33" fmla="*/ 14 h 72"/>
                      <a:gd name="T34" fmla="*/ 83 w 83"/>
                      <a:gd name="T35" fmla="*/ 3 h 72"/>
                      <a:gd name="T36" fmla="*/ 80 w 83"/>
                      <a:gd name="T37" fmla="*/ 3 h 72"/>
                      <a:gd name="T38" fmla="*/ 80 w 83"/>
                      <a:gd name="T39" fmla="*/ 0 h 72"/>
                      <a:gd name="T40" fmla="*/ 76 w 83"/>
                      <a:gd name="T41" fmla="*/ 0 h 72"/>
                      <a:gd name="T42" fmla="*/ 80 w 83"/>
                      <a:gd name="T43" fmla="*/ 0 h 7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83"/>
                      <a:gd name="T67" fmla="*/ 0 h 72"/>
                      <a:gd name="T68" fmla="*/ 83 w 83"/>
                      <a:gd name="T69" fmla="*/ 72 h 7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83" h="72">
                        <a:moveTo>
                          <a:pt x="80" y="0"/>
                        </a:moveTo>
                        <a:lnTo>
                          <a:pt x="76" y="0"/>
                        </a:lnTo>
                        <a:lnTo>
                          <a:pt x="69" y="10"/>
                        </a:lnTo>
                        <a:lnTo>
                          <a:pt x="58" y="18"/>
                        </a:lnTo>
                        <a:lnTo>
                          <a:pt x="51" y="25"/>
                        </a:lnTo>
                        <a:lnTo>
                          <a:pt x="40" y="32"/>
                        </a:lnTo>
                        <a:lnTo>
                          <a:pt x="22" y="50"/>
                        </a:lnTo>
                        <a:lnTo>
                          <a:pt x="11" y="57"/>
                        </a:lnTo>
                        <a:lnTo>
                          <a:pt x="0" y="64"/>
                        </a:lnTo>
                        <a:lnTo>
                          <a:pt x="4" y="72"/>
                        </a:lnTo>
                        <a:lnTo>
                          <a:pt x="15" y="64"/>
                        </a:lnTo>
                        <a:lnTo>
                          <a:pt x="26" y="54"/>
                        </a:lnTo>
                        <a:lnTo>
                          <a:pt x="36" y="46"/>
                        </a:lnTo>
                        <a:lnTo>
                          <a:pt x="44" y="39"/>
                        </a:lnTo>
                        <a:lnTo>
                          <a:pt x="54" y="32"/>
                        </a:lnTo>
                        <a:lnTo>
                          <a:pt x="65" y="25"/>
                        </a:lnTo>
                        <a:lnTo>
                          <a:pt x="73" y="14"/>
                        </a:lnTo>
                        <a:lnTo>
                          <a:pt x="83" y="3"/>
                        </a:lnTo>
                        <a:lnTo>
                          <a:pt x="80" y="3"/>
                        </a:lnTo>
                        <a:lnTo>
                          <a:pt x="80" y="0"/>
                        </a:lnTo>
                        <a:lnTo>
                          <a:pt x="76" y="0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71" name="Freeform 139"/>
                  <p:cNvSpPr>
                    <a:spLocks/>
                  </p:cNvSpPr>
                  <p:nvPr/>
                </p:nvSpPr>
                <p:spPr bwMode="auto">
                  <a:xfrm>
                    <a:off x="2484" y="2734"/>
                    <a:ext cx="115" cy="47"/>
                  </a:xfrm>
                  <a:custGeom>
                    <a:avLst/>
                    <a:gdLst>
                      <a:gd name="T0" fmla="*/ 111 w 115"/>
                      <a:gd name="T1" fmla="*/ 0 h 47"/>
                      <a:gd name="T2" fmla="*/ 104 w 115"/>
                      <a:gd name="T3" fmla="*/ 0 h 47"/>
                      <a:gd name="T4" fmla="*/ 97 w 115"/>
                      <a:gd name="T5" fmla="*/ 4 h 47"/>
                      <a:gd name="T6" fmla="*/ 90 w 115"/>
                      <a:gd name="T7" fmla="*/ 4 h 47"/>
                      <a:gd name="T8" fmla="*/ 83 w 115"/>
                      <a:gd name="T9" fmla="*/ 8 h 47"/>
                      <a:gd name="T10" fmla="*/ 75 w 115"/>
                      <a:gd name="T11" fmla="*/ 11 h 47"/>
                      <a:gd name="T12" fmla="*/ 68 w 115"/>
                      <a:gd name="T13" fmla="*/ 15 h 47"/>
                      <a:gd name="T14" fmla="*/ 61 w 115"/>
                      <a:gd name="T15" fmla="*/ 18 h 47"/>
                      <a:gd name="T16" fmla="*/ 57 w 115"/>
                      <a:gd name="T17" fmla="*/ 22 h 47"/>
                      <a:gd name="T18" fmla="*/ 50 w 115"/>
                      <a:gd name="T19" fmla="*/ 26 h 47"/>
                      <a:gd name="T20" fmla="*/ 43 w 115"/>
                      <a:gd name="T21" fmla="*/ 29 h 47"/>
                      <a:gd name="T22" fmla="*/ 36 w 115"/>
                      <a:gd name="T23" fmla="*/ 33 h 47"/>
                      <a:gd name="T24" fmla="*/ 29 w 115"/>
                      <a:gd name="T25" fmla="*/ 36 h 47"/>
                      <a:gd name="T26" fmla="*/ 21 w 115"/>
                      <a:gd name="T27" fmla="*/ 36 h 47"/>
                      <a:gd name="T28" fmla="*/ 14 w 115"/>
                      <a:gd name="T29" fmla="*/ 40 h 47"/>
                      <a:gd name="T30" fmla="*/ 7 w 115"/>
                      <a:gd name="T31" fmla="*/ 40 h 47"/>
                      <a:gd name="T32" fmla="*/ 0 w 115"/>
                      <a:gd name="T33" fmla="*/ 44 h 47"/>
                      <a:gd name="T34" fmla="*/ 0 w 115"/>
                      <a:gd name="T35" fmla="*/ 47 h 47"/>
                      <a:gd name="T36" fmla="*/ 18 w 115"/>
                      <a:gd name="T37" fmla="*/ 47 h 47"/>
                      <a:gd name="T38" fmla="*/ 25 w 115"/>
                      <a:gd name="T39" fmla="*/ 44 h 47"/>
                      <a:gd name="T40" fmla="*/ 32 w 115"/>
                      <a:gd name="T41" fmla="*/ 44 h 47"/>
                      <a:gd name="T42" fmla="*/ 39 w 115"/>
                      <a:gd name="T43" fmla="*/ 40 h 47"/>
                      <a:gd name="T44" fmla="*/ 47 w 115"/>
                      <a:gd name="T45" fmla="*/ 36 h 47"/>
                      <a:gd name="T46" fmla="*/ 54 w 115"/>
                      <a:gd name="T47" fmla="*/ 33 h 47"/>
                      <a:gd name="T48" fmla="*/ 61 w 115"/>
                      <a:gd name="T49" fmla="*/ 29 h 47"/>
                      <a:gd name="T50" fmla="*/ 65 w 115"/>
                      <a:gd name="T51" fmla="*/ 26 h 47"/>
                      <a:gd name="T52" fmla="*/ 72 w 115"/>
                      <a:gd name="T53" fmla="*/ 22 h 47"/>
                      <a:gd name="T54" fmla="*/ 79 w 115"/>
                      <a:gd name="T55" fmla="*/ 18 h 47"/>
                      <a:gd name="T56" fmla="*/ 86 w 115"/>
                      <a:gd name="T57" fmla="*/ 15 h 47"/>
                      <a:gd name="T58" fmla="*/ 93 w 115"/>
                      <a:gd name="T59" fmla="*/ 11 h 47"/>
                      <a:gd name="T60" fmla="*/ 101 w 115"/>
                      <a:gd name="T61" fmla="*/ 8 h 47"/>
                      <a:gd name="T62" fmla="*/ 115 w 115"/>
                      <a:gd name="T63" fmla="*/ 8 h 47"/>
                      <a:gd name="T64" fmla="*/ 115 w 115"/>
                      <a:gd name="T65" fmla="*/ 4 h 47"/>
                      <a:gd name="T66" fmla="*/ 115 w 115"/>
                      <a:gd name="T67" fmla="*/ 8 h 47"/>
                      <a:gd name="T68" fmla="*/ 115 w 115"/>
                      <a:gd name="T69" fmla="*/ 4 h 47"/>
                      <a:gd name="T70" fmla="*/ 111 w 115"/>
                      <a:gd name="T71" fmla="*/ 0 h 4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15"/>
                      <a:gd name="T109" fmla="*/ 0 h 47"/>
                      <a:gd name="T110" fmla="*/ 115 w 115"/>
                      <a:gd name="T111" fmla="*/ 47 h 47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15" h="47">
                        <a:moveTo>
                          <a:pt x="111" y="0"/>
                        </a:moveTo>
                        <a:lnTo>
                          <a:pt x="104" y="0"/>
                        </a:lnTo>
                        <a:lnTo>
                          <a:pt x="97" y="4"/>
                        </a:lnTo>
                        <a:lnTo>
                          <a:pt x="90" y="4"/>
                        </a:lnTo>
                        <a:lnTo>
                          <a:pt x="83" y="8"/>
                        </a:lnTo>
                        <a:lnTo>
                          <a:pt x="75" y="11"/>
                        </a:lnTo>
                        <a:lnTo>
                          <a:pt x="68" y="15"/>
                        </a:lnTo>
                        <a:lnTo>
                          <a:pt x="61" y="18"/>
                        </a:lnTo>
                        <a:lnTo>
                          <a:pt x="57" y="22"/>
                        </a:lnTo>
                        <a:lnTo>
                          <a:pt x="50" y="26"/>
                        </a:lnTo>
                        <a:lnTo>
                          <a:pt x="43" y="29"/>
                        </a:lnTo>
                        <a:lnTo>
                          <a:pt x="36" y="33"/>
                        </a:lnTo>
                        <a:lnTo>
                          <a:pt x="29" y="36"/>
                        </a:lnTo>
                        <a:lnTo>
                          <a:pt x="21" y="36"/>
                        </a:lnTo>
                        <a:lnTo>
                          <a:pt x="14" y="40"/>
                        </a:lnTo>
                        <a:lnTo>
                          <a:pt x="7" y="40"/>
                        </a:lnTo>
                        <a:lnTo>
                          <a:pt x="0" y="44"/>
                        </a:lnTo>
                        <a:lnTo>
                          <a:pt x="0" y="47"/>
                        </a:lnTo>
                        <a:lnTo>
                          <a:pt x="18" y="47"/>
                        </a:lnTo>
                        <a:lnTo>
                          <a:pt x="25" y="44"/>
                        </a:lnTo>
                        <a:lnTo>
                          <a:pt x="32" y="44"/>
                        </a:lnTo>
                        <a:lnTo>
                          <a:pt x="39" y="40"/>
                        </a:lnTo>
                        <a:lnTo>
                          <a:pt x="47" y="36"/>
                        </a:lnTo>
                        <a:lnTo>
                          <a:pt x="54" y="33"/>
                        </a:lnTo>
                        <a:lnTo>
                          <a:pt x="61" y="29"/>
                        </a:lnTo>
                        <a:lnTo>
                          <a:pt x="65" y="26"/>
                        </a:lnTo>
                        <a:lnTo>
                          <a:pt x="72" y="22"/>
                        </a:lnTo>
                        <a:lnTo>
                          <a:pt x="79" y="18"/>
                        </a:lnTo>
                        <a:lnTo>
                          <a:pt x="86" y="15"/>
                        </a:lnTo>
                        <a:lnTo>
                          <a:pt x="93" y="11"/>
                        </a:lnTo>
                        <a:lnTo>
                          <a:pt x="101" y="8"/>
                        </a:lnTo>
                        <a:lnTo>
                          <a:pt x="115" y="8"/>
                        </a:lnTo>
                        <a:lnTo>
                          <a:pt x="115" y="4"/>
                        </a:lnTo>
                        <a:lnTo>
                          <a:pt x="115" y="8"/>
                        </a:lnTo>
                        <a:lnTo>
                          <a:pt x="115" y="4"/>
                        </a:lnTo>
                        <a:lnTo>
                          <a:pt x="111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72" name="Freeform 140"/>
                  <p:cNvSpPr>
                    <a:spLocks/>
                  </p:cNvSpPr>
                  <p:nvPr/>
                </p:nvSpPr>
                <p:spPr bwMode="auto">
                  <a:xfrm>
                    <a:off x="2595" y="2651"/>
                    <a:ext cx="62" cy="87"/>
                  </a:xfrm>
                  <a:custGeom>
                    <a:avLst/>
                    <a:gdLst>
                      <a:gd name="T0" fmla="*/ 58 w 62"/>
                      <a:gd name="T1" fmla="*/ 4 h 87"/>
                      <a:gd name="T2" fmla="*/ 58 w 62"/>
                      <a:gd name="T3" fmla="*/ 0 h 87"/>
                      <a:gd name="T4" fmla="*/ 51 w 62"/>
                      <a:gd name="T5" fmla="*/ 11 h 87"/>
                      <a:gd name="T6" fmla="*/ 44 w 62"/>
                      <a:gd name="T7" fmla="*/ 22 h 87"/>
                      <a:gd name="T8" fmla="*/ 36 w 62"/>
                      <a:gd name="T9" fmla="*/ 33 h 87"/>
                      <a:gd name="T10" fmla="*/ 29 w 62"/>
                      <a:gd name="T11" fmla="*/ 44 h 87"/>
                      <a:gd name="T12" fmla="*/ 22 w 62"/>
                      <a:gd name="T13" fmla="*/ 54 h 87"/>
                      <a:gd name="T14" fmla="*/ 15 w 62"/>
                      <a:gd name="T15" fmla="*/ 65 h 87"/>
                      <a:gd name="T16" fmla="*/ 8 w 62"/>
                      <a:gd name="T17" fmla="*/ 72 h 87"/>
                      <a:gd name="T18" fmla="*/ 0 w 62"/>
                      <a:gd name="T19" fmla="*/ 83 h 87"/>
                      <a:gd name="T20" fmla="*/ 4 w 62"/>
                      <a:gd name="T21" fmla="*/ 87 h 87"/>
                      <a:gd name="T22" fmla="*/ 15 w 62"/>
                      <a:gd name="T23" fmla="*/ 80 h 87"/>
                      <a:gd name="T24" fmla="*/ 22 w 62"/>
                      <a:gd name="T25" fmla="*/ 69 h 87"/>
                      <a:gd name="T26" fmla="*/ 29 w 62"/>
                      <a:gd name="T27" fmla="*/ 58 h 87"/>
                      <a:gd name="T28" fmla="*/ 36 w 62"/>
                      <a:gd name="T29" fmla="*/ 47 h 87"/>
                      <a:gd name="T30" fmla="*/ 44 w 62"/>
                      <a:gd name="T31" fmla="*/ 36 h 87"/>
                      <a:gd name="T32" fmla="*/ 47 w 62"/>
                      <a:gd name="T33" fmla="*/ 26 h 87"/>
                      <a:gd name="T34" fmla="*/ 54 w 62"/>
                      <a:gd name="T35" fmla="*/ 15 h 87"/>
                      <a:gd name="T36" fmla="*/ 62 w 62"/>
                      <a:gd name="T37" fmla="*/ 8 h 87"/>
                      <a:gd name="T38" fmla="*/ 58 w 62"/>
                      <a:gd name="T39" fmla="*/ 4 h 87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2"/>
                      <a:gd name="T61" fmla="*/ 0 h 87"/>
                      <a:gd name="T62" fmla="*/ 62 w 62"/>
                      <a:gd name="T63" fmla="*/ 87 h 87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2" h="87">
                        <a:moveTo>
                          <a:pt x="58" y="4"/>
                        </a:moveTo>
                        <a:lnTo>
                          <a:pt x="58" y="0"/>
                        </a:lnTo>
                        <a:lnTo>
                          <a:pt x="51" y="11"/>
                        </a:lnTo>
                        <a:lnTo>
                          <a:pt x="44" y="22"/>
                        </a:lnTo>
                        <a:lnTo>
                          <a:pt x="36" y="33"/>
                        </a:lnTo>
                        <a:lnTo>
                          <a:pt x="29" y="44"/>
                        </a:lnTo>
                        <a:lnTo>
                          <a:pt x="22" y="54"/>
                        </a:lnTo>
                        <a:lnTo>
                          <a:pt x="15" y="65"/>
                        </a:lnTo>
                        <a:lnTo>
                          <a:pt x="8" y="72"/>
                        </a:lnTo>
                        <a:lnTo>
                          <a:pt x="0" y="83"/>
                        </a:lnTo>
                        <a:lnTo>
                          <a:pt x="4" y="87"/>
                        </a:lnTo>
                        <a:lnTo>
                          <a:pt x="15" y="80"/>
                        </a:lnTo>
                        <a:lnTo>
                          <a:pt x="22" y="69"/>
                        </a:lnTo>
                        <a:lnTo>
                          <a:pt x="29" y="58"/>
                        </a:lnTo>
                        <a:lnTo>
                          <a:pt x="36" y="47"/>
                        </a:lnTo>
                        <a:lnTo>
                          <a:pt x="44" y="36"/>
                        </a:lnTo>
                        <a:lnTo>
                          <a:pt x="47" y="26"/>
                        </a:lnTo>
                        <a:lnTo>
                          <a:pt x="54" y="15"/>
                        </a:lnTo>
                        <a:lnTo>
                          <a:pt x="62" y="8"/>
                        </a:lnTo>
                        <a:lnTo>
                          <a:pt x="58" y="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73" name="Freeform 141"/>
                  <p:cNvSpPr>
                    <a:spLocks/>
                  </p:cNvSpPr>
                  <p:nvPr/>
                </p:nvSpPr>
                <p:spPr bwMode="auto">
                  <a:xfrm>
                    <a:off x="2653" y="2597"/>
                    <a:ext cx="65" cy="62"/>
                  </a:xfrm>
                  <a:custGeom>
                    <a:avLst/>
                    <a:gdLst>
                      <a:gd name="T0" fmla="*/ 61 w 65"/>
                      <a:gd name="T1" fmla="*/ 0 h 62"/>
                      <a:gd name="T2" fmla="*/ 58 w 65"/>
                      <a:gd name="T3" fmla="*/ 4 h 62"/>
                      <a:gd name="T4" fmla="*/ 54 w 65"/>
                      <a:gd name="T5" fmla="*/ 11 h 62"/>
                      <a:gd name="T6" fmla="*/ 51 w 65"/>
                      <a:gd name="T7" fmla="*/ 18 h 62"/>
                      <a:gd name="T8" fmla="*/ 40 w 65"/>
                      <a:gd name="T9" fmla="*/ 26 h 62"/>
                      <a:gd name="T10" fmla="*/ 33 w 65"/>
                      <a:gd name="T11" fmla="*/ 29 h 62"/>
                      <a:gd name="T12" fmla="*/ 25 w 65"/>
                      <a:gd name="T13" fmla="*/ 33 h 62"/>
                      <a:gd name="T14" fmla="*/ 15 w 65"/>
                      <a:gd name="T15" fmla="*/ 40 h 62"/>
                      <a:gd name="T16" fmla="*/ 7 w 65"/>
                      <a:gd name="T17" fmla="*/ 47 h 62"/>
                      <a:gd name="T18" fmla="*/ 0 w 65"/>
                      <a:gd name="T19" fmla="*/ 58 h 62"/>
                      <a:gd name="T20" fmla="*/ 4 w 65"/>
                      <a:gd name="T21" fmla="*/ 62 h 62"/>
                      <a:gd name="T22" fmla="*/ 11 w 65"/>
                      <a:gd name="T23" fmla="*/ 51 h 62"/>
                      <a:gd name="T24" fmla="*/ 18 w 65"/>
                      <a:gd name="T25" fmla="*/ 47 h 62"/>
                      <a:gd name="T26" fmla="*/ 29 w 65"/>
                      <a:gd name="T27" fmla="*/ 40 h 62"/>
                      <a:gd name="T28" fmla="*/ 36 w 65"/>
                      <a:gd name="T29" fmla="*/ 36 h 62"/>
                      <a:gd name="T30" fmla="*/ 43 w 65"/>
                      <a:gd name="T31" fmla="*/ 29 h 62"/>
                      <a:gd name="T32" fmla="*/ 54 w 65"/>
                      <a:gd name="T33" fmla="*/ 22 h 62"/>
                      <a:gd name="T34" fmla="*/ 61 w 65"/>
                      <a:gd name="T35" fmla="*/ 15 h 62"/>
                      <a:gd name="T36" fmla="*/ 65 w 65"/>
                      <a:gd name="T37" fmla="*/ 4 h 62"/>
                      <a:gd name="T38" fmla="*/ 61 w 65"/>
                      <a:gd name="T39" fmla="*/ 8 h 62"/>
                      <a:gd name="T40" fmla="*/ 61 w 65"/>
                      <a:gd name="T41" fmla="*/ 0 h 62"/>
                      <a:gd name="T42" fmla="*/ 58 w 65"/>
                      <a:gd name="T43" fmla="*/ 0 h 62"/>
                      <a:gd name="T44" fmla="*/ 58 w 65"/>
                      <a:gd name="T45" fmla="*/ 4 h 62"/>
                      <a:gd name="T46" fmla="*/ 61 w 65"/>
                      <a:gd name="T47" fmla="*/ 0 h 6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65"/>
                      <a:gd name="T73" fmla="*/ 0 h 62"/>
                      <a:gd name="T74" fmla="*/ 65 w 65"/>
                      <a:gd name="T75" fmla="*/ 62 h 62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65" h="62">
                        <a:moveTo>
                          <a:pt x="61" y="0"/>
                        </a:moveTo>
                        <a:lnTo>
                          <a:pt x="58" y="4"/>
                        </a:lnTo>
                        <a:lnTo>
                          <a:pt x="54" y="11"/>
                        </a:lnTo>
                        <a:lnTo>
                          <a:pt x="51" y="18"/>
                        </a:lnTo>
                        <a:lnTo>
                          <a:pt x="40" y="26"/>
                        </a:lnTo>
                        <a:lnTo>
                          <a:pt x="33" y="29"/>
                        </a:lnTo>
                        <a:lnTo>
                          <a:pt x="25" y="33"/>
                        </a:lnTo>
                        <a:lnTo>
                          <a:pt x="15" y="40"/>
                        </a:lnTo>
                        <a:lnTo>
                          <a:pt x="7" y="47"/>
                        </a:lnTo>
                        <a:lnTo>
                          <a:pt x="0" y="58"/>
                        </a:lnTo>
                        <a:lnTo>
                          <a:pt x="4" y="62"/>
                        </a:lnTo>
                        <a:lnTo>
                          <a:pt x="11" y="51"/>
                        </a:lnTo>
                        <a:lnTo>
                          <a:pt x="18" y="47"/>
                        </a:lnTo>
                        <a:lnTo>
                          <a:pt x="29" y="40"/>
                        </a:lnTo>
                        <a:lnTo>
                          <a:pt x="36" y="36"/>
                        </a:lnTo>
                        <a:lnTo>
                          <a:pt x="43" y="29"/>
                        </a:lnTo>
                        <a:lnTo>
                          <a:pt x="54" y="22"/>
                        </a:lnTo>
                        <a:lnTo>
                          <a:pt x="61" y="15"/>
                        </a:lnTo>
                        <a:lnTo>
                          <a:pt x="65" y="4"/>
                        </a:lnTo>
                        <a:lnTo>
                          <a:pt x="61" y="8"/>
                        </a:lnTo>
                        <a:lnTo>
                          <a:pt x="61" y="0"/>
                        </a:lnTo>
                        <a:lnTo>
                          <a:pt x="58" y="0"/>
                        </a:lnTo>
                        <a:lnTo>
                          <a:pt x="58" y="4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74" name="Freeform 142"/>
                  <p:cNvSpPr>
                    <a:spLocks/>
                  </p:cNvSpPr>
                  <p:nvPr/>
                </p:nvSpPr>
                <p:spPr bwMode="auto">
                  <a:xfrm>
                    <a:off x="2714" y="2547"/>
                    <a:ext cx="36" cy="58"/>
                  </a:xfrm>
                  <a:custGeom>
                    <a:avLst/>
                    <a:gdLst>
                      <a:gd name="T0" fmla="*/ 29 w 36"/>
                      <a:gd name="T1" fmla="*/ 0 h 58"/>
                      <a:gd name="T2" fmla="*/ 26 w 36"/>
                      <a:gd name="T3" fmla="*/ 11 h 58"/>
                      <a:gd name="T4" fmla="*/ 26 w 36"/>
                      <a:gd name="T5" fmla="*/ 18 h 58"/>
                      <a:gd name="T6" fmla="*/ 22 w 36"/>
                      <a:gd name="T7" fmla="*/ 25 h 58"/>
                      <a:gd name="T8" fmla="*/ 22 w 36"/>
                      <a:gd name="T9" fmla="*/ 32 h 58"/>
                      <a:gd name="T10" fmla="*/ 18 w 36"/>
                      <a:gd name="T11" fmla="*/ 39 h 58"/>
                      <a:gd name="T12" fmla="*/ 15 w 36"/>
                      <a:gd name="T13" fmla="*/ 43 h 58"/>
                      <a:gd name="T14" fmla="*/ 8 w 36"/>
                      <a:gd name="T15" fmla="*/ 47 h 58"/>
                      <a:gd name="T16" fmla="*/ 0 w 36"/>
                      <a:gd name="T17" fmla="*/ 50 h 58"/>
                      <a:gd name="T18" fmla="*/ 0 w 36"/>
                      <a:gd name="T19" fmla="*/ 58 h 58"/>
                      <a:gd name="T20" fmla="*/ 11 w 36"/>
                      <a:gd name="T21" fmla="*/ 54 h 58"/>
                      <a:gd name="T22" fmla="*/ 18 w 36"/>
                      <a:gd name="T23" fmla="*/ 50 h 58"/>
                      <a:gd name="T24" fmla="*/ 22 w 36"/>
                      <a:gd name="T25" fmla="*/ 43 h 58"/>
                      <a:gd name="T26" fmla="*/ 29 w 36"/>
                      <a:gd name="T27" fmla="*/ 36 h 58"/>
                      <a:gd name="T28" fmla="*/ 29 w 36"/>
                      <a:gd name="T29" fmla="*/ 25 h 58"/>
                      <a:gd name="T30" fmla="*/ 33 w 36"/>
                      <a:gd name="T31" fmla="*/ 18 h 58"/>
                      <a:gd name="T32" fmla="*/ 33 w 36"/>
                      <a:gd name="T33" fmla="*/ 11 h 58"/>
                      <a:gd name="T34" fmla="*/ 36 w 36"/>
                      <a:gd name="T35" fmla="*/ 3 h 58"/>
                      <a:gd name="T36" fmla="*/ 33 w 36"/>
                      <a:gd name="T37" fmla="*/ 3 h 58"/>
                      <a:gd name="T38" fmla="*/ 29 w 36"/>
                      <a:gd name="T39" fmla="*/ 0 h 5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36"/>
                      <a:gd name="T61" fmla="*/ 0 h 58"/>
                      <a:gd name="T62" fmla="*/ 36 w 36"/>
                      <a:gd name="T63" fmla="*/ 58 h 5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36" h="58">
                        <a:moveTo>
                          <a:pt x="29" y="0"/>
                        </a:moveTo>
                        <a:lnTo>
                          <a:pt x="26" y="11"/>
                        </a:lnTo>
                        <a:lnTo>
                          <a:pt x="26" y="18"/>
                        </a:lnTo>
                        <a:lnTo>
                          <a:pt x="22" y="25"/>
                        </a:lnTo>
                        <a:lnTo>
                          <a:pt x="22" y="32"/>
                        </a:lnTo>
                        <a:lnTo>
                          <a:pt x="18" y="39"/>
                        </a:lnTo>
                        <a:lnTo>
                          <a:pt x="15" y="43"/>
                        </a:lnTo>
                        <a:lnTo>
                          <a:pt x="8" y="47"/>
                        </a:lnTo>
                        <a:lnTo>
                          <a:pt x="0" y="50"/>
                        </a:lnTo>
                        <a:lnTo>
                          <a:pt x="0" y="58"/>
                        </a:lnTo>
                        <a:lnTo>
                          <a:pt x="11" y="54"/>
                        </a:lnTo>
                        <a:lnTo>
                          <a:pt x="18" y="50"/>
                        </a:lnTo>
                        <a:lnTo>
                          <a:pt x="22" y="43"/>
                        </a:lnTo>
                        <a:lnTo>
                          <a:pt x="29" y="36"/>
                        </a:lnTo>
                        <a:lnTo>
                          <a:pt x="29" y="25"/>
                        </a:lnTo>
                        <a:lnTo>
                          <a:pt x="33" y="18"/>
                        </a:lnTo>
                        <a:lnTo>
                          <a:pt x="33" y="11"/>
                        </a:lnTo>
                        <a:lnTo>
                          <a:pt x="36" y="3"/>
                        </a:lnTo>
                        <a:lnTo>
                          <a:pt x="33" y="3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75" name="Freeform 143"/>
                  <p:cNvSpPr>
                    <a:spLocks/>
                  </p:cNvSpPr>
                  <p:nvPr/>
                </p:nvSpPr>
                <p:spPr bwMode="auto">
                  <a:xfrm>
                    <a:off x="2743" y="2493"/>
                    <a:ext cx="61" cy="57"/>
                  </a:xfrm>
                  <a:custGeom>
                    <a:avLst/>
                    <a:gdLst>
                      <a:gd name="T0" fmla="*/ 54 w 61"/>
                      <a:gd name="T1" fmla="*/ 3 h 57"/>
                      <a:gd name="T2" fmla="*/ 58 w 61"/>
                      <a:gd name="T3" fmla="*/ 0 h 57"/>
                      <a:gd name="T4" fmla="*/ 47 w 61"/>
                      <a:gd name="T5" fmla="*/ 3 h 57"/>
                      <a:gd name="T6" fmla="*/ 25 w 61"/>
                      <a:gd name="T7" fmla="*/ 25 h 57"/>
                      <a:gd name="T8" fmla="*/ 22 w 61"/>
                      <a:gd name="T9" fmla="*/ 32 h 57"/>
                      <a:gd name="T10" fmla="*/ 0 w 61"/>
                      <a:gd name="T11" fmla="*/ 54 h 57"/>
                      <a:gd name="T12" fmla="*/ 4 w 61"/>
                      <a:gd name="T13" fmla="*/ 57 h 57"/>
                      <a:gd name="T14" fmla="*/ 11 w 61"/>
                      <a:gd name="T15" fmla="*/ 54 h 57"/>
                      <a:gd name="T16" fmla="*/ 22 w 61"/>
                      <a:gd name="T17" fmla="*/ 47 h 57"/>
                      <a:gd name="T18" fmla="*/ 25 w 61"/>
                      <a:gd name="T19" fmla="*/ 39 h 57"/>
                      <a:gd name="T20" fmla="*/ 33 w 61"/>
                      <a:gd name="T21" fmla="*/ 29 h 57"/>
                      <a:gd name="T22" fmla="*/ 36 w 61"/>
                      <a:gd name="T23" fmla="*/ 21 h 57"/>
                      <a:gd name="T24" fmla="*/ 43 w 61"/>
                      <a:gd name="T25" fmla="*/ 18 h 57"/>
                      <a:gd name="T26" fmla="*/ 51 w 61"/>
                      <a:gd name="T27" fmla="*/ 11 h 57"/>
                      <a:gd name="T28" fmla="*/ 58 w 61"/>
                      <a:gd name="T29" fmla="*/ 7 h 57"/>
                      <a:gd name="T30" fmla="*/ 61 w 61"/>
                      <a:gd name="T31" fmla="*/ 7 h 57"/>
                      <a:gd name="T32" fmla="*/ 58 w 61"/>
                      <a:gd name="T33" fmla="*/ 7 h 57"/>
                      <a:gd name="T34" fmla="*/ 61 w 61"/>
                      <a:gd name="T35" fmla="*/ 7 h 57"/>
                      <a:gd name="T36" fmla="*/ 54 w 61"/>
                      <a:gd name="T37" fmla="*/ 3 h 5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1"/>
                      <a:gd name="T58" fmla="*/ 0 h 57"/>
                      <a:gd name="T59" fmla="*/ 61 w 61"/>
                      <a:gd name="T60" fmla="*/ 57 h 57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1" h="57">
                        <a:moveTo>
                          <a:pt x="54" y="3"/>
                        </a:moveTo>
                        <a:lnTo>
                          <a:pt x="58" y="0"/>
                        </a:lnTo>
                        <a:lnTo>
                          <a:pt x="47" y="3"/>
                        </a:lnTo>
                        <a:lnTo>
                          <a:pt x="25" y="25"/>
                        </a:lnTo>
                        <a:lnTo>
                          <a:pt x="22" y="32"/>
                        </a:lnTo>
                        <a:lnTo>
                          <a:pt x="0" y="54"/>
                        </a:lnTo>
                        <a:lnTo>
                          <a:pt x="4" y="57"/>
                        </a:lnTo>
                        <a:lnTo>
                          <a:pt x="11" y="54"/>
                        </a:lnTo>
                        <a:lnTo>
                          <a:pt x="22" y="47"/>
                        </a:lnTo>
                        <a:lnTo>
                          <a:pt x="25" y="39"/>
                        </a:lnTo>
                        <a:lnTo>
                          <a:pt x="33" y="29"/>
                        </a:lnTo>
                        <a:lnTo>
                          <a:pt x="36" y="21"/>
                        </a:lnTo>
                        <a:lnTo>
                          <a:pt x="43" y="18"/>
                        </a:lnTo>
                        <a:lnTo>
                          <a:pt x="51" y="11"/>
                        </a:lnTo>
                        <a:lnTo>
                          <a:pt x="58" y="7"/>
                        </a:lnTo>
                        <a:lnTo>
                          <a:pt x="61" y="7"/>
                        </a:lnTo>
                        <a:lnTo>
                          <a:pt x="58" y="7"/>
                        </a:lnTo>
                        <a:lnTo>
                          <a:pt x="61" y="7"/>
                        </a:lnTo>
                        <a:lnTo>
                          <a:pt x="54" y="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76" name="Freeform 144"/>
                  <p:cNvSpPr>
                    <a:spLocks/>
                  </p:cNvSpPr>
                  <p:nvPr/>
                </p:nvSpPr>
                <p:spPr bwMode="auto">
                  <a:xfrm>
                    <a:off x="2797" y="2464"/>
                    <a:ext cx="33" cy="36"/>
                  </a:xfrm>
                  <a:custGeom>
                    <a:avLst/>
                    <a:gdLst>
                      <a:gd name="T0" fmla="*/ 25 w 33"/>
                      <a:gd name="T1" fmla="*/ 0 h 36"/>
                      <a:gd name="T2" fmla="*/ 25 w 33"/>
                      <a:gd name="T3" fmla="*/ 7 h 36"/>
                      <a:gd name="T4" fmla="*/ 11 w 33"/>
                      <a:gd name="T5" fmla="*/ 22 h 36"/>
                      <a:gd name="T6" fmla="*/ 7 w 33"/>
                      <a:gd name="T7" fmla="*/ 22 h 36"/>
                      <a:gd name="T8" fmla="*/ 4 w 33"/>
                      <a:gd name="T9" fmla="*/ 29 h 36"/>
                      <a:gd name="T10" fmla="*/ 0 w 33"/>
                      <a:gd name="T11" fmla="*/ 32 h 36"/>
                      <a:gd name="T12" fmla="*/ 7 w 33"/>
                      <a:gd name="T13" fmla="*/ 36 h 36"/>
                      <a:gd name="T14" fmla="*/ 7 w 33"/>
                      <a:gd name="T15" fmla="*/ 32 h 36"/>
                      <a:gd name="T16" fmla="*/ 18 w 33"/>
                      <a:gd name="T17" fmla="*/ 22 h 36"/>
                      <a:gd name="T18" fmla="*/ 25 w 33"/>
                      <a:gd name="T19" fmla="*/ 22 h 36"/>
                      <a:gd name="T20" fmla="*/ 29 w 33"/>
                      <a:gd name="T21" fmla="*/ 18 h 36"/>
                      <a:gd name="T22" fmla="*/ 29 w 33"/>
                      <a:gd name="T23" fmla="*/ 11 h 36"/>
                      <a:gd name="T24" fmla="*/ 33 w 33"/>
                      <a:gd name="T25" fmla="*/ 4 h 36"/>
                      <a:gd name="T26" fmla="*/ 29 w 33"/>
                      <a:gd name="T27" fmla="*/ 7 h 36"/>
                      <a:gd name="T28" fmla="*/ 25 w 33"/>
                      <a:gd name="T29" fmla="*/ 0 h 36"/>
                      <a:gd name="T30" fmla="*/ 25 w 33"/>
                      <a:gd name="T31" fmla="*/ 4 h 36"/>
                      <a:gd name="T32" fmla="*/ 25 w 33"/>
                      <a:gd name="T33" fmla="*/ 0 h 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3"/>
                      <a:gd name="T52" fmla="*/ 0 h 36"/>
                      <a:gd name="T53" fmla="*/ 33 w 33"/>
                      <a:gd name="T54" fmla="*/ 36 h 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3" h="36">
                        <a:moveTo>
                          <a:pt x="25" y="0"/>
                        </a:moveTo>
                        <a:lnTo>
                          <a:pt x="25" y="7"/>
                        </a:lnTo>
                        <a:lnTo>
                          <a:pt x="11" y="22"/>
                        </a:lnTo>
                        <a:lnTo>
                          <a:pt x="7" y="22"/>
                        </a:lnTo>
                        <a:lnTo>
                          <a:pt x="4" y="29"/>
                        </a:lnTo>
                        <a:lnTo>
                          <a:pt x="0" y="32"/>
                        </a:lnTo>
                        <a:lnTo>
                          <a:pt x="7" y="36"/>
                        </a:lnTo>
                        <a:lnTo>
                          <a:pt x="7" y="32"/>
                        </a:lnTo>
                        <a:lnTo>
                          <a:pt x="18" y="22"/>
                        </a:lnTo>
                        <a:lnTo>
                          <a:pt x="25" y="22"/>
                        </a:lnTo>
                        <a:lnTo>
                          <a:pt x="29" y="18"/>
                        </a:lnTo>
                        <a:lnTo>
                          <a:pt x="29" y="11"/>
                        </a:lnTo>
                        <a:lnTo>
                          <a:pt x="33" y="4"/>
                        </a:lnTo>
                        <a:lnTo>
                          <a:pt x="29" y="7"/>
                        </a:lnTo>
                        <a:lnTo>
                          <a:pt x="25" y="0"/>
                        </a:lnTo>
                        <a:lnTo>
                          <a:pt x="25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77" name="Freeform 145"/>
                  <p:cNvSpPr>
                    <a:spLocks/>
                  </p:cNvSpPr>
                  <p:nvPr/>
                </p:nvSpPr>
                <p:spPr bwMode="auto">
                  <a:xfrm>
                    <a:off x="2822" y="2431"/>
                    <a:ext cx="51" cy="40"/>
                  </a:xfrm>
                  <a:custGeom>
                    <a:avLst/>
                    <a:gdLst>
                      <a:gd name="T0" fmla="*/ 51 w 51"/>
                      <a:gd name="T1" fmla="*/ 0 h 40"/>
                      <a:gd name="T2" fmla="*/ 47 w 51"/>
                      <a:gd name="T3" fmla="*/ 0 h 40"/>
                      <a:gd name="T4" fmla="*/ 40 w 51"/>
                      <a:gd name="T5" fmla="*/ 4 h 40"/>
                      <a:gd name="T6" fmla="*/ 37 w 51"/>
                      <a:gd name="T7" fmla="*/ 11 h 40"/>
                      <a:gd name="T8" fmla="*/ 29 w 51"/>
                      <a:gd name="T9" fmla="*/ 15 h 40"/>
                      <a:gd name="T10" fmla="*/ 22 w 51"/>
                      <a:gd name="T11" fmla="*/ 19 h 40"/>
                      <a:gd name="T12" fmla="*/ 19 w 51"/>
                      <a:gd name="T13" fmla="*/ 22 h 40"/>
                      <a:gd name="T14" fmla="*/ 11 w 51"/>
                      <a:gd name="T15" fmla="*/ 26 h 40"/>
                      <a:gd name="T16" fmla="*/ 8 w 51"/>
                      <a:gd name="T17" fmla="*/ 29 h 40"/>
                      <a:gd name="T18" fmla="*/ 0 w 51"/>
                      <a:gd name="T19" fmla="*/ 33 h 40"/>
                      <a:gd name="T20" fmla="*/ 4 w 51"/>
                      <a:gd name="T21" fmla="*/ 40 h 40"/>
                      <a:gd name="T22" fmla="*/ 11 w 51"/>
                      <a:gd name="T23" fmla="*/ 37 h 40"/>
                      <a:gd name="T24" fmla="*/ 15 w 51"/>
                      <a:gd name="T25" fmla="*/ 33 h 40"/>
                      <a:gd name="T26" fmla="*/ 22 w 51"/>
                      <a:gd name="T27" fmla="*/ 29 h 40"/>
                      <a:gd name="T28" fmla="*/ 26 w 51"/>
                      <a:gd name="T29" fmla="*/ 22 h 40"/>
                      <a:gd name="T30" fmla="*/ 33 w 51"/>
                      <a:gd name="T31" fmla="*/ 19 h 40"/>
                      <a:gd name="T32" fmla="*/ 40 w 51"/>
                      <a:gd name="T33" fmla="*/ 15 h 40"/>
                      <a:gd name="T34" fmla="*/ 44 w 51"/>
                      <a:gd name="T35" fmla="*/ 11 h 40"/>
                      <a:gd name="T36" fmla="*/ 51 w 51"/>
                      <a:gd name="T37" fmla="*/ 8 h 40"/>
                      <a:gd name="T38" fmla="*/ 47 w 51"/>
                      <a:gd name="T39" fmla="*/ 8 h 40"/>
                      <a:gd name="T40" fmla="*/ 51 w 51"/>
                      <a:gd name="T41" fmla="*/ 0 h 40"/>
                      <a:gd name="T42" fmla="*/ 47 w 51"/>
                      <a:gd name="T43" fmla="*/ 0 h 40"/>
                      <a:gd name="T44" fmla="*/ 51 w 51"/>
                      <a:gd name="T45" fmla="*/ 0 h 4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51"/>
                      <a:gd name="T70" fmla="*/ 0 h 40"/>
                      <a:gd name="T71" fmla="*/ 51 w 51"/>
                      <a:gd name="T72" fmla="*/ 40 h 4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51" h="40">
                        <a:moveTo>
                          <a:pt x="51" y="0"/>
                        </a:moveTo>
                        <a:lnTo>
                          <a:pt x="47" y="0"/>
                        </a:lnTo>
                        <a:lnTo>
                          <a:pt x="40" y="4"/>
                        </a:lnTo>
                        <a:lnTo>
                          <a:pt x="37" y="11"/>
                        </a:lnTo>
                        <a:lnTo>
                          <a:pt x="29" y="15"/>
                        </a:lnTo>
                        <a:lnTo>
                          <a:pt x="22" y="19"/>
                        </a:lnTo>
                        <a:lnTo>
                          <a:pt x="19" y="22"/>
                        </a:lnTo>
                        <a:lnTo>
                          <a:pt x="11" y="26"/>
                        </a:lnTo>
                        <a:lnTo>
                          <a:pt x="8" y="29"/>
                        </a:lnTo>
                        <a:lnTo>
                          <a:pt x="0" y="33"/>
                        </a:lnTo>
                        <a:lnTo>
                          <a:pt x="4" y="40"/>
                        </a:lnTo>
                        <a:lnTo>
                          <a:pt x="11" y="37"/>
                        </a:lnTo>
                        <a:lnTo>
                          <a:pt x="15" y="33"/>
                        </a:lnTo>
                        <a:lnTo>
                          <a:pt x="22" y="29"/>
                        </a:lnTo>
                        <a:lnTo>
                          <a:pt x="26" y="22"/>
                        </a:lnTo>
                        <a:lnTo>
                          <a:pt x="33" y="19"/>
                        </a:lnTo>
                        <a:lnTo>
                          <a:pt x="40" y="15"/>
                        </a:lnTo>
                        <a:lnTo>
                          <a:pt x="44" y="11"/>
                        </a:lnTo>
                        <a:lnTo>
                          <a:pt x="51" y="8"/>
                        </a:lnTo>
                        <a:lnTo>
                          <a:pt x="47" y="8"/>
                        </a:lnTo>
                        <a:lnTo>
                          <a:pt x="51" y="0"/>
                        </a:lnTo>
                        <a:lnTo>
                          <a:pt x="47" y="0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78" name="Freeform 146"/>
                  <p:cNvSpPr>
                    <a:spLocks/>
                  </p:cNvSpPr>
                  <p:nvPr/>
                </p:nvSpPr>
                <p:spPr bwMode="auto">
                  <a:xfrm>
                    <a:off x="2869" y="2431"/>
                    <a:ext cx="22" cy="11"/>
                  </a:xfrm>
                  <a:custGeom>
                    <a:avLst/>
                    <a:gdLst>
                      <a:gd name="T0" fmla="*/ 18 w 22"/>
                      <a:gd name="T1" fmla="*/ 4 h 11"/>
                      <a:gd name="T2" fmla="*/ 11 w 22"/>
                      <a:gd name="T3" fmla="*/ 4 h 11"/>
                      <a:gd name="T4" fmla="*/ 8 w 22"/>
                      <a:gd name="T5" fmla="*/ 0 h 11"/>
                      <a:gd name="T6" fmla="*/ 4 w 22"/>
                      <a:gd name="T7" fmla="*/ 0 h 11"/>
                      <a:gd name="T8" fmla="*/ 0 w 22"/>
                      <a:gd name="T9" fmla="*/ 8 h 11"/>
                      <a:gd name="T10" fmla="*/ 4 w 22"/>
                      <a:gd name="T11" fmla="*/ 8 h 11"/>
                      <a:gd name="T12" fmla="*/ 8 w 22"/>
                      <a:gd name="T13" fmla="*/ 11 h 11"/>
                      <a:gd name="T14" fmla="*/ 18 w 22"/>
                      <a:gd name="T15" fmla="*/ 11 h 11"/>
                      <a:gd name="T16" fmla="*/ 22 w 22"/>
                      <a:gd name="T17" fmla="*/ 8 h 11"/>
                      <a:gd name="T18" fmla="*/ 18 w 22"/>
                      <a:gd name="T19" fmla="*/ 4 h 1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2"/>
                      <a:gd name="T31" fmla="*/ 0 h 11"/>
                      <a:gd name="T32" fmla="*/ 22 w 22"/>
                      <a:gd name="T33" fmla="*/ 11 h 1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2" h="11">
                        <a:moveTo>
                          <a:pt x="18" y="4"/>
                        </a:moveTo>
                        <a:lnTo>
                          <a:pt x="11" y="4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8" y="11"/>
                        </a:lnTo>
                        <a:lnTo>
                          <a:pt x="18" y="11"/>
                        </a:lnTo>
                        <a:lnTo>
                          <a:pt x="22" y="8"/>
                        </a:lnTo>
                        <a:lnTo>
                          <a:pt x="18" y="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79" name="Freeform 147"/>
                  <p:cNvSpPr>
                    <a:spLocks/>
                  </p:cNvSpPr>
                  <p:nvPr/>
                </p:nvSpPr>
                <p:spPr bwMode="auto">
                  <a:xfrm>
                    <a:off x="2887" y="2417"/>
                    <a:ext cx="15" cy="22"/>
                  </a:xfrm>
                  <a:custGeom>
                    <a:avLst/>
                    <a:gdLst>
                      <a:gd name="T0" fmla="*/ 11 w 15"/>
                      <a:gd name="T1" fmla="*/ 0 h 22"/>
                      <a:gd name="T2" fmla="*/ 8 w 15"/>
                      <a:gd name="T3" fmla="*/ 7 h 22"/>
                      <a:gd name="T4" fmla="*/ 4 w 15"/>
                      <a:gd name="T5" fmla="*/ 11 h 22"/>
                      <a:gd name="T6" fmla="*/ 4 w 15"/>
                      <a:gd name="T7" fmla="*/ 14 h 22"/>
                      <a:gd name="T8" fmla="*/ 0 w 15"/>
                      <a:gd name="T9" fmla="*/ 18 h 22"/>
                      <a:gd name="T10" fmla="*/ 4 w 15"/>
                      <a:gd name="T11" fmla="*/ 22 h 22"/>
                      <a:gd name="T12" fmla="*/ 8 w 15"/>
                      <a:gd name="T13" fmla="*/ 18 h 22"/>
                      <a:gd name="T14" fmla="*/ 11 w 15"/>
                      <a:gd name="T15" fmla="*/ 11 h 22"/>
                      <a:gd name="T16" fmla="*/ 15 w 15"/>
                      <a:gd name="T17" fmla="*/ 7 h 22"/>
                      <a:gd name="T18" fmla="*/ 15 w 15"/>
                      <a:gd name="T19" fmla="*/ 4 h 22"/>
                      <a:gd name="T20" fmla="*/ 15 w 15"/>
                      <a:gd name="T21" fmla="*/ 7 h 22"/>
                      <a:gd name="T22" fmla="*/ 11 w 15"/>
                      <a:gd name="T23" fmla="*/ 0 h 2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"/>
                      <a:gd name="T37" fmla="*/ 0 h 22"/>
                      <a:gd name="T38" fmla="*/ 15 w 15"/>
                      <a:gd name="T39" fmla="*/ 22 h 2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" h="22">
                        <a:moveTo>
                          <a:pt x="11" y="0"/>
                        </a:moveTo>
                        <a:lnTo>
                          <a:pt x="8" y="7"/>
                        </a:lnTo>
                        <a:lnTo>
                          <a:pt x="4" y="11"/>
                        </a:lnTo>
                        <a:lnTo>
                          <a:pt x="4" y="14"/>
                        </a:lnTo>
                        <a:lnTo>
                          <a:pt x="0" y="18"/>
                        </a:lnTo>
                        <a:lnTo>
                          <a:pt x="4" y="22"/>
                        </a:lnTo>
                        <a:lnTo>
                          <a:pt x="8" y="18"/>
                        </a:lnTo>
                        <a:lnTo>
                          <a:pt x="11" y="11"/>
                        </a:lnTo>
                        <a:lnTo>
                          <a:pt x="15" y="7"/>
                        </a:lnTo>
                        <a:lnTo>
                          <a:pt x="15" y="4"/>
                        </a:lnTo>
                        <a:lnTo>
                          <a:pt x="15" y="7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80" name="Freeform 148"/>
                  <p:cNvSpPr>
                    <a:spLocks/>
                  </p:cNvSpPr>
                  <p:nvPr/>
                </p:nvSpPr>
                <p:spPr bwMode="auto">
                  <a:xfrm>
                    <a:off x="2898" y="2356"/>
                    <a:ext cx="112" cy="68"/>
                  </a:xfrm>
                  <a:custGeom>
                    <a:avLst/>
                    <a:gdLst>
                      <a:gd name="T0" fmla="*/ 112 w 112"/>
                      <a:gd name="T1" fmla="*/ 0 h 68"/>
                      <a:gd name="T2" fmla="*/ 97 w 112"/>
                      <a:gd name="T3" fmla="*/ 0 h 68"/>
                      <a:gd name="T4" fmla="*/ 87 w 112"/>
                      <a:gd name="T5" fmla="*/ 3 h 68"/>
                      <a:gd name="T6" fmla="*/ 79 w 112"/>
                      <a:gd name="T7" fmla="*/ 7 h 68"/>
                      <a:gd name="T8" fmla="*/ 72 w 112"/>
                      <a:gd name="T9" fmla="*/ 11 h 68"/>
                      <a:gd name="T10" fmla="*/ 65 w 112"/>
                      <a:gd name="T11" fmla="*/ 14 h 68"/>
                      <a:gd name="T12" fmla="*/ 58 w 112"/>
                      <a:gd name="T13" fmla="*/ 21 h 68"/>
                      <a:gd name="T14" fmla="*/ 51 w 112"/>
                      <a:gd name="T15" fmla="*/ 25 h 68"/>
                      <a:gd name="T16" fmla="*/ 40 w 112"/>
                      <a:gd name="T17" fmla="*/ 36 h 68"/>
                      <a:gd name="T18" fmla="*/ 33 w 112"/>
                      <a:gd name="T19" fmla="*/ 39 h 68"/>
                      <a:gd name="T20" fmla="*/ 25 w 112"/>
                      <a:gd name="T21" fmla="*/ 43 h 68"/>
                      <a:gd name="T22" fmla="*/ 15 w 112"/>
                      <a:gd name="T23" fmla="*/ 54 h 68"/>
                      <a:gd name="T24" fmla="*/ 7 w 112"/>
                      <a:gd name="T25" fmla="*/ 57 h 68"/>
                      <a:gd name="T26" fmla="*/ 0 w 112"/>
                      <a:gd name="T27" fmla="*/ 61 h 68"/>
                      <a:gd name="T28" fmla="*/ 4 w 112"/>
                      <a:gd name="T29" fmla="*/ 68 h 68"/>
                      <a:gd name="T30" fmla="*/ 11 w 112"/>
                      <a:gd name="T31" fmla="*/ 65 h 68"/>
                      <a:gd name="T32" fmla="*/ 18 w 112"/>
                      <a:gd name="T33" fmla="*/ 61 h 68"/>
                      <a:gd name="T34" fmla="*/ 29 w 112"/>
                      <a:gd name="T35" fmla="*/ 50 h 68"/>
                      <a:gd name="T36" fmla="*/ 36 w 112"/>
                      <a:gd name="T37" fmla="*/ 47 h 68"/>
                      <a:gd name="T38" fmla="*/ 43 w 112"/>
                      <a:gd name="T39" fmla="*/ 39 h 68"/>
                      <a:gd name="T40" fmla="*/ 51 w 112"/>
                      <a:gd name="T41" fmla="*/ 36 h 68"/>
                      <a:gd name="T42" fmla="*/ 61 w 112"/>
                      <a:gd name="T43" fmla="*/ 25 h 68"/>
                      <a:gd name="T44" fmla="*/ 69 w 112"/>
                      <a:gd name="T45" fmla="*/ 21 h 68"/>
                      <a:gd name="T46" fmla="*/ 76 w 112"/>
                      <a:gd name="T47" fmla="*/ 18 h 68"/>
                      <a:gd name="T48" fmla="*/ 83 w 112"/>
                      <a:gd name="T49" fmla="*/ 14 h 68"/>
                      <a:gd name="T50" fmla="*/ 90 w 112"/>
                      <a:gd name="T51" fmla="*/ 11 h 68"/>
                      <a:gd name="T52" fmla="*/ 97 w 112"/>
                      <a:gd name="T53" fmla="*/ 7 h 68"/>
                      <a:gd name="T54" fmla="*/ 112 w 112"/>
                      <a:gd name="T55" fmla="*/ 7 h 68"/>
                      <a:gd name="T56" fmla="*/ 112 w 112"/>
                      <a:gd name="T57" fmla="*/ 0 h 68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68"/>
                      <a:gd name="T89" fmla="*/ 112 w 112"/>
                      <a:gd name="T90" fmla="*/ 68 h 68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68">
                        <a:moveTo>
                          <a:pt x="112" y="0"/>
                        </a:moveTo>
                        <a:lnTo>
                          <a:pt x="97" y="0"/>
                        </a:lnTo>
                        <a:lnTo>
                          <a:pt x="87" y="3"/>
                        </a:lnTo>
                        <a:lnTo>
                          <a:pt x="79" y="7"/>
                        </a:lnTo>
                        <a:lnTo>
                          <a:pt x="72" y="11"/>
                        </a:lnTo>
                        <a:lnTo>
                          <a:pt x="65" y="14"/>
                        </a:lnTo>
                        <a:lnTo>
                          <a:pt x="58" y="21"/>
                        </a:lnTo>
                        <a:lnTo>
                          <a:pt x="51" y="25"/>
                        </a:lnTo>
                        <a:lnTo>
                          <a:pt x="40" y="36"/>
                        </a:lnTo>
                        <a:lnTo>
                          <a:pt x="33" y="39"/>
                        </a:lnTo>
                        <a:lnTo>
                          <a:pt x="25" y="43"/>
                        </a:lnTo>
                        <a:lnTo>
                          <a:pt x="15" y="54"/>
                        </a:lnTo>
                        <a:lnTo>
                          <a:pt x="7" y="57"/>
                        </a:lnTo>
                        <a:lnTo>
                          <a:pt x="0" y="61"/>
                        </a:lnTo>
                        <a:lnTo>
                          <a:pt x="4" y="68"/>
                        </a:lnTo>
                        <a:lnTo>
                          <a:pt x="11" y="65"/>
                        </a:lnTo>
                        <a:lnTo>
                          <a:pt x="18" y="61"/>
                        </a:lnTo>
                        <a:lnTo>
                          <a:pt x="29" y="50"/>
                        </a:lnTo>
                        <a:lnTo>
                          <a:pt x="36" y="47"/>
                        </a:lnTo>
                        <a:lnTo>
                          <a:pt x="43" y="39"/>
                        </a:lnTo>
                        <a:lnTo>
                          <a:pt x="51" y="36"/>
                        </a:lnTo>
                        <a:lnTo>
                          <a:pt x="61" y="25"/>
                        </a:lnTo>
                        <a:lnTo>
                          <a:pt x="69" y="21"/>
                        </a:lnTo>
                        <a:lnTo>
                          <a:pt x="76" y="18"/>
                        </a:lnTo>
                        <a:lnTo>
                          <a:pt x="83" y="14"/>
                        </a:lnTo>
                        <a:lnTo>
                          <a:pt x="90" y="11"/>
                        </a:lnTo>
                        <a:lnTo>
                          <a:pt x="97" y="7"/>
                        </a:lnTo>
                        <a:lnTo>
                          <a:pt x="112" y="7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81" name="Freeform 149"/>
                  <p:cNvSpPr>
                    <a:spLocks/>
                  </p:cNvSpPr>
                  <p:nvPr/>
                </p:nvSpPr>
                <p:spPr bwMode="auto">
                  <a:xfrm>
                    <a:off x="3010" y="2295"/>
                    <a:ext cx="79" cy="68"/>
                  </a:xfrm>
                  <a:custGeom>
                    <a:avLst/>
                    <a:gdLst>
                      <a:gd name="T0" fmla="*/ 76 w 79"/>
                      <a:gd name="T1" fmla="*/ 0 h 68"/>
                      <a:gd name="T2" fmla="*/ 76 w 79"/>
                      <a:gd name="T3" fmla="*/ 3 h 68"/>
                      <a:gd name="T4" fmla="*/ 72 w 79"/>
                      <a:gd name="T5" fmla="*/ 14 h 68"/>
                      <a:gd name="T6" fmla="*/ 65 w 79"/>
                      <a:gd name="T7" fmla="*/ 25 h 68"/>
                      <a:gd name="T8" fmla="*/ 54 w 79"/>
                      <a:gd name="T9" fmla="*/ 32 h 68"/>
                      <a:gd name="T10" fmla="*/ 47 w 79"/>
                      <a:gd name="T11" fmla="*/ 39 h 68"/>
                      <a:gd name="T12" fmla="*/ 36 w 79"/>
                      <a:gd name="T13" fmla="*/ 46 h 68"/>
                      <a:gd name="T14" fmla="*/ 22 w 79"/>
                      <a:gd name="T15" fmla="*/ 50 h 68"/>
                      <a:gd name="T16" fmla="*/ 11 w 79"/>
                      <a:gd name="T17" fmla="*/ 57 h 68"/>
                      <a:gd name="T18" fmla="*/ 0 w 79"/>
                      <a:gd name="T19" fmla="*/ 61 h 68"/>
                      <a:gd name="T20" fmla="*/ 0 w 79"/>
                      <a:gd name="T21" fmla="*/ 68 h 68"/>
                      <a:gd name="T22" fmla="*/ 14 w 79"/>
                      <a:gd name="T23" fmla="*/ 64 h 68"/>
                      <a:gd name="T24" fmla="*/ 25 w 79"/>
                      <a:gd name="T25" fmla="*/ 57 h 68"/>
                      <a:gd name="T26" fmla="*/ 40 w 79"/>
                      <a:gd name="T27" fmla="*/ 54 h 68"/>
                      <a:gd name="T28" fmla="*/ 50 w 79"/>
                      <a:gd name="T29" fmla="*/ 46 h 68"/>
                      <a:gd name="T30" fmla="*/ 61 w 79"/>
                      <a:gd name="T31" fmla="*/ 39 h 68"/>
                      <a:gd name="T32" fmla="*/ 68 w 79"/>
                      <a:gd name="T33" fmla="*/ 28 h 68"/>
                      <a:gd name="T34" fmla="*/ 76 w 79"/>
                      <a:gd name="T35" fmla="*/ 18 h 68"/>
                      <a:gd name="T36" fmla="*/ 79 w 79"/>
                      <a:gd name="T37" fmla="*/ 3 h 68"/>
                      <a:gd name="T38" fmla="*/ 79 w 79"/>
                      <a:gd name="T39" fmla="*/ 7 h 68"/>
                      <a:gd name="T40" fmla="*/ 76 w 79"/>
                      <a:gd name="T41" fmla="*/ 0 h 68"/>
                      <a:gd name="T42" fmla="*/ 76 w 79"/>
                      <a:gd name="T43" fmla="*/ 3 h 68"/>
                      <a:gd name="T44" fmla="*/ 76 w 79"/>
                      <a:gd name="T45" fmla="*/ 0 h 6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79"/>
                      <a:gd name="T70" fmla="*/ 0 h 68"/>
                      <a:gd name="T71" fmla="*/ 79 w 79"/>
                      <a:gd name="T72" fmla="*/ 68 h 68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79" h="68">
                        <a:moveTo>
                          <a:pt x="76" y="0"/>
                        </a:moveTo>
                        <a:lnTo>
                          <a:pt x="76" y="3"/>
                        </a:lnTo>
                        <a:lnTo>
                          <a:pt x="72" y="14"/>
                        </a:lnTo>
                        <a:lnTo>
                          <a:pt x="65" y="25"/>
                        </a:lnTo>
                        <a:lnTo>
                          <a:pt x="54" y="32"/>
                        </a:lnTo>
                        <a:lnTo>
                          <a:pt x="47" y="39"/>
                        </a:lnTo>
                        <a:lnTo>
                          <a:pt x="36" y="46"/>
                        </a:lnTo>
                        <a:lnTo>
                          <a:pt x="22" y="50"/>
                        </a:lnTo>
                        <a:lnTo>
                          <a:pt x="11" y="57"/>
                        </a:lnTo>
                        <a:lnTo>
                          <a:pt x="0" y="61"/>
                        </a:lnTo>
                        <a:lnTo>
                          <a:pt x="0" y="68"/>
                        </a:lnTo>
                        <a:lnTo>
                          <a:pt x="14" y="64"/>
                        </a:lnTo>
                        <a:lnTo>
                          <a:pt x="25" y="57"/>
                        </a:lnTo>
                        <a:lnTo>
                          <a:pt x="40" y="54"/>
                        </a:lnTo>
                        <a:lnTo>
                          <a:pt x="50" y="46"/>
                        </a:lnTo>
                        <a:lnTo>
                          <a:pt x="61" y="39"/>
                        </a:lnTo>
                        <a:lnTo>
                          <a:pt x="68" y="28"/>
                        </a:lnTo>
                        <a:lnTo>
                          <a:pt x="76" y="18"/>
                        </a:lnTo>
                        <a:lnTo>
                          <a:pt x="79" y="3"/>
                        </a:lnTo>
                        <a:lnTo>
                          <a:pt x="79" y="7"/>
                        </a:lnTo>
                        <a:lnTo>
                          <a:pt x="76" y="0"/>
                        </a:lnTo>
                        <a:lnTo>
                          <a:pt x="76" y="3"/>
                        </a:lnTo>
                        <a:lnTo>
                          <a:pt x="76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82" name="Freeform 150"/>
                  <p:cNvSpPr>
                    <a:spLocks/>
                  </p:cNvSpPr>
                  <p:nvPr/>
                </p:nvSpPr>
                <p:spPr bwMode="auto">
                  <a:xfrm>
                    <a:off x="3086" y="2251"/>
                    <a:ext cx="18" cy="51"/>
                  </a:xfrm>
                  <a:custGeom>
                    <a:avLst/>
                    <a:gdLst>
                      <a:gd name="T0" fmla="*/ 10 w 18"/>
                      <a:gd name="T1" fmla="*/ 0 h 51"/>
                      <a:gd name="T2" fmla="*/ 7 w 18"/>
                      <a:gd name="T3" fmla="*/ 11 h 51"/>
                      <a:gd name="T4" fmla="*/ 7 w 18"/>
                      <a:gd name="T5" fmla="*/ 25 h 51"/>
                      <a:gd name="T6" fmla="*/ 3 w 18"/>
                      <a:gd name="T7" fmla="*/ 36 h 51"/>
                      <a:gd name="T8" fmla="*/ 0 w 18"/>
                      <a:gd name="T9" fmla="*/ 44 h 51"/>
                      <a:gd name="T10" fmla="*/ 3 w 18"/>
                      <a:gd name="T11" fmla="*/ 51 h 51"/>
                      <a:gd name="T12" fmla="*/ 10 w 18"/>
                      <a:gd name="T13" fmla="*/ 36 h 51"/>
                      <a:gd name="T14" fmla="*/ 14 w 18"/>
                      <a:gd name="T15" fmla="*/ 25 h 51"/>
                      <a:gd name="T16" fmla="*/ 14 w 18"/>
                      <a:gd name="T17" fmla="*/ 15 h 51"/>
                      <a:gd name="T18" fmla="*/ 18 w 18"/>
                      <a:gd name="T19" fmla="*/ 4 h 51"/>
                      <a:gd name="T20" fmla="*/ 10 w 18"/>
                      <a:gd name="T21" fmla="*/ 0 h 5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8"/>
                      <a:gd name="T34" fmla="*/ 0 h 51"/>
                      <a:gd name="T35" fmla="*/ 18 w 18"/>
                      <a:gd name="T36" fmla="*/ 51 h 5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8" h="51">
                        <a:moveTo>
                          <a:pt x="10" y="0"/>
                        </a:moveTo>
                        <a:lnTo>
                          <a:pt x="7" y="11"/>
                        </a:lnTo>
                        <a:lnTo>
                          <a:pt x="7" y="25"/>
                        </a:lnTo>
                        <a:lnTo>
                          <a:pt x="3" y="36"/>
                        </a:lnTo>
                        <a:lnTo>
                          <a:pt x="0" y="44"/>
                        </a:lnTo>
                        <a:lnTo>
                          <a:pt x="3" y="51"/>
                        </a:lnTo>
                        <a:lnTo>
                          <a:pt x="10" y="36"/>
                        </a:lnTo>
                        <a:lnTo>
                          <a:pt x="14" y="25"/>
                        </a:lnTo>
                        <a:lnTo>
                          <a:pt x="14" y="15"/>
                        </a:lnTo>
                        <a:lnTo>
                          <a:pt x="18" y="4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83" name="Freeform 151"/>
                  <p:cNvSpPr>
                    <a:spLocks/>
                  </p:cNvSpPr>
                  <p:nvPr/>
                </p:nvSpPr>
                <p:spPr bwMode="auto">
                  <a:xfrm>
                    <a:off x="3096" y="2176"/>
                    <a:ext cx="47" cy="79"/>
                  </a:xfrm>
                  <a:custGeom>
                    <a:avLst/>
                    <a:gdLst>
                      <a:gd name="T0" fmla="*/ 40 w 47"/>
                      <a:gd name="T1" fmla="*/ 0 h 79"/>
                      <a:gd name="T2" fmla="*/ 36 w 47"/>
                      <a:gd name="T3" fmla="*/ 7 h 79"/>
                      <a:gd name="T4" fmla="*/ 33 w 47"/>
                      <a:gd name="T5" fmla="*/ 18 h 79"/>
                      <a:gd name="T6" fmla="*/ 29 w 47"/>
                      <a:gd name="T7" fmla="*/ 28 h 79"/>
                      <a:gd name="T8" fmla="*/ 22 w 47"/>
                      <a:gd name="T9" fmla="*/ 36 h 79"/>
                      <a:gd name="T10" fmla="*/ 18 w 47"/>
                      <a:gd name="T11" fmla="*/ 46 h 79"/>
                      <a:gd name="T12" fmla="*/ 11 w 47"/>
                      <a:gd name="T13" fmla="*/ 54 h 79"/>
                      <a:gd name="T14" fmla="*/ 8 w 47"/>
                      <a:gd name="T15" fmla="*/ 64 h 79"/>
                      <a:gd name="T16" fmla="*/ 0 w 47"/>
                      <a:gd name="T17" fmla="*/ 75 h 79"/>
                      <a:gd name="T18" fmla="*/ 8 w 47"/>
                      <a:gd name="T19" fmla="*/ 79 h 79"/>
                      <a:gd name="T20" fmla="*/ 11 w 47"/>
                      <a:gd name="T21" fmla="*/ 68 h 79"/>
                      <a:gd name="T22" fmla="*/ 18 w 47"/>
                      <a:gd name="T23" fmla="*/ 57 h 79"/>
                      <a:gd name="T24" fmla="*/ 26 w 47"/>
                      <a:gd name="T25" fmla="*/ 50 h 79"/>
                      <a:gd name="T26" fmla="*/ 29 w 47"/>
                      <a:gd name="T27" fmla="*/ 39 h 79"/>
                      <a:gd name="T28" fmla="*/ 36 w 47"/>
                      <a:gd name="T29" fmla="*/ 28 h 79"/>
                      <a:gd name="T30" fmla="*/ 40 w 47"/>
                      <a:gd name="T31" fmla="*/ 21 h 79"/>
                      <a:gd name="T32" fmla="*/ 44 w 47"/>
                      <a:gd name="T33" fmla="*/ 10 h 79"/>
                      <a:gd name="T34" fmla="*/ 47 w 47"/>
                      <a:gd name="T35" fmla="*/ 0 h 79"/>
                      <a:gd name="T36" fmla="*/ 40 w 47"/>
                      <a:gd name="T37" fmla="*/ 0 h 7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7"/>
                      <a:gd name="T58" fmla="*/ 0 h 79"/>
                      <a:gd name="T59" fmla="*/ 47 w 47"/>
                      <a:gd name="T60" fmla="*/ 79 h 7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7" h="79">
                        <a:moveTo>
                          <a:pt x="40" y="0"/>
                        </a:moveTo>
                        <a:lnTo>
                          <a:pt x="36" y="7"/>
                        </a:lnTo>
                        <a:lnTo>
                          <a:pt x="33" y="18"/>
                        </a:lnTo>
                        <a:lnTo>
                          <a:pt x="29" y="28"/>
                        </a:lnTo>
                        <a:lnTo>
                          <a:pt x="22" y="36"/>
                        </a:lnTo>
                        <a:lnTo>
                          <a:pt x="18" y="46"/>
                        </a:lnTo>
                        <a:lnTo>
                          <a:pt x="11" y="54"/>
                        </a:lnTo>
                        <a:lnTo>
                          <a:pt x="8" y="64"/>
                        </a:lnTo>
                        <a:lnTo>
                          <a:pt x="0" y="75"/>
                        </a:lnTo>
                        <a:lnTo>
                          <a:pt x="8" y="79"/>
                        </a:lnTo>
                        <a:lnTo>
                          <a:pt x="11" y="68"/>
                        </a:lnTo>
                        <a:lnTo>
                          <a:pt x="18" y="57"/>
                        </a:lnTo>
                        <a:lnTo>
                          <a:pt x="26" y="50"/>
                        </a:lnTo>
                        <a:lnTo>
                          <a:pt x="29" y="39"/>
                        </a:lnTo>
                        <a:lnTo>
                          <a:pt x="36" y="28"/>
                        </a:lnTo>
                        <a:lnTo>
                          <a:pt x="40" y="21"/>
                        </a:lnTo>
                        <a:lnTo>
                          <a:pt x="44" y="10"/>
                        </a:lnTo>
                        <a:lnTo>
                          <a:pt x="47" y="0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84" name="Freeform 152"/>
                  <p:cNvSpPr>
                    <a:spLocks/>
                  </p:cNvSpPr>
                  <p:nvPr/>
                </p:nvSpPr>
                <p:spPr bwMode="auto">
                  <a:xfrm>
                    <a:off x="3104" y="2140"/>
                    <a:ext cx="39" cy="36"/>
                  </a:xfrm>
                  <a:custGeom>
                    <a:avLst/>
                    <a:gdLst>
                      <a:gd name="T0" fmla="*/ 0 w 39"/>
                      <a:gd name="T1" fmla="*/ 3 h 36"/>
                      <a:gd name="T2" fmla="*/ 3 w 39"/>
                      <a:gd name="T3" fmla="*/ 10 h 36"/>
                      <a:gd name="T4" fmla="*/ 7 w 39"/>
                      <a:gd name="T5" fmla="*/ 14 h 36"/>
                      <a:gd name="T6" fmla="*/ 14 w 39"/>
                      <a:gd name="T7" fmla="*/ 18 h 36"/>
                      <a:gd name="T8" fmla="*/ 21 w 39"/>
                      <a:gd name="T9" fmla="*/ 21 h 36"/>
                      <a:gd name="T10" fmla="*/ 25 w 39"/>
                      <a:gd name="T11" fmla="*/ 21 h 36"/>
                      <a:gd name="T12" fmla="*/ 32 w 39"/>
                      <a:gd name="T13" fmla="*/ 28 h 36"/>
                      <a:gd name="T14" fmla="*/ 32 w 39"/>
                      <a:gd name="T15" fmla="*/ 36 h 36"/>
                      <a:gd name="T16" fmla="*/ 39 w 39"/>
                      <a:gd name="T17" fmla="*/ 36 h 36"/>
                      <a:gd name="T18" fmla="*/ 39 w 39"/>
                      <a:gd name="T19" fmla="*/ 28 h 36"/>
                      <a:gd name="T20" fmla="*/ 36 w 39"/>
                      <a:gd name="T21" fmla="*/ 21 h 36"/>
                      <a:gd name="T22" fmla="*/ 28 w 39"/>
                      <a:gd name="T23" fmla="*/ 18 h 36"/>
                      <a:gd name="T24" fmla="*/ 21 w 39"/>
                      <a:gd name="T25" fmla="*/ 14 h 36"/>
                      <a:gd name="T26" fmla="*/ 14 w 39"/>
                      <a:gd name="T27" fmla="*/ 7 h 36"/>
                      <a:gd name="T28" fmla="*/ 7 w 39"/>
                      <a:gd name="T29" fmla="*/ 7 h 36"/>
                      <a:gd name="T30" fmla="*/ 7 w 39"/>
                      <a:gd name="T31" fmla="*/ 0 h 36"/>
                      <a:gd name="T32" fmla="*/ 0 w 39"/>
                      <a:gd name="T33" fmla="*/ 3 h 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9"/>
                      <a:gd name="T52" fmla="*/ 0 h 36"/>
                      <a:gd name="T53" fmla="*/ 39 w 39"/>
                      <a:gd name="T54" fmla="*/ 36 h 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9" h="36">
                        <a:moveTo>
                          <a:pt x="0" y="3"/>
                        </a:moveTo>
                        <a:lnTo>
                          <a:pt x="3" y="10"/>
                        </a:lnTo>
                        <a:lnTo>
                          <a:pt x="7" y="14"/>
                        </a:lnTo>
                        <a:lnTo>
                          <a:pt x="14" y="18"/>
                        </a:lnTo>
                        <a:lnTo>
                          <a:pt x="21" y="21"/>
                        </a:lnTo>
                        <a:lnTo>
                          <a:pt x="25" y="21"/>
                        </a:lnTo>
                        <a:lnTo>
                          <a:pt x="32" y="28"/>
                        </a:lnTo>
                        <a:lnTo>
                          <a:pt x="32" y="36"/>
                        </a:lnTo>
                        <a:lnTo>
                          <a:pt x="39" y="36"/>
                        </a:lnTo>
                        <a:lnTo>
                          <a:pt x="39" y="28"/>
                        </a:lnTo>
                        <a:lnTo>
                          <a:pt x="36" y="21"/>
                        </a:lnTo>
                        <a:lnTo>
                          <a:pt x="28" y="18"/>
                        </a:lnTo>
                        <a:lnTo>
                          <a:pt x="21" y="14"/>
                        </a:lnTo>
                        <a:lnTo>
                          <a:pt x="14" y="7"/>
                        </a:lnTo>
                        <a:lnTo>
                          <a:pt x="7" y="7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85" name="Freeform 153"/>
                  <p:cNvSpPr>
                    <a:spLocks/>
                  </p:cNvSpPr>
                  <p:nvPr/>
                </p:nvSpPr>
                <p:spPr bwMode="auto">
                  <a:xfrm>
                    <a:off x="3050" y="2103"/>
                    <a:ext cx="61" cy="40"/>
                  </a:xfrm>
                  <a:custGeom>
                    <a:avLst/>
                    <a:gdLst>
                      <a:gd name="T0" fmla="*/ 0 w 61"/>
                      <a:gd name="T1" fmla="*/ 4 h 40"/>
                      <a:gd name="T2" fmla="*/ 14 w 61"/>
                      <a:gd name="T3" fmla="*/ 18 h 40"/>
                      <a:gd name="T4" fmla="*/ 21 w 61"/>
                      <a:gd name="T5" fmla="*/ 22 h 40"/>
                      <a:gd name="T6" fmla="*/ 28 w 61"/>
                      <a:gd name="T7" fmla="*/ 26 h 40"/>
                      <a:gd name="T8" fmla="*/ 36 w 61"/>
                      <a:gd name="T9" fmla="*/ 29 h 40"/>
                      <a:gd name="T10" fmla="*/ 43 w 61"/>
                      <a:gd name="T11" fmla="*/ 33 h 40"/>
                      <a:gd name="T12" fmla="*/ 50 w 61"/>
                      <a:gd name="T13" fmla="*/ 37 h 40"/>
                      <a:gd name="T14" fmla="*/ 54 w 61"/>
                      <a:gd name="T15" fmla="*/ 40 h 40"/>
                      <a:gd name="T16" fmla="*/ 61 w 61"/>
                      <a:gd name="T17" fmla="*/ 37 h 40"/>
                      <a:gd name="T18" fmla="*/ 46 w 61"/>
                      <a:gd name="T19" fmla="*/ 22 h 40"/>
                      <a:gd name="T20" fmla="*/ 39 w 61"/>
                      <a:gd name="T21" fmla="*/ 22 h 40"/>
                      <a:gd name="T22" fmla="*/ 32 w 61"/>
                      <a:gd name="T23" fmla="*/ 18 h 40"/>
                      <a:gd name="T24" fmla="*/ 21 w 61"/>
                      <a:gd name="T25" fmla="*/ 15 h 40"/>
                      <a:gd name="T26" fmla="*/ 14 w 61"/>
                      <a:gd name="T27" fmla="*/ 11 h 40"/>
                      <a:gd name="T28" fmla="*/ 10 w 61"/>
                      <a:gd name="T29" fmla="*/ 8 h 40"/>
                      <a:gd name="T30" fmla="*/ 7 w 61"/>
                      <a:gd name="T31" fmla="*/ 0 h 40"/>
                      <a:gd name="T32" fmla="*/ 0 w 61"/>
                      <a:gd name="T33" fmla="*/ 4 h 4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1"/>
                      <a:gd name="T52" fmla="*/ 0 h 40"/>
                      <a:gd name="T53" fmla="*/ 61 w 61"/>
                      <a:gd name="T54" fmla="*/ 40 h 4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1" h="40">
                        <a:moveTo>
                          <a:pt x="0" y="4"/>
                        </a:moveTo>
                        <a:lnTo>
                          <a:pt x="14" y="18"/>
                        </a:lnTo>
                        <a:lnTo>
                          <a:pt x="21" y="22"/>
                        </a:lnTo>
                        <a:lnTo>
                          <a:pt x="28" y="26"/>
                        </a:lnTo>
                        <a:lnTo>
                          <a:pt x="36" y="29"/>
                        </a:lnTo>
                        <a:lnTo>
                          <a:pt x="43" y="33"/>
                        </a:lnTo>
                        <a:lnTo>
                          <a:pt x="50" y="37"/>
                        </a:lnTo>
                        <a:lnTo>
                          <a:pt x="54" y="40"/>
                        </a:lnTo>
                        <a:lnTo>
                          <a:pt x="61" y="37"/>
                        </a:lnTo>
                        <a:lnTo>
                          <a:pt x="46" y="22"/>
                        </a:lnTo>
                        <a:lnTo>
                          <a:pt x="39" y="22"/>
                        </a:lnTo>
                        <a:lnTo>
                          <a:pt x="32" y="18"/>
                        </a:lnTo>
                        <a:lnTo>
                          <a:pt x="21" y="15"/>
                        </a:lnTo>
                        <a:lnTo>
                          <a:pt x="14" y="11"/>
                        </a:lnTo>
                        <a:lnTo>
                          <a:pt x="10" y="8"/>
                        </a:lnTo>
                        <a:lnTo>
                          <a:pt x="7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86" name="Freeform 154"/>
                  <p:cNvSpPr>
                    <a:spLocks/>
                  </p:cNvSpPr>
                  <p:nvPr/>
                </p:nvSpPr>
                <p:spPr bwMode="auto">
                  <a:xfrm>
                    <a:off x="3046" y="2089"/>
                    <a:ext cx="11" cy="18"/>
                  </a:xfrm>
                  <a:custGeom>
                    <a:avLst/>
                    <a:gdLst>
                      <a:gd name="T0" fmla="*/ 4 w 11"/>
                      <a:gd name="T1" fmla="*/ 0 h 18"/>
                      <a:gd name="T2" fmla="*/ 0 w 11"/>
                      <a:gd name="T3" fmla="*/ 0 h 18"/>
                      <a:gd name="T4" fmla="*/ 0 w 11"/>
                      <a:gd name="T5" fmla="*/ 11 h 18"/>
                      <a:gd name="T6" fmla="*/ 4 w 11"/>
                      <a:gd name="T7" fmla="*/ 14 h 18"/>
                      <a:gd name="T8" fmla="*/ 4 w 11"/>
                      <a:gd name="T9" fmla="*/ 18 h 18"/>
                      <a:gd name="T10" fmla="*/ 11 w 11"/>
                      <a:gd name="T11" fmla="*/ 14 h 18"/>
                      <a:gd name="T12" fmla="*/ 11 w 11"/>
                      <a:gd name="T13" fmla="*/ 11 h 18"/>
                      <a:gd name="T14" fmla="*/ 7 w 11"/>
                      <a:gd name="T15" fmla="*/ 11 h 18"/>
                      <a:gd name="T16" fmla="*/ 7 w 11"/>
                      <a:gd name="T17" fmla="*/ 4 h 18"/>
                      <a:gd name="T18" fmla="*/ 7 w 11"/>
                      <a:gd name="T19" fmla="*/ 7 h 18"/>
                      <a:gd name="T20" fmla="*/ 4 w 11"/>
                      <a:gd name="T21" fmla="*/ 0 h 18"/>
                      <a:gd name="T22" fmla="*/ 0 w 11"/>
                      <a:gd name="T23" fmla="*/ 0 h 18"/>
                      <a:gd name="T24" fmla="*/ 4 w 11"/>
                      <a:gd name="T25" fmla="*/ 0 h 1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1"/>
                      <a:gd name="T40" fmla="*/ 0 h 18"/>
                      <a:gd name="T41" fmla="*/ 11 w 11"/>
                      <a:gd name="T42" fmla="*/ 18 h 1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1" h="18">
                        <a:moveTo>
                          <a:pt x="4" y="0"/>
                        </a:move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4" y="14"/>
                        </a:lnTo>
                        <a:lnTo>
                          <a:pt x="4" y="18"/>
                        </a:lnTo>
                        <a:lnTo>
                          <a:pt x="11" y="14"/>
                        </a:lnTo>
                        <a:lnTo>
                          <a:pt x="11" y="11"/>
                        </a:lnTo>
                        <a:lnTo>
                          <a:pt x="7" y="11"/>
                        </a:lnTo>
                        <a:lnTo>
                          <a:pt x="7" y="4"/>
                        </a:lnTo>
                        <a:lnTo>
                          <a:pt x="7" y="7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87" name="Freeform 155"/>
                  <p:cNvSpPr>
                    <a:spLocks/>
                  </p:cNvSpPr>
                  <p:nvPr/>
                </p:nvSpPr>
                <p:spPr bwMode="auto">
                  <a:xfrm>
                    <a:off x="3050" y="2075"/>
                    <a:ext cx="64" cy="21"/>
                  </a:xfrm>
                  <a:custGeom>
                    <a:avLst/>
                    <a:gdLst>
                      <a:gd name="T0" fmla="*/ 61 w 64"/>
                      <a:gd name="T1" fmla="*/ 0 h 21"/>
                      <a:gd name="T2" fmla="*/ 46 w 64"/>
                      <a:gd name="T3" fmla="*/ 0 h 21"/>
                      <a:gd name="T4" fmla="*/ 39 w 64"/>
                      <a:gd name="T5" fmla="*/ 3 h 21"/>
                      <a:gd name="T6" fmla="*/ 21 w 64"/>
                      <a:gd name="T7" fmla="*/ 3 h 21"/>
                      <a:gd name="T8" fmla="*/ 14 w 64"/>
                      <a:gd name="T9" fmla="*/ 7 h 21"/>
                      <a:gd name="T10" fmla="*/ 7 w 64"/>
                      <a:gd name="T11" fmla="*/ 10 h 21"/>
                      <a:gd name="T12" fmla="*/ 0 w 64"/>
                      <a:gd name="T13" fmla="*/ 14 h 21"/>
                      <a:gd name="T14" fmla="*/ 3 w 64"/>
                      <a:gd name="T15" fmla="*/ 21 h 21"/>
                      <a:gd name="T16" fmla="*/ 7 w 64"/>
                      <a:gd name="T17" fmla="*/ 18 h 21"/>
                      <a:gd name="T18" fmla="*/ 14 w 64"/>
                      <a:gd name="T19" fmla="*/ 14 h 21"/>
                      <a:gd name="T20" fmla="*/ 21 w 64"/>
                      <a:gd name="T21" fmla="*/ 10 h 21"/>
                      <a:gd name="T22" fmla="*/ 39 w 64"/>
                      <a:gd name="T23" fmla="*/ 10 h 21"/>
                      <a:gd name="T24" fmla="*/ 46 w 64"/>
                      <a:gd name="T25" fmla="*/ 7 h 21"/>
                      <a:gd name="T26" fmla="*/ 64 w 64"/>
                      <a:gd name="T27" fmla="*/ 7 h 21"/>
                      <a:gd name="T28" fmla="*/ 64 w 64"/>
                      <a:gd name="T29" fmla="*/ 3 h 21"/>
                      <a:gd name="T30" fmla="*/ 64 w 64"/>
                      <a:gd name="T31" fmla="*/ 7 h 21"/>
                      <a:gd name="T32" fmla="*/ 64 w 64"/>
                      <a:gd name="T33" fmla="*/ 3 h 21"/>
                      <a:gd name="T34" fmla="*/ 61 w 64"/>
                      <a:gd name="T35" fmla="*/ 0 h 2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64"/>
                      <a:gd name="T55" fmla="*/ 0 h 21"/>
                      <a:gd name="T56" fmla="*/ 64 w 64"/>
                      <a:gd name="T57" fmla="*/ 21 h 2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64" h="21">
                        <a:moveTo>
                          <a:pt x="61" y="0"/>
                        </a:moveTo>
                        <a:lnTo>
                          <a:pt x="46" y="0"/>
                        </a:lnTo>
                        <a:lnTo>
                          <a:pt x="39" y="3"/>
                        </a:lnTo>
                        <a:lnTo>
                          <a:pt x="21" y="3"/>
                        </a:lnTo>
                        <a:lnTo>
                          <a:pt x="14" y="7"/>
                        </a:lnTo>
                        <a:lnTo>
                          <a:pt x="7" y="10"/>
                        </a:lnTo>
                        <a:lnTo>
                          <a:pt x="0" y="14"/>
                        </a:lnTo>
                        <a:lnTo>
                          <a:pt x="3" y="21"/>
                        </a:lnTo>
                        <a:lnTo>
                          <a:pt x="7" y="18"/>
                        </a:lnTo>
                        <a:lnTo>
                          <a:pt x="14" y="14"/>
                        </a:lnTo>
                        <a:lnTo>
                          <a:pt x="21" y="10"/>
                        </a:lnTo>
                        <a:lnTo>
                          <a:pt x="39" y="10"/>
                        </a:lnTo>
                        <a:lnTo>
                          <a:pt x="46" y="7"/>
                        </a:lnTo>
                        <a:lnTo>
                          <a:pt x="64" y="7"/>
                        </a:lnTo>
                        <a:lnTo>
                          <a:pt x="64" y="3"/>
                        </a:lnTo>
                        <a:lnTo>
                          <a:pt x="64" y="7"/>
                        </a:lnTo>
                        <a:lnTo>
                          <a:pt x="64" y="3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88" name="Freeform 156"/>
                  <p:cNvSpPr>
                    <a:spLocks/>
                  </p:cNvSpPr>
                  <p:nvPr/>
                </p:nvSpPr>
                <p:spPr bwMode="auto">
                  <a:xfrm>
                    <a:off x="3111" y="2053"/>
                    <a:ext cx="101" cy="25"/>
                  </a:xfrm>
                  <a:custGeom>
                    <a:avLst/>
                    <a:gdLst>
                      <a:gd name="T0" fmla="*/ 101 w 101"/>
                      <a:gd name="T1" fmla="*/ 0 h 25"/>
                      <a:gd name="T2" fmla="*/ 97 w 101"/>
                      <a:gd name="T3" fmla="*/ 4 h 25"/>
                      <a:gd name="T4" fmla="*/ 94 w 101"/>
                      <a:gd name="T5" fmla="*/ 4 h 25"/>
                      <a:gd name="T6" fmla="*/ 90 w 101"/>
                      <a:gd name="T7" fmla="*/ 7 h 25"/>
                      <a:gd name="T8" fmla="*/ 32 w 101"/>
                      <a:gd name="T9" fmla="*/ 7 h 25"/>
                      <a:gd name="T10" fmla="*/ 25 w 101"/>
                      <a:gd name="T11" fmla="*/ 11 h 25"/>
                      <a:gd name="T12" fmla="*/ 18 w 101"/>
                      <a:gd name="T13" fmla="*/ 11 h 25"/>
                      <a:gd name="T14" fmla="*/ 11 w 101"/>
                      <a:gd name="T15" fmla="*/ 14 h 25"/>
                      <a:gd name="T16" fmla="*/ 7 w 101"/>
                      <a:gd name="T17" fmla="*/ 14 h 25"/>
                      <a:gd name="T18" fmla="*/ 0 w 101"/>
                      <a:gd name="T19" fmla="*/ 22 h 25"/>
                      <a:gd name="T20" fmla="*/ 3 w 101"/>
                      <a:gd name="T21" fmla="*/ 25 h 25"/>
                      <a:gd name="T22" fmla="*/ 11 w 101"/>
                      <a:gd name="T23" fmla="*/ 22 h 25"/>
                      <a:gd name="T24" fmla="*/ 14 w 101"/>
                      <a:gd name="T25" fmla="*/ 18 h 25"/>
                      <a:gd name="T26" fmla="*/ 18 w 101"/>
                      <a:gd name="T27" fmla="*/ 18 h 25"/>
                      <a:gd name="T28" fmla="*/ 25 w 101"/>
                      <a:gd name="T29" fmla="*/ 14 h 25"/>
                      <a:gd name="T30" fmla="*/ 90 w 101"/>
                      <a:gd name="T31" fmla="*/ 14 h 25"/>
                      <a:gd name="T32" fmla="*/ 97 w 101"/>
                      <a:gd name="T33" fmla="*/ 11 h 25"/>
                      <a:gd name="T34" fmla="*/ 101 w 101"/>
                      <a:gd name="T35" fmla="*/ 7 h 25"/>
                      <a:gd name="T36" fmla="*/ 101 w 101"/>
                      <a:gd name="T37" fmla="*/ 11 h 25"/>
                      <a:gd name="T38" fmla="*/ 101 w 101"/>
                      <a:gd name="T39" fmla="*/ 0 h 25"/>
                      <a:gd name="T40" fmla="*/ 97 w 101"/>
                      <a:gd name="T41" fmla="*/ 4 h 25"/>
                      <a:gd name="T42" fmla="*/ 101 w 101"/>
                      <a:gd name="T43" fmla="*/ 0 h 2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01"/>
                      <a:gd name="T67" fmla="*/ 0 h 25"/>
                      <a:gd name="T68" fmla="*/ 101 w 101"/>
                      <a:gd name="T69" fmla="*/ 25 h 2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01" h="25">
                        <a:moveTo>
                          <a:pt x="101" y="0"/>
                        </a:moveTo>
                        <a:lnTo>
                          <a:pt x="97" y="4"/>
                        </a:lnTo>
                        <a:lnTo>
                          <a:pt x="94" y="4"/>
                        </a:lnTo>
                        <a:lnTo>
                          <a:pt x="90" y="7"/>
                        </a:lnTo>
                        <a:lnTo>
                          <a:pt x="32" y="7"/>
                        </a:lnTo>
                        <a:lnTo>
                          <a:pt x="25" y="11"/>
                        </a:lnTo>
                        <a:lnTo>
                          <a:pt x="18" y="11"/>
                        </a:lnTo>
                        <a:lnTo>
                          <a:pt x="11" y="14"/>
                        </a:lnTo>
                        <a:lnTo>
                          <a:pt x="7" y="14"/>
                        </a:lnTo>
                        <a:lnTo>
                          <a:pt x="0" y="22"/>
                        </a:lnTo>
                        <a:lnTo>
                          <a:pt x="3" y="25"/>
                        </a:lnTo>
                        <a:lnTo>
                          <a:pt x="11" y="22"/>
                        </a:lnTo>
                        <a:lnTo>
                          <a:pt x="14" y="18"/>
                        </a:lnTo>
                        <a:lnTo>
                          <a:pt x="18" y="18"/>
                        </a:lnTo>
                        <a:lnTo>
                          <a:pt x="25" y="14"/>
                        </a:lnTo>
                        <a:lnTo>
                          <a:pt x="90" y="14"/>
                        </a:lnTo>
                        <a:lnTo>
                          <a:pt x="97" y="11"/>
                        </a:lnTo>
                        <a:lnTo>
                          <a:pt x="101" y="7"/>
                        </a:lnTo>
                        <a:lnTo>
                          <a:pt x="101" y="11"/>
                        </a:lnTo>
                        <a:lnTo>
                          <a:pt x="101" y="0"/>
                        </a:lnTo>
                        <a:lnTo>
                          <a:pt x="97" y="4"/>
                        </a:lnTo>
                        <a:lnTo>
                          <a:pt x="101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89" name="Freeform 157"/>
                  <p:cNvSpPr>
                    <a:spLocks/>
                  </p:cNvSpPr>
                  <p:nvPr/>
                </p:nvSpPr>
                <p:spPr bwMode="auto">
                  <a:xfrm>
                    <a:off x="3212" y="2053"/>
                    <a:ext cx="32" cy="14"/>
                  </a:xfrm>
                  <a:custGeom>
                    <a:avLst/>
                    <a:gdLst>
                      <a:gd name="T0" fmla="*/ 29 w 32"/>
                      <a:gd name="T1" fmla="*/ 4 h 14"/>
                      <a:gd name="T2" fmla="*/ 3 w 32"/>
                      <a:gd name="T3" fmla="*/ 4 h 14"/>
                      <a:gd name="T4" fmla="*/ 0 w 32"/>
                      <a:gd name="T5" fmla="*/ 0 h 14"/>
                      <a:gd name="T6" fmla="*/ 0 w 32"/>
                      <a:gd name="T7" fmla="*/ 11 h 14"/>
                      <a:gd name="T8" fmla="*/ 14 w 32"/>
                      <a:gd name="T9" fmla="*/ 11 h 14"/>
                      <a:gd name="T10" fmla="*/ 18 w 32"/>
                      <a:gd name="T11" fmla="*/ 14 h 14"/>
                      <a:gd name="T12" fmla="*/ 21 w 32"/>
                      <a:gd name="T13" fmla="*/ 11 h 14"/>
                      <a:gd name="T14" fmla="*/ 29 w 32"/>
                      <a:gd name="T15" fmla="*/ 11 h 14"/>
                      <a:gd name="T16" fmla="*/ 32 w 32"/>
                      <a:gd name="T17" fmla="*/ 7 h 14"/>
                      <a:gd name="T18" fmla="*/ 29 w 32"/>
                      <a:gd name="T19" fmla="*/ 4 h 1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2"/>
                      <a:gd name="T31" fmla="*/ 0 h 14"/>
                      <a:gd name="T32" fmla="*/ 32 w 32"/>
                      <a:gd name="T33" fmla="*/ 14 h 1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2" h="14">
                        <a:moveTo>
                          <a:pt x="29" y="4"/>
                        </a:moveTo>
                        <a:lnTo>
                          <a:pt x="3" y="4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14" y="11"/>
                        </a:lnTo>
                        <a:lnTo>
                          <a:pt x="18" y="14"/>
                        </a:lnTo>
                        <a:lnTo>
                          <a:pt x="21" y="11"/>
                        </a:lnTo>
                        <a:lnTo>
                          <a:pt x="29" y="11"/>
                        </a:lnTo>
                        <a:lnTo>
                          <a:pt x="32" y="7"/>
                        </a:lnTo>
                        <a:lnTo>
                          <a:pt x="29" y="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90" name="Freeform 158"/>
                  <p:cNvSpPr>
                    <a:spLocks/>
                  </p:cNvSpPr>
                  <p:nvPr/>
                </p:nvSpPr>
                <p:spPr bwMode="auto">
                  <a:xfrm>
                    <a:off x="3241" y="2042"/>
                    <a:ext cx="14" cy="18"/>
                  </a:xfrm>
                  <a:custGeom>
                    <a:avLst/>
                    <a:gdLst>
                      <a:gd name="T0" fmla="*/ 7 w 14"/>
                      <a:gd name="T1" fmla="*/ 4 h 18"/>
                      <a:gd name="T2" fmla="*/ 7 w 14"/>
                      <a:gd name="T3" fmla="*/ 7 h 18"/>
                      <a:gd name="T4" fmla="*/ 0 w 14"/>
                      <a:gd name="T5" fmla="*/ 15 h 18"/>
                      <a:gd name="T6" fmla="*/ 3 w 14"/>
                      <a:gd name="T7" fmla="*/ 18 h 18"/>
                      <a:gd name="T8" fmla="*/ 7 w 14"/>
                      <a:gd name="T9" fmla="*/ 18 h 18"/>
                      <a:gd name="T10" fmla="*/ 10 w 14"/>
                      <a:gd name="T11" fmla="*/ 15 h 18"/>
                      <a:gd name="T12" fmla="*/ 14 w 14"/>
                      <a:gd name="T13" fmla="*/ 7 h 18"/>
                      <a:gd name="T14" fmla="*/ 14 w 14"/>
                      <a:gd name="T15" fmla="*/ 0 h 18"/>
                      <a:gd name="T16" fmla="*/ 10 w 14"/>
                      <a:gd name="T17" fmla="*/ 0 h 18"/>
                      <a:gd name="T18" fmla="*/ 14 w 14"/>
                      <a:gd name="T19" fmla="*/ 0 h 18"/>
                      <a:gd name="T20" fmla="*/ 10 w 14"/>
                      <a:gd name="T21" fmla="*/ 0 h 18"/>
                      <a:gd name="T22" fmla="*/ 7 w 14"/>
                      <a:gd name="T23" fmla="*/ 4 h 1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4"/>
                      <a:gd name="T37" fmla="*/ 0 h 18"/>
                      <a:gd name="T38" fmla="*/ 14 w 14"/>
                      <a:gd name="T39" fmla="*/ 18 h 1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4" h="18">
                        <a:moveTo>
                          <a:pt x="7" y="4"/>
                        </a:moveTo>
                        <a:lnTo>
                          <a:pt x="7" y="7"/>
                        </a:lnTo>
                        <a:lnTo>
                          <a:pt x="0" y="15"/>
                        </a:lnTo>
                        <a:lnTo>
                          <a:pt x="3" y="18"/>
                        </a:lnTo>
                        <a:lnTo>
                          <a:pt x="7" y="18"/>
                        </a:lnTo>
                        <a:lnTo>
                          <a:pt x="10" y="15"/>
                        </a:lnTo>
                        <a:lnTo>
                          <a:pt x="14" y="7"/>
                        </a:lnTo>
                        <a:lnTo>
                          <a:pt x="14" y="0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lnTo>
                          <a:pt x="10" y="0"/>
                        </a:lnTo>
                        <a:lnTo>
                          <a:pt x="7" y="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91" name="Freeform 159"/>
                  <p:cNvSpPr>
                    <a:spLocks/>
                  </p:cNvSpPr>
                  <p:nvPr/>
                </p:nvSpPr>
                <p:spPr bwMode="auto">
                  <a:xfrm>
                    <a:off x="3223" y="2028"/>
                    <a:ext cx="28" cy="18"/>
                  </a:xfrm>
                  <a:custGeom>
                    <a:avLst/>
                    <a:gdLst>
                      <a:gd name="T0" fmla="*/ 0 w 28"/>
                      <a:gd name="T1" fmla="*/ 0 h 18"/>
                      <a:gd name="T2" fmla="*/ 0 w 28"/>
                      <a:gd name="T3" fmla="*/ 7 h 18"/>
                      <a:gd name="T4" fmla="*/ 7 w 28"/>
                      <a:gd name="T5" fmla="*/ 14 h 18"/>
                      <a:gd name="T6" fmla="*/ 10 w 28"/>
                      <a:gd name="T7" fmla="*/ 14 h 18"/>
                      <a:gd name="T8" fmla="*/ 18 w 28"/>
                      <a:gd name="T9" fmla="*/ 18 h 18"/>
                      <a:gd name="T10" fmla="*/ 25 w 28"/>
                      <a:gd name="T11" fmla="*/ 18 h 18"/>
                      <a:gd name="T12" fmla="*/ 28 w 28"/>
                      <a:gd name="T13" fmla="*/ 14 h 18"/>
                      <a:gd name="T14" fmla="*/ 25 w 28"/>
                      <a:gd name="T15" fmla="*/ 11 h 18"/>
                      <a:gd name="T16" fmla="*/ 18 w 28"/>
                      <a:gd name="T17" fmla="*/ 11 h 18"/>
                      <a:gd name="T18" fmla="*/ 14 w 28"/>
                      <a:gd name="T19" fmla="*/ 7 h 18"/>
                      <a:gd name="T20" fmla="*/ 7 w 28"/>
                      <a:gd name="T21" fmla="*/ 7 h 18"/>
                      <a:gd name="T22" fmla="*/ 7 w 28"/>
                      <a:gd name="T23" fmla="*/ 0 h 18"/>
                      <a:gd name="T24" fmla="*/ 3 w 28"/>
                      <a:gd name="T25" fmla="*/ 3 h 18"/>
                      <a:gd name="T26" fmla="*/ 0 w 28"/>
                      <a:gd name="T27" fmla="*/ 0 h 1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8"/>
                      <a:gd name="T43" fmla="*/ 0 h 18"/>
                      <a:gd name="T44" fmla="*/ 28 w 28"/>
                      <a:gd name="T45" fmla="*/ 18 h 1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8" h="18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7" y="14"/>
                        </a:lnTo>
                        <a:lnTo>
                          <a:pt x="10" y="14"/>
                        </a:lnTo>
                        <a:lnTo>
                          <a:pt x="18" y="18"/>
                        </a:lnTo>
                        <a:lnTo>
                          <a:pt x="25" y="18"/>
                        </a:lnTo>
                        <a:lnTo>
                          <a:pt x="28" y="14"/>
                        </a:lnTo>
                        <a:lnTo>
                          <a:pt x="25" y="11"/>
                        </a:lnTo>
                        <a:lnTo>
                          <a:pt x="18" y="11"/>
                        </a:lnTo>
                        <a:lnTo>
                          <a:pt x="14" y="7"/>
                        </a:lnTo>
                        <a:lnTo>
                          <a:pt x="7" y="7"/>
                        </a:lnTo>
                        <a:lnTo>
                          <a:pt x="7" y="0"/>
                        </a:lnTo>
                        <a:lnTo>
                          <a:pt x="3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92" name="Freeform 160"/>
                  <p:cNvSpPr>
                    <a:spLocks/>
                  </p:cNvSpPr>
                  <p:nvPr/>
                </p:nvSpPr>
                <p:spPr bwMode="auto">
                  <a:xfrm>
                    <a:off x="3223" y="2006"/>
                    <a:ext cx="64" cy="25"/>
                  </a:xfrm>
                  <a:custGeom>
                    <a:avLst/>
                    <a:gdLst>
                      <a:gd name="T0" fmla="*/ 61 w 64"/>
                      <a:gd name="T1" fmla="*/ 0 h 25"/>
                      <a:gd name="T2" fmla="*/ 54 w 64"/>
                      <a:gd name="T3" fmla="*/ 4 h 25"/>
                      <a:gd name="T4" fmla="*/ 46 w 64"/>
                      <a:gd name="T5" fmla="*/ 7 h 25"/>
                      <a:gd name="T6" fmla="*/ 39 w 64"/>
                      <a:gd name="T7" fmla="*/ 7 h 25"/>
                      <a:gd name="T8" fmla="*/ 32 w 64"/>
                      <a:gd name="T9" fmla="*/ 11 h 25"/>
                      <a:gd name="T10" fmla="*/ 25 w 64"/>
                      <a:gd name="T11" fmla="*/ 11 h 25"/>
                      <a:gd name="T12" fmla="*/ 18 w 64"/>
                      <a:gd name="T13" fmla="*/ 15 h 25"/>
                      <a:gd name="T14" fmla="*/ 7 w 64"/>
                      <a:gd name="T15" fmla="*/ 15 h 25"/>
                      <a:gd name="T16" fmla="*/ 0 w 64"/>
                      <a:gd name="T17" fmla="*/ 22 h 25"/>
                      <a:gd name="T18" fmla="*/ 3 w 64"/>
                      <a:gd name="T19" fmla="*/ 25 h 25"/>
                      <a:gd name="T20" fmla="*/ 10 w 64"/>
                      <a:gd name="T21" fmla="*/ 22 h 25"/>
                      <a:gd name="T22" fmla="*/ 18 w 64"/>
                      <a:gd name="T23" fmla="*/ 22 h 25"/>
                      <a:gd name="T24" fmla="*/ 25 w 64"/>
                      <a:gd name="T25" fmla="*/ 18 h 25"/>
                      <a:gd name="T26" fmla="*/ 32 w 64"/>
                      <a:gd name="T27" fmla="*/ 18 h 25"/>
                      <a:gd name="T28" fmla="*/ 39 w 64"/>
                      <a:gd name="T29" fmla="*/ 15 h 25"/>
                      <a:gd name="T30" fmla="*/ 50 w 64"/>
                      <a:gd name="T31" fmla="*/ 15 h 25"/>
                      <a:gd name="T32" fmla="*/ 57 w 64"/>
                      <a:gd name="T33" fmla="*/ 11 h 25"/>
                      <a:gd name="T34" fmla="*/ 64 w 64"/>
                      <a:gd name="T35" fmla="*/ 4 h 25"/>
                      <a:gd name="T36" fmla="*/ 61 w 64"/>
                      <a:gd name="T37" fmla="*/ 7 h 25"/>
                      <a:gd name="T38" fmla="*/ 61 w 64"/>
                      <a:gd name="T39" fmla="*/ 0 h 25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4"/>
                      <a:gd name="T61" fmla="*/ 0 h 25"/>
                      <a:gd name="T62" fmla="*/ 64 w 64"/>
                      <a:gd name="T63" fmla="*/ 25 h 25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4" h="25">
                        <a:moveTo>
                          <a:pt x="61" y="0"/>
                        </a:moveTo>
                        <a:lnTo>
                          <a:pt x="54" y="4"/>
                        </a:lnTo>
                        <a:lnTo>
                          <a:pt x="46" y="7"/>
                        </a:lnTo>
                        <a:lnTo>
                          <a:pt x="39" y="7"/>
                        </a:lnTo>
                        <a:lnTo>
                          <a:pt x="32" y="11"/>
                        </a:lnTo>
                        <a:lnTo>
                          <a:pt x="25" y="11"/>
                        </a:lnTo>
                        <a:lnTo>
                          <a:pt x="18" y="15"/>
                        </a:lnTo>
                        <a:lnTo>
                          <a:pt x="7" y="15"/>
                        </a:lnTo>
                        <a:lnTo>
                          <a:pt x="0" y="22"/>
                        </a:lnTo>
                        <a:lnTo>
                          <a:pt x="3" y="25"/>
                        </a:lnTo>
                        <a:lnTo>
                          <a:pt x="10" y="22"/>
                        </a:lnTo>
                        <a:lnTo>
                          <a:pt x="18" y="22"/>
                        </a:lnTo>
                        <a:lnTo>
                          <a:pt x="25" y="18"/>
                        </a:lnTo>
                        <a:lnTo>
                          <a:pt x="32" y="18"/>
                        </a:lnTo>
                        <a:lnTo>
                          <a:pt x="39" y="15"/>
                        </a:lnTo>
                        <a:lnTo>
                          <a:pt x="50" y="15"/>
                        </a:lnTo>
                        <a:lnTo>
                          <a:pt x="57" y="11"/>
                        </a:lnTo>
                        <a:lnTo>
                          <a:pt x="64" y="4"/>
                        </a:lnTo>
                        <a:lnTo>
                          <a:pt x="61" y="7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93" name="Freeform 161"/>
                  <p:cNvSpPr>
                    <a:spLocks/>
                  </p:cNvSpPr>
                  <p:nvPr/>
                </p:nvSpPr>
                <p:spPr bwMode="auto">
                  <a:xfrm>
                    <a:off x="3284" y="2003"/>
                    <a:ext cx="32" cy="10"/>
                  </a:xfrm>
                  <a:custGeom>
                    <a:avLst/>
                    <a:gdLst>
                      <a:gd name="T0" fmla="*/ 25 w 32"/>
                      <a:gd name="T1" fmla="*/ 0 h 10"/>
                      <a:gd name="T2" fmla="*/ 25 w 32"/>
                      <a:gd name="T3" fmla="*/ 3 h 10"/>
                      <a:gd name="T4" fmla="*/ 0 w 32"/>
                      <a:gd name="T5" fmla="*/ 3 h 10"/>
                      <a:gd name="T6" fmla="*/ 0 w 32"/>
                      <a:gd name="T7" fmla="*/ 10 h 10"/>
                      <a:gd name="T8" fmla="*/ 29 w 32"/>
                      <a:gd name="T9" fmla="*/ 10 h 10"/>
                      <a:gd name="T10" fmla="*/ 32 w 32"/>
                      <a:gd name="T11" fmla="*/ 7 h 10"/>
                      <a:gd name="T12" fmla="*/ 32 w 32"/>
                      <a:gd name="T13" fmla="*/ 3 h 10"/>
                      <a:gd name="T14" fmla="*/ 25 w 32"/>
                      <a:gd name="T15" fmla="*/ 0 h 1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2"/>
                      <a:gd name="T25" fmla="*/ 0 h 10"/>
                      <a:gd name="T26" fmla="*/ 32 w 32"/>
                      <a:gd name="T27" fmla="*/ 10 h 1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2" h="10">
                        <a:moveTo>
                          <a:pt x="25" y="0"/>
                        </a:moveTo>
                        <a:lnTo>
                          <a:pt x="25" y="3"/>
                        </a:ln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29" y="10"/>
                        </a:lnTo>
                        <a:lnTo>
                          <a:pt x="32" y="7"/>
                        </a:lnTo>
                        <a:lnTo>
                          <a:pt x="32" y="3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94" name="Freeform 162"/>
                  <p:cNvSpPr>
                    <a:spLocks/>
                  </p:cNvSpPr>
                  <p:nvPr/>
                </p:nvSpPr>
                <p:spPr bwMode="auto">
                  <a:xfrm>
                    <a:off x="3309" y="1974"/>
                    <a:ext cx="32" cy="32"/>
                  </a:xfrm>
                  <a:custGeom>
                    <a:avLst/>
                    <a:gdLst>
                      <a:gd name="T0" fmla="*/ 32 w 32"/>
                      <a:gd name="T1" fmla="*/ 0 h 32"/>
                      <a:gd name="T2" fmla="*/ 29 w 32"/>
                      <a:gd name="T3" fmla="*/ 0 h 32"/>
                      <a:gd name="T4" fmla="*/ 25 w 32"/>
                      <a:gd name="T5" fmla="*/ 3 h 32"/>
                      <a:gd name="T6" fmla="*/ 18 w 32"/>
                      <a:gd name="T7" fmla="*/ 7 h 32"/>
                      <a:gd name="T8" fmla="*/ 14 w 32"/>
                      <a:gd name="T9" fmla="*/ 11 h 32"/>
                      <a:gd name="T10" fmla="*/ 14 w 32"/>
                      <a:gd name="T11" fmla="*/ 14 h 32"/>
                      <a:gd name="T12" fmla="*/ 7 w 32"/>
                      <a:gd name="T13" fmla="*/ 14 h 32"/>
                      <a:gd name="T14" fmla="*/ 7 w 32"/>
                      <a:gd name="T15" fmla="*/ 21 h 32"/>
                      <a:gd name="T16" fmla="*/ 0 w 32"/>
                      <a:gd name="T17" fmla="*/ 29 h 32"/>
                      <a:gd name="T18" fmla="*/ 7 w 32"/>
                      <a:gd name="T19" fmla="*/ 32 h 32"/>
                      <a:gd name="T20" fmla="*/ 11 w 32"/>
                      <a:gd name="T21" fmla="*/ 29 h 32"/>
                      <a:gd name="T22" fmla="*/ 11 w 32"/>
                      <a:gd name="T23" fmla="*/ 25 h 32"/>
                      <a:gd name="T24" fmla="*/ 22 w 32"/>
                      <a:gd name="T25" fmla="*/ 14 h 32"/>
                      <a:gd name="T26" fmla="*/ 25 w 32"/>
                      <a:gd name="T27" fmla="*/ 14 h 32"/>
                      <a:gd name="T28" fmla="*/ 32 w 32"/>
                      <a:gd name="T29" fmla="*/ 7 h 32"/>
                      <a:gd name="T30" fmla="*/ 29 w 32"/>
                      <a:gd name="T31" fmla="*/ 7 h 32"/>
                      <a:gd name="T32" fmla="*/ 32 w 32"/>
                      <a:gd name="T33" fmla="*/ 0 h 32"/>
                      <a:gd name="T34" fmla="*/ 29 w 32"/>
                      <a:gd name="T35" fmla="*/ 0 h 32"/>
                      <a:gd name="T36" fmla="*/ 32 w 32"/>
                      <a:gd name="T37" fmla="*/ 0 h 3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2"/>
                      <a:gd name="T58" fmla="*/ 0 h 32"/>
                      <a:gd name="T59" fmla="*/ 32 w 32"/>
                      <a:gd name="T60" fmla="*/ 32 h 32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2" h="32">
                        <a:moveTo>
                          <a:pt x="32" y="0"/>
                        </a:moveTo>
                        <a:lnTo>
                          <a:pt x="29" y="0"/>
                        </a:lnTo>
                        <a:lnTo>
                          <a:pt x="25" y="3"/>
                        </a:lnTo>
                        <a:lnTo>
                          <a:pt x="18" y="7"/>
                        </a:lnTo>
                        <a:lnTo>
                          <a:pt x="14" y="11"/>
                        </a:lnTo>
                        <a:lnTo>
                          <a:pt x="14" y="14"/>
                        </a:lnTo>
                        <a:lnTo>
                          <a:pt x="7" y="14"/>
                        </a:lnTo>
                        <a:lnTo>
                          <a:pt x="7" y="21"/>
                        </a:lnTo>
                        <a:lnTo>
                          <a:pt x="0" y="29"/>
                        </a:lnTo>
                        <a:lnTo>
                          <a:pt x="7" y="32"/>
                        </a:lnTo>
                        <a:lnTo>
                          <a:pt x="11" y="29"/>
                        </a:lnTo>
                        <a:lnTo>
                          <a:pt x="11" y="25"/>
                        </a:lnTo>
                        <a:lnTo>
                          <a:pt x="22" y="14"/>
                        </a:lnTo>
                        <a:lnTo>
                          <a:pt x="25" y="14"/>
                        </a:lnTo>
                        <a:lnTo>
                          <a:pt x="32" y="7"/>
                        </a:lnTo>
                        <a:lnTo>
                          <a:pt x="29" y="7"/>
                        </a:lnTo>
                        <a:lnTo>
                          <a:pt x="32" y="0"/>
                        </a:lnTo>
                        <a:lnTo>
                          <a:pt x="29" y="0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95" name="Freeform 163"/>
                  <p:cNvSpPr>
                    <a:spLocks/>
                  </p:cNvSpPr>
                  <p:nvPr/>
                </p:nvSpPr>
                <p:spPr bwMode="auto">
                  <a:xfrm>
                    <a:off x="3338" y="1963"/>
                    <a:ext cx="50" cy="22"/>
                  </a:xfrm>
                  <a:custGeom>
                    <a:avLst/>
                    <a:gdLst>
                      <a:gd name="T0" fmla="*/ 47 w 50"/>
                      <a:gd name="T1" fmla="*/ 0 h 22"/>
                      <a:gd name="T2" fmla="*/ 50 w 50"/>
                      <a:gd name="T3" fmla="*/ 0 h 22"/>
                      <a:gd name="T4" fmla="*/ 36 w 50"/>
                      <a:gd name="T5" fmla="*/ 0 h 22"/>
                      <a:gd name="T6" fmla="*/ 29 w 50"/>
                      <a:gd name="T7" fmla="*/ 3 h 22"/>
                      <a:gd name="T8" fmla="*/ 25 w 50"/>
                      <a:gd name="T9" fmla="*/ 7 h 22"/>
                      <a:gd name="T10" fmla="*/ 18 w 50"/>
                      <a:gd name="T11" fmla="*/ 11 h 22"/>
                      <a:gd name="T12" fmla="*/ 14 w 50"/>
                      <a:gd name="T13" fmla="*/ 14 h 22"/>
                      <a:gd name="T14" fmla="*/ 7 w 50"/>
                      <a:gd name="T15" fmla="*/ 14 h 22"/>
                      <a:gd name="T16" fmla="*/ 3 w 50"/>
                      <a:gd name="T17" fmla="*/ 11 h 22"/>
                      <a:gd name="T18" fmla="*/ 0 w 50"/>
                      <a:gd name="T19" fmla="*/ 18 h 22"/>
                      <a:gd name="T20" fmla="*/ 7 w 50"/>
                      <a:gd name="T21" fmla="*/ 22 h 22"/>
                      <a:gd name="T22" fmla="*/ 14 w 50"/>
                      <a:gd name="T23" fmla="*/ 22 h 22"/>
                      <a:gd name="T24" fmla="*/ 21 w 50"/>
                      <a:gd name="T25" fmla="*/ 18 h 22"/>
                      <a:gd name="T26" fmla="*/ 29 w 50"/>
                      <a:gd name="T27" fmla="*/ 14 h 22"/>
                      <a:gd name="T28" fmla="*/ 32 w 50"/>
                      <a:gd name="T29" fmla="*/ 11 h 22"/>
                      <a:gd name="T30" fmla="*/ 40 w 50"/>
                      <a:gd name="T31" fmla="*/ 7 h 22"/>
                      <a:gd name="T32" fmla="*/ 43 w 50"/>
                      <a:gd name="T33" fmla="*/ 3 h 22"/>
                      <a:gd name="T34" fmla="*/ 50 w 50"/>
                      <a:gd name="T35" fmla="*/ 3 h 22"/>
                      <a:gd name="T36" fmla="*/ 47 w 50"/>
                      <a:gd name="T37" fmla="*/ 0 h 2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0"/>
                      <a:gd name="T58" fmla="*/ 0 h 22"/>
                      <a:gd name="T59" fmla="*/ 50 w 50"/>
                      <a:gd name="T60" fmla="*/ 22 h 22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0" h="22">
                        <a:moveTo>
                          <a:pt x="47" y="0"/>
                        </a:moveTo>
                        <a:lnTo>
                          <a:pt x="50" y="0"/>
                        </a:lnTo>
                        <a:lnTo>
                          <a:pt x="36" y="0"/>
                        </a:lnTo>
                        <a:lnTo>
                          <a:pt x="29" y="3"/>
                        </a:lnTo>
                        <a:lnTo>
                          <a:pt x="25" y="7"/>
                        </a:lnTo>
                        <a:lnTo>
                          <a:pt x="18" y="11"/>
                        </a:lnTo>
                        <a:lnTo>
                          <a:pt x="14" y="14"/>
                        </a:lnTo>
                        <a:lnTo>
                          <a:pt x="7" y="14"/>
                        </a:lnTo>
                        <a:lnTo>
                          <a:pt x="3" y="11"/>
                        </a:lnTo>
                        <a:lnTo>
                          <a:pt x="0" y="18"/>
                        </a:lnTo>
                        <a:lnTo>
                          <a:pt x="7" y="22"/>
                        </a:lnTo>
                        <a:lnTo>
                          <a:pt x="14" y="22"/>
                        </a:lnTo>
                        <a:lnTo>
                          <a:pt x="21" y="18"/>
                        </a:lnTo>
                        <a:lnTo>
                          <a:pt x="29" y="14"/>
                        </a:lnTo>
                        <a:lnTo>
                          <a:pt x="32" y="11"/>
                        </a:lnTo>
                        <a:lnTo>
                          <a:pt x="40" y="7"/>
                        </a:lnTo>
                        <a:lnTo>
                          <a:pt x="43" y="3"/>
                        </a:lnTo>
                        <a:lnTo>
                          <a:pt x="50" y="3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96" name="Freeform 164"/>
                  <p:cNvSpPr>
                    <a:spLocks/>
                  </p:cNvSpPr>
                  <p:nvPr/>
                </p:nvSpPr>
                <p:spPr bwMode="auto">
                  <a:xfrm>
                    <a:off x="3385" y="1948"/>
                    <a:ext cx="39" cy="18"/>
                  </a:xfrm>
                  <a:custGeom>
                    <a:avLst/>
                    <a:gdLst>
                      <a:gd name="T0" fmla="*/ 39 w 39"/>
                      <a:gd name="T1" fmla="*/ 4 h 18"/>
                      <a:gd name="T2" fmla="*/ 32 w 39"/>
                      <a:gd name="T3" fmla="*/ 0 h 18"/>
                      <a:gd name="T4" fmla="*/ 21 w 39"/>
                      <a:gd name="T5" fmla="*/ 0 h 18"/>
                      <a:gd name="T6" fmla="*/ 18 w 39"/>
                      <a:gd name="T7" fmla="*/ 4 h 18"/>
                      <a:gd name="T8" fmla="*/ 14 w 39"/>
                      <a:gd name="T9" fmla="*/ 4 h 18"/>
                      <a:gd name="T10" fmla="*/ 11 w 39"/>
                      <a:gd name="T11" fmla="*/ 8 h 18"/>
                      <a:gd name="T12" fmla="*/ 3 w 39"/>
                      <a:gd name="T13" fmla="*/ 11 h 18"/>
                      <a:gd name="T14" fmla="*/ 0 w 39"/>
                      <a:gd name="T15" fmla="*/ 15 h 18"/>
                      <a:gd name="T16" fmla="*/ 3 w 39"/>
                      <a:gd name="T17" fmla="*/ 18 h 18"/>
                      <a:gd name="T18" fmla="*/ 7 w 39"/>
                      <a:gd name="T19" fmla="*/ 18 h 18"/>
                      <a:gd name="T20" fmla="*/ 14 w 39"/>
                      <a:gd name="T21" fmla="*/ 15 h 18"/>
                      <a:gd name="T22" fmla="*/ 18 w 39"/>
                      <a:gd name="T23" fmla="*/ 11 h 18"/>
                      <a:gd name="T24" fmla="*/ 21 w 39"/>
                      <a:gd name="T25" fmla="*/ 11 h 18"/>
                      <a:gd name="T26" fmla="*/ 21 w 39"/>
                      <a:gd name="T27" fmla="*/ 8 h 18"/>
                      <a:gd name="T28" fmla="*/ 32 w 39"/>
                      <a:gd name="T29" fmla="*/ 8 h 18"/>
                      <a:gd name="T30" fmla="*/ 36 w 39"/>
                      <a:gd name="T31" fmla="*/ 11 h 18"/>
                      <a:gd name="T32" fmla="*/ 39 w 39"/>
                      <a:gd name="T33" fmla="*/ 4 h 1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9"/>
                      <a:gd name="T52" fmla="*/ 0 h 18"/>
                      <a:gd name="T53" fmla="*/ 39 w 39"/>
                      <a:gd name="T54" fmla="*/ 18 h 1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9" h="18">
                        <a:moveTo>
                          <a:pt x="39" y="4"/>
                        </a:moveTo>
                        <a:lnTo>
                          <a:pt x="32" y="0"/>
                        </a:lnTo>
                        <a:lnTo>
                          <a:pt x="21" y="0"/>
                        </a:lnTo>
                        <a:lnTo>
                          <a:pt x="18" y="4"/>
                        </a:lnTo>
                        <a:lnTo>
                          <a:pt x="14" y="4"/>
                        </a:lnTo>
                        <a:lnTo>
                          <a:pt x="11" y="8"/>
                        </a:lnTo>
                        <a:lnTo>
                          <a:pt x="3" y="11"/>
                        </a:lnTo>
                        <a:lnTo>
                          <a:pt x="0" y="15"/>
                        </a:lnTo>
                        <a:lnTo>
                          <a:pt x="3" y="18"/>
                        </a:lnTo>
                        <a:lnTo>
                          <a:pt x="7" y="18"/>
                        </a:lnTo>
                        <a:lnTo>
                          <a:pt x="14" y="15"/>
                        </a:lnTo>
                        <a:lnTo>
                          <a:pt x="18" y="11"/>
                        </a:lnTo>
                        <a:lnTo>
                          <a:pt x="21" y="11"/>
                        </a:lnTo>
                        <a:lnTo>
                          <a:pt x="21" y="8"/>
                        </a:lnTo>
                        <a:lnTo>
                          <a:pt x="32" y="8"/>
                        </a:lnTo>
                        <a:lnTo>
                          <a:pt x="36" y="11"/>
                        </a:lnTo>
                        <a:lnTo>
                          <a:pt x="39" y="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97" name="Freeform 165"/>
                  <p:cNvSpPr>
                    <a:spLocks/>
                  </p:cNvSpPr>
                  <p:nvPr/>
                </p:nvSpPr>
                <p:spPr bwMode="auto">
                  <a:xfrm>
                    <a:off x="3421" y="1945"/>
                    <a:ext cx="54" cy="18"/>
                  </a:xfrm>
                  <a:custGeom>
                    <a:avLst/>
                    <a:gdLst>
                      <a:gd name="T0" fmla="*/ 54 w 54"/>
                      <a:gd name="T1" fmla="*/ 0 h 18"/>
                      <a:gd name="T2" fmla="*/ 47 w 54"/>
                      <a:gd name="T3" fmla="*/ 0 h 18"/>
                      <a:gd name="T4" fmla="*/ 39 w 54"/>
                      <a:gd name="T5" fmla="*/ 3 h 18"/>
                      <a:gd name="T6" fmla="*/ 32 w 54"/>
                      <a:gd name="T7" fmla="*/ 3 h 18"/>
                      <a:gd name="T8" fmla="*/ 25 w 54"/>
                      <a:gd name="T9" fmla="*/ 7 h 18"/>
                      <a:gd name="T10" fmla="*/ 18 w 54"/>
                      <a:gd name="T11" fmla="*/ 11 h 18"/>
                      <a:gd name="T12" fmla="*/ 7 w 54"/>
                      <a:gd name="T13" fmla="*/ 11 h 18"/>
                      <a:gd name="T14" fmla="*/ 3 w 54"/>
                      <a:gd name="T15" fmla="*/ 7 h 18"/>
                      <a:gd name="T16" fmla="*/ 0 w 54"/>
                      <a:gd name="T17" fmla="*/ 14 h 18"/>
                      <a:gd name="T18" fmla="*/ 7 w 54"/>
                      <a:gd name="T19" fmla="*/ 18 h 18"/>
                      <a:gd name="T20" fmla="*/ 21 w 54"/>
                      <a:gd name="T21" fmla="*/ 18 h 18"/>
                      <a:gd name="T22" fmla="*/ 29 w 54"/>
                      <a:gd name="T23" fmla="*/ 14 h 18"/>
                      <a:gd name="T24" fmla="*/ 36 w 54"/>
                      <a:gd name="T25" fmla="*/ 11 h 18"/>
                      <a:gd name="T26" fmla="*/ 39 w 54"/>
                      <a:gd name="T27" fmla="*/ 11 h 18"/>
                      <a:gd name="T28" fmla="*/ 47 w 54"/>
                      <a:gd name="T29" fmla="*/ 7 h 18"/>
                      <a:gd name="T30" fmla="*/ 54 w 54"/>
                      <a:gd name="T31" fmla="*/ 7 h 18"/>
                      <a:gd name="T32" fmla="*/ 54 w 54"/>
                      <a:gd name="T33" fmla="*/ 0 h 1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4"/>
                      <a:gd name="T52" fmla="*/ 0 h 18"/>
                      <a:gd name="T53" fmla="*/ 54 w 54"/>
                      <a:gd name="T54" fmla="*/ 18 h 1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4" h="18">
                        <a:moveTo>
                          <a:pt x="54" y="0"/>
                        </a:moveTo>
                        <a:lnTo>
                          <a:pt x="47" y="0"/>
                        </a:lnTo>
                        <a:lnTo>
                          <a:pt x="39" y="3"/>
                        </a:lnTo>
                        <a:lnTo>
                          <a:pt x="32" y="3"/>
                        </a:lnTo>
                        <a:lnTo>
                          <a:pt x="25" y="7"/>
                        </a:lnTo>
                        <a:lnTo>
                          <a:pt x="18" y="11"/>
                        </a:lnTo>
                        <a:lnTo>
                          <a:pt x="7" y="11"/>
                        </a:lnTo>
                        <a:lnTo>
                          <a:pt x="3" y="7"/>
                        </a:lnTo>
                        <a:lnTo>
                          <a:pt x="0" y="14"/>
                        </a:lnTo>
                        <a:lnTo>
                          <a:pt x="7" y="18"/>
                        </a:lnTo>
                        <a:lnTo>
                          <a:pt x="21" y="18"/>
                        </a:lnTo>
                        <a:lnTo>
                          <a:pt x="29" y="14"/>
                        </a:lnTo>
                        <a:lnTo>
                          <a:pt x="36" y="11"/>
                        </a:lnTo>
                        <a:lnTo>
                          <a:pt x="39" y="11"/>
                        </a:lnTo>
                        <a:lnTo>
                          <a:pt x="47" y="7"/>
                        </a:lnTo>
                        <a:lnTo>
                          <a:pt x="54" y="7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98" name="Freeform 166"/>
                  <p:cNvSpPr>
                    <a:spLocks/>
                  </p:cNvSpPr>
                  <p:nvPr/>
                </p:nvSpPr>
                <p:spPr bwMode="auto">
                  <a:xfrm>
                    <a:off x="3475" y="1934"/>
                    <a:ext cx="61" cy="18"/>
                  </a:xfrm>
                  <a:custGeom>
                    <a:avLst/>
                    <a:gdLst>
                      <a:gd name="T0" fmla="*/ 57 w 61"/>
                      <a:gd name="T1" fmla="*/ 0 h 18"/>
                      <a:gd name="T2" fmla="*/ 61 w 61"/>
                      <a:gd name="T3" fmla="*/ 0 h 18"/>
                      <a:gd name="T4" fmla="*/ 43 w 61"/>
                      <a:gd name="T5" fmla="*/ 0 h 18"/>
                      <a:gd name="T6" fmla="*/ 32 w 61"/>
                      <a:gd name="T7" fmla="*/ 4 h 18"/>
                      <a:gd name="T8" fmla="*/ 25 w 61"/>
                      <a:gd name="T9" fmla="*/ 4 h 18"/>
                      <a:gd name="T10" fmla="*/ 21 w 61"/>
                      <a:gd name="T11" fmla="*/ 7 h 18"/>
                      <a:gd name="T12" fmla="*/ 14 w 61"/>
                      <a:gd name="T13" fmla="*/ 11 h 18"/>
                      <a:gd name="T14" fmla="*/ 0 w 61"/>
                      <a:gd name="T15" fmla="*/ 11 h 18"/>
                      <a:gd name="T16" fmla="*/ 0 w 61"/>
                      <a:gd name="T17" fmla="*/ 18 h 18"/>
                      <a:gd name="T18" fmla="*/ 14 w 61"/>
                      <a:gd name="T19" fmla="*/ 18 h 18"/>
                      <a:gd name="T20" fmla="*/ 21 w 61"/>
                      <a:gd name="T21" fmla="*/ 14 h 18"/>
                      <a:gd name="T22" fmla="*/ 29 w 61"/>
                      <a:gd name="T23" fmla="*/ 11 h 18"/>
                      <a:gd name="T24" fmla="*/ 36 w 61"/>
                      <a:gd name="T25" fmla="*/ 11 h 18"/>
                      <a:gd name="T26" fmla="*/ 43 w 61"/>
                      <a:gd name="T27" fmla="*/ 7 h 18"/>
                      <a:gd name="T28" fmla="*/ 61 w 61"/>
                      <a:gd name="T29" fmla="*/ 7 h 18"/>
                      <a:gd name="T30" fmla="*/ 57 w 61"/>
                      <a:gd name="T31" fmla="*/ 7 h 18"/>
                      <a:gd name="T32" fmla="*/ 61 w 61"/>
                      <a:gd name="T33" fmla="*/ 11 h 18"/>
                      <a:gd name="T34" fmla="*/ 61 w 61"/>
                      <a:gd name="T35" fmla="*/ 7 h 18"/>
                      <a:gd name="T36" fmla="*/ 57 w 61"/>
                      <a:gd name="T37" fmla="*/ 0 h 1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1"/>
                      <a:gd name="T58" fmla="*/ 0 h 18"/>
                      <a:gd name="T59" fmla="*/ 61 w 61"/>
                      <a:gd name="T60" fmla="*/ 18 h 1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1" h="18">
                        <a:moveTo>
                          <a:pt x="57" y="0"/>
                        </a:moveTo>
                        <a:lnTo>
                          <a:pt x="61" y="0"/>
                        </a:lnTo>
                        <a:lnTo>
                          <a:pt x="43" y="0"/>
                        </a:lnTo>
                        <a:lnTo>
                          <a:pt x="32" y="4"/>
                        </a:lnTo>
                        <a:lnTo>
                          <a:pt x="25" y="4"/>
                        </a:lnTo>
                        <a:lnTo>
                          <a:pt x="21" y="7"/>
                        </a:lnTo>
                        <a:lnTo>
                          <a:pt x="14" y="11"/>
                        </a:lnTo>
                        <a:lnTo>
                          <a:pt x="0" y="11"/>
                        </a:lnTo>
                        <a:lnTo>
                          <a:pt x="0" y="18"/>
                        </a:lnTo>
                        <a:lnTo>
                          <a:pt x="14" y="18"/>
                        </a:lnTo>
                        <a:lnTo>
                          <a:pt x="21" y="14"/>
                        </a:lnTo>
                        <a:lnTo>
                          <a:pt x="29" y="11"/>
                        </a:lnTo>
                        <a:lnTo>
                          <a:pt x="36" y="11"/>
                        </a:lnTo>
                        <a:lnTo>
                          <a:pt x="43" y="7"/>
                        </a:lnTo>
                        <a:lnTo>
                          <a:pt x="61" y="7"/>
                        </a:lnTo>
                        <a:lnTo>
                          <a:pt x="57" y="7"/>
                        </a:lnTo>
                        <a:lnTo>
                          <a:pt x="61" y="11"/>
                        </a:lnTo>
                        <a:lnTo>
                          <a:pt x="61" y="7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099" name="Freeform 167"/>
                  <p:cNvSpPr>
                    <a:spLocks/>
                  </p:cNvSpPr>
                  <p:nvPr/>
                </p:nvSpPr>
                <p:spPr bwMode="auto">
                  <a:xfrm>
                    <a:off x="3532" y="1905"/>
                    <a:ext cx="37" cy="36"/>
                  </a:xfrm>
                  <a:custGeom>
                    <a:avLst/>
                    <a:gdLst>
                      <a:gd name="T0" fmla="*/ 29 w 37"/>
                      <a:gd name="T1" fmla="*/ 0 h 36"/>
                      <a:gd name="T2" fmla="*/ 29 w 37"/>
                      <a:gd name="T3" fmla="*/ 7 h 36"/>
                      <a:gd name="T4" fmla="*/ 15 w 37"/>
                      <a:gd name="T5" fmla="*/ 22 h 36"/>
                      <a:gd name="T6" fmla="*/ 8 w 37"/>
                      <a:gd name="T7" fmla="*/ 22 h 36"/>
                      <a:gd name="T8" fmla="*/ 0 w 37"/>
                      <a:gd name="T9" fmla="*/ 29 h 36"/>
                      <a:gd name="T10" fmla="*/ 4 w 37"/>
                      <a:gd name="T11" fmla="*/ 36 h 36"/>
                      <a:gd name="T12" fmla="*/ 11 w 37"/>
                      <a:gd name="T13" fmla="*/ 29 h 36"/>
                      <a:gd name="T14" fmla="*/ 19 w 37"/>
                      <a:gd name="T15" fmla="*/ 25 h 36"/>
                      <a:gd name="T16" fmla="*/ 22 w 37"/>
                      <a:gd name="T17" fmla="*/ 22 h 36"/>
                      <a:gd name="T18" fmla="*/ 29 w 37"/>
                      <a:gd name="T19" fmla="*/ 22 h 36"/>
                      <a:gd name="T20" fmla="*/ 33 w 37"/>
                      <a:gd name="T21" fmla="*/ 15 h 36"/>
                      <a:gd name="T22" fmla="*/ 37 w 37"/>
                      <a:gd name="T23" fmla="*/ 7 h 36"/>
                      <a:gd name="T24" fmla="*/ 37 w 37"/>
                      <a:gd name="T25" fmla="*/ 4 h 36"/>
                      <a:gd name="T26" fmla="*/ 29 w 37"/>
                      <a:gd name="T27" fmla="*/ 0 h 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7"/>
                      <a:gd name="T43" fmla="*/ 0 h 36"/>
                      <a:gd name="T44" fmla="*/ 37 w 37"/>
                      <a:gd name="T45" fmla="*/ 36 h 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7" h="36">
                        <a:moveTo>
                          <a:pt x="29" y="0"/>
                        </a:moveTo>
                        <a:lnTo>
                          <a:pt x="29" y="7"/>
                        </a:lnTo>
                        <a:lnTo>
                          <a:pt x="15" y="22"/>
                        </a:lnTo>
                        <a:lnTo>
                          <a:pt x="8" y="22"/>
                        </a:lnTo>
                        <a:lnTo>
                          <a:pt x="0" y="29"/>
                        </a:lnTo>
                        <a:lnTo>
                          <a:pt x="4" y="36"/>
                        </a:lnTo>
                        <a:lnTo>
                          <a:pt x="11" y="29"/>
                        </a:lnTo>
                        <a:lnTo>
                          <a:pt x="19" y="25"/>
                        </a:lnTo>
                        <a:lnTo>
                          <a:pt x="22" y="22"/>
                        </a:lnTo>
                        <a:lnTo>
                          <a:pt x="29" y="22"/>
                        </a:lnTo>
                        <a:lnTo>
                          <a:pt x="33" y="15"/>
                        </a:lnTo>
                        <a:lnTo>
                          <a:pt x="37" y="7"/>
                        </a:lnTo>
                        <a:lnTo>
                          <a:pt x="37" y="4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00" name="Freeform 168"/>
                  <p:cNvSpPr>
                    <a:spLocks/>
                  </p:cNvSpPr>
                  <p:nvPr/>
                </p:nvSpPr>
                <p:spPr bwMode="auto">
                  <a:xfrm>
                    <a:off x="3561" y="1898"/>
                    <a:ext cx="40" cy="22"/>
                  </a:xfrm>
                  <a:custGeom>
                    <a:avLst/>
                    <a:gdLst>
                      <a:gd name="T0" fmla="*/ 40 w 40"/>
                      <a:gd name="T1" fmla="*/ 14 h 22"/>
                      <a:gd name="T2" fmla="*/ 40 w 40"/>
                      <a:gd name="T3" fmla="*/ 11 h 22"/>
                      <a:gd name="T4" fmla="*/ 29 w 40"/>
                      <a:gd name="T5" fmla="*/ 11 h 22"/>
                      <a:gd name="T6" fmla="*/ 22 w 40"/>
                      <a:gd name="T7" fmla="*/ 4 h 22"/>
                      <a:gd name="T8" fmla="*/ 18 w 40"/>
                      <a:gd name="T9" fmla="*/ 4 h 22"/>
                      <a:gd name="T10" fmla="*/ 11 w 40"/>
                      <a:gd name="T11" fmla="*/ 0 h 22"/>
                      <a:gd name="T12" fmla="*/ 8 w 40"/>
                      <a:gd name="T13" fmla="*/ 4 h 22"/>
                      <a:gd name="T14" fmla="*/ 0 w 40"/>
                      <a:gd name="T15" fmla="*/ 7 h 22"/>
                      <a:gd name="T16" fmla="*/ 8 w 40"/>
                      <a:gd name="T17" fmla="*/ 11 h 22"/>
                      <a:gd name="T18" fmla="*/ 11 w 40"/>
                      <a:gd name="T19" fmla="*/ 11 h 22"/>
                      <a:gd name="T20" fmla="*/ 11 w 40"/>
                      <a:gd name="T21" fmla="*/ 7 h 22"/>
                      <a:gd name="T22" fmla="*/ 15 w 40"/>
                      <a:gd name="T23" fmla="*/ 11 h 22"/>
                      <a:gd name="T24" fmla="*/ 22 w 40"/>
                      <a:gd name="T25" fmla="*/ 11 h 22"/>
                      <a:gd name="T26" fmla="*/ 29 w 40"/>
                      <a:gd name="T27" fmla="*/ 18 h 22"/>
                      <a:gd name="T28" fmla="*/ 36 w 40"/>
                      <a:gd name="T29" fmla="*/ 22 h 22"/>
                      <a:gd name="T30" fmla="*/ 33 w 40"/>
                      <a:gd name="T31" fmla="*/ 18 h 22"/>
                      <a:gd name="T32" fmla="*/ 40 w 40"/>
                      <a:gd name="T33" fmla="*/ 14 h 22"/>
                      <a:gd name="T34" fmla="*/ 40 w 40"/>
                      <a:gd name="T35" fmla="*/ 11 h 22"/>
                      <a:gd name="T36" fmla="*/ 40 w 40"/>
                      <a:gd name="T37" fmla="*/ 14 h 2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0"/>
                      <a:gd name="T58" fmla="*/ 0 h 22"/>
                      <a:gd name="T59" fmla="*/ 40 w 40"/>
                      <a:gd name="T60" fmla="*/ 22 h 22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0" h="22">
                        <a:moveTo>
                          <a:pt x="40" y="14"/>
                        </a:moveTo>
                        <a:lnTo>
                          <a:pt x="40" y="11"/>
                        </a:lnTo>
                        <a:lnTo>
                          <a:pt x="29" y="11"/>
                        </a:lnTo>
                        <a:lnTo>
                          <a:pt x="22" y="4"/>
                        </a:lnTo>
                        <a:lnTo>
                          <a:pt x="18" y="4"/>
                        </a:lnTo>
                        <a:lnTo>
                          <a:pt x="11" y="0"/>
                        </a:lnTo>
                        <a:lnTo>
                          <a:pt x="8" y="4"/>
                        </a:lnTo>
                        <a:lnTo>
                          <a:pt x="0" y="7"/>
                        </a:lnTo>
                        <a:lnTo>
                          <a:pt x="8" y="11"/>
                        </a:lnTo>
                        <a:lnTo>
                          <a:pt x="11" y="11"/>
                        </a:lnTo>
                        <a:lnTo>
                          <a:pt x="11" y="7"/>
                        </a:lnTo>
                        <a:lnTo>
                          <a:pt x="15" y="11"/>
                        </a:lnTo>
                        <a:lnTo>
                          <a:pt x="22" y="11"/>
                        </a:lnTo>
                        <a:lnTo>
                          <a:pt x="29" y="18"/>
                        </a:lnTo>
                        <a:lnTo>
                          <a:pt x="36" y="22"/>
                        </a:lnTo>
                        <a:lnTo>
                          <a:pt x="33" y="18"/>
                        </a:lnTo>
                        <a:lnTo>
                          <a:pt x="40" y="14"/>
                        </a:lnTo>
                        <a:lnTo>
                          <a:pt x="40" y="11"/>
                        </a:lnTo>
                        <a:lnTo>
                          <a:pt x="40" y="1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01" name="Freeform 169"/>
                  <p:cNvSpPr>
                    <a:spLocks/>
                  </p:cNvSpPr>
                  <p:nvPr/>
                </p:nvSpPr>
                <p:spPr bwMode="auto">
                  <a:xfrm>
                    <a:off x="3594" y="1909"/>
                    <a:ext cx="25" cy="11"/>
                  </a:xfrm>
                  <a:custGeom>
                    <a:avLst/>
                    <a:gdLst>
                      <a:gd name="T0" fmla="*/ 18 w 25"/>
                      <a:gd name="T1" fmla="*/ 3 h 11"/>
                      <a:gd name="T2" fmla="*/ 21 w 25"/>
                      <a:gd name="T3" fmla="*/ 0 h 11"/>
                      <a:gd name="T4" fmla="*/ 18 w 25"/>
                      <a:gd name="T5" fmla="*/ 0 h 11"/>
                      <a:gd name="T6" fmla="*/ 14 w 25"/>
                      <a:gd name="T7" fmla="*/ 3 h 11"/>
                      <a:gd name="T8" fmla="*/ 7 w 25"/>
                      <a:gd name="T9" fmla="*/ 3 h 11"/>
                      <a:gd name="T10" fmla="*/ 0 w 25"/>
                      <a:gd name="T11" fmla="*/ 7 h 11"/>
                      <a:gd name="T12" fmla="*/ 3 w 25"/>
                      <a:gd name="T13" fmla="*/ 11 h 11"/>
                      <a:gd name="T14" fmla="*/ 18 w 25"/>
                      <a:gd name="T15" fmla="*/ 11 h 11"/>
                      <a:gd name="T16" fmla="*/ 21 w 25"/>
                      <a:gd name="T17" fmla="*/ 7 h 11"/>
                      <a:gd name="T18" fmla="*/ 25 w 25"/>
                      <a:gd name="T19" fmla="*/ 7 h 11"/>
                      <a:gd name="T20" fmla="*/ 25 w 25"/>
                      <a:gd name="T21" fmla="*/ 3 h 11"/>
                      <a:gd name="T22" fmla="*/ 25 w 25"/>
                      <a:gd name="T23" fmla="*/ 7 h 11"/>
                      <a:gd name="T24" fmla="*/ 25 w 25"/>
                      <a:gd name="T25" fmla="*/ 3 h 11"/>
                      <a:gd name="T26" fmla="*/ 18 w 25"/>
                      <a:gd name="T27" fmla="*/ 3 h 11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5"/>
                      <a:gd name="T43" fmla="*/ 0 h 11"/>
                      <a:gd name="T44" fmla="*/ 25 w 25"/>
                      <a:gd name="T45" fmla="*/ 11 h 11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5" h="11">
                        <a:moveTo>
                          <a:pt x="18" y="3"/>
                        </a:moveTo>
                        <a:lnTo>
                          <a:pt x="21" y="0"/>
                        </a:lnTo>
                        <a:lnTo>
                          <a:pt x="18" y="0"/>
                        </a:lnTo>
                        <a:lnTo>
                          <a:pt x="14" y="3"/>
                        </a:lnTo>
                        <a:lnTo>
                          <a:pt x="7" y="3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18" y="11"/>
                        </a:lnTo>
                        <a:lnTo>
                          <a:pt x="21" y="7"/>
                        </a:lnTo>
                        <a:lnTo>
                          <a:pt x="25" y="7"/>
                        </a:lnTo>
                        <a:lnTo>
                          <a:pt x="25" y="3"/>
                        </a:lnTo>
                        <a:lnTo>
                          <a:pt x="25" y="7"/>
                        </a:lnTo>
                        <a:lnTo>
                          <a:pt x="25" y="3"/>
                        </a:lnTo>
                        <a:lnTo>
                          <a:pt x="18" y="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02" name="Freeform 170"/>
                  <p:cNvSpPr>
                    <a:spLocks/>
                  </p:cNvSpPr>
                  <p:nvPr/>
                </p:nvSpPr>
                <p:spPr bwMode="auto">
                  <a:xfrm>
                    <a:off x="3612" y="1884"/>
                    <a:ext cx="11" cy="28"/>
                  </a:xfrm>
                  <a:custGeom>
                    <a:avLst/>
                    <a:gdLst>
                      <a:gd name="T0" fmla="*/ 11 w 11"/>
                      <a:gd name="T1" fmla="*/ 0 h 28"/>
                      <a:gd name="T2" fmla="*/ 0 w 11"/>
                      <a:gd name="T3" fmla="*/ 3 h 28"/>
                      <a:gd name="T4" fmla="*/ 0 w 11"/>
                      <a:gd name="T5" fmla="*/ 28 h 28"/>
                      <a:gd name="T6" fmla="*/ 7 w 11"/>
                      <a:gd name="T7" fmla="*/ 28 h 28"/>
                      <a:gd name="T8" fmla="*/ 7 w 11"/>
                      <a:gd name="T9" fmla="*/ 7 h 28"/>
                      <a:gd name="T10" fmla="*/ 11 w 11"/>
                      <a:gd name="T11" fmla="*/ 3 h 28"/>
                      <a:gd name="T12" fmla="*/ 11 w 11"/>
                      <a:gd name="T13" fmla="*/ 0 h 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1"/>
                      <a:gd name="T22" fmla="*/ 0 h 28"/>
                      <a:gd name="T23" fmla="*/ 11 w 11"/>
                      <a:gd name="T24" fmla="*/ 28 h 2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1" h="28">
                        <a:moveTo>
                          <a:pt x="11" y="0"/>
                        </a:moveTo>
                        <a:lnTo>
                          <a:pt x="0" y="3"/>
                        </a:lnTo>
                        <a:lnTo>
                          <a:pt x="0" y="28"/>
                        </a:lnTo>
                        <a:lnTo>
                          <a:pt x="7" y="28"/>
                        </a:lnTo>
                        <a:lnTo>
                          <a:pt x="7" y="7"/>
                        </a:lnTo>
                        <a:lnTo>
                          <a:pt x="11" y="3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03" name="Freeform 171"/>
                  <p:cNvSpPr>
                    <a:spLocks/>
                  </p:cNvSpPr>
                  <p:nvPr/>
                </p:nvSpPr>
                <p:spPr bwMode="auto">
                  <a:xfrm>
                    <a:off x="3623" y="1880"/>
                    <a:ext cx="25" cy="14"/>
                  </a:xfrm>
                  <a:custGeom>
                    <a:avLst/>
                    <a:gdLst>
                      <a:gd name="T0" fmla="*/ 18 w 25"/>
                      <a:gd name="T1" fmla="*/ 11 h 14"/>
                      <a:gd name="T2" fmla="*/ 21 w 25"/>
                      <a:gd name="T3" fmla="*/ 7 h 14"/>
                      <a:gd name="T4" fmla="*/ 18 w 25"/>
                      <a:gd name="T5" fmla="*/ 7 h 14"/>
                      <a:gd name="T6" fmla="*/ 14 w 25"/>
                      <a:gd name="T7" fmla="*/ 4 h 14"/>
                      <a:gd name="T8" fmla="*/ 7 w 25"/>
                      <a:gd name="T9" fmla="*/ 4 h 14"/>
                      <a:gd name="T10" fmla="*/ 3 w 25"/>
                      <a:gd name="T11" fmla="*/ 0 h 14"/>
                      <a:gd name="T12" fmla="*/ 0 w 25"/>
                      <a:gd name="T13" fmla="*/ 4 h 14"/>
                      <a:gd name="T14" fmla="*/ 0 w 25"/>
                      <a:gd name="T15" fmla="*/ 7 h 14"/>
                      <a:gd name="T16" fmla="*/ 3 w 25"/>
                      <a:gd name="T17" fmla="*/ 7 h 14"/>
                      <a:gd name="T18" fmla="*/ 7 w 25"/>
                      <a:gd name="T19" fmla="*/ 11 h 14"/>
                      <a:gd name="T20" fmla="*/ 14 w 25"/>
                      <a:gd name="T21" fmla="*/ 11 h 14"/>
                      <a:gd name="T22" fmla="*/ 18 w 25"/>
                      <a:gd name="T23" fmla="*/ 14 h 14"/>
                      <a:gd name="T24" fmla="*/ 21 w 25"/>
                      <a:gd name="T25" fmla="*/ 14 h 14"/>
                      <a:gd name="T26" fmla="*/ 25 w 25"/>
                      <a:gd name="T27" fmla="*/ 11 h 14"/>
                      <a:gd name="T28" fmla="*/ 21 w 25"/>
                      <a:gd name="T29" fmla="*/ 14 h 14"/>
                      <a:gd name="T30" fmla="*/ 25 w 25"/>
                      <a:gd name="T31" fmla="*/ 14 h 14"/>
                      <a:gd name="T32" fmla="*/ 25 w 25"/>
                      <a:gd name="T33" fmla="*/ 11 h 14"/>
                      <a:gd name="T34" fmla="*/ 18 w 25"/>
                      <a:gd name="T35" fmla="*/ 11 h 1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5"/>
                      <a:gd name="T55" fmla="*/ 0 h 14"/>
                      <a:gd name="T56" fmla="*/ 25 w 25"/>
                      <a:gd name="T57" fmla="*/ 14 h 1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5" h="14">
                        <a:moveTo>
                          <a:pt x="18" y="11"/>
                        </a:moveTo>
                        <a:lnTo>
                          <a:pt x="21" y="7"/>
                        </a:lnTo>
                        <a:lnTo>
                          <a:pt x="18" y="7"/>
                        </a:lnTo>
                        <a:lnTo>
                          <a:pt x="14" y="4"/>
                        </a:lnTo>
                        <a:lnTo>
                          <a:pt x="7" y="4"/>
                        </a:lnTo>
                        <a:lnTo>
                          <a:pt x="3" y="0"/>
                        </a:lnTo>
                        <a:lnTo>
                          <a:pt x="0" y="4"/>
                        </a:lnTo>
                        <a:lnTo>
                          <a:pt x="0" y="7"/>
                        </a:lnTo>
                        <a:lnTo>
                          <a:pt x="3" y="7"/>
                        </a:lnTo>
                        <a:lnTo>
                          <a:pt x="7" y="11"/>
                        </a:lnTo>
                        <a:lnTo>
                          <a:pt x="14" y="11"/>
                        </a:lnTo>
                        <a:lnTo>
                          <a:pt x="18" y="14"/>
                        </a:lnTo>
                        <a:lnTo>
                          <a:pt x="21" y="14"/>
                        </a:lnTo>
                        <a:lnTo>
                          <a:pt x="25" y="11"/>
                        </a:lnTo>
                        <a:lnTo>
                          <a:pt x="21" y="14"/>
                        </a:lnTo>
                        <a:lnTo>
                          <a:pt x="25" y="14"/>
                        </a:lnTo>
                        <a:lnTo>
                          <a:pt x="25" y="11"/>
                        </a:lnTo>
                        <a:lnTo>
                          <a:pt x="18" y="1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04" name="Freeform 172"/>
                  <p:cNvSpPr>
                    <a:spLocks/>
                  </p:cNvSpPr>
                  <p:nvPr/>
                </p:nvSpPr>
                <p:spPr bwMode="auto">
                  <a:xfrm>
                    <a:off x="3641" y="1858"/>
                    <a:ext cx="21" cy="33"/>
                  </a:xfrm>
                  <a:custGeom>
                    <a:avLst/>
                    <a:gdLst>
                      <a:gd name="T0" fmla="*/ 10 w 21"/>
                      <a:gd name="T1" fmla="*/ 4 h 33"/>
                      <a:gd name="T2" fmla="*/ 18 w 21"/>
                      <a:gd name="T3" fmla="*/ 11 h 33"/>
                      <a:gd name="T4" fmla="*/ 18 w 21"/>
                      <a:gd name="T5" fmla="*/ 15 h 33"/>
                      <a:gd name="T6" fmla="*/ 14 w 21"/>
                      <a:gd name="T7" fmla="*/ 15 h 33"/>
                      <a:gd name="T8" fmla="*/ 10 w 21"/>
                      <a:gd name="T9" fmla="*/ 18 h 33"/>
                      <a:gd name="T10" fmla="*/ 3 w 21"/>
                      <a:gd name="T11" fmla="*/ 22 h 33"/>
                      <a:gd name="T12" fmla="*/ 0 w 21"/>
                      <a:gd name="T13" fmla="*/ 29 h 33"/>
                      <a:gd name="T14" fmla="*/ 0 w 21"/>
                      <a:gd name="T15" fmla="*/ 33 h 33"/>
                      <a:gd name="T16" fmla="*/ 7 w 21"/>
                      <a:gd name="T17" fmla="*/ 33 h 33"/>
                      <a:gd name="T18" fmla="*/ 7 w 21"/>
                      <a:gd name="T19" fmla="*/ 29 h 33"/>
                      <a:gd name="T20" fmla="*/ 10 w 21"/>
                      <a:gd name="T21" fmla="*/ 29 h 33"/>
                      <a:gd name="T22" fmla="*/ 21 w 21"/>
                      <a:gd name="T23" fmla="*/ 18 h 33"/>
                      <a:gd name="T24" fmla="*/ 21 w 21"/>
                      <a:gd name="T25" fmla="*/ 8 h 33"/>
                      <a:gd name="T26" fmla="*/ 18 w 21"/>
                      <a:gd name="T27" fmla="*/ 0 h 33"/>
                      <a:gd name="T28" fmla="*/ 18 w 21"/>
                      <a:gd name="T29" fmla="*/ 4 h 33"/>
                      <a:gd name="T30" fmla="*/ 10 w 21"/>
                      <a:gd name="T31" fmla="*/ 4 h 33"/>
                      <a:gd name="T32" fmla="*/ 10 w 21"/>
                      <a:gd name="T33" fmla="*/ 8 h 33"/>
                      <a:gd name="T34" fmla="*/ 14 w 21"/>
                      <a:gd name="T35" fmla="*/ 8 h 33"/>
                      <a:gd name="T36" fmla="*/ 10 w 21"/>
                      <a:gd name="T37" fmla="*/ 4 h 3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1"/>
                      <a:gd name="T58" fmla="*/ 0 h 33"/>
                      <a:gd name="T59" fmla="*/ 21 w 21"/>
                      <a:gd name="T60" fmla="*/ 33 h 3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1" h="33">
                        <a:moveTo>
                          <a:pt x="10" y="4"/>
                        </a:moveTo>
                        <a:lnTo>
                          <a:pt x="18" y="11"/>
                        </a:lnTo>
                        <a:lnTo>
                          <a:pt x="18" y="15"/>
                        </a:lnTo>
                        <a:lnTo>
                          <a:pt x="14" y="15"/>
                        </a:lnTo>
                        <a:lnTo>
                          <a:pt x="10" y="18"/>
                        </a:lnTo>
                        <a:lnTo>
                          <a:pt x="3" y="22"/>
                        </a:lnTo>
                        <a:lnTo>
                          <a:pt x="0" y="29"/>
                        </a:lnTo>
                        <a:lnTo>
                          <a:pt x="0" y="33"/>
                        </a:lnTo>
                        <a:lnTo>
                          <a:pt x="7" y="33"/>
                        </a:lnTo>
                        <a:lnTo>
                          <a:pt x="7" y="29"/>
                        </a:lnTo>
                        <a:lnTo>
                          <a:pt x="10" y="29"/>
                        </a:lnTo>
                        <a:lnTo>
                          <a:pt x="21" y="18"/>
                        </a:lnTo>
                        <a:lnTo>
                          <a:pt x="21" y="8"/>
                        </a:lnTo>
                        <a:lnTo>
                          <a:pt x="18" y="0"/>
                        </a:lnTo>
                        <a:lnTo>
                          <a:pt x="18" y="4"/>
                        </a:lnTo>
                        <a:lnTo>
                          <a:pt x="10" y="4"/>
                        </a:lnTo>
                        <a:lnTo>
                          <a:pt x="10" y="8"/>
                        </a:lnTo>
                        <a:lnTo>
                          <a:pt x="14" y="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05" name="Freeform 173"/>
                  <p:cNvSpPr>
                    <a:spLocks/>
                  </p:cNvSpPr>
                  <p:nvPr/>
                </p:nvSpPr>
                <p:spPr bwMode="auto">
                  <a:xfrm>
                    <a:off x="3651" y="1840"/>
                    <a:ext cx="22" cy="22"/>
                  </a:xfrm>
                  <a:custGeom>
                    <a:avLst/>
                    <a:gdLst>
                      <a:gd name="T0" fmla="*/ 18 w 22"/>
                      <a:gd name="T1" fmla="*/ 4 h 22"/>
                      <a:gd name="T2" fmla="*/ 11 w 22"/>
                      <a:gd name="T3" fmla="*/ 8 h 22"/>
                      <a:gd name="T4" fmla="*/ 8 w 22"/>
                      <a:gd name="T5" fmla="*/ 8 h 22"/>
                      <a:gd name="T6" fmla="*/ 4 w 22"/>
                      <a:gd name="T7" fmla="*/ 15 h 22"/>
                      <a:gd name="T8" fmla="*/ 0 w 22"/>
                      <a:gd name="T9" fmla="*/ 22 h 22"/>
                      <a:gd name="T10" fmla="*/ 8 w 22"/>
                      <a:gd name="T11" fmla="*/ 22 h 22"/>
                      <a:gd name="T12" fmla="*/ 8 w 22"/>
                      <a:gd name="T13" fmla="*/ 18 h 22"/>
                      <a:gd name="T14" fmla="*/ 15 w 22"/>
                      <a:gd name="T15" fmla="*/ 11 h 22"/>
                      <a:gd name="T16" fmla="*/ 22 w 22"/>
                      <a:gd name="T17" fmla="*/ 8 h 22"/>
                      <a:gd name="T18" fmla="*/ 18 w 22"/>
                      <a:gd name="T19" fmla="*/ 8 h 22"/>
                      <a:gd name="T20" fmla="*/ 18 w 22"/>
                      <a:gd name="T21" fmla="*/ 0 h 22"/>
                      <a:gd name="T22" fmla="*/ 18 w 22"/>
                      <a:gd name="T23" fmla="*/ 4 h 2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2"/>
                      <a:gd name="T37" fmla="*/ 0 h 22"/>
                      <a:gd name="T38" fmla="*/ 22 w 22"/>
                      <a:gd name="T39" fmla="*/ 22 h 2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2" h="22">
                        <a:moveTo>
                          <a:pt x="18" y="4"/>
                        </a:moveTo>
                        <a:lnTo>
                          <a:pt x="11" y="8"/>
                        </a:lnTo>
                        <a:lnTo>
                          <a:pt x="8" y="8"/>
                        </a:lnTo>
                        <a:lnTo>
                          <a:pt x="4" y="15"/>
                        </a:lnTo>
                        <a:lnTo>
                          <a:pt x="0" y="22"/>
                        </a:lnTo>
                        <a:lnTo>
                          <a:pt x="8" y="22"/>
                        </a:lnTo>
                        <a:lnTo>
                          <a:pt x="8" y="18"/>
                        </a:lnTo>
                        <a:lnTo>
                          <a:pt x="15" y="11"/>
                        </a:lnTo>
                        <a:lnTo>
                          <a:pt x="22" y="8"/>
                        </a:lnTo>
                        <a:lnTo>
                          <a:pt x="18" y="8"/>
                        </a:lnTo>
                        <a:lnTo>
                          <a:pt x="18" y="0"/>
                        </a:lnTo>
                        <a:lnTo>
                          <a:pt x="18" y="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06" name="Freeform 174"/>
                  <p:cNvSpPr>
                    <a:spLocks/>
                  </p:cNvSpPr>
                  <p:nvPr/>
                </p:nvSpPr>
                <p:spPr bwMode="auto">
                  <a:xfrm>
                    <a:off x="3669" y="1837"/>
                    <a:ext cx="40" cy="14"/>
                  </a:xfrm>
                  <a:custGeom>
                    <a:avLst/>
                    <a:gdLst>
                      <a:gd name="T0" fmla="*/ 36 w 40"/>
                      <a:gd name="T1" fmla="*/ 0 h 14"/>
                      <a:gd name="T2" fmla="*/ 33 w 40"/>
                      <a:gd name="T3" fmla="*/ 0 h 14"/>
                      <a:gd name="T4" fmla="*/ 26 w 40"/>
                      <a:gd name="T5" fmla="*/ 7 h 14"/>
                      <a:gd name="T6" fmla="*/ 0 w 40"/>
                      <a:gd name="T7" fmla="*/ 7 h 14"/>
                      <a:gd name="T8" fmla="*/ 0 w 40"/>
                      <a:gd name="T9" fmla="*/ 11 h 14"/>
                      <a:gd name="T10" fmla="*/ 8 w 40"/>
                      <a:gd name="T11" fmla="*/ 11 h 14"/>
                      <a:gd name="T12" fmla="*/ 11 w 40"/>
                      <a:gd name="T13" fmla="*/ 14 h 14"/>
                      <a:gd name="T14" fmla="*/ 26 w 40"/>
                      <a:gd name="T15" fmla="*/ 14 h 14"/>
                      <a:gd name="T16" fmla="*/ 29 w 40"/>
                      <a:gd name="T17" fmla="*/ 11 h 14"/>
                      <a:gd name="T18" fmla="*/ 36 w 40"/>
                      <a:gd name="T19" fmla="*/ 11 h 14"/>
                      <a:gd name="T20" fmla="*/ 40 w 40"/>
                      <a:gd name="T21" fmla="*/ 3 h 14"/>
                      <a:gd name="T22" fmla="*/ 36 w 40"/>
                      <a:gd name="T23" fmla="*/ 7 h 14"/>
                      <a:gd name="T24" fmla="*/ 36 w 40"/>
                      <a:gd name="T25" fmla="*/ 0 h 14"/>
                      <a:gd name="T26" fmla="*/ 33 w 40"/>
                      <a:gd name="T27" fmla="*/ 0 h 14"/>
                      <a:gd name="T28" fmla="*/ 36 w 40"/>
                      <a:gd name="T29" fmla="*/ 0 h 1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40"/>
                      <a:gd name="T46" fmla="*/ 0 h 14"/>
                      <a:gd name="T47" fmla="*/ 40 w 40"/>
                      <a:gd name="T48" fmla="*/ 14 h 1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40" h="14">
                        <a:moveTo>
                          <a:pt x="36" y="0"/>
                        </a:moveTo>
                        <a:lnTo>
                          <a:pt x="33" y="0"/>
                        </a:lnTo>
                        <a:lnTo>
                          <a:pt x="26" y="7"/>
                        </a:lnTo>
                        <a:lnTo>
                          <a:pt x="0" y="7"/>
                        </a:lnTo>
                        <a:lnTo>
                          <a:pt x="0" y="11"/>
                        </a:lnTo>
                        <a:lnTo>
                          <a:pt x="8" y="11"/>
                        </a:lnTo>
                        <a:lnTo>
                          <a:pt x="11" y="14"/>
                        </a:lnTo>
                        <a:lnTo>
                          <a:pt x="26" y="14"/>
                        </a:lnTo>
                        <a:lnTo>
                          <a:pt x="29" y="11"/>
                        </a:lnTo>
                        <a:lnTo>
                          <a:pt x="36" y="11"/>
                        </a:lnTo>
                        <a:lnTo>
                          <a:pt x="40" y="3"/>
                        </a:lnTo>
                        <a:lnTo>
                          <a:pt x="36" y="7"/>
                        </a:lnTo>
                        <a:lnTo>
                          <a:pt x="36" y="0"/>
                        </a:lnTo>
                        <a:lnTo>
                          <a:pt x="33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07" name="Freeform 175"/>
                  <p:cNvSpPr>
                    <a:spLocks/>
                  </p:cNvSpPr>
                  <p:nvPr/>
                </p:nvSpPr>
                <p:spPr bwMode="auto">
                  <a:xfrm>
                    <a:off x="3705" y="1833"/>
                    <a:ext cx="29" cy="15"/>
                  </a:xfrm>
                  <a:custGeom>
                    <a:avLst/>
                    <a:gdLst>
                      <a:gd name="T0" fmla="*/ 19 w 29"/>
                      <a:gd name="T1" fmla="*/ 7 h 15"/>
                      <a:gd name="T2" fmla="*/ 22 w 29"/>
                      <a:gd name="T3" fmla="*/ 0 h 15"/>
                      <a:gd name="T4" fmla="*/ 19 w 29"/>
                      <a:gd name="T5" fmla="*/ 4 h 15"/>
                      <a:gd name="T6" fmla="*/ 0 w 29"/>
                      <a:gd name="T7" fmla="*/ 4 h 15"/>
                      <a:gd name="T8" fmla="*/ 0 w 29"/>
                      <a:gd name="T9" fmla="*/ 11 h 15"/>
                      <a:gd name="T10" fmla="*/ 11 w 29"/>
                      <a:gd name="T11" fmla="*/ 11 h 15"/>
                      <a:gd name="T12" fmla="*/ 15 w 29"/>
                      <a:gd name="T13" fmla="*/ 15 h 15"/>
                      <a:gd name="T14" fmla="*/ 19 w 29"/>
                      <a:gd name="T15" fmla="*/ 11 h 15"/>
                      <a:gd name="T16" fmla="*/ 22 w 29"/>
                      <a:gd name="T17" fmla="*/ 11 h 15"/>
                      <a:gd name="T18" fmla="*/ 26 w 29"/>
                      <a:gd name="T19" fmla="*/ 7 h 15"/>
                      <a:gd name="T20" fmla="*/ 26 w 29"/>
                      <a:gd name="T21" fmla="*/ 4 h 15"/>
                      <a:gd name="T22" fmla="*/ 26 w 29"/>
                      <a:gd name="T23" fmla="*/ 7 h 15"/>
                      <a:gd name="T24" fmla="*/ 29 w 29"/>
                      <a:gd name="T25" fmla="*/ 4 h 15"/>
                      <a:gd name="T26" fmla="*/ 26 w 29"/>
                      <a:gd name="T27" fmla="*/ 4 h 15"/>
                      <a:gd name="T28" fmla="*/ 19 w 29"/>
                      <a:gd name="T29" fmla="*/ 7 h 1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9"/>
                      <a:gd name="T46" fmla="*/ 0 h 15"/>
                      <a:gd name="T47" fmla="*/ 29 w 29"/>
                      <a:gd name="T48" fmla="*/ 15 h 1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9" h="15">
                        <a:moveTo>
                          <a:pt x="19" y="7"/>
                        </a:moveTo>
                        <a:lnTo>
                          <a:pt x="22" y="0"/>
                        </a:lnTo>
                        <a:lnTo>
                          <a:pt x="19" y="4"/>
                        </a:lnTo>
                        <a:lnTo>
                          <a:pt x="0" y="4"/>
                        </a:lnTo>
                        <a:lnTo>
                          <a:pt x="0" y="11"/>
                        </a:lnTo>
                        <a:lnTo>
                          <a:pt x="11" y="11"/>
                        </a:lnTo>
                        <a:lnTo>
                          <a:pt x="15" y="15"/>
                        </a:lnTo>
                        <a:lnTo>
                          <a:pt x="19" y="11"/>
                        </a:lnTo>
                        <a:lnTo>
                          <a:pt x="22" y="11"/>
                        </a:lnTo>
                        <a:lnTo>
                          <a:pt x="26" y="7"/>
                        </a:lnTo>
                        <a:lnTo>
                          <a:pt x="26" y="4"/>
                        </a:lnTo>
                        <a:lnTo>
                          <a:pt x="26" y="7"/>
                        </a:lnTo>
                        <a:lnTo>
                          <a:pt x="29" y="4"/>
                        </a:lnTo>
                        <a:lnTo>
                          <a:pt x="26" y="4"/>
                        </a:lnTo>
                        <a:lnTo>
                          <a:pt x="19" y="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08" name="Freeform 176"/>
                  <p:cNvSpPr>
                    <a:spLocks/>
                  </p:cNvSpPr>
                  <p:nvPr/>
                </p:nvSpPr>
                <p:spPr bwMode="auto">
                  <a:xfrm>
                    <a:off x="3716" y="1811"/>
                    <a:ext cx="15" cy="29"/>
                  </a:xfrm>
                  <a:custGeom>
                    <a:avLst/>
                    <a:gdLst>
                      <a:gd name="T0" fmla="*/ 4 w 15"/>
                      <a:gd name="T1" fmla="*/ 0 h 29"/>
                      <a:gd name="T2" fmla="*/ 0 w 15"/>
                      <a:gd name="T3" fmla="*/ 8 h 29"/>
                      <a:gd name="T4" fmla="*/ 4 w 15"/>
                      <a:gd name="T5" fmla="*/ 15 h 29"/>
                      <a:gd name="T6" fmla="*/ 8 w 15"/>
                      <a:gd name="T7" fmla="*/ 22 h 29"/>
                      <a:gd name="T8" fmla="*/ 8 w 15"/>
                      <a:gd name="T9" fmla="*/ 29 h 29"/>
                      <a:gd name="T10" fmla="*/ 15 w 15"/>
                      <a:gd name="T11" fmla="*/ 26 h 29"/>
                      <a:gd name="T12" fmla="*/ 11 w 15"/>
                      <a:gd name="T13" fmla="*/ 19 h 29"/>
                      <a:gd name="T14" fmla="*/ 8 w 15"/>
                      <a:gd name="T15" fmla="*/ 15 h 29"/>
                      <a:gd name="T16" fmla="*/ 8 w 15"/>
                      <a:gd name="T17" fmla="*/ 8 h 29"/>
                      <a:gd name="T18" fmla="*/ 11 w 15"/>
                      <a:gd name="T19" fmla="*/ 4 h 29"/>
                      <a:gd name="T20" fmla="*/ 4 w 15"/>
                      <a:gd name="T21" fmla="*/ 0 h 2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5"/>
                      <a:gd name="T34" fmla="*/ 0 h 29"/>
                      <a:gd name="T35" fmla="*/ 15 w 15"/>
                      <a:gd name="T36" fmla="*/ 29 h 2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5" h="29">
                        <a:moveTo>
                          <a:pt x="4" y="0"/>
                        </a:moveTo>
                        <a:lnTo>
                          <a:pt x="0" y="8"/>
                        </a:lnTo>
                        <a:lnTo>
                          <a:pt x="4" y="15"/>
                        </a:lnTo>
                        <a:lnTo>
                          <a:pt x="8" y="22"/>
                        </a:lnTo>
                        <a:lnTo>
                          <a:pt x="8" y="29"/>
                        </a:lnTo>
                        <a:lnTo>
                          <a:pt x="15" y="26"/>
                        </a:lnTo>
                        <a:lnTo>
                          <a:pt x="11" y="19"/>
                        </a:lnTo>
                        <a:lnTo>
                          <a:pt x="8" y="15"/>
                        </a:lnTo>
                        <a:lnTo>
                          <a:pt x="8" y="8"/>
                        </a:lnTo>
                        <a:lnTo>
                          <a:pt x="11" y="4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09" name="Freeform 177"/>
                  <p:cNvSpPr>
                    <a:spLocks/>
                  </p:cNvSpPr>
                  <p:nvPr/>
                </p:nvSpPr>
                <p:spPr bwMode="auto">
                  <a:xfrm>
                    <a:off x="3720" y="1804"/>
                    <a:ext cx="29" cy="11"/>
                  </a:xfrm>
                  <a:custGeom>
                    <a:avLst/>
                    <a:gdLst>
                      <a:gd name="T0" fmla="*/ 25 w 29"/>
                      <a:gd name="T1" fmla="*/ 0 h 11"/>
                      <a:gd name="T2" fmla="*/ 22 w 29"/>
                      <a:gd name="T3" fmla="*/ 0 h 11"/>
                      <a:gd name="T4" fmla="*/ 18 w 29"/>
                      <a:gd name="T5" fmla="*/ 4 h 11"/>
                      <a:gd name="T6" fmla="*/ 18 w 29"/>
                      <a:gd name="T7" fmla="*/ 0 h 11"/>
                      <a:gd name="T8" fmla="*/ 14 w 29"/>
                      <a:gd name="T9" fmla="*/ 0 h 11"/>
                      <a:gd name="T10" fmla="*/ 11 w 29"/>
                      <a:gd name="T11" fmla="*/ 4 h 11"/>
                      <a:gd name="T12" fmla="*/ 4 w 29"/>
                      <a:gd name="T13" fmla="*/ 4 h 11"/>
                      <a:gd name="T14" fmla="*/ 0 w 29"/>
                      <a:gd name="T15" fmla="*/ 7 h 11"/>
                      <a:gd name="T16" fmla="*/ 7 w 29"/>
                      <a:gd name="T17" fmla="*/ 11 h 11"/>
                      <a:gd name="T18" fmla="*/ 7 w 29"/>
                      <a:gd name="T19" fmla="*/ 7 h 11"/>
                      <a:gd name="T20" fmla="*/ 25 w 29"/>
                      <a:gd name="T21" fmla="*/ 7 h 11"/>
                      <a:gd name="T22" fmla="*/ 29 w 29"/>
                      <a:gd name="T23" fmla="*/ 4 h 11"/>
                      <a:gd name="T24" fmla="*/ 25 w 29"/>
                      <a:gd name="T25" fmla="*/ 7 h 11"/>
                      <a:gd name="T26" fmla="*/ 25 w 29"/>
                      <a:gd name="T27" fmla="*/ 0 h 11"/>
                      <a:gd name="T28" fmla="*/ 22 w 29"/>
                      <a:gd name="T29" fmla="*/ 0 h 11"/>
                      <a:gd name="T30" fmla="*/ 25 w 29"/>
                      <a:gd name="T31" fmla="*/ 0 h 11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9"/>
                      <a:gd name="T49" fmla="*/ 0 h 11"/>
                      <a:gd name="T50" fmla="*/ 29 w 29"/>
                      <a:gd name="T51" fmla="*/ 11 h 11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9" h="11">
                        <a:moveTo>
                          <a:pt x="25" y="0"/>
                        </a:moveTo>
                        <a:lnTo>
                          <a:pt x="22" y="0"/>
                        </a:lnTo>
                        <a:lnTo>
                          <a:pt x="18" y="4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1" y="4"/>
                        </a:lnTo>
                        <a:lnTo>
                          <a:pt x="4" y="4"/>
                        </a:lnTo>
                        <a:lnTo>
                          <a:pt x="0" y="7"/>
                        </a:lnTo>
                        <a:lnTo>
                          <a:pt x="7" y="11"/>
                        </a:lnTo>
                        <a:lnTo>
                          <a:pt x="7" y="7"/>
                        </a:lnTo>
                        <a:lnTo>
                          <a:pt x="25" y="7"/>
                        </a:lnTo>
                        <a:lnTo>
                          <a:pt x="29" y="4"/>
                        </a:lnTo>
                        <a:lnTo>
                          <a:pt x="25" y="7"/>
                        </a:lnTo>
                        <a:lnTo>
                          <a:pt x="25" y="0"/>
                        </a:lnTo>
                        <a:lnTo>
                          <a:pt x="22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10" name="Freeform 178"/>
                  <p:cNvSpPr>
                    <a:spLocks/>
                  </p:cNvSpPr>
                  <p:nvPr/>
                </p:nvSpPr>
                <p:spPr bwMode="auto">
                  <a:xfrm>
                    <a:off x="3745" y="1804"/>
                    <a:ext cx="18" cy="15"/>
                  </a:xfrm>
                  <a:custGeom>
                    <a:avLst/>
                    <a:gdLst>
                      <a:gd name="T0" fmla="*/ 18 w 18"/>
                      <a:gd name="T1" fmla="*/ 15 h 15"/>
                      <a:gd name="T2" fmla="*/ 18 w 18"/>
                      <a:gd name="T3" fmla="*/ 11 h 15"/>
                      <a:gd name="T4" fmla="*/ 7 w 18"/>
                      <a:gd name="T5" fmla="*/ 0 h 15"/>
                      <a:gd name="T6" fmla="*/ 0 w 18"/>
                      <a:gd name="T7" fmla="*/ 0 h 15"/>
                      <a:gd name="T8" fmla="*/ 0 w 18"/>
                      <a:gd name="T9" fmla="*/ 7 h 15"/>
                      <a:gd name="T10" fmla="*/ 4 w 18"/>
                      <a:gd name="T11" fmla="*/ 7 h 15"/>
                      <a:gd name="T12" fmla="*/ 7 w 18"/>
                      <a:gd name="T13" fmla="*/ 11 h 15"/>
                      <a:gd name="T14" fmla="*/ 11 w 18"/>
                      <a:gd name="T15" fmla="*/ 11 h 15"/>
                      <a:gd name="T16" fmla="*/ 15 w 18"/>
                      <a:gd name="T17" fmla="*/ 15 h 15"/>
                      <a:gd name="T18" fmla="*/ 11 w 18"/>
                      <a:gd name="T19" fmla="*/ 11 h 15"/>
                      <a:gd name="T20" fmla="*/ 18 w 18"/>
                      <a:gd name="T21" fmla="*/ 15 h 15"/>
                      <a:gd name="T22" fmla="*/ 18 w 18"/>
                      <a:gd name="T23" fmla="*/ 11 h 15"/>
                      <a:gd name="T24" fmla="*/ 18 w 18"/>
                      <a:gd name="T25" fmla="*/ 15 h 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8"/>
                      <a:gd name="T40" fmla="*/ 0 h 15"/>
                      <a:gd name="T41" fmla="*/ 18 w 18"/>
                      <a:gd name="T42" fmla="*/ 15 h 1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8" h="15">
                        <a:moveTo>
                          <a:pt x="18" y="15"/>
                        </a:moveTo>
                        <a:lnTo>
                          <a:pt x="18" y="1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  <a:lnTo>
                          <a:pt x="7" y="11"/>
                        </a:lnTo>
                        <a:lnTo>
                          <a:pt x="11" y="11"/>
                        </a:lnTo>
                        <a:lnTo>
                          <a:pt x="15" y="15"/>
                        </a:lnTo>
                        <a:lnTo>
                          <a:pt x="11" y="11"/>
                        </a:lnTo>
                        <a:lnTo>
                          <a:pt x="18" y="15"/>
                        </a:lnTo>
                        <a:lnTo>
                          <a:pt x="18" y="11"/>
                        </a:lnTo>
                        <a:lnTo>
                          <a:pt x="18" y="1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20847" name="Freeform 179"/>
                  <p:cNvSpPr>
                    <a:spLocks/>
                  </p:cNvSpPr>
                  <p:nvPr/>
                </p:nvSpPr>
                <p:spPr bwMode="auto">
                  <a:xfrm>
                    <a:off x="1691" y="1815"/>
                    <a:ext cx="2350" cy="2198"/>
                  </a:xfrm>
                  <a:custGeom>
                    <a:avLst/>
                    <a:gdLst>
                      <a:gd name="T0" fmla="*/ 2166 w 2350"/>
                      <a:gd name="T1" fmla="*/ 58 h 2195"/>
                      <a:gd name="T2" fmla="*/ 2318 w 2350"/>
                      <a:gd name="T3" fmla="*/ 40 h 2195"/>
                      <a:gd name="T4" fmla="*/ 2239 w 2350"/>
                      <a:gd name="T5" fmla="*/ 76 h 2195"/>
                      <a:gd name="T6" fmla="*/ 2148 w 2350"/>
                      <a:gd name="T7" fmla="*/ 112 h 2195"/>
                      <a:gd name="T8" fmla="*/ 2094 w 2350"/>
                      <a:gd name="T9" fmla="*/ 263 h 2195"/>
                      <a:gd name="T10" fmla="*/ 2170 w 2350"/>
                      <a:gd name="T11" fmla="*/ 281 h 2195"/>
                      <a:gd name="T12" fmla="*/ 2303 w 2350"/>
                      <a:gd name="T13" fmla="*/ 288 h 2195"/>
                      <a:gd name="T14" fmla="*/ 2329 w 2350"/>
                      <a:gd name="T15" fmla="*/ 415 h 2195"/>
                      <a:gd name="T16" fmla="*/ 2246 w 2350"/>
                      <a:gd name="T17" fmla="*/ 584 h 2195"/>
                      <a:gd name="T18" fmla="*/ 2148 w 2350"/>
                      <a:gd name="T19" fmla="*/ 692 h 2195"/>
                      <a:gd name="T20" fmla="*/ 2098 w 2350"/>
                      <a:gd name="T21" fmla="*/ 840 h 2195"/>
                      <a:gd name="T22" fmla="*/ 1990 w 2350"/>
                      <a:gd name="T23" fmla="*/ 898 h 2195"/>
                      <a:gd name="T24" fmla="*/ 1864 w 2350"/>
                      <a:gd name="T25" fmla="*/ 865 h 2195"/>
                      <a:gd name="T26" fmla="*/ 1702 w 2350"/>
                      <a:gd name="T27" fmla="*/ 869 h 2195"/>
                      <a:gd name="T28" fmla="*/ 1561 w 2350"/>
                      <a:gd name="T29" fmla="*/ 1017 h 2195"/>
                      <a:gd name="T30" fmla="*/ 1449 w 2350"/>
                      <a:gd name="T31" fmla="*/ 1107 h 2195"/>
                      <a:gd name="T32" fmla="*/ 1449 w 2350"/>
                      <a:gd name="T33" fmla="*/ 1215 h 2195"/>
                      <a:gd name="T34" fmla="*/ 1392 w 2350"/>
                      <a:gd name="T35" fmla="*/ 1283 h 2195"/>
                      <a:gd name="T36" fmla="*/ 1291 w 2350"/>
                      <a:gd name="T37" fmla="*/ 1352 h 2195"/>
                      <a:gd name="T38" fmla="*/ 1193 w 2350"/>
                      <a:gd name="T39" fmla="*/ 1363 h 2195"/>
                      <a:gd name="T40" fmla="*/ 1078 w 2350"/>
                      <a:gd name="T41" fmla="*/ 1323 h 2195"/>
                      <a:gd name="T42" fmla="*/ 1010 w 2350"/>
                      <a:gd name="T43" fmla="*/ 1363 h 2195"/>
                      <a:gd name="T44" fmla="*/ 923 w 2350"/>
                      <a:gd name="T45" fmla="*/ 1352 h 2195"/>
                      <a:gd name="T46" fmla="*/ 844 w 2350"/>
                      <a:gd name="T47" fmla="*/ 1334 h 2195"/>
                      <a:gd name="T48" fmla="*/ 725 w 2350"/>
                      <a:gd name="T49" fmla="*/ 1467 h 2195"/>
                      <a:gd name="T50" fmla="*/ 678 w 2350"/>
                      <a:gd name="T51" fmla="*/ 1539 h 2195"/>
                      <a:gd name="T52" fmla="*/ 628 w 2350"/>
                      <a:gd name="T53" fmla="*/ 1680 h 2195"/>
                      <a:gd name="T54" fmla="*/ 545 w 2350"/>
                      <a:gd name="T55" fmla="*/ 1813 h 2195"/>
                      <a:gd name="T56" fmla="*/ 527 w 2350"/>
                      <a:gd name="T57" fmla="*/ 1900 h 2195"/>
                      <a:gd name="T58" fmla="*/ 429 w 2350"/>
                      <a:gd name="T59" fmla="*/ 2048 h 2195"/>
                      <a:gd name="T60" fmla="*/ 390 w 2350"/>
                      <a:gd name="T61" fmla="*/ 2185 h 2195"/>
                      <a:gd name="T62" fmla="*/ 282 w 2350"/>
                      <a:gd name="T63" fmla="*/ 2170 h 2195"/>
                      <a:gd name="T64" fmla="*/ 206 w 2350"/>
                      <a:gd name="T65" fmla="*/ 2188 h 2195"/>
                      <a:gd name="T66" fmla="*/ 127 w 2350"/>
                      <a:gd name="T67" fmla="*/ 2066 h 2195"/>
                      <a:gd name="T68" fmla="*/ 130 w 2350"/>
                      <a:gd name="T69" fmla="*/ 1968 h 2195"/>
                      <a:gd name="T70" fmla="*/ 29 w 2350"/>
                      <a:gd name="T71" fmla="*/ 1925 h 2195"/>
                      <a:gd name="T72" fmla="*/ 40 w 2350"/>
                      <a:gd name="T73" fmla="*/ 1759 h 2195"/>
                      <a:gd name="T74" fmla="*/ 40 w 2350"/>
                      <a:gd name="T75" fmla="*/ 1611 h 2195"/>
                      <a:gd name="T76" fmla="*/ 145 w 2350"/>
                      <a:gd name="T77" fmla="*/ 1557 h 2195"/>
                      <a:gd name="T78" fmla="*/ 245 w 2350"/>
                      <a:gd name="T79" fmla="*/ 1510 h 2195"/>
                      <a:gd name="T80" fmla="*/ 307 w 2350"/>
                      <a:gd name="T81" fmla="*/ 1406 h 2195"/>
                      <a:gd name="T82" fmla="*/ 393 w 2350"/>
                      <a:gd name="T83" fmla="*/ 1355 h 2195"/>
                      <a:gd name="T84" fmla="*/ 487 w 2350"/>
                      <a:gd name="T85" fmla="*/ 1237 h 2195"/>
                      <a:gd name="T86" fmla="*/ 570 w 2350"/>
                      <a:gd name="T87" fmla="*/ 1182 h 2195"/>
                      <a:gd name="T88" fmla="*/ 646 w 2350"/>
                      <a:gd name="T89" fmla="*/ 1100 h 2195"/>
                      <a:gd name="T90" fmla="*/ 757 w 2350"/>
                      <a:gd name="T91" fmla="*/ 1009 h 2195"/>
                      <a:gd name="T92" fmla="*/ 865 w 2350"/>
                      <a:gd name="T93" fmla="*/ 945 h 2195"/>
                      <a:gd name="T94" fmla="*/ 977 w 2350"/>
                      <a:gd name="T95" fmla="*/ 833 h 2195"/>
                      <a:gd name="T96" fmla="*/ 1082 w 2350"/>
                      <a:gd name="T97" fmla="*/ 714 h 2195"/>
                      <a:gd name="T98" fmla="*/ 1229 w 2350"/>
                      <a:gd name="T99" fmla="*/ 598 h 2195"/>
                      <a:gd name="T100" fmla="*/ 1374 w 2350"/>
                      <a:gd name="T101" fmla="*/ 526 h 2195"/>
                      <a:gd name="T102" fmla="*/ 1449 w 2350"/>
                      <a:gd name="T103" fmla="*/ 379 h 2195"/>
                      <a:gd name="T104" fmla="*/ 1381 w 2350"/>
                      <a:gd name="T105" fmla="*/ 299 h 2195"/>
                      <a:gd name="T106" fmla="*/ 1460 w 2350"/>
                      <a:gd name="T107" fmla="*/ 252 h 2195"/>
                      <a:gd name="T108" fmla="*/ 1543 w 2350"/>
                      <a:gd name="T109" fmla="*/ 220 h 2195"/>
                      <a:gd name="T110" fmla="*/ 1662 w 2350"/>
                      <a:gd name="T111" fmla="*/ 173 h 2195"/>
                      <a:gd name="T112" fmla="*/ 1766 w 2350"/>
                      <a:gd name="T113" fmla="*/ 144 h 2195"/>
                      <a:gd name="T114" fmla="*/ 1907 w 2350"/>
                      <a:gd name="T115" fmla="*/ 108 h 2195"/>
                      <a:gd name="T116" fmla="*/ 1975 w 2350"/>
                      <a:gd name="T117" fmla="*/ 58 h 2195"/>
                      <a:gd name="T118" fmla="*/ 2062 w 2350"/>
                      <a:gd name="T119" fmla="*/ 11 h 2195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350"/>
                      <a:gd name="T181" fmla="*/ 0 h 2195"/>
                      <a:gd name="T182" fmla="*/ 2350 w 2350"/>
                      <a:gd name="T183" fmla="*/ 2195 h 2195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350" h="2195">
                        <a:moveTo>
                          <a:pt x="2073" y="29"/>
                        </a:moveTo>
                        <a:lnTo>
                          <a:pt x="2076" y="29"/>
                        </a:lnTo>
                        <a:lnTo>
                          <a:pt x="2080" y="33"/>
                        </a:lnTo>
                        <a:lnTo>
                          <a:pt x="2091" y="33"/>
                        </a:lnTo>
                        <a:lnTo>
                          <a:pt x="2094" y="36"/>
                        </a:lnTo>
                        <a:lnTo>
                          <a:pt x="2094" y="47"/>
                        </a:lnTo>
                        <a:lnTo>
                          <a:pt x="2098" y="51"/>
                        </a:lnTo>
                        <a:lnTo>
                          <a:pt x="2098" y="54"/>
                        </a:lnTo>
                        <a:lnTo>
                          <a:pt x="2102" y="54"/>
                        </a:lnTo>
                        <a:lnTo>
                          <a:pt x="2105" y="58"/>
                        </a:lnTo>
                        <a:lnTo>
                          <a:pt x="2109" y="58"/>
                        </a:lnTo>
                        <a:lnTo>
                          <a:pt x="2112" y="61"/>
                        </a:lnTo>
                        <a:lnTo>
                          <a:pt x="2116" y="61"/>
                        </a:lnTo>
                        <a:lnTo>
                          <a:pt x="2120" y="65"/>
                        </a:lnTo>
                        <a:lnTo>
                          <a:pt x="2127" y="58"/>
                        </a:lnTo>
                        <a:lnTo>
                          <a:pt x="2166" y="58"/>
                        </a:lnTo>
                        <a:lnTo>
                          <a:pt x="2177" y="47"/>
                        </a:lnTo>
                        <a:lnTo>
                          <a:pt x="2181" y="47"/>
                        </a:lnTo>
                        <a:lnTo>
                          <a:pt x="2184" y="43"/>
                        </a:lnTo>
                        <a:lnTo>
                          <a:pt x="2188" y="43"/>
                        </a:lnTo>
                        <a:lnTo>
                          <a:pt x="2195" y="47"/>
                        </a:lnTo>
                        <a:lnTo>
                          <a:pt x="2203" y="47"/>
                        </a:lnTo>
                        <a:lnTo>
                          <a:pt x="2210" y="51"/>
                        </a:lnTo>
                        <a:lnTo>
                          <a:pt x="2217" y="47"/>
                        </a:lnTo>
                        <a:lnTo>
                          <a:pt x="2224" y="47"/>
                        </a:lnTo>
                        <a:lnTo>
                          <a:pt x="2228" y="43"/>
                        </a:lnTo>
                        <a:lnTo>
                          <a:pt x="2235" y="43"/>
                        </a:lnTo>
                        <a:lnTo>
                          <a:pt x="2242" y="40"/>
                        </a:lnTo>
                        <a:lnTo>
                          <a:pt x="2253" y="43"/>
                        </a:lnTo>
                        <a:lnTo>
                          <a:pt x="2275" y="43"/>
                        </a:lnTo>
                        <a:lnTo>
                          <a:pt x="2285" y="40"/>
                        </a:lnTo>
                        <a:lnTo>
                          <a:pt x="2318" y="40"/>
                        </a:lnTo>
                        <a:lnTo>
                          <a:pt x="2325" y="36"/>
                        </a:lnTo>
                        <a:lnTo>
                          <a:pt x="2343" y="54"/>
                        </a:lnTo>
                        <a:lnTo>
                          <a:pt x="2339" y="58"/>
                        </a:lnTo>
                        <a:lnTo>
                          <a:pt x="2332" y="58"/>
                        </a:lnTo>
                        <a:lnTo>
                          <a:pt x="2325" y="65"/>
                        </a:lnTo>
                        <a:lnTo>
                          <a:pt x="2307" y="65"/>
                        </a:lnTo>
                        <a:lnTo>
                          <a:pt x="2303" y="61"/>
                        </a:lnTo>
                        <a:lnTo>
                          <a:pt x="2296" y="65"/>
                        </a:lnTo>
                        <a:lnTo>
                          <a:pt x="2289" y="65"/>
                        </a:lnTo>
                        <a:lnTo>
                          <a:pt x="2282" y="69"/>
                        </a:lnTo>
                        <a:lnTo>
                          <a:pt x="2275" y="72"/>
                        </a:lnTo>
                        <a:lnTo>
                          <a:pt x="2267" y="72"/>
                        </a:lnTo>
                        <a:lnTo>
                          <a:pt x="2264" y="76"/>
                        </a:lnTo>
                        <a:lnTo>
                          <a:pt x="2253" y="72"/>
                        </a:lnTo>
                        <a:lnTo>
                          <a:pt x="2246" y="72"/>
                        </a:lnTo>
                        <a:lnTo>
                          <a:pt x="2239" y="76"/>
                        </a:lnTo>
                        <a:lnTo>
                          <a:pt x="2231" y="79"/>
                        </a:lnTo>
                        <a:lnTo>
                          <a:pt x="2224" y="87"/>
                        </a:lnTo>
                        <a:lnTo>
                          <a:pt x="2217" y="90"/>
                        </a:lnTo>
                        <a:lnTo>
                          <a:pt x="2210" y="94"/>
                        </a:lnTo>
                        <a:lnTo>
                          <a:pt x="2203" y="97"/>
                        </a:lnTo>
                        <a:lnTo>
                          <a:pt x="2184" y="97"/>
                        </a:lnTo>
                        <a:lnTo>
                          <a:pt x="2177" y="105"/>
                        </a:lnTo>
                        <a:lnTo>
                          <a:pt x="2177" y="108"/>
                        </a:lnTo>
                        <a:lnTo>
                          <a:pt x="2174" y="108"/>
                        </a:lnTo>
                        <a:lnTo>
                          <a:pt x="2170" y="112"/>
                        </a:lnTo>
                        <a:lnTo>
                          <a:pt x="2166" y="112"/>
                        </a:lnTo>
                        <a:lnTo>
                          <a:pt x="2163" y="108"/>
                        </a:lnTo>
                        <a:lnTo>
                          <a:pt x="2156" y="108"/>
                        </a:lnTo>
                        <a:lnTo>
                          <a:pt x="2156" y="105"/>
                        </a:lnTo>
                        <a:lnTo>
                          <a:pt x="2152" y="105"/>
                        </a:lnTo>
                        <a:lnTo>
                          <a:pt x="2148" y="112"/>
                        </a:lnTo>
                        <a:lnTo>
                          <a:pt x="2141" y="115"/>
                        </a:lnTo>
                        <a:lnTo>
                          <a:pt x="2127" y="115"/>
                        </a:lnTo>
                        <a:lnTo>
                          <a:pt x="2120" y="119"/>
                        </a:lnTo>
                        <a:lnTo>
                          <a:pt x="2112" y="119"/>
                        </a:lnTo>
                        <a:lnTo>
                          <a:pt x="2109" y="126"/>
                        </a:lnTo>
                        <a:lnTo>
                          <a:pt x="2105" y="133"/>
                        </a:lnTo>
                        <a:lnTo>
                          <a:pt x="2105" y="141"/>
                        </a:lnTo>
                        <a:lnTo>
                          <a:pt x="2094" y="151"/>
                        </a:lnTo>
                        <a:lnTo>
                          <a:pt x="2091" y="151"/>
                        </a:lnTo>
                        <a:lnTo>
                          <a:pt x="2084" y="159"/>
                        </a:lnTo>
                        <a:lnTo>
                          <a:pt x="2087" y="170"/>
                        </a:lnTo>
                        <a:lnTo>
                          <a:pt x="2091" y="180"/>
                        </a:lnTo>
                        <a:lnTo>
                          <a:pt x="2094" y="191"/>
                        </a:lnTo>
                        <a:lnTo>
                          <a:pt x="2094" y="242"/>
                        </a:lnTo>
                        <a:lnTo>
                          <a:pt x="2091" y="252"/>
                        </a:lnTo>
                        <a:lnTo>
                          <a:pt x="2094" y="263"/>
                        </a:lnTo>
                        <a:lnTo>
                          <a:pt x="2098" y="274"/>
                        </a:lnTo>
                        <a:lnTo>
                          <a:pt x="2102" y="281"/>
                        </a:lnTo>
                        <a:lnTo>
                          <a:pt x="2105" y="292"/>
                        </a:lnTo>
                        <a:lnTo>
                          <a:pt x="2112" y="299"/>
                        </a:lnTo>
                        <a:lnTo>
                          <a:pt x="2116" y="299"/>
                        </a:lnTo>
                        <a:lnTo>
                          <a:pt x="2123" y="296"/>
                        </a:lnTo>
                        <a:lnTo>
                          <a:pt x="2127" y="292"/>
                        </a:lnTo>
                        <a:lnTo>
                          <a:pt x="2127" y="274"/>
                        </a:lnTo>
                        <a:lnTo>
                          <a:pt x="2134" y="274"/>
                        </a:lnTo>
                        <a:lnTo>
                          <a:pt x="2134" y="278"/>
                        </a:lnTo>
                        <a:lnTo>
                          <a:pt x="2138" y="278"/>
                        </a:lnTo>
                        <a:lnTo>
                          <a:pt x="2141" y="281"/>
                        </a:lnTo>
                        <a:lnTo>
                          <a:pt x="2148" y="281"/>
                        </a:lnTo>
                        <a:lnTo>
                          <a:pt x="2152" y="285"/>
                        </a:lnTo>
                        <a:lnTo>
                          <a:pt x="2156" y="281"/>
                        </a:lnTo>
                        <a:lnTo>
                          <a:pt x="2170" y="281"/>
                        </a:lnTo>
                        <a:lnTo>
                          <a:pt x="2177" y="278"/>
                        </a:lnTo>
                        <a:lnTo>
                          <a:pt x="2181" y="274"/>
                        </a:lnTo>
                        <a:lnTo>
                          <a:pt x="2188" y="274"/>
                        </a:lnTo>
                        <a:lnTo>
                          <a:pt x="2195" y="270"/>
                        </a:lnTo>
                        <a:lnTo>
                          <a:pt x="2228" y="270"/>
                        </a:lnTo>
                        <a:lnTo>
                          <a:pt x="2235" y="274"/>
                        </a:lnTo>
                        <a:lnTo>
                          <a:pt x="2242" y="278"/>
                        </a:lnTo>
                        <a:lnTo>
                          <a:pt x="2246" y="285"/>
                        </a:lnTo>
                        <a:lnTo>
                          <a:pt x="2253" y="281"/>
                        </a:lnTo>
                        <a:lnTo>
                          <a:pt x="2264" y="285"/>
                        </a:lnTo>
                        <a:lnTo>
                          <a:pt x="2271" y="285"/>
                        </a:lnTo>
                        <a:lnTo>
                          <a:pt x="2278" y="288"/>
                        </a:lnTo>
                        <a:lnTo>
                          <a:pt x="2282" y="292"/>
                        </a:lnTo>
                        <a:lnTo>
                          <a:pt x="2289" y="296"/>
                        </a:lnTo>
                        <a:lnTo>
                          <a:pt x="2296" y="292"/>
                        </a:lnTo>
                        <a:lnTo>
                          <a:pt x="2303" y="288"/>
                        </a:lnTo>
                        <a:lnTo>
                          <a:pt x="2307" y="288"/>
                        </a:lnTo>
                        <a:lnTo>
                          <a:pt x="2314" y="292"/>
                        </a:lnTo>
                        <a:lnTo>
                          <a:pt x="2318" y="299"/>
                        </a:lnTo>
                        <a:lnTo>
                          <a:pt x="2321" y="306"/>
                        </a:lnTo>
                        <a:lnTo>
                          <a:pt x="2332" y="317"/>
                        </a:lnTo>
                        <a:lnTo>
                          <a:pt x="2343" y="310"/>
                        </a:lnTo>
                        <a:lnTo>
                          <a:pt x="2347" y="317"/>
                        </a:lnTo>
                        <a:lnTo>
                          <a:pt x="2350" y="325"/>
                        </a:lnTo>
                        <a:lnTo>
                          <a:pt x="2350" y="332"/>
                        </a:lnTo>
                        <a:lnTo>
                          <a:pt x="2347" y="335"/>
                        </a:lnTo>
                        <a:lnTo>
                          <a:pt x="2347" y="343"/>
                        </a:lnTo>
                        <a:lnTo>
                          <a:pt x="2343" y="350"/>
                        </a:lnTo>
                        <a:lnTo>
                          <a:pt x="2339" y="357"/>
                        </a:lnTo>
                        <a:lnTo>
                          <a:pt x="2339" y="397"/>
                        </a:lnTo>
                        <a:lnTo>
                          <a:pt x="2336" y="407"/>
                        </a:lnTo>
                        <a:lnTo>
                          <a:pt x="2329" y="415"/>
                        </a:lnTo>
                        <a:lnTo>
                          <a:pt x="2325" y="425"/>
                        </a:lnTo>
                        <a:lnTo>
                          <a:pt x="2321" y="436"/>
                        </a:lnTo>
                        <a:lnTo>
                          <a:pt x="2314" y="443"/>
                        </a:lnTo>
                        <a:lnTo>
                          <a:pt x="2314" y="461"/>
                        </a:lnTo>
                        <a:lnTo>
                          <a:pt x="2318" y="476"/>
                        </a:lnTo>
                        <a:lnTo>
                          <a:pt x="2318" y="490"/>
                        </a:lnTo>
                        <a:lnTo>
                          <a:pt x="2314" y="508"/>
                        </a:lnTo>
                        <a:lnTo>
                          <a:pt x="2318" y="519"/>
                        </a:lnTo>
                        <a:lnTo>
                          <a:pt x="2318" y="541"/>
                        </a:lnTo>
                        <a:lnTo>
                          <a:pt x="2314" y="552"/>
                        </a:lnTo>
                        <a:lnTo>
                          <a:pt x="2303" y="562"/>
                        </a:lnTo>
                        <a:lnTo>
                          <a:pt x="2293" y="570"/>
                        </a:lnTo>
                        <a:lnTo>
                          <a:pt x="2282" y="573"/>
                        </a:lnTo>
                        <a:lnTo>
                          <a:pt x="2271" y="577"/>
                        </a:lnTo>
                        <a:lnTo>
                          <a:pt x="2257" y="580"/>
                        </a:lnTo>
                        <a:lnTo>
                          <a:pt x="2246" y="584"/>
                        </a:lnTo>
                        <a:lnTo>
                          <a:pt x="2235" y="588"/>
                        </a:lnTo>
                        <a:lnTo>
                          <a:pt x="2224" y="595"/>
                        </a:lnTo>
                        <a:lnTo>
                          <a:pt x="2181" y="627"/>
                        </a:lnTo>
                        <a:lnTo>
                          <a:pt x="2170" y="631"/>
                        </a:lnTo>
                        <a:lnTo>
                          <a:pt x="2163" y="635"/>
                        </a:lnTo>
                        <a:lnTo>
                          <a:pt x="2152" y="635"/>
                        </a:lnTo>
                        <a:lnTo>
                          <a:pt x="2141" y="638"/>
                        </a:lnTo>
                        <a:lnTo>
                          <a:pt x="2134" y="642"/>
                        </a:lnTo>
                        <a:lnTo>
                          <a:pt x="2123" y="645"/>
                        </a:lnTo>
                        <a:lnTo>
                          <a:pt x="2116" y="649"/>
                        </a:lnTo>
                        <a:lnTo>
                          <a:pt x="2105" y="656"/>
                        </a:lnTo>
                        <a:lnTo>
                          <a:pt x="2105" y="678"/>
                        </a:lnTo>
                        <a:lnTo>
                          <a:pt x="2112" y="685"/>
                        </a:lnTo>
                        <a:lnTo>
                          <a:pt x="2120" y="689"/>
                        </a:lnTo>
                        <a:lnTo>
                          <a:pt x="2145" y="689"/>
                        </a:lnTo>
                        <a:lnTo>
                          <a:pt x="2148" y="692"/>
                        </a:lnTo>
                        <a:lnTo>
                          <a:pt x="2148" y="703"/>
                        </a:lnTo>
                        <a:lnTo>
                          <a:pt x="2145" y="714"/>
                        </a:lnTo>
                        <a:lnTo>
                          <a:pt x="2145" y="725"/>
                        </a:lnTo>
                        <a:lnTo>
                          <a:pt x="2148" y="732"/>
                        </a:lnTo>
                        <a:lnTo>
                          <a:pt x="2145" y="743"/>
                        </a:lnTo>
                        <a:lnTo>
                          <a:pt x="2141" y="750"/>
                        </a:lnTo>
                        <a:lnTo>
                          <a:pt x="2138" y="753"/>
                        </a:lnTo>
                        <a:lnTo>
                          <a:pt x="2134" y="753"/>
                        </a:lnTo>
                        <a:lnTo>
                          <a:pt x="2130" y="757"/>
                        </a:lnTo>
                        <a:lnTo>
                          <a:pt x="2116" y="757"/>
                        </a:lnTo>
                        <a:lnTo>
                          <a:pt x="2112" y="761"/>
                        </a:lnTo>
                        <a:lnTo>
                          <a:pt x="2109" y="761"/>
                        </a:lnTo>
                        <a:lnTo>
                          <a:pt x="2105" y="779"/>
                        </a:lnTo>
                        <a:lnTo>
                          <a:pt x="2102" y="800"/>
                        </a:lnTo>
                        <a:lnTo>
                          <a:pt x="2098" y="818"/>
                        </a:lnTo>
                        <a:lnTo>
                          <a:pt x="2098" y="840"/>
                        </a:lnTo>
                        <a:lnTo>
                          <a:pt x="2094" y="851"/>
                        </a:lnTo>
                        <a:lnTo>
                          <a:pt x="2091" y="865"/>
                        </a:lnTo>
                        <a:lnTo>
                          <a:pt x="2087" y="876"/>
                        </a:lnTo>
                        <a:lnTo>
                          <a:pt x="2087" y="890"/>
                        </a:lnTo>
                        <a:lnTo>
                          <a:pt x="2080" y="890"/>
                        </a:lnTo>
                        <a:lnTo>
                          <a:pt x="2073" y="883"/>
                        </a:lnTo>
                        <a:lnTo>
                          <a:pt x="2073" y="880"/>
                        </a:lnTo>
                        <a:lnTo>
                          <a:pt x="2069" y="876"/>
                        </a:lnTo>
                        <a:lnTo>
                          <a:pt x="2069" y="872"/>
                        </a:lnTo>
                        <a:lnTo>
                          <a:pt x="2062" y="865"/>
                        </a:lnTo>
                        <a:lnTo>
                          <a:pt x="2044" y="865"/>
                        </a:lnTo>
                        <a:lnTo>
                          <a:pt x="2030" y="880"/>
                        </a:lnTo>
                        <a:lnTo>
                          <a:pt x="2019" y="887"/>
                        </a:lnTo>
                        <a:lnTo>
                          <a:pt x="2008" y="890"/>
                        </a:lnTo>
                        <a:lnTo>
                          <a:pt x="2001" y="894"/>
                        </a:lnTo>
                        <a:lnTo>
                          <a:pt x="1990" y="898"/>
                        </a:lnTo>
                        <a:lnTo>
                          <a:pt x="1979" y="901"/>
                        </a:lnTo>
                        <a:lnTo>
                          <a:pt x="1968" y="905"/>
                        </a:lnTo>
                        <a:lnTo>
                          <a:pt x="1965" y="905"/>
                        </a:lnTo>
                        <a:lnTo>
                          <a:pt x="1957" y="901"/>
                        </a:lnTo>
                        <a:lnTo>
                          <a:pt x="1950" y="898"/>
                        </a:lnTo>
                        <a:lnTo>
                          <a:pt x="1943" y="894"/>
                        </a:lnTo>
                        <a:lnTo>
                          <a:pt x="1936" y="887"/>
                        </a:lnTo>
                        <a:lnTo>
                          <a:pt x="1929" y="883"/>
                        </a:lnTo>
                        <a:lnTo>
                          <a:pt x="1911" y="883"/>
                        </a:lnTo>
                        <a:lnTo>
                          <a:pt x="1911" y="880"/>
                        </a:lnTo>
                        <a:lnTo>
                          <a:pt x="1907" y="872"/>
                        </a:lnTo>
                        <a:lnTo>
                          <a:pt x="1907" y="865"/>
                        </a:lnTo>
                        <a:lnTo>
                          <a:pt x="1893" y="851"/>
                        </a:lnTo>
                        <a:lnTo>
                          <a:pt x="1882" y="854"/>
                        </a:lnTo>
                        <a:lnTo>
                          <a:pt x="1871" y="858"/>
                        </a:lnTo>
                        <a:lnTo>
                          <a:pt x="1864" y="865"/>
                        </a:lnTo>
                        <a:lnTo>
                          <a:pt x="1857" y="876"/>
                        </a:lnTo>
                        <a:lnTo>
                          <a:pt x="1849" y="883"/>
                        </a:lnTo>
                        <a:lnTo>
                          <a:pt x="1838" y="887"/>
                        </a:lnTo>
                        <a:lnTo>
                          <a:pt x="1828" y="890"/>
                        </a:lnTo>
                        <a:lnTo>
                          <a:pt x="1817" y="887"/>
                        </a:lnTo>
                        <a:lnTo>
                          <a:pt x="1810" y="883"/>
                        </a:lnTo>
                        <a:lnTo>
                          <a:pt x="1806" y="883"/>
                        </a:lnTo>
                        <a:lnTo>
                          <a:pt x="1799" y="880"/>
                        </a:lnTo>
                        <a:lnTo>
                          <a:pt x="1763" y="880"/>
                        </a:lnTo>
                        <a:lnTo>
                          <a:pt x="1759" y="872"/>
                        </a:lnTo>
                        <a:lnTo>
                          <a:pt x="1734" y="847"/>
                        </a:lnTo>
                        <a:lnTo>
                          <a:pt x="1727" y="847"/>
                        </a:lnTo>
                        <a:lnTo>
                          <a:pt x="1716" y="851"/>
                        </a:lnTo>
                        <a:lnTo>
                          <a:pt x="1709" y="858"/>
                        </a:lnTo>
                        <a:lnTo>
                          <a:pt x="1709" y="862"/>
                        </a:lnTo>
                        <a:lnTo>
                          <a:pt x="1702" y="869"/>
                        </a:lnTo>
                        <a:lnTo>
                          <a:pt x="1702" y="872"/>
                        </a:lnTo>
                        <a:lnTo>
                          <a:pt x="1698" y="880"/>
                        </a:lnTo>
                        <a:lnTo>
                          <a:pt x="1694" y="883"/>
                        </a:lnTo>
                        <a:lnTo>
                          <a:pt x="1665" y="901"/>
                        </a:lnTo>
                        <a:lnTo>
                          <a:pt x="1665" y="923"/>
                        </a:lnTo>
                        <a:lnTo>
                          <a:pt x="1662" y="930"/>
                        </a:lnTo>
                        <a:lnTo>
                          <a:pt x="1655" y="937"/>
                        </a:lnTo>
                        <a:lnTo>
                          <a:pt x="1644" y="937"/>
                        </a:lnTo>
                        <a:lnTo>
                          <a:pt x="1633" y="945"/>
                        </a:lnTo>
                        <a:lnTo>
                          <a:pt x="1622" y="952"/>
                        </a:lnTo>
                        <a:lnTo>
                          <a:pt x="1615" y="963"/>
                        </a:lnTo>
                        <a:lnTo>
                          <a:pt x="1590" y="988"/>
                        </a:lnTo>
                        <a:lnTo>
                          <a:pt x="1575" y="991"/>
                        </a:lnTo>
                        <a:lnTo>
                          <a:pt x="1572" y="999"/>
                        </a:lnTo>
                        <a:lnTo>
                          <a:pt x="1565" y="1009"/>
                        </a:lnTo>
                        <a:lnTo>
                          <a:pt x="1561" y="1017"/>
                        </a:lnTo>
                        <a:lnTo>
                          <a:pt x="1557" y="1027"/>
                        </a:lnTo>
                        <a:lnTo>
                          <a:pt x="1554" y="1035"/>
                        </a:lnTo>
                        <a:lnTo>
                          <a:pt x="1550" y="1045"/>
                        </a:lnTo>
                        <a:lnTo>
                          <a:pt x="1547" y="1053"/>
                        </a:lnTo>
                        <a:lnTo>
                          <a:pt x="1536" y="1060"/>
                        </a:lnTo>
                        <a:lnTo>
                          <a:pt x="1532" y="1067"/>
                        </a:lnTo>
                        <a:lnTo>
                          <a:pt x="1532" y="1074"/>
                        </a:lnTo>
                        <a:lnTo>
                          <a:pt x="1529" y="1082"/>
                        </a:lnTo>
                        <a:lnTo>
                          <a:pt x="1521" y="1085"/>
                        </a:lnTo>
                        <a:lnTo>
                          <a:pt x="1503" y="1085"/>
                        </a:lnTo>
                        <a:lnTo>
                          <a:pt x="1500" y="1089"/>
                        </a:lnTo>
                        <a:lnTo>
                          <a:pt x="1493" y="1092"/>
                        </a:lnTo>
                        <a:lnTo>
                          <a:pt x="1482" y="1103"/>
                        </a:lnTo>
                        <a:lnTo>
                          <a:pt x="1471" y="1100"/>
                        </a:lnTo>
                        <a:lnTo>
                          <a:pt x="1460" y="1100"/>
                        </a:lnTo>
                        <a:lnTo>
                          <a:pt x="1449" y="1107"/>
                        </a:lnTo>
                        <a:lnTo>
                          <a:pt x="1446" y="1114"/>
                        </a:lnTo>
                        <a:lnTo>
                          <a:pt x="1442" y="1125"/>
                        </a:lnTo>
                        <a:lnTo>
                          <a:pt x="1435" y="1132"/>
                        </a:lnTo>
                        <a:lnTo>
                          <a:pt x="1431" y="1143"/>
                        </a:lnTo>
                        <a:lnTo>
                          <a:pt x="1420" y="1146"/>
                        </a:lnTo>
                        <a:lnTo>
                          <a:pt x="1410" y="1157"/>
                        </a:lnTo>
                        <a:lnTo>
                          <a:pt x="1399" y="1164"/>
                        </a:lnTo>
                        <a:lnTo>
                          <a:pt x="1392" y="1168"/>
                        </a:lnTo>
                        <a:lnTo>
                          <a:pt x="1381" y="1179"/>
                        </a:lnTo>
                        <a:lnTo>
                          <a:pt x="1381" y="1186"/>
                        </a:lnTo>
                        <a:lnTo>
                          <a:pt x="1384" y="1193"/>
                        </a:lnTo>
                        <a:lnTo>
                          <a:pt x="1392" y="1197"/>
                        </a:lnTo>
                        <a:lnTo>
                          <a:pt x="1395" y="1200"/>
                        </a:lnTo>
                        <a:lnTo>
                          <a:pt x="1431" y="1200"/>
                        </a:lnTo>
                        <a:lnTo>
                          <a:pt x="1442" y="1211"/>
                        </a:lnTo>
                        <a:lnTo>
                          <a:pt x="1449" y="1215"/>
                        </a:lnTo>
                        <a:lnTo>
                          <a:pt x="1456" y="1222"/>
                        </a:lnTo>
                        <a:lnTo>
                          <a:pt x="1464" y="1226"/>
                        </a:lnTo>
                        <a:lnTo>
                          <a:pt x="1471" y="1229"/>
                        </a:lnTo>
                        <a:lnTo>
                          <a:pt x="1478" y="1233"/>
                        </a:lnTo>
                        <a:lnTo>
                          <a:pt x="1482" y="1244"/>
                        </a:lnTo>
                        <a:lnTo>
                          <a:pt x="1482" y="1258"/>
                        </a:lnTo>
                        <a:lnTo>
                          <a:pt x="1478" y="1265"/>
                        </a:lnTo>
                        <a:lnTo>
                          <a:pt x="1474" y="1269"/>
                        </a:lnTo>
                        <a:lnTo>
                          <a:pt x="1460" y="1269"/>
                        </a:lnTo>
                        <a:lnTo>
                          <a:pt x="1449" y="1273"/>
                        </a:lnTo>
                        <a:lnTo>
                          <a:pt x="1428" y="1294"/>
                        </a:lnTo>
                        <a:lnTo>
                          <a:pt x="1417" y="1294"/>
                        </a:lnTo>
                        <a:lnTo>
                          <a:pt x="1406" y="1291"/>
                        </a:lnTo>
                        <a:lnTo>
                          <a:pt x="1402" y="1287"/>
                        </a:lnTo>
                        <a:lnTo>
                          <a:pt x="1395" y="1283"/>
                        </a:lnTo>
                        <a:lnTo>
                          <a:pt x="1392" y="1283"/>
                        </a:lnTo>
                        <a:lnTo>
                          <a:pt x="1384" y="1280"/>
                        </a:lnTo>
                        <a:lnTo>
                          <a:pt x="1377" y="1280"/>
                        </a:lnTo>
                        <a:lnTo>
                          <a:pt x="1374" y="1276"/>
                        </a:lnTo>
                        <a:lnTo>
                          <a:pt x="1363" y="1276"/>
                        </a:lnTo>
                        <a:lnTo>
                          <a:pt x="1356" y="1283"/>
                        </a:lnTo>
                        <a:lnTo>
                          <a:pt x="1348" y="1287"/>
                        </a:lnTo>
                        <a:lnTo>
                          <a:pt x="1345" y="1294"/>
                        </a:lnTo>
                        <a:lnTo>
                          <a:pt x="1327" y="1312"/>
                        </a:lnTo>
                        <a:lnTo>
                          <a:pt x="1320" y="1316"/>
                        </a:lnTo>
                        <a:lnTo>
                          <a:pt x="1312" y="1319"/>
                        </a:lnTo>
                        <a:lnTo>
                          <a:pt x="1312" y="1323"/>
                        </a:lnTo>
                        <a:lnTo>
                          <a:pt x="1309" y="1330"/>
                        </a:lnTo>
                        <a:lnTo>
                          <a:pt x="1305" y="1337"/>
                        </a:lnTo>
                        <a:lnTo>
                          <a:pt x="1298" y="1341"/>
                        </a:lnTo>
                        <a:lnTo>
                          <a:pt x="1294" y="1345"/>
                        </a:lnTo>
                        <a:lnTo>
                          <a:pt x="1291" y="1352"/>
                        </a:lnTo>
                        <a:lnTo>
                          <a:pt x="1283" y="1359"/>
                        </a:lnTo>
                        <a:lnTo>
                          <a:pt x="1273" y="1359"/>
                        </a:lnTo>
                        <a:lnTo>
                          <a:pt x="1269" y="1355"/>
                        </a:lnTo>
                        <a:lnTo>
                          <a:pt x="1265" y="1355"/>
                        </a:lnTo>
                        <a:lnTo>
                          <a:pt x="1262" y="1352"/>
                        </a:lnTo>
                        <a:lnTo>
                          <a:pt x="1258" y="1352"/>
                        </a:lnTo>
                        <a:lnTo>
                          <a:pt x="1255" y="1355"/>
                        </a:lnTo>
                        <a:lnTo>
                          <a:pt x="1251" y="1355"/>
                        </a:lnTo>
                        <a:lnTo>
                          <a:pt x="1244" y="1363"/>
                        </a:lnTo>
                        <a:lnTo>
                          <a:pt x="1222" y="1363"/>
                        </a:lnTo>
                        <a:lnTo>
                          <a:pt x="1219" y="1359"/>
                        </a:lnTo>
                        <a:lnTo>
                          <a:pt x="1211" y="1355"/>
                        </a:lnTo>
                        <a:lnTo>
                          <a:pt x="1208" y="1359"/>
                        </a:lnTo>
                        <a:lnTo>
                          <a:pt x="1204" y="1359"/>
                        </a:lnTo>
                        <a:lnTo>
                          <a:pt x="1197" y="1363"/>
                        </a:lnTo>
                        <a:lnTo>
                          <a:pt x="1193" y="1363"/>
                        </a:lnTo>
                        <a:lnTo>
                          <a:pt x="1186" y="1370"/>
                        </a:lnTo>
                        <a:lnTo>
                          <a:pt x="1179" y="1366"/>
                        </a:lnTo>
                        <a:lnTo>
                          <a:pt x="1165" y="1366"/>
                        </a:lnTo>
                        <a:lnTo>
                          <a:pt x="1157" y="1363"/>
                        </a:lnTo>
                        <a:lnTo>
                          <a:pt x="1143" y="1363"/>
                        </a:lnTo>
                        <a:lnTo>
                          <a:pt x="1136" y="1359"/>
                        </a:lnTo>
                        <a:lnTo>
                          <a:pt x="1132" y="1359"/>
                        </a:lnTo>
                        <a:lnTo>
                          <a:pt x="1121" y="1348"/>
                        </a:lnTo>
                        <a:lnTo>
                          <a:pt x="1118" y="1341"/>
                        </a:lnTo>
                        <a:lnTo>
                          <a:pt x="1114" y="1334"/>
                        </a:lnTo>
                        <a:lnTo>
                          <a:pt x="1110" y="1327"/>
                        </a:lnTo>
                        <a:lnTo>
                          <a:pt x="1107" y="1323"/>
                        </a:lnTo>
                        <a:lnTo>
                          <a:pt x="1100" y="1319"/>
                        </a:lnTo>
                        <a:lnTo>
                          <a:pt x="1089" y="1319"/>
                        </a:lnTo>
                        <a:lnTo>
                          <a:pt x="1085" y="1323"/>
                        </a:lnTo>
                        <a:lnTo>
                          <a:pt x="1078" y="1323"/>
                        </a:lnTo>
                        <a:lnTo>
                          <a:pt x="1074" y="1327"/>
                        </a:lnTo>
                        <a:lnTo>
                          <a:pt x="1074" y="1330"/>
                        </a:lnTo>
                        <a:lnTo>
                          <a:pt x="1071" y="1334"/>
                        </a:lnTo>
                        <a:lnTo>
                          <a:pt x="1071" y="1345"/>
                        </a:lnTo>
                        <a:lnTo>
                          <a:pt x="1064" y="1352"/>
                        </a:lnTo>
                        <a:lnTo>
                          <a:pt x="1056" y="1355"/>
                        </a:lnTo>
                        <a:lnTo>
                          <a:pt x="1053" y="1359"/>
                        </a:lnTo>
                        <a:lnTo>
                          <a:pt x="1046" y="1363"/>
                        </a:lnTo>
                        <a:lnTo>
                          <a:pt x="1042" y="1366"/>
                        </a:lnTo>
                        <a:lnTo>
                          <a:pt x="1038" y="1373"/>
                        </a:lnTo>
                        <a:lnTo>
                          <a:pt x="1038" y="1377"/>
                        </a:lnTo>
                        <a:lnTo>
                          <a:pt x="1031" y="1384"/>
                        </a:lnTo>
                        <a:lnTo>
                          <a:pt x="1024" y="1384"/>
                        </a:lnTo>
                        <a:lnTo>
                          <a:pt x="1013" y="1373"/>
                        </a:lnTo>
                        <a:lnTo>
                          <a:pt x="1013" y="1366"/>
                        </a:lnTo>
                        <a:lnTo>
                          <a:pt x="1010" y="1363"/>
                        </a:lnTo>
                        <a:lnTo>
                          <a:pt x="1006" y="1355"/>
                        </a:lnTo>
                        <a:lnTo>
                          <a:pt x="999" y="1352"/>
                        </a:lnTo>
                        <a:lnTo>
                          <a:pt x="995" y="1348"/>
                        </a:lnTo>
                        <a:lnTo>
                          <a:pt x="988" y="1352"/>
                        </a:lnTo>
                        <a:lnTo>
                          <a:pt x="981" y="1355"/>
                        </a:lnTo>
                        <a:lnTo>
                          <a:pt x="974" y="1359"/>
                        </a:lnTo>
                        <a:lnTo>
                          <a:pt x="970" y="1363"/>
                        </a:lnTo>
                        <a:lnTo>
                          <a:pt x="963" y="1363"/>
                        </a:lnTo>
                        <a:lnTo>
                          <a:pt x="955" y="1366"/>
                        </a:lnTo>
                        <a:lnTo>
                          <a:pt x="948" y="1366"/>
                        </a:lnTo>
                        <a:lnTo>
                          <a:pt x="941" y="1363"/>
                        </a:lnTo>
                        <a:lnTo>
                          <a:pt x="937" y="1363"/>
                        </a:lnTo>
                        <a:lnTo>
                          <a:pt x="934" y="1359"/>
                        </a:lnTo>
                        <a:lnTo>
                          <a:pt x="934" y="1355"/>
                        </a:lnTo>
                        <a:lnTo>
                          <a:pt x="930" y="1352"/>
                        </a:lnTo>
                        <a:lnTo>
                          <a:pt x="923" y="1352"/>
                        </a:lnTo>
                        <a:lnTo>
                          <a:pt x="919" y="1348"/>
                        </a:lnTo>
                        <a:lnTo>
                          <a:pt x="912" y="1348"/>
                        </a:lnTo>
                        <a:lnTo>
                          <a:pt x="909" y="1352"/>
                        </a:lnTo>
                        <a:lnTo>
                          <a:pt x="905" y="1359"/>
                        </a:lnTo>
                        <a:lnTo>
                          <a:pt x="905" y="1366"/>
                        </a:lnTo>
                        <a:lnTo>
                          <a:pt x="901" y="1373"/>
                        </a:lnTo>
                        <a:lnTo>
                          <a:pt x="901" y="1377"/>
                        </a:lnTo>
                        <a:lnTo>
                          <a:pt x="898" y="1384"/>
                        </a:lnTo>
                        <a:lnTo>
                          <a:pt x="894" y="1384"/>
                        </a:lnTo>
                        <a:lnTo>
                          <a:pt x="887" y="1388"/>
                        </a:lnTo>
                        <a:lnTo>
                          <a:pt x="873" y="1373"/>
                        </a:lnTo>
                        <a:lnTo>
                          <a:pt x="869" y="1363"/>
                        </a:lnTo>
                        <a:lnTo>
                          <a:pt x="865" y="1352"/>
                        </a:lnTo>
                        <a:lnTo>
                          <a:pt x="858" y="1341"/>
                        </a:lnTo>
                        <a:lnTo>
                          <a:pt x="855" y="1337"/>
                        </a:lnTo>
                        <a:lnTo>
                          <a:pt x="844" y="1334"/>
                        </a:lnTo>
                        <a:lnTo>
                          <a:pt x="829" y="1341"/>
                        </a:lnTo>
                        <a:lnTo>
                          <a:pt x="822" y="1348"/>
                        </a:lnTo>
                        <a:lnTo>
                          <a:pt x="815" y="1359"/>
                        </a:lnTo>
                        <a:lnTo>
                          <a:pt x="811" y="1370"/>
                        </a:lnTo>
                        <a:lnTo>
                          <a:pt x="808" y="1381"/>
                        </a:lnTo>
                        <a:lnTo>
                          <a:pt x="804" y="1392"/>
                        </a:lnTo>
                        <a:lnTo>
                          <a:pt x="797" y="1402"/>
                        </a:lnTo>
                        <a:lnTo>
                          <a:pt x="790" y="1410"/>
                        </a:lnTo>
                        <a:lnTo>
                          <a:pt x="775" y="1417"/>
                        </a:lnTo>
                        <a:lnTo>
                          <a:pt x="775" y="1424"/>
                        </a:lnTo>
                        <a:lnTo>
                          <a:pt x="772" y="1431"/>
                        </a:lnTo>
                        <a:lnTo>
                          <a:pt x="768" y="1442"/>
                        </a:lnTo>
                        <a:lnTo>
                          <a:pt x="750" y="1460"/>
                        </a:lnTo>
                        <a:lnTo>
                          <a:pt x="743" y="1464"/>
                        </a:lnTo>
                        <a:lnTo>
                          <a:pt x="736" y="1467"/>
                        </a:lnTo>
                        <a:lnTo>
                          <a:pt x="725" y="1467"/>
                        </a:lnTo>
                        <a:lnTo>
                          <a:pt x="714" y="1471"/>
                        </a:lnTo>
                        <a:lnTo>
                          <a:pt x="707" y="1482"/>
                        </a:lnTo>
                        <a:lnTo>
                          <a:pt x="703" y="1489"/>
                        </a:lnTo>
                        <a:lnTo>
                          <a:pt x="689" y="1503"/>
                        </a:lnTo>
                        <a:lnTo>
                          <a:pt x="667" y="1503"/>
                        </a:lnTo>
                        <a:lnTo>
                          <a:pt x="664" y="1500"/>
                        </a:lnTo>
                        <a:lnTo>
                          <a:pt x="646" y="1500"/>
                        </a:lnTo>
                        <a:lnTo>
                          <a:pt x="635" y="1510"/>
                        </a:lnTo>
                        <a:lnTo>
                          <a:pt x="635" y="1521"/>
                        </a:lnTo>
                        <a:lnTo>
                          <a:pt x="638" y="1528"/>
                        </a:lnTo>
                        <a:lnTo>
                          <a:pt x="646" y="1532"/>
                        </a:lnTo>
                        <a:lnTo>
                          <a:pt x="653" y="1539"/>
                        </a:lnTo>
                        <a:lnTo>
                          <a:pt x="664" y="1539"/>
                        </a:lnTo>
                        <a:lnTo>
                          <a:pt x="667" y="1536"/>
                        </a:lnTo>
                        <a:lnTo>
                          <a:pt x="671" y="1539"/>
                        </a:lnTo>
                        <a:lnTo>
                          <a:pt x="678" y="1539"/>
                        </a:lnTo>
                        <a:lnTo>
                          <a:pt x="682" y="1543"/>
                        </a:lnTo>
                        <a:lnTo>
                          <a:pt x="678" y="1554"/>
                        </a:lnTo>
                        <a:lnTo>
                          <a:pt x="674" y="1565"/>
                        </a:lnTo>
                        <a:lnTo>
                          <a:pt x="674" y="1572"/>
                        </a:lnTo>
                        <a:lnTo>
                          <a:pt x="667" y="1583"/>
                        </a:lnTo>
                        <a:lnTo>
                          <a:pt x="664" y="1590"/>
                        </a:lnTo>
                        <a:lnTo>
                          <a:pt x="656" y="1601"/>
                        </a:lnTo>
                        <a:lnTo>
                          <a:pt x="649" y="1608"/>
                        </a:lnTo>
                        <a:lnTo>
                          <a:pt x="646" y="1615"/>
                        </a:lnTo>
                        <a:lnTo>
                          <a:pt x="646" y="1626"/>
                        </a:lnTo>
                        <a:lnTo>
                          <a:pt x="642" y="1637"/>
                        </a:lnTo>
                        <a:lnTo>
                          <a:pt x="642" y="1644"/>
                        </a:lnTo>
                        <a:lnTo>
                          <a:pt x="638" y="1655"/>
                        </a:lnTo>
                        <a:lnTo>
                          <a:pt x="635" y="1662"/>
                        </a:lnTo>
                        <a:lnTo>
                          <a:pt x="631" y="1673"/>
                        </a:lnTo>
                        <a:lnTo>
                          <a:pt x="628" y="1680"/>
                        </a:lnTo>
                        <a:lnTo>
                          <a:pt x="617" y="1687"/>
                        </a:lnTo>
                        <a:lnTo>
                          <a:pt x="620" y="1698"/>
                        </a:lnTo>
                        <a:lnTo>
                          <a:pt x="620" y="1738"/>
                        </a:lnTo>
                        <a:lnTo>
                          <a:pt x="617" y="1748"/>
                        </a:lnTo>
                        <a:lnTo>
                          <a:pt x="613" y="1756"/>
                        </a:lnTo>
                        <a:lnTo>
                          <a:pt x="602" y="1763"/>
                        </a:lnTo>
                        <a:lnTo>
                          <a:pt x="599" y="1770"/>
                        </a:lnTo>
                        <a:lnTo>
                          <a:pt x="588" y="1781"/>
                        </a:lnTo>
                        <a:lnTo>
                          <a:pt x="581" y="1784"/>
                        </a:lnTo>
                        <a:lnTo>
                          <a:pt x="577" y="1792"/>
                        </a:lnTo>
                        <a:lnTo>
                          <a:pt x="573" y="1799"/>
                        </a:lnTo>
                        <a:lnTo>
                          <a:pt x="566" y="1802"/>
                        </a:lnTo>
                        <a:lnTo>
                          <a:pt x="559" y="1810"/>
                        </a:lnTo>
                        <a:lnTo>
                          <a:pt x="555" y="1810"/>
                        </a:lnTo>
                        <a:lnTo>
                          <a:pt x="552" y="1813"/>
                        </a:lnTo>
                        <a:lnTo>
                          <a:pt x="545" y="1813"/>
                        </a:lnTo>
                        <a:lnTo>
                          <a:pt x="541" y="1817"/>
                        </a:lnTo>
                        <a:lnTo>
                          <a:pt x="537" y="1817"/>
                        </a:lnTo>
                        <a:lnTo>
                          <a:pt x="530" y="1824"/>
                        </a:lnTo>
                        <a:lnTo>
                          <a:pt x="527" y="1831"/>
                        </a:lnTo>
                        <a:lnTo>
                          <a:pt x="527" y="1849"/>
                        </a:lnTo>
                        <a:lnTo>
                          <a:pt x="519" y="1857"/>
                        </a:lnTo>
                        <a:lnTo>
                          <a:pt x="509" y="1857"/>
                        </a:lnTo>
                        <a:lnTo>
                          <a:pt x="505" y="1860"/>
                        </a:lnTo>
                        <a:lnTo>
                          <a:pt x="501" y="1860"/>
                        </a:lnTo>
                        <a:lnTo>
                          <a:pt x="501" y="1867"/>
                        </a:lnTo>
                        <a:lnTo>
                          <a:pt x="505" y="1875"/>
                        </a:lnTo>
                        <a:lnTo>
                          <a:pt x="512" y="1878"/>
                        </a:lnTo>
                        <a:lnTo>
                          <a:pt x="516" y="1882"/>
                        </a:lnTo>
                        <a:lnTo>
                          <a:pt x="519" y="1889"/>
                        </a:lnTo>
                        <a:lnTo>
                          <a:pt x="523" y="1893"/>
                        </a:lnTo>
                        <a:lnTo>
                          <a:pt x="527" y="1900"/>
                        </a:lnTo>
                        <a:lnTo>
                          <a:pt x="527" y="1914"/>
                        </a:lnTo>
                        <a:lnTo>
                          <a:pt x="519" y="1921"/>
                        </a:lnTo>
                        <a:lnTo>
                          <a:pt x="501" y="1921"/>
                        </a:lnTo>
                        <a:lnTo>
                          <a:pt x="483" y="1939"/>
                        </a:lnTo>
                        <a:lnTo>
                          <a:pt x="480" y="1947"/>
                        </a:lnTo>
                        <a:lnTo>
                          <a:pt x="480" y="1954"/>
                        </a:lnTo>
                        <a:lnTo>
                          <a:pt x="476" y="1961"/>
                        </a:lnTo>
                        <a:lnTo>
                          <a:pt x="476" y="1975"/>
                        </a:lnTo>
                        <a:lnTo>
                          <a:pt x="473" y="1979"/>
                        </a:lnTo>
                        <a:lnTo>
                          <a:pt x="465" y="1990"/>
                        </a:lnTo>
                        <a:lnTo>
                          <a:pt x="458" y="2001"/>
                        </a:lnTo>
                        <a:lnTo>
                          <a:pt x="447" y="2008"/>
                        </a:lnTo>
                        <a:lnTo>
                          <a:pt x="437" y="2015"/>
                        </a:lnTo>
                        <a:lnTo>
                          <a:pt x="433" y="2026"/>
                        </a:lnTo>
                        <a:lnTo>
                          <a:pt x="429" y="2037"/>
                        </a:lnTo>
                        <a:lnTo>
                          <a:pt x="429" y="2048"/>
                        </a:lnTo>
                        <a:lnTo>
                          <a:pt x="433" y="2058"/>
                        </a:lnTo>
                        <a:lnTo>
                          <a:pt x="444" y="2069"/>
                        </a:lnTo>
                        <a:lnTo>
                          <a:pt x="447" y="2069"/>
                        </a:lnTo>
                        <a:lnTo>
                          <a:pt x="458" y="2080"/>
                        </a:lnTo>
                        <a:lnTo>
                          <a:pt x="451" y="2091"/>
                        </a:lnTo>
                        <a:lnTo>
                          <a:pt x="444" y="2098"/>
                        </a:lnTo>
                        <a:lnTo>
                          <a:pt x="437" y="2102"/>
                        </a:lnTo>
                        <a:lnTo>
                          <a:pt x="426" y="2109"/>
                        </a:lnTo>
                        <a:lnTo>
                          <a:pt x="404" y="2130"/>
                        </a:lnTo>
                        <a:lnTo>
                          <a:pt x="404" y="2141"/>
                        </a:lnTo>
                        <a:lnTo>
                          <a:pt x="400" y="2149"/>
                        </a:lnTo>
                        <a:lnTo>
                          <a:pt x="400" y="2159"/>
                        </a:lnTo>
                        <a:lnTo>
                          <a:pt x="397" y="2163"/>
                        </a:lnTo>
                        <a:lnTo>
                          <a:pt x="397" y="2174"/>
                        </a:lnTo>
                        <a:lnTo>
                          <a:pt x="393" y="2177"/>
                        </a:lnTo>
                        <a:lnTo>
                          <a:pt x="390" y="2185"/>
                        </a:lnTo>
                        <a:lnTo>
                          <a:pt x="386" y="2192"/>
                        </a:lnTo>
                        <a:lnTo>
                          <a:pt x="375" y="2195"/>
                        </a:lnTo>
                        <a:lnTo>
                          <a:pt x="372" y="2195"/>
                        </a:lnTo>
                        <a:lnTo>
                          <a:pt x="364" y="2192"/>
                        </a:lnTo>
                        <a:lnTo>
                          <a:pt x="357" y="2188"/>
                        </a:lnTo>
                        <a:lnTo>
                          <a:pt x="354" y="2181"/>
                        </a:lnTo>
                        <a:lnTo>
                          <a:pt x="346" y="2174"/>
                        </a:lnTo>
                        <a:lnTo>
                          <a:pt x="343" y="2167"/>
                        </a:lnTo>
                        <a:lnTo>
                          <a:pt x="336" y="2159"/>
                        </a:lnTo>
                        <a:lnTo>
                          <a:pt x="328" y="2156"/>
                        </a:lnTo>
                        <a:lnTo>
                          <a:pt x="325" y="2152"/>
                        </a:lnTo>
                        <a:lnTo>
                          <a:pt x="310" y="2152"/>
                        </a:lnTo>
                        <a:lnTo>
                          <a:pt x="300" y="2163"/>
                        </a:lnTo>
                        <a:lnTo>
                          <a:pt x="292" y="2167"/>
                        </a:lnTo>
                        <a:lnTo>
                          <a:pt x="289" y="2167"/>
                        </a:lnTo>
                        <a:lnTo>
                          <a:pt x="282" y="2170"/>
                        </a:lnTo>
                        <a:lnTo>
                          <a:pt x="267" y="2170"/>
                        </a:lnTo>
                        <a:lnTo>
                          <a:pt x="264" y="2174"/>
                        </a:lnTo>
                        <a:lnTo>
                          <a:pt x="256" y="2177"/>
                        </a:lnTo>
                        <a:lnTo>
                          <a:pt x="256" y="2181"/>
                        </a:lnTo>
                        <a:lnTo>
                          <a:pt x="253" y="2185"/>
                        </a:lnTo>
                        <a:lnTo>
                          <a:pt x="245" y="2188"/>
                        </a:lnTo>
                        <a:lnTo>
                          <a:pt x="242" y="2192"/>
                        </a:lnTo>
                        <a:lnTo>
                          <a:pt x="238" y="2188"/>
                        </a:lnTo>
                        <a:lnTo>
                          <a:pt x="231" y="2188"/>
                        </a:lnTo>
                        <a:lnTo>
                          <a:pt x="231" y="2185"/>
                        </a:lnTo>
                        <a:lnTo>
                          <a:pt x="227" y="2185"/>
                        </a:lnTo>
                        <a:lnTo>
                          <a:pt x="224" y="2181"/>
                        </a:lnTo>
                        <a:lnTo>
                          <a:pt x="213" y="2181"/>
                        </a:lnTo>
                        <a:lnTo>
                          <a:pt x="213" y="2185"/>
                        </a:lnTo>
                        <a:lnTo>
                          <a:pt x="209" y="2185"/>
                        </a:lnTo>
                        <a:lnTo>
                          <a:pt x="206" y="2188"/>
                        </a:lnTo>
                        <a:lnTo>
                          <a:pt x="202" y="2188"/>
                        </a:lnTo>
                        <a:lnTo>
                          <a:pt x="195" y="2195"/>
                        </a:lnTo>
                        <a:lnTo>
                          <a:pt x="184" y="2195"/>
                        </a:lnTo>
                        <a:lnTo>
                          <a:pt x="177" y="2188"/>
                        </a:lnTo>
                        <a:lnTo>
                          <a:pt x="173" y="2181"/>
                        </a:lnTo>
                        <a:lnTo>
                          <a:pt x="170" y="2174"/>
                        </a:lnTo>
                        <a:lnTo>
                          <a:pt x="163" y="2170"/>
                        </a:lnTo>
                        <a:lnTo>
                          <a:pt x="159" y="2163"/>
                        </a:lnTo>
                        <a:lnTo>
                          <a:pt x="155" y="2159"/>
                        </a:lnTo>
                        <a:lnTo>
                          <a:pt x="148" y="2156"/>
                        </a:lnTo>
                        <a:lnTo>
                          <a:pt x="141" y="2152"/>
                        </a:lnTo>
                        <a:lnTo>
                          <a:pt x="137" y="2138"/>
                        </a:lnTo>
                        <a:lnTo>
                          <a:pt x="137" y="2080"/>
                        </a:lnTo>
                        <a:lnTo>
                          <a:pt x="134" y="2076"/>
                        </a:lnTo>
                        <a:lnTo>
                          <a:pt x="130" y="2069"/>
                        </a:lnTo>
                        <a:lnTo>
                          <a:pt x="127" y="2066"/>
                        </a:lnTo>
                        <a:lnTo>
                          <a:pt x="123" y="2058"/>
                        </a:lnTo>
                        <a:lnTo>
                          <a:pt x="123" y="2044"/>
                        </a:lnTo>
                        <a:lnTo>
                          <a:pt x="134" y="2037"/>
                        </a:lnTo>
                        <a:lnTo>
                          <a:pt x="137" y="2030"/>
                        </a:lnTo>
                        <a:lnTo>
                          <a:pt x="141" y="2022"/>
                        </a:lnTo>
                        <a:lnTo>
                          <a:pt x="145" y="2015"/>
                        </a:lnTo>
                        <a:lnTo>
                          <a:pt x="145" y="2008"/>
                        </a:lnTo>
                        <a:lnTo>
                          <a:pt x="148" y="2001"/>
                        </a:lnTo>
                        <a:lnTo>
                          <a:pt x="155" y="1994"/>
                        </a:lnTo>
                        <a:lnTo>
                          <a:pt x="159" y="1986"/>
                        </a:lnTo>
                        <a:lnTo>
                          <a:pt x="159" y="1979"/>
                        </a:lnTo>
                        <a:lnTo>
                          <a:pt x="155" y="1972"/>
                        </a:lnTo>
                        <a:lnTo>
                          <a:pt x="152" y="1968"/>
                        </a:lnTo>
                        <a:lnTo>
                          <a:pt x="145" y="1965"/>
                        </a:lnTo>
                        <a:lnTo>
                          <a:pt x="137" y="1965"/>
                        </a:lnTo>
                        <a:lnTo>
                          <a:pt x="130" y="1968"/>
                        </a:lnTo>
                        <a:lnTo>
                          <a:pt x="112" y="1968"/>
                        </a:lnTo>
                        <a:lnTo>
                          <a:pt x="105" y="1972"/>
                        </a:lnTo>
                        <a:lnTo>
                          <a:pt x="98" y="1968"/>
                        </a:lnTo>
                        <a:lnTo>
                          <a:pt x="87" y="1968"/>
                        </a:lnTo>
                        <a:lnTo>
                          <a:pt x="80" y="1961"/>
                        </a:lnTo>
                        <a:lnTo>
                          <a:pt x="72" y="1965"/>
                        </a:lnTo>
                        <a:lnTo>
                          <a:pt x="65" y="1965"/>
                        </a:lnTo>
                        <a:lnTo>
                          <a:pt x="58" y="1968"/>
                        </a:lnTo>
                        <a:lnTo>
                          <a:pt x="51" y="1972"/>
                        </a:lnTo>
                        <a:lnTo>
                          <a:pt x="40" y="1972"/>
                        </a:lnTo>
                        <a:lnTo>
                          <a:pt x="33" y="1968"/>
                        </a:lnTo>
                        <a:lnTo>
                          <a:pt x="22" y="1957"/>
                        </a:lnTo>
                        <a:lnTo>
                          <a:pt x="18" y="1950"/>
                        </a:lnTo>
                        <a:lnTo>
                          <a:pt x="18" y="1939"/>
                        </a:lnTo>
                        <a:lnTo>
                          <a:pt x="26" y="1932"/>
                        </a:lnTo>
                        <a:lnTo>
                          <a:pt x="29" y="1925"/>
                        </a:lnTo>
                        <a:lnTo>
                          <a:pt x="33" y="1921"/>
                        </a:lnTo>
                        <a:lnTo>
                          <a:pt x="33" y="1911"/>
                        </a:lnTo>
                        <a:lnTo>
                          <a:pt x="22" y="1900"/>
                        </a:lnTo>
                        <a:lnTo>
                          <a:pt x="18" y="1900"/>
                        </a:lnTo>
                        <a:lnTo>
                          <a:pt x="18" y="1896"/>
                        </a:lnTo>
                        <a:lnTo>
                          <a:pt x="15" y="1893"/>
                        </a:lnTo>
                        <a:lnTo>
                          <a:pt x="11" y="1893"/>
                        </a:lnTo>
                        <a:lnTo>
                          <a:pt x="4" y="1885"/>
                        </a:lnTo>
                        <a:lnTo>
                          <a:pt x="0" y="1839"/>
                        </a:lnTo>
                        <a:lnTo>
                          <a:pt x="11" y="1831"/>
                        </a:lnTo>
                        <a:lnTo>
                          <a:pt x="26" y="1817"/>
                        </a:lnTo>
                        <a:lnTo>
                          <a:pt x="29" y="1806"/>
                        </a:lnTo>
                        <a:lnTo>
                          <a:pt x="33" y="1795"/>
                        </a:lnTo>
                        <a:lnTo>
                          <a:pt x="36" y="1784"/>
                        </a:lnTo>
                        <a:lnTo>
                          <a:pt x="36" y="1770"/>
                        </a:lnTo>
                        <a:lnTo>
                          <a:pt x="40" y="1759"/>
                        </a:lnTo>
                        <a:lnTo>
                          <a:pt x="44" y="1752"/>
                        </a:lnTo>
                        <a:lnTo>
                          <a:pt x="58" y="1738"/>
                        </a:lnTo>
                        <a:lnTo>
                          <a:pt x="62" y="1727"/>
                        </a:lnTo>
                        <a:lnTo>
                          <a:pt x="69" y="1720"/>
                        </a:lnTo>
                        <a:lnTo>
                          <a:pt x="72" y="1709"/>
                        </a:lnTo>
                        <a:lnTo>
                          <a:pt x="72" y="1687"/>
                        </a:lnTo>
                        <a:lnTo>
                          <a:pt x="69" y="1680"/>
                        </a:lnTo>
                        <a:lnTo>
                          <a:pt x="65" y="1673"/>
                        </a:lnTo>
                        <a:lnTo>
                          <a:pt x="58" y="1669"/>
                        </a:lnTo>
                        <a:lnTo>
                          <a:pt x="54" y="1662"/>
                        </a:lnTo>
                        <a:lnTo>
                          <a:pt x="47" y="1658"/>
                        </a:lnTo>
                        <a:lnTo>
                          <a:pt x="44" y="1651"/>
                        </a:lnTo>
                        <a:lnTo>
                          <a:pt x="40" y="1647"/>
                        </a:lnTo>
                        <a:lnTo>
                          <a:pt x="36" y="1640"/>
                        </a:lnTo>
                        <a:lnTo>
                          <a:pt x="40" y="1626"/>
                        </a:lnTo>
                        <a:lnTo>
                          <a:pt x="40" y="1611"/>
                        </a:lnTo>
                        <a:lnTo>
                          <a:pt x="36" y="1593"/>
                        </a:lnTo>
                        <a:lnTo>
                          <a:pt x="33" y="1579"/>
                        </a:lnTo>
                        <a:lnTo>
                          <a:pt x="33" y="1561"/>
                        </a:lnTo>
                        <a:lnTo>
                          <a:pt x="40" y="1565"/>
                        </a:lnTo>
                        <a:lnTo>
                          <a:pt x="44" y="1565"/>
                        </a:lnTo>
                        <a:lnTo>
                          <a:pt x="51" y="1568"/>
                        </a:lnTo>
                        <a:lnTo>
                          <a:pt x="69" y="1568"/>
                        </a:lnTo>
                        <a:lnTo>
                          <a:pt x="76" y="1565"/>
                        </a:lnTo>
                        <a:lnTo>
                          <a:pt x="80" y="1565"/>
                        </a:lnTo>
                        <a:lnTo>
                          <a:pt x="83" y="1561"/>
                        </a:lnTo>
                        <a:lnTo>
                          <a:pt x="91" y="1561"/>
                        </a:lnTo>
                        <a:lnTo>
                          <a:pt x="94" y="1565"/>
                        </a:lnTo>
                        <a:lnTo>
                          <a:pt x="127" y="1565"/>
                        </a:lnTo>
                        <a:lnTo>
                          <a:pt x="134" y="1561"/>
                        </a:lnTo>
                        <a:lnTo>
                          <a:pt x="137" y="1557"/>
                        </a:lnTo>
                        <a:lnTo>
                          <a:pt x="145" y="1557"/>
                        </a:lnTo>
                        <a:lnTo>
                          <a:pt x="152" y="1554"/>
                        </a:lnTo>
                        <a:lnTo>
                          <a:pt x="159" y="1550"/>
                        </a:lnTo>
                        <a:lnTo>
                          <a:pt x="163" y="1547"/>
                        </a:lnTo>
                        <a:lnTo>
                          <a:pt x="170" y="1547"/>
                        </a:lnTo>
                        <a:lnTo>
                          <a:pt x="177" y="1543"/>
                        </a:lnTo>
                        <a:lnTo>
                          <a:pt x="184" y="1543"/>
                        </a:lnTo>
                        <a:lnTo>
                          <a:pt x="191" y="1539"/>
                        </a:lnTo>
                        <a:lnTo>
                          <a:pt x="199" y="1539"/>
                        </a:lnTo>
                        <a:lnTo>
                          <a:pt x="202" y="1536"/>
                        </a:lnTo>
                        <a:lnTo>
                          <a:pt x="209" y="1532"/>
                        </a:lnTo>
                        <a:lnTo>
                          <a:pt x="217" y="1532"/>
                        </a:lnTo>
                        <a:lnTo>
                          <a:pt x="220" y="1528"/>
                        </a:lnTo>
                        <a:lnTo>
                          <a:pt x="227" y="1525"/>
                        </a:lnTo>
                        <a:lnTo>
                          <a:pt x="235" y="1521"/>
                        </a:lnTo>
                        <a:lnTo>
                          <a:pt x="238" y="1514"/>
                        </a:lnTo>
                        <a:lnTo>
                          <a:pt x="245" y="1510"/>
                        </a:lnTo>
                        <a:lnTo>
                          <a:pt x="253" y="1507"/>
                        </a:lnTo>
                        <a:lnTo>
                          <a:pt x="260" y="1503"/>
                        </a:lnTo>
                        <a:lnTo>
                          <a:pt x="267" y="1500"/>
                        </a:lnTo>
                        <a:lnTo>
                          <a:pt x="278" y="1489"/>
                        </a:lnTo>
                        <a:lnTo>
                          <a:pt x="278" y="1478"/>
                        </a:lnTo>
                        <a:lnTo>
                          <a:pt x="274" y="1471"/>
                        </a:lnTo>
                        <a:lnTo>
                          <a:pt x="271" y="1464"/>
                        </a:lnTo>
                        <a:lnTo>
                          <a:pt x="267" y="1453"/>
                        </a:lnTo>
                        <a:lnTo>
                          <a:pt x="271" y="1446"/>
                        </a:lnTo>
                        <a:lnTo>
                          <a:pt x="274" y="1442"/>
                        </a:lnTo>
                        <a:lnTo>
                          <a:pt x="278" y="1442"/>
                        </a:lnTo>
                        <a:lnTo>
                          <a:pt x="282" y="1438"/>
                        </a:lnTo>
                        <a:lnTo>
                          <a:pt x="289" y="1438"/>
                        </a:lnTo>
                        <a:lnTo>
                          <a:pt x="296" y="1431"/>
                        </a:lnTo>
                        <a:lnTo>
                          <a:pt x="296" y="1417"/>
                        </a:lnTo>
                        <a:lnTo>
                          <a:pt x="307" y="1406"/>
                        </a:lnTo>
                        <a:lnTo>
                          <a:pt x="310" y="1406"/>
                        </a:lnTo>
                        <a:lnTo>
                          <a:pt x="314" y="1402"/>
                        </a:lnTo>
                        <a:lnTo>
                          <a:pt x="318" y="1402"/>
                        </a:lnTo>
                        <a:lnTo>
                          <a:pt x="321" y="1406"/>
                        </a:lnTo>
                        <a:lnTo>
                          <a:pt x="336" y="1406"/>
                        </a:lnTo>
                        <a:lnTo>
                          <a:pt x="339" y="1402"/>
                        </a:lnTo>
                        <a:lnTo>
                          <a:pt x="346" y="1399"/>
                        </a:lnTo>
                        <a:lnTo>
                          <a:pt x="354" y="1395"/>
                        </a:lnTo>
                        <a:lnTo>
                          <a:pt x="357" y="1388"/>
                        </a:lnTo>
                        <a:lnTo>
                          <a:pt x="364" y="1384"/>
                        </a:lnTo>
                        <a:lnTo>
                          <a:pt x="368" y="1381"/>
                        </a:lnTo>
                        <a:lnTo>
                          <a:pt x="375" y="1377"/>
                        </a:lnTo>
                        <a:lnTo>
                          <a:pt x="379" y="1370"/>
                        </a:lnTo>
                        <a:lnTo>
                          <a:pt x="386" y="1366"/>
                        </a:lnTo>
                        <a:lnTo>
                          <a:pt x="390" y="1363"/>
                        </a:lnTo>
                        <a:lnTo>
                          <a:pt x="393" y="1355"/>
                        </a:lnTo>
                        <a:lnTo>
                          <a:pt x="397" y="1348"/>
                        </a:lnTo>
                        <a:lnTo>
                          <a:pt x="400" y="1341"/>
                        </a:lnTo>
                        <a:lnTo>
                          <a:pt x="404" y="1337"/>
                        </a:lnTo>
                        <a:lnTo>
                          <a:pt x="408" y="1330"/>
                        </a:lnTo>
                        <a:lnTo>
                          <a:pt x="415" y="1327"/>
                        </a:lnTo>
                        <a:lnTo>
                          <a:pt x="429" y="1327"/>
                        </a:lnTo>
                        <a:lnTo>
                          <a:pt x="433" y="1323"/>
                        </a:lnTo>
                        <a:lnTo>
                          <a:pt x="440" y="1323"/>
                        </a:lnTo>
                        <a:lnTo>
                          <a:pt x="455" y="1309"/>
                        </a:lnTo>
                        <a:lnTo>
                          <a:pt x="458" y="1280"/>
                        </a:lnTo>
                        <a:lnTo>
                          <a:pt x="465" y="1276"/>
                        </a:lnTo>
                        <a:lnTo>
                          <a:pt x="469" y="1273"/>
                        </a:lnTo>
                        <a:lnTo>
                          <a:pt x="473" y="1273"/>
                        </a:lnTo>
                        <a:lnTo>
                          <a:pt x="483" y="1262"/>
                        </a:lnTo>
                        <a:lnTo>
                          <a:pt x="483" y="1240"/>
                        </a:lnTo>
                        <a:lnTo>
                          <a:pt x="487" y="1237"/>
                        </a:lnTo>
                        <a:lnTo>
                          <a:pt x="491" y="1240"/>
                        </a:lnTo>
                        <a:lnTo>
                          <a:pt x="498" y="1237"/>
                        </a:lnTo>
                        <a:lnTo>
                          <a:pt x="501" y="1237"/>
                        </a:lnTo>
                        <a:lnTo>
                          <a:pt x="509" y="1229"/>
                        </a:lnTo>
                        <a:lnTo>
                          <a:pt x="512" y="1229"/>
                        </a:lnTo>
                        <a:lnTo>
                          <a:pt x="519" y="1222"/>
                        </a:lnTo>
                        <a:lnTo>
                          <a:pt x="523" y="1226"/>
                        </a:lnTo>
                        <a:lnTo>
                          <a:pt x="534" y="1226"/>
                        </a:lnTo>
                        <a:lnTo>
                          <a:pt x="537" y="1229"/>
                        </a:lnTo>
                        <a:lnTo>
                          <a:pt x="545" y="1229"/>
                        </a:lnTo>
                        <a:lnTo>
                          <a:pt x="548" y="1226"/>
                        </a:lnTo>
                        <a:lnTo>
                          <a:pt x="548" y="1222"/>
                        </a:lnTo>
                        <a:lnTo>
                          <a:pt x="563" y="1208"/>
                        </a:lnTo>
                        <a:lnTo>
                          <a:pt x="566" y="1200"/>
                        </a:lnTo>
                        <a:lnTo>
                          <a:pt x="566" y="1193"/>
                        </a:lnTo>
                        <a:lnTo>
                          <a:pt x="570" y="1182"/>
                        </a:lnTo>
                        <a:lnTo>
                          <a:pt x="570" y="1157"/>
                        </a:lnTo>
                        <a:lnTo>
                          <a:pt x="581" y="1157"/>
                        </a:lnTo>
                        <a:lnTo>
                          <a:pt x="588" y="1154"/>
                        </a:lnTo>
                        <a:lnTo>
                          <a:pt x="595" y="1150"/>
                        </a:lnTo>
                        <a:lnTo>
                          <a:pt x="599" y="1146"/>
                        </a:lnTo>
                        <a:lnTo>
                          <a:pt x="602" y="1139"/>
                        </a:lnTo>
                        <a:lnTo>
                          <a:pt x="610" y="1139"/>
                        </a:lnTo>
                        <a:lnTo>
                          <a:pt x="617" y="1136"/>
                        </a:lnTo>
                        <a:lnTo>
                          <a:pt x="620" y="1132"/>
                        </a:lnTo>
                        <a:lnTo>
                          <a:pt x="620" y="1125"/>
                        </a:lnTo>
                        <a:lnTo>
                          <a:pt x="617" y="1118"/>
                        </a:lnTo>
                        <a:lnTo>
                          <a:pt x="617" y="1114"/>
                        </a:lnTo>
                        <a:lnTo>
                          <a:pt x="620" y="1110"/>
                        </a:lnTo>
                        <a:lnTo>
                          <a:pt x="628" y="1110"/>
                        </a:lnTo>
                        <a:lnTo>
                          <a:pt x="638" y="1100"/>
                        </a:lnTo>
                        <a:lnTo>
                          <a:pt x="646" y="1100"/>
                        </a:lnTo>
                        <a:lnTo>
                          <a:pt x="649" y="1096"/>
                        </a:lnTo>
                        <a:lnTo>
                          <a:pt x="656" y="1096"/>
                        </a:lnTo>
                        <a:lnTo>
                          <a:pt x="660" y="1092"/>
                        </a:lnTo>
                        <a:lnTo>
                          <a:pt x="664" y="1085"/>
                        </a:lnTo>
                        <a:lnTo>
                          <a:pt x="667" y="1078"/>
                        </a:lnTo>
                        <a:lnTo>
                          <a:pt x="671" y="1071"/>
                        </a:lnTo>
                        <a:lnTo>
                          <a:pt x="674" y="1067"/>
                        </a:lnTo>
                        <a:lnTo>
                          <a:pt x="674" y="1060"/>
                        </a:lnTo>
                        <a:lnTo>
                          <a:pt x="682" y="1056"/>
                        </a:lnTo>
                        <a:lnTo>
                          <a:pt x="689" y="1056"/>
                        </a:lnTo>
                        <a:lnTo>
                          <a:pt x="700" y="1053"/>
                        </a:lnTo>
                        <a:lnTo>
                          <a:pt x="714" y="1038"/>
                        </a:lnTo>
                        <a:lnTo>
                          <a:pt x="725" y="1031"/>
                        </a:lnTo>
                        <a:lnTo>
                          <a:pt x="732" y="1027"/>
                        </a:lnTo>
                        <a:lnTo>
                          <a:pt x="746" y="1013"/>
                        </a:lnTo>
                        <a:lnTo>
                          <a:pt x="757" y="1009"/>
                        </a:lnTo>
                        <a:lnTo>
                          <a:pt x="772" y="995"/>
                        </a:lnTo>
                        <a:lnTo>
                          <a:pt x="775" y="988"/>
                        </a:lnTo>
                        <a:lnTo>
                          <a:pt x="783" y="984"/>
                        </a:lnTo>
                        <a:lnTo>
                          <a:pt x="786" y="977"/>
                        </a:lnTo>
                        <a:lnTo>
                          <a:pt x="793" y="973"/>
                        </a:lnTo>
                        <a:lnTo>
                          <a:pt x="801" y="970"/>
                        </a:lnTo>
                        <a:lnTo>
                          <a:pt x="811" y="970"/>
                        </a:lnTo>
                        <a:lnTo>
                          <a:pt x="819" y="966"/>
                        </a:lnTo>
                        <a:lnTo>
                          <a:pt x="822" y="966"/>
                        </a:lnTo>
                        <a:lnTo>
                          <a:pt x="829" y="963"/>
                        </a:lnTo>
                        <a:lnTo>
                          <a:pt x="837" y="959"/>
                        </a:lnTo>
                        <a:lnTo>
                          <a:pt x="840" y="955"/>
                        </a:lnTo>
                        <a:lnTo>
                          <a:pt x="847" y="952"/>
                        </a:lnTo>
                        <a:lnTo>
                          <a:pt x="855" y="948"/>
                        </a:lnTo>
                        <a:lnTo>
                          <a:pt x="858" y="948"/>
                        </a:lnTo>
                        <a:lnTo>
                          <a:pt x="865" y="945"/>
                        </a:lnTo>
                        <a:lnTo>
                          <a:pt x="873" y="941"/>
                        </a:lnTo>
                        <a:lnTo>
                          <a:pt x="876" y="937"/>
                        </a:lnTo>
                        <a:lnTo>
                          <a:pt x="883" y="934"/>
                        </a:lnTo>
                        <a:lnTo>
                          <a:pt x="891" y="934"/>
                        </a:lnTo>
                        <a:lnTo>
                          <a:pt x="894" y="930"/>
                        </a:lnTo>
                        <a:lnTo>
                          <a:pt x="901" y="927"/>
                        </a:lnTo>
                        <a:lnTo>
                          <a:pt x="909" y="927"/>
                        </a:lnTo>
                        <a:lnTo>
                          <a:pt x="930" y="905"/>
                        </a:lnTo>
                        <a:lnTo>
                          <a:pt x="934" y="898"/>
                        </a:lnTo>
                        <a:lnTo>
                          <a:pt x="934" y="890"/>
                        </a:lnTo>
                        <a:lnTo>
                          <a:pt x="937" y="887"/>
                        </a:lnTo>
                        <a:lnTo>
                          <a:pt x="945" y="876"/>
                        </a:lnTo>
                        <a:lnTo>
                          <a:pt x="952" y="865"/>
                        </a:lnTo>
                        <a:lnTo>
                          <a:pt x="959" y="854"/>
                        </a:lnTo>
                        <a:lnTo>
                          <a:pt x="970" y="844"/>
                        </a:lnTo>
                        <a:lnTo>
                          <a:pt x="977" y="833"/>
                        </a:lnTo>
                        <a:lnTo>
                          <a:pt x="988" y="826"/>
                        </a:lnTo>
                        <a:lnTo>
                          <a:pt x="999" y="818"/>
                        </a:lnTo>
                        <a:lnTo>
                          <a:pt x="1010" y="811"/>
                        </a:lnTo>
                        <a:lnTo>
                          <a:pt x="1020" y="800"/>
                        </a:lnTo>
                        <a:lnTo>
                          <a:pt x="1024" y="793"/>
                        </a:lnTo>
                        <a:lnTo>
                          <a:pt x="1031" y="786"/>
                        </a:lnTo>
                        <a:lnTo>
                          <a:pt x="1038" y="782"/>
                        </a:lnTo>
                        <a:lnTo>
                          <a:pt x="1042" y="782"/>
                        </a:lnTo>
                        <a:lnTo>
                          <a:pt x="1049" y="771"/>
                        </a:lnTo>
                        <a:lnTo>
                          <a:pt x="1053" y="761"/>
                        </a:lnTo>
                        <a:lnTo>
                          <a:pt x="1056" y="750"/>
                        </a:lnTo>
                        <a:lnTo>
                          <a:pt x="1056" y="739"/>
                        </a:lnTo>
                        <a:lnTo>
                          <a:pt x="1064" y="732"/>
                        </a:lnTo>
                        <a:lnTo>
                          <a:pt x="1071" y="728"/>
                        </a:lnTo>
                        <a:lnTo>
                          <a:pt x="1074" y="721"/>
                        </a:lnTo>
                        <a:lnTo>
                          <a:pt x="1082" y="714"/>
                        </a:lnTo>
                        <a:lnTo>
                          <a:pt x="1085" y="707"/>
                        </a:lnTo>
                        <a:lnTo>
                          <a:pt x="1092" y="699"/>
                        </a:lnTo>
                        <a:lnTo>
                          <a:pt x="1100" y="696"/>
                        </a:lnTo>
                        <a:lnTo>
                          <a:pt x="1107" y="692"/>
                        </a:lnTo>
                        <a:lnTo>
                          <a:pt x="1110" y="685"/>
                        </a:lnTo>
                        <a:lnTo>
                          <a:pt x="1118" y="678"/>
                        </a:lnTo>
                        <a:lnTo>
                          <a:pt x="1125" y="674"/>
                        </a:lnTo>
                        <a:lnTo>
                          <a:pt x="1136" y="663"/>
                        </a:lnTo>
                        <a:lnTo>
                          <a:pt x="1139" y="656"/>
                        </a:lnTo>
                        <a:lnTo>
                          <a:pt x="1179" y="627"/>
                        </a:lnTo>
                        <a:lnTo>
                          <a:pt x="1201" y="627"/>
                        </a:lnTo>
                        <a:lnTo>
                          <a:pt x="1208" y="620"/>
                        </a:lnTo>
                        <a:lnTo>
                          <a:pt x="1208" y="613"/>
                        </a:lnTo>
                        <a:lnTo>
                          <a:pt x="1215" y="606"/>
                        </a:lnTo>
                        <a:lnTo>
                          <a:pt x="1222" y="602"/>
                        </a:lnTo>
                        <a:lnTo>
                          <a:pt x="1229" y="598"/>
                        </a:lnTo>
                        <a:lnTo>
                          <a:pt x="1237" y="595"/>
                        </a:lnTo>
                        <a:lnTo>
                          <a:pt x="1247" y="584"/>
                        </a:lnTo>
                        <a:lnTo>
                          <a:pt x="1255" y="580"/>
                        </a:lnTo>
                        <a:lnTo>
                          <a:pt x="1262" y="577"/>
                        </a:lnTo>
                        <a:lnTo>
                          <a:pt x="1265" y="570"/>
                        </a:lnTo>
                        <a:lnTo>
                          <a:pt x="1273" y="566"/>
                        </a:lnTo>
                        <a:lnTo>
                          <a:pt x="1280" y="562"/>
                        </a:lnTo>
                        <a:lnTo>
                          <a:pt x="1287" y="559"/>
                        </a:lnTo>
                        <a:lnTo>
                          <a:pt x="1294" y="555"/>
                        </a:lnTo>
                        <a:lnTo>
                          <a:pt x="1301" y="552"/>
                        </a:lnTo>
                        <a:lnTo>
                          <a:pt x="1316" y="552"/>
                        </a:lnTo>
                        <a:lnTo>
                          <a:pt x="1327" y="548"/>
                        </a:lnTo>
                        <a:lnTo>
                          <a:pt x="1341" y="544"/>
                        </a:lnTo>
                        <a:lnTo>
                          <a:pt x="1352" y="537"/>
                        </a:lnTo>
                        <a:lnTo>
                          <a:pt x="1363" y="534"/>
                        </a:lnTo>
                        <a:lnTo>
                          <a:pt x="1374" y="526"/>
                        </a:lnTo>
                        <a:lnTo>
                          <a:pt x="1381" y="516"/>
                        </a:lnTo>
                        <a:lnTo>
                          <a:pt x="1392" y="508"/>
                        </a:lnTo>
                        <a:lnTo>
                          <a:pt x="1395" y="494"/>
                        </a:lnTo>
                        <a:lnTo>
                          <a:pt x="1392" y="494"/>
                        </a:lnTo>
                        <a:lnTo>
                          <a:pt x="1395" y="494"/>
                        </a:lnTo>
                        <a:lnTo>
                          <a:pt x="1402" y="483"/>
                        </a:lnTo>
                        <a:lnTo>
                          <a:pt x="1406" y="469"/>
                        </a:lnTo>
                        <a:lnTo>
                          <a:pt x="1410" y="458"/>
                        </a:lnTo>
                        <a:lnTo>
                          <a:pt x="1410" y="447"/>
                        </a:lnTo>
                        <a:lnTo>
                          <a:pt x="1417" y="436"/>
                        </a:lnTo>
                        <a:lnTo>
                          <a:pt x="1420" y="425"/>
                        </a:lnTo>
                        <a:lnTo>
                          <a:pt x="1428" y="415"/>
                        </a:lnTo>
                        <a:lnTo>
                          <a:pt x="1431" y="407"/>
                        </a:lnTo>
                        <a:lnTo>
                          <a:pt x="1438" y="397"/>
                        </a:lnTo>
                        <a:lnTo>
                          <a:pt x="1442" y="389"/>
                        </a:lnTo>
                        <a:lnTo>
                          <a:pt x="1449" y="379"/>
                        </a:lnTo>
                        <a:lnTo>
                          <a:pt x="1453" y="368"/>
                        </a:lnTo>
                        <a:lnTo>
                          <a:pt x="1453" y="353"/>
                        </a:lnTo>
                        <a:lnTo>
                          <a:pt x="1449" y="350"/>
                        </a:lnTo>
                        <a:lnTo>
                          <a:pt x="1449" y="346"/>
                        </a:lnTo>
                        <a:lnTo>
                          <a:pt x="1446" y="343"/>
                        </a:lnTo>
                        <a:lnTo>
                          <a:pt x="1442" y="343"/>
                        </a:lnTo>
                        <a:lnTo>
                          <a:pt x="1438" y="339"/>
                        </a:lnTo>
                        <a:lnTo>
                          <a:pt x="1431" y="335"/>
                        </a:lnTo>
                        <a:lnTo>
                          <a:pt x="1424" y="332"/>
                        </a:lnTo>
                        <a:lnTo>
                          <a:pt x="1417" y="325"/>
                        </a:lnTo>
                        <a:lnTo>
                          <a:pt x="1413" y="317"/>
                        </a:lnTo>
                        <a:lnTo>
                          <a:pt x="1406" y="314"/>
                        </a:lnTo>
                        <a:lnTo>
                          <a:pt x="1399" y="310"/>
                        </a:lnTo>
                        <a:lnTo>
                          <a:pt x="1392" y="306"/>
                        </a:lnTo>
                        <a:lnTo>
                          <a:pt x="1384" y="303"/>
                        </a:lnTo>
                        <a:lnTo>
                          <a:pt x="1381" y="299"/>
                        </a:lnTo>
                        <a:lnTo>
                          <a:pt x="1377" y="299"/>
                        </a:lnTo>
                        <a:lnTo>
                          <a:pt x="1374" y="296"/>
                        </a:lnTo>
                        <a:lnTo>
                          <a:pt x="1370" y="296"/>
                        </a:lnTo>
                        <a:lnTo>
                          <a:pt x="1370" y="292"/>
                        </a:lnTo>
                        <a:lnTo>
                          <a:pt x="1366" y="288"/>
                        </a:lnTo>
                        <a:lnTo>
                          <a:pt x="1366" y="285"/>
                        </a:lnTo>
                        <a:lnTo>
                          <a:pt x="1363" y="281"/>
                        </a:lnTo>
                        <a:lnTo>
                          <a:pt x="1370" y="274"/>
                        </a:lnTo>
                        <a:lnTo>
                          <a:pt x="1381" y="270"/>
                        </a:lnTo>
                        <a:lnTo>
                          <a:pt x="1410" y="270"/>
                        </a:lnTo>
                        <a:lnTo>
                          <a:pt x="1420" y="267"/>
                        </a:lnTo>
                        <a:lnTo>
                          <a:pt x="1431" y="263"/>
                        </a:lnTo>
                        <a:lnTo>
                          <a:pt x="1438" y="256"/>
                        </a:lnTo>
                        <a:lnTo>
                          <a:pt x="1442" y="256"/>
                        </a:lnTo>
                        <a:lnTo>
                          <a:pt x="1449" y="252"/>
                        </a:lnTo>
                        <a:lnTo>
                          <a:pt x="1460" y="252"/>
                        </a:lnTo>
                        <a:lnTo>
                          <a:pt x="1467" y="256"/>
                        </a:lnTo>
                        <a:lnTo>
                          <a:pt x="1500" y="256"/>
                        </a:lnTo>
                        <a:lnTo>
                          <a:pt x="1507" y="252"/>
                        </a:lnTo>
                        <a:lnTo>
                          <a:pt x="1511" y="252"/>
                        </a:lnTo>
                        <a:lnTo>
                          <a:pt x="1518" y="249"/>
                        </a:lnTo>
                        <a:lnTo>
                          <a:pt x="1532" y="249"/>
                        </a:lnTo>
                        <a:lnTo>
                          <a:pt x="1539" y="252"/>
                        </a:lnTo>
                        <a:lnTo>
                          <a:pt x="1547" y="252"/>
                        </a:lnTo>
                        <a:lnTo>
                          <a:pt x="1550" y="249"/>
                        </a:lnTo>
                        <a:lnTo>
                          <a:pt x="1554" y="249"/>
                        </a:lnTo>
                        <a:lnTo>
                          <a:pt x="1565" y="238"/>
                        </a:lnTo>
                        <a:lnTo>
                          <a:pt x="1565" y="227"/>
                        </a:lnTo>
                        <a:lnTo>
                          <a:pt x="1561" y="224"/>
                        </a:lnTo>
                        <a:lnTo>
                          <a:pt x="1557" y="224"/>
                        </a:lnTo>
                        <a:lnTo>
                          <a:pt x="1550" y="220"/>
                        </a:lnTo>
                        <a:lnTo>
                          <a:pt x="1543" y="220"/>
                        </a:lnTo>
                        <a:lnTo>
                          <a:pt x="1539" y="216"/>
                        </a:lnTo>
                        <a:lnTo>
                          <a:pt x="1547" y="216"/>
                        </a:lnTo>
                        <a:lnTo>
                          <a:pt x="1554" y="213"/>
                        </a:lnTo>
                        <a:lnTo>
                          <a:pt x="1561" y="213"/>
                        </a:lnTo>
                        <a:lnTo>
                          <a:pt x="1568" y="209"/>
                        </a:lnTo>
                        <a:lnTo>
                          <a:pt x="1575" y="209"/>
                        </a:lnTo>
                        <a:lnTo>
                          <a:pt x="1583" y="206"/>
                        </a:lnTo>
                        <a:lnTo>
                          <a:pt x="1590" y="202"/>
                        </a:lnTo>
                        <a:lnTo>
                          <a:pt x="1593" y="198"/>
                        </a:lnTo>
                        <a:lnTo>
                          <a:pt x="1597" y="202"/>
                        </a:lnTo>
                        <a:lnTo>
                          <a:pt x="1619" y="202"/>
                        </a:lnTo>
                        <a:lnTo>
                          <a:pt x="1626" y="195"/>
                        </a:lnTo>
                        <a:lnTo>
                          <a:pt x="1626" y="191"/>
                        </a:lnTo>
                        <a:lnTo>
                          <a:pt x="1647" y="170"/>
                        </a:lnTo>
                        <a:lnTo>
                          <a:pt x="1655" y="173"/>
                        </a:lnTo>
                        <a:lnTo>
                          <a:pt x="1662" y="173"/>
                        </a:lnTo>
                        <a:lnTo>
                          <a:pt x="1669" y="166"/>
                        </a:lnTo>
                        <a:lnTo>
                          <a:pt x="1676" y="162"/>
                        </a:lnTo>
                        <a:lnTo>
                          <a:pt x="1684" y="159"/>
                        </a:lnTo>
                        <a:lnTo>
                          <a:pt x="1687" y="159"/>
                        </a:lnTo>
                        <a:lnTo>
                          <a:pt x="1694" y="155"/>
                        </a:lnTo>
                        <a:lnTo>
                          <a:pt x="1698" y="155"/>
                        </a:lnTo>
                        <a:lnTo>
                          <a:pt x="1705" y="151"/>
                        </a:lnTo>
                        <a:lnTo>
                          <a:pt x="1709" y="151"/>
                        </a:lnTo>
                        <a:lnTo>
                          <a:pt x="1712" y="148"/>
                        </a:lnTo>
                        <a:lnTo>
                          <a:pt x="1727" y="148"/>
                        </a:lnTo>
                        <a:lnTo>
                          <a:pt x="1730" y="151"/>
                        </a:lnTo>
                        <a:lnTo>
                          <a:pt x="1738" y="151"/>
                        </a:lnTo>
                        <a:lnTo>
                          <a:pt x="1745" y="148"/>
                        </a:lnTo>
                        <a:lnTo>
                          <a:pt x="1752" y="148"/>
                        </a:lnTo>
                        <a:lnTo>
                          <a:pt x="1759" y="144"/>
                        </a:lnTo>
                        <a:lnTo>
                          <a:pt x="1766" y="144"/>
                        </a:lnTo>
                        <a:lnTo>
                          <a:pt x="1770" y="141"/>
                        </a:lnTo>
                        <a:lnTo>
                          <a:pt x="1799" y="141"/>
                        </a:lnTo>
                        <a:lnTo>
                          <a:pt x="1806" y="137"/>
                        </a:lnTo>
                        <a:lnTo>
                          <a:pt x="1813" y="133"/>
                        </a:lnTo>
                        <a:lnTo>
                          <a:pt x="1820" y="130"/>
                        </a:lnTo>
                        <a:lnTo>
                          <a:pt x="1842" y="130"/>
                        </a:lnTo>
                        <a:lnTo>
                          <a:pt x="1846" y="126"/>
                        </a:lnTo>
                        <a:lnTo>
                          <a:pt x="1853" y="123"/>
                        </a:lnTo>
                        <a:lnTo>
                          <a:pt x="1857" y="119"/>
                        </a:lnTo>
                        <a:lnTo>
                          <a:pt x="1864" y="115"/>
                        </a:lnTo>
                        <a:lnTo>
                          <a:pt x="1875" y="105"/>
                        </a:lnTo>
                        <a:lnTo>
                          <a:pt x="1878" y="97"/>
                        </a:lnTo>
                        <a:lnTo>
                          <a:pt x="1889" y="97"/>
                        </a:lnTo>
                        <a:lnTo>
                          <a:pt x="1893" y="101"/>
                        </a:lnTo>
                        <a:lnTo>
                          <a:pt x="1900" y="105"/>
                        </a:lnTo>
                        <a:lnTo>
                          <a:pt x="1907" y="108"/>
                        </a:lnTo>
                        <a:lnTo>
                          <a:pt x="1918" y="108"/>
                        </a:lnTo>
                        <a:lnTo>
                          <a:pt x="1925" y="105"/>
                        </a:lnTo>
                        <a:lnTo>
                          <a:pt x="1929" y="101"/>
                        </a:lnTo>
                        <a:lnTo>
                          <a:pt x="1929" y="87"/>
                        </a:lnTo>
                        <a:lnTo>
                          <a:pt x="1925" y="83"/>
                        </a:lnTo>
                        <a:lnTo>
                          <a:pt x="1932" y="76"/>
                        </a:lnTo>
                        <a:lnTo>
                          <a:pt x="1936" y="76"/>
                        </a:lnTo>
                        <a:lnTo>
                          <a:pt x="1943" y="79"/>
                        </a:lnTo>
                        <a:lnTo>
                          <a:pt x="1947" y="79"/>
                        </a:lnTo>
                        <a:lnTo>
                          <a:pt x="1947" y="83"/>
                        </a:lnTo>
                        <a:lnTo>
                          <a:pt x="1957" y="83"/>
                        </a:lnTo>
                        <a:lnTo>
                          <a:pt x="1961" y="76"/>
                        </a:lnTo>
                        <a:lnTo>
                          <a:pt x="1961" y="72"/>
                        </a:lnTo>
                        <a:lnTo>
                          <a:pt x="1965" y="72"/>
                        </a:lnTo>
                        <a:lnTo>
                          <a:pt x="1968" y="65"/>
                        </a:lnTo>
                        <a:lnTo>
                          <a:pt x="1975" y="58"/>
                        </a:lnTo>
                        <a:lnTo>
                          <a:pt x="1975" y="51"/>
                        </a:lnTo>
                        <a:lnTo>
                          <a:pt x="1968" y="43"/>
                        </a:lnTo>
                        <a:lnTo>
                          <a:pt x="1975" y="40"/>
                        </a:lnTo>
                        <a:lnTo>
                          <a:pt x="1979" y="36"/>
                        </a:lnTo>
                        <a:lnTo>
                          <a:pt x="2011" y="36"/>
                        </a:lnTo>
                        <a:lnTo>
                          <a:pt x="2015" y="33"/>
                        </a:lnTo>
                        <a:lnTo>
                          <a:pt x="2037" y="33"/>
                        </a:lnTo>
                        <a:lnTo>
                          <a:pt x="2040" y="29"/>
                        </a:lnTo>
                        <a:lnTo>
                          <a:pt x="2040" y="15"/>
                        </a:lnTo>
                        <a:lnTo>
                          <a:pt x="2033" y="7"/>
                        </a:lnTo>
                        <a:lnTo>
                          <a:pt x="2033" y="4"/>
                        </a:lnTo>
                        <a:lnTo>
                          <a:pt x="2037" y="0"/>
                        </a:lnTo>
                        <a:lnTo>
                          <a:pt x="2051" y="0"/>
                        </a:lnTo>
                        <a:lnTo>
                          <a:pt x="2058" y="4"/>
                        </a:lnTo>
                        <a:lnTo>
                          <a:pt x="2058" y="7"/>
                        </a:lnTo>
                        <a:lnTo>
                          <a:pt x="2062" y="11"/>
                        </a:lnTo>
                        <a:lnTo>
                          <a:pt x="2062" y="15"/>
                        </a:lnTo>
                        <a:lnTo>
                          <a:pt x="2066" y="22"/>
                        </a:lnTo>
                        <a:lnTo>
                          <a:pt x="2073" y="29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 w="9525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800" b="1" baseline="200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12" name="Freeform 180"/>
                  <p:cNvSpPr>
                    <a:spLocks/>
                  </p:cNvSpPr>
                  <p:nvPr/>
                </p:nvSpPr>
                <p:spPr bwMode="auto">
                  <a:xfrm>
                    <a:off x="3767" y="1840"/>
                    <a:ext cx="25" cy="22"/>
                  </a:xfrm>
                  <a:custGeom>
                    <a:avLst/>
                    <a:gdLst>
                      <a:gd name="T0" fmla="*/ 25 w 25"/>
                      <a:gd name="T1" fmla="*/ 18 h 22"/>
                      <a:gd name="T2" fmla="*/ 25 w 25"/>
                      <a:gd name="T3" fmla="*/ 22 h 22"/>
                      <a:gd name="T4" fmla="*/ 25 w 25"/>
                      <a:gd name="T5" fmla="*/ 11 h 22"/>
                      <a:gd name="T6" fmla="*/ 18 w 25"/>
                      <a:gd name="T7" fmla="*/ 4 h 22"/>
                      <a:gd name="T8" fmla="*/ 7 w 25"/>
                      <a:gd name="T9" fmla="*/ 4 h 22"/>
                      <a:gd name="T10" fmla="*/ 3 w 25"/>
                      <a:gd name="T11" fmla="*/ 0 h 22"/>
                      <a:gd name="T12" fmla="*/ 0 w 25"/>
                      <a:gd name="T13" fmla="*/ 8 h 22"/>
                      <a:gd name="T14" fmla="*/ 7 w 25"/>
                      <a:gd name="T15" fmla="*/ 8 h 22"/>
                      <a:gd name="T16" fmla="*/ 14 w 25"/>
                      <a:gd name="T17" fmla="*/ 11 h 22"/>
                      <a:gd name="T18" fmla="*/ 18 w 25"/>
                      <a:gd name="T19" fmla="*/ 11 h 22"/>
                      <a:gd name="T20" fmla="*/ 18 w 25"/>
                      <a:gd name="T21" fmla="*/ 22 h 22"/>
                      <a:gd name="T22" fmla="*/ 18 w 25"/>
                      <a:gd name="T23" fmla="*/ 18 h 22"/>
                      <a:gd name="T24" fmla="*/ 18 w 25"/>
                      <a:gd name="T25" fmla="*/ 22 h 22"/>
                      <a:gd name="T26" fmla="*/ 25 w 25"/>
                      <a:gd name="T27" fmla="*/ 18 h 2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5"/>
                      <a:gd name="T43" fmla="*/ 0 h 22"/>
                      <a:gd name="T44" fmla="*/ 25 w 25"/>
                      <a:gd name="T45" fmla="*/ 22 h 22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5" h="22">
                        <a:moveTo>
                          <a:pt x="25" y="18"/>
                        </a:moveTo>
                        <a:lnTo>
                          <a:pt x="25" y="22"/>
                        </a:lnTo>
                        <a:lnTo>
                          <a:pt x="25" y="11"/>
                        </a:lnTo>
                        <a:lnTo>
                          <a:pt x="18" y="4"/>
                        </a:lnTo>
                        <a:lnTo>
                          <a:pt x="7" y="4"/>
                        </a:lnTo>
                        <a:lnTo>
                          <a:pt x="3" y="0"/>
                        </a:lnTo>
                        <a:lnTo>
                          <a:pt x="0" y="8"/>
                        </a:lnTo>
                        <a:lnTo>
                          <a:pt x="7" y="8"/>
                        </a:lnTo>
                        <a:lnTo>
                          <a:pt x="14" y="11"/>
                        </a:lnTo>
                        <a:lnTo>
                          <a:pt x="18" y="11"/>
                        </a:lnTo>
                        <a:lnTo>
                          <a:pt x="18" y="22"/>
                        </a:lnTo>
                        <a:lnTo>
                          <a:pt x="18" y="18"/>
                        </a:lnTo>
                        <a:lnTo>
                          <a:pt x="18" y="22"/>
                        </a:lnTo>
                        <a:lnTo>
                          <a:pt x="25" y="1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13" name="Freeform 181"/>
                  <p:cNvSpPr>
                    <a:spLocks/>
                  </p:cNvSpPr>
                  <p:nvPr/>
                </p:nvSpPr>
                <p:spPr bwMode="auto">
                  <a:xfrm>
                    <a:off x="3785" y="1858"/>
                    <a:ext cx="32" cy="26"/>
                  </a:xfrm>
                  <a:custGeom>
                    <a:avLst/>
                    <a:gdLst>
                      <a:gd name="T0" fmla="*/ 25 w 32"/>
                      <a:gd name="T1" fmla="*/ 18 h 26"/>
                      <a:gd name="T2" fmla="*/ 29 w 32"/>
                      <a:gd name="T3" fmla="*/ 15 h 26"/>
                      <a:gd name="T4" fmla="*/ 21 w 32"/>
                      <a:gd name="T5" fmla="*/ 15 h 26"/>
                      <a:gd name="T6" fmla="*/ 18 w 32"/>
                      <a:gd name="T7" fmla="*/ 11 h 26"/>
                      <a:gd name="T8" fmla="*/ 14 w 32"/>
                      <a:gd name="T9" fmla="*/ 11 h 26"/>
                      <a:gd name="T10" fmla="*/ 14 w 32"/>
                      <a:gd name="T11" fmla="*/ 8 h 26"/>
                      <a:gd name="T12" fmla="*/ 11 w 32"/>
                      <a:gd name="T13" fmla="*/ 8 h 26"/>
                      <a:gd name="T14" fmla="*/ 7 w 32"/>
                      <a:gd name="T15" fmla="*/ 4 h 26"/>
                      <a:gd name="T16" fmla="*/ 7 w 32"/>
                      <a:gd name="T17" fmla="*/ 0 h 26"/>
                      <a:gd name="T18" fmla="*/ 0 w 32"/>
                      <a:gd name="T19" fmla="*/ 4 h 26"/>
                      <a:gd name="T20" fmla="*/ 7 w 32"/>
                      <a:gd name="T21" fmla="*/ 11 h 26"/>
                      <a:gd name="T22" fmla="*/ 7 w 32"/>
                      <a:gd name="T23" fmla="*/ 15 h 26"/>
                      <a:gd name="T24" fmla="*/ 11 w 32"/>
                      <a:gd name="T25" fmla="*/ 15 h 26"/>
                      <a:gd name="T26" fmla="*/ 18 w 32"/>
                      <a:gd name="T27" fmla="*/ 22 h 26"/>
                      <a:gd name="T28" fmla="*/ 21 w 32"/>
                      <a:gd name="T29" fmla="*/ 22 h 26"/>
                      <a:gd name="T30" fmla="*/ 29 w 32"/>
                      <a:gd name="T31" fmla="*/ 26 h 26"/>
                      <a:gd name="T32" fmla="*/ 32 w 32"/>
                      <a:gd name="T33" fmla="*/ 22 h 26"/>
                      <a:gd name="T34" fmla="*/ 29 w 32"/>
                      <a:gd name="T35" fmla="*/ 26 h 26"/>
                      <a:gd name="T36" fmla="*/ 32 w 32"/>
                      <a:gd name="T37" fmla="*/ 22 h 26"/>
                      <a:gd name="T38" fmla="*/ 25 w 32"/>
                      <a:gd name="T39" fmla="*/ 18 h 2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32"/>
                      <a:gd name="T61" fmla="*/ 0 h 26"/>
                      <a:gd name="T62" fmla="*/ 32 w 32"/>
                      <a:gd name="T63" fmla="*/ 26 h 2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32" h="26">
                        <a:moveTo>
                          <a:pt x="25" y="18"/>
                        </a:moveTo>
                        <a:lnTo>
                          <a:pt x="29" y="15"/>
                        </a:lnTo>
                        <a:lnTo>
                          <a:pt x="21" y="15"/>
                        </a:lnTo>
                        <a:lnTo>
                          <a:pt x="18" y="11"/>
                        </a:lnTo>
                        <a:lnTo>
                          <a:pt x="14" y="11"/>
                        </a:lnTo>
                        <a:lnTo>
                          <a:pt x="14" y="8"/>
                        </a:lnTo>
                        <a:lnTo>
                          <a:pt x="11" y="8"/>
                        </a:lnTo>
                        <a:lnTo>
                          <a:pt x="7" y="4"/>
                        </a:lnTo>
                        <a:lnTo>
                          <a:pt x="7" y="0"/>
                        </a:lnTo>
                        <a:lnTo>
                          <a:pt x="0" y="4"/>
                        </a:lnTo>
                        <a:lnTo>
                          <a:pt x="7" y="11"/>
                        </a:lnTo>
                        <a:lnTo>
                          <a:pt x="7" y="15"/>
                        </a:lnTo>
                        <a:lnTo>
                          <a:pt x="11" y="15"/>
                        </a:lnTo>
                        <a:lnTo>
                          <a:pt x="18" y="22"/>
                        </a:lnTo>
                        <a:lnTo>
                          <a:pt x="21" y="22"/>
                        </a:lnTo>
                        <a:lnTo>
                          <a:pt x="29" y="26"/>
                        </a:lnTo>
                        <a:lnTo>
                          <a:pt x="32" y="22"/>
                        </a:lnTo>
                        <a:lnTo>
                          <a:pt x="29" y="26"/>
                        </a:lnTo>
                        <a:lnTo>
                          <a:pt x="32" y="22"/>
                        </a:lnTo>
                        <a:lnTo>
                          <a:pt x="25" y="1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14" name="Freeform 182"/>
                  <p:cNvSpPr>
                    <a:spLocks/>
                  </p:cNvSpPr>
                  <p:nvPr/>
                </p:nvSpPr>
                <p:spPr bwMode="auto">
                  <a:xfrm>
                    <a:off x="3810" y="1869"/>
                    <a:ext cx="50" cy="11"/>
                  </a:xfrm>
                  <a:custGeom>
                    <a:avLst/>
                    <a:gdLst>
                      <a:gd name="T0" fmla="*/ 47 w 50"/>
                      <a:gd name="T1" fmla="*/ 4 h 11"/>
                      <a:gd name="T2" fmla="*/ 50 w 50"/>
                      <a:gd name="T3" fmla="*/ 0 h 11"/>
                      <a:gd name="T4" fmla="*/ 7 w 50"/>
                      <a:gd name="T5" fmla="*/ 0 h 11"/>
                      <a:gd name="T6" fmla="*/ 0 w 50"/>
                      <a:gd name="T7" fmla="*/ 7 h 11"/>
                      <a:gd name="T8" fmla="*/ 7 w 50"/>
                      <a:gd name="T9" fmla="*/ 11 h 11"/>
                      <a:gd name="T10" fmla="*/ 11 w 50"/>
                      <a:gd name="T11" fmla="*/ 11 h 11"/>
                      <a:gd name="T12" fmla="*/ 14 w 50"/>
                      <a:gd name="T13" fmla="*/ 7 h 11"/>
                      <a:gd name="T14" fmla="*/ 32 w 50"/>
                      <a:gd name="T15" fmla="*/ 7 h 11"/>
                      <a:gd name="T16" fmla="*/ 36 w 50"/>
                      <a:gd name="T17" fmla="*/ 11 h 11"/>
                      <a:gd name="T18" fmla="*/ 43 w 50"/>
                      <a:gd name="T19" fmla="*/ 11 h 11"/>
                      <a:gd name="T20" fmla="*/ 50 w 50"/>
                      <a:gd name="T21" fmla="*/ 7 h 11"/>
                      <a:gd name="T22" fmla="*/ 47 w 50"/>
                      <a:gd name="T23" fmla="*/ 4 h 1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0"/>
                      <a:gd name="T37" fmla="*/ 0 h 11"/>
                      <a:gd name="T38" fmla="*/ 50 w 50"/>
                      <a:gd name="T39" fmla="*/ 11 h 1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0" h="11">
                        <a:moveTo>
                          <a:pt x="47" y="4"/>
                        </a:moveTo>
                        <a:lnTo>
                          <a:pt x="50" y="0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lnTo>
                          <a:pt x="7" y="11"/>
                        </a:lnTo>
                        <a:lnTo>
                          <a:pt x="11" y="11"/>
                        </a:lnTo>
                        <a:lnTo>
                          <a:pt x="14" y="7"/>
                        </a:lnTo>
                        <a:lnTo>
                          <a:pt x="32" y="7"/>
                        </a:lnTo>
                        <a:lnTo>
                          <a:pt x="36" y="11"/>
                        </a:lnTo>
                        <a:lnTo>
                          <a:pt x="43" y="11"/>
                        </a:lnTo>
                        <a:lnTo>
                          <a:pt x="50" y="7"/>
                        </a:lnTo>
                        <a:lnTo>
                          <a:pt x="47" y="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15" name="Freeform 183"/>
                  <p:cNvSpPr>
                    <a:spLocks/>
                  </p:cNvSpPr>
                  <p:nvPr/>
                </p:nvSpPr>
                <p:spPr bwMode="auto">
                  <a:xfrm>
                    <a:off x="3857" y="1855"/>
                    <a:ext cx="29" cy="21"/>
                  </a:xfrm>
                  <a:custGeom>
                    <a:avLst/>
                    <a:gdLst>
                      <a:gd name="T0" fmla="*/ 29 w 29"/>
                      <a:gd name="T1" fmla="*/ 0 h 21"/>
                      <a:gd name="T2" fmla="*/ 18 w 29"/>
                      <a:gd name="T3" fmla="*/ 0 h 21"/>
                      <a:gd name="T4" fmla="*/ 11 w 29"/>
                      <a:gd name="T5" fmla="*/ 7 h 21"/>
                      <a:gd name="T6" fmla="*/ 7 w 29"/>
                      <a:gd name="T7" fmla="*/ 7 h 21"/>
                      <a:gd name="T8" fmla="*/ 7 w 29"/>
                      <a:gd name="T9" fmla="*/ 11 h 21"/>
                      <a:gd name="T10" fmla="*/ 0 w 29"/>
                      <a:gd name="T11" fmla="*/ 18 h 21"/>
                      <a:gd name="T12" fmla="*/ 3 w 29"/>
                      <a:gd name="T13" fmla="*/ 21 h 21"/>
                      <a:gd name="T14" fmla="*/ 11 w 29"/>
                      <a:gd name="T15" fmla="*/ 14 h 21"/>
                      <a:gd name="T16" fmla="*/ 14 w 29"/>
                      <a:gd name="T17" fmla="*/ 14 h 21"/>
                      <a:gd name="T18" fmla="*/ 21 w 29"/>
                      <a:gd name="T19" fmla="*/ 7 h 21"/>
                      <a:gd name="T20" fmla="*/ 25 w 29"/>
                      <a:gd name="T21" fmla="*/ 7 h 21"/>
                      <a:gd name="T22" fmla="*/ 29 w 29"/>
                      <a:gd name="T23" fmla="*/ 0 h 21"/>
                      <a:gd name="T24" fmla="*/ 25 w 29"/>
                      <a:gd name="T25" fmla="*/ 0 h 21"/>
                      <a:gd name="T26" fmla="*/ 29 w 29"/>
                      <a:gd name="T27" fmla="*/ 0 h 21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9"/>
                      <a:gd name="T43" fmla="*/ 0 h 21"/>
                      <a:gd name="T44" fmla="*/ 29 w 29"/>
                      <a:gd name="T45" fmla="*/ 21 h 21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9" h="21">
                        <a:moveTo>
                          <a:pt x="29" y="0"/>
                        </a:moveTo>
                        <a:lnTo>
                          <a:pt x="18" y="0"/>
                        </a:lnTo>
                        <a:lnTo>
                          <a:pt x="11" y="7"/>
                        </a:lnTo>
                        <a:lnTo>
                          <a:pt x="7" y="7"/>
                        </a:lnTo>
                        <a:lnTo>
                          <a:pt x="7" y="11"/>
                        </a:lnTo>
                        <a:lnTo>
                          <a:pt x="0" y="18"/>
                        </a:lnTo>
                        <a:lnTo>
                          <a:pt x="3" y="21"/>
                        </a:lnTo>
                        <a:lnTo>
                          <a:pt x="11" y="14"/>
                        </a:lnTo>
                        <a:lnTo>
                          <a:pt x="14" y="14"/>
                        </a:lnTo>
                        <a:lnTo>
                          <a:pt x="21" y="7"/>
                        </a:lnTo>
                        <a:lnTo>
                          <a:pt x="25" y="7"/>
                        </a:lnTo>
                        <a:lnTo>
                          <a:pt x="29" y="0"/>
                        </a:lnTo>
                        <a:lnTo>
                          <a:pt x="25" y="0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16" name="Freeform 184"/>
                  <p:cNvSpPr>
                    <a:spLocks/>
                  </p:cNvSpPr>
                  <p:nvPr/>
                </p:nvSpPr>
                <p:spPr bwMode="auto">
                  <a:xfrm>
                    <a:off x="3882" y="1851"/>
                    <a:ext cx="54" cy="18"/>
                  </a:xfrm>
                  <a:custGeom>
                    <a:avLst/>
                    <a:gdLst>
                      <a:gd name="T0" fmla="*/ 54 w 54"/>
                      <a:gd name="T1" fmla="*/ 0 h 18"/>
                      <a:gd name="T2" fmla="*/ 47 w 54"/>
                      <a:gd name="T3" fmla="*/ 4 h 18"/>
                      <a:gd name="T4" fmla="*/ 40 w 54"/>
                      <a:gd name="T5" fmla="*/ 4 h 18"/>
                      <a:gd name="T6" fmla="*/ 33 w 54"/>
                      <a:gd name="T7" fmla="*/ 7 h 18"/>
                      <a:gd name="T8" fmla="*/ 11 w 54"/>
                      <a:gd name="T9" fmla="*/ 7 h 18"/>
                      <a:gd name="T10" fmla="*/ 4 w 54"/>
                      <a:gd name="T11" fmla="*/ 4 h 18"/>
                      <a:gd name="T12" fmla="*/ 0 w 54"/>
                      <a:gd name="T13" fmla="*/ 11 h 18"/>
                      <a:gd name="T14" fmla="*/ 7 w 54"/>
                      <a:gd name="T15" fmla="*/ 15 h 18"/>
                      <a:gd name="T16" fmla="*/ 15 w 54"/>
                      <a:gd name="T17" fmla="*/ 15 h 18"/>
                      <a:gd name="T18" fmla="*/ 22 w 54"/>
                      <a:gd name="T19" fmla="*/ 18 h 18"/>
                      <a:gd name="T20" fmla="*/ 29 w 54"/>
                      <a:gd name="T21" fmla="*/ 15 h 18"/>
                      <a:gd name="T22" fmla="*/ 36 w 54"/>
                      <a:gd name="T23" fmla="*/ 15 h 18"/>
                      <a:gd name="T24" fmla="*/ 43 w 54"/>
                      <a:gd name="T25" fmla="*/ 11 h 18"/>
                      <a:gd name="T26" fmla="*/ 47 w 54"/>
                      <a:gd name="T27" fmla="*/ 11 h 18"/>
                      <a:gd name="T28" fmla="*/ 54 w 54"/>
                      <a:gd name="T29" fmla="*/ 7 h 18"/>
                      <a:gd name="T30" fmla="*/ 54 w 54"/>
                      <a:gd name="T31" fmla="*/ 0 h 1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4"/>
                      <a:gd name="T49" fmla="*/ 0 h 18"/>
                      <a:gd name="T50" fmla="*/ 54 w 54"/>
                      <a:gd name="T51" fmla="*/ 18 h 1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4" h="18">
                        <a:moveTo>
                          <a:pt x="54" y="0"/>
                        </a:moveTo>
                        <a:lnTo>
                          <a:pt x="47" y="4"/>
                        </a:lnTo>
                        <a:lnTo>
                          <a:pt x="40" y="4"/>
                        </a:lnTo>
                        <a:lnTo>
                          <a:pt x="33" y="7"/>
                        </a:lnTo>
                        <a:lnTo>
                          <a:pt x="11" y="7"/>
                        </a:lnTo>
                        <a:lnTo>
                          <a:pt x="4" y="4"/>
                        </a:lnTo>
                        <a:lnTo>
                          <a:pt x="0" y="11"/>
                        </a:lnTo>
                        <a:lnTo>
                          <a:pt x="7" y="15"/>
                        </a:lnTo>
                        <a:lnTo>
                          <a:pt x="15" y="15"/>
                        </a:lnTo>
                        <a:lnTo>
                          <a:pt x="22" y="18"/>
                        </a:lnTo>
                        <a:lnTo>
                          <a:pt x="29" y="15"/>
                        </a:lnTo>
                        <a:lnTo>
                          <a:pt x="36" y="15"/>
                        </a:lnTo>
                        <a:lnTo>
                          <a:pt x="43" y="11"/>
                        </a:lnTo>
                        <a:lnTo>
                          <a:pt x="47" y="11"/>
                        </a:lnTo>
                        <a:lnTo>
                          <a:pt x="54" y="7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17" name="Freeform 185"/>
                  <p:cNvSpPr>
                    <a:spLocks/>
                  </p:cNvSpPr>
                  <p:nvPr/>
                </p:nvSpPr>
                <p:spPr bwMode="auto">
                  <a:xfrm>
                    <a:off x="3936" y="1848"/>
                    <a:ext cx="87" cy="14"/>
                  </a:xfrm>
                  <a:custGeom>
                    <a:avLst/>
                    <a:gdLst>
                      <a:gd name="T0" fmla="*/ 87 w 87"/>
                      <a:gd name="T1" fmla="*/ 3 h 14"/>
                      <a:gd name="T2" fmla="*/ 83 w 87"/>
                      <a:gd name="T3" fmla="*/ 0 h 14"/>
                      <a:gd name="T4" fmla="*/ 76 w 87"/>
                      <a:gd name="T5" fmla="*/ 3 h 14"/>
                      <a:gd name="T6" fmla="*/ 0 w 87"/>
                      <a:gd name="T7" fmla="*/ 3 h 14"/>
                      <a:gd name="T8" fmla="*/ 0 w 87"/>
                      <a:gd name="T9" fmla="*/ 10 h 14"/>
                      <a:gd name="T10" fmla="*/ 11 w 87"/>
                      <a:gd name="T11" fmla="*/ 14 h 14"/>
                      <a:gd name="T12" fmla="*/ 33 w 87"/>
                      <a:gd name="T13" fmla="*/ 14 h 14"/>
                      <a:gd name="T14" fmla="*/ 43 w 87"/>
                      <a:gd name="T15" fmla="*/ 10 h 14"/>
                      <a:gd name="T16" fmla="*/ 76 w 87"/>
                      <a:gd name="T17" fmla="*/ 10 h 14"/>
                      <a:gd name="T18" fmla="*/ 83 w 87"/>
                      <a:gd name="T19" fmla="*/ 7 h 14"/>
                      <a:gd name="T20" fmla="*/ 87 w 87"/>
                      <a:gd name="T21" fmla="*/ 3 h 14"/>
                      <a:gd name="T22" fmla="*/ 87 w 87"/>
                      <a:gd name="T23" fmla="*/ 0 h 14"/>
                      <a:gd name="T24" fmla="*/ 83 w 87"/>
                      <a:gd name="T25" fmla="*/ 0 h 14"/>
                      <a:gd name="T26" fmla="*/ 87 w 87"/>
                      <a:gd name="T27" fmla="*/ 3 h 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87"/>
                      <a:gd name="T43" fmla="*/ 0 h 14"/>
                      <a:gd name="T44" fmla="*/ 87 w 87"/>
                      <a:gd name="T45" fmla="*/ 14 h 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87" h="14">
                        <a:moveTo>
                          <a:pt x="87" y="3"/>
                        </a:moveTo>
                        <a:lnTo>
                          <a:pt x="83" y="0"/>
                        </a:lnTo>
                        <a:lnTo>
                          <a:pt x="76" y="3"/>
                        </a:ln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11" y="14"/>
                        </a:lnTo>
                        <a:lnTo>
                          <a:pt x="33" y="14"/>
                        </a:lnTo>
                        <a:lnTo>
                          <a:pt x="43" y="10"/>
                        </a:lnTo>
                        <a:lnTo>
                          <a:pt x="76" y="10"/>
                        </a:lnTo>
                        <a:lnTo>
                          <a:pt x="83" y="7"/>
                        </a:lnTo>
                        <a:lnTo>
                          <a:pt x="87" y="3"/>
                        </a:lnTo>
                        <a:lnTo>
                          <a:pt x="87" y="0"/>
                        </a:lnTo>
                        <a:lnTo>
                          <a:pt x="83" y="0"/>
                        </a:lnTo>
                        <a:lnTo>
                          <a:pt x="87" y="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18" name="Freeform 186"/>
                  <p:cNvSpPr>
                    <a:spLocks/>
                  </p:cNvSpPr>
                  <p:nvPr/>
                </p:nvSpPr>
                <p:spPr bwMode="auto">
                  <a:xfrm>
                    <a:off x="4019" y="1851"/>
                    <a:ext cx="22" cy="18"/>
                  </a:xfrm>
                  <a:custGeom>
                    <a:avLst/>
                    <a:gdLst>
                      <a:gd name="T0" fmla="*/ 22 w 22"/>
                      <a:gd name="T1" fmla="*/ 18 h 18"/>
                      <a:gd name="T2" fmla="*/ 4 w 22"/>
                      <a:gd name="T3" fmla="*/ 0 h 18"/>
                      <a:gd name="T4" fmla="*/ 0 w 22"/>
                      <a:gd name="T5" fmla="*/ 4 h 18"/>
                      <a:gd name="T6" fmla="*/ 14 w 22"/>
                      <a:gd name="T7" fmla="*/ 18 h 18"/>
                      <a:gd name="T8" fmla="*/ 14 w 22"/>
                      <a:gd name="T9" fmla="*/ 15 h 18"/>
                      <a:gd name="T10" fmla="*/ 22 w 22"/>
                      <a:gd name="T11" fmla="*/ 18 h 18"/>
                      <a:gd name="T12" fmla="*/ 18 w 22"/>
                      <a:gd name="T13" fmla="*/ 15 h 18"/>
                      <a:gd name="T14" fmla="*/ 22 w 22"/>
                      <a:gd name="T15" fmla="*/ 18 h 1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2"/>
                      <a:gd name="T25" fmla="*/ 0 h 18"/>
                      <a:gd name="T26" fmla="*/ 22 w 22"/>
                      <a:gd name="T27" fmla="*/ 18 h 1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2" h="18">
                        <a:moveTo>
                          <a:pt x="22" y="18"/>
                        </a:move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14" y="18"/>
                        </a:lnTo>
                        <a:lnTo>
                          <a:pt x="14" y="15"/>
                        </a:lnTo>
                        <a:lnTo>
                          <a:pt x="22" y="18"/>
                        </a:lnTo>
                        <a:lnTo>
                          <a:pt x="18" y="15"/>
                        </a:lnTo>
                        <a:lnTo>
                          <a:pt x="22" y="1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19" name="Freeform 187"/>
                  <p:cNvSpPr>
                    <a:spLocks/>
                  </p:cNvSpPr>
                  <p:nvPr/>
                </p:nvSpPr>
                <p:spPr bwMode="auto">
                  <a:xfrm>
                    <a:off x="3997" y="1866"/>
                    <a:ext cx="44" cy="18"/>
                  </a:xfrm>
                  <a:custGeom>
                    <a:avLst/>
                    <a:gdLst>
                      <a:gd name="T0" fmla="*/ 0 w 44"/>
                      <a:gd name="T1" fmla="*/ 14 h 18"/>
                      <a:gd name="T2" fmla="*/ 4 w 44"/>
                      <a:gd name="T3" fmla="*/ 18 h 18"/>
                      <a:gd name="T4" fmla="*/ 22 w 44"/>
                      <a:gd name="T5" fmla="*/ 18 h 18"/>
                      <a:gd name="T6" fmla="*/ 26 w 44"/>
                      <a:gd name="T7" fmla="*/ 14 h 18"/>
                      <a:gd name="T8" fmla="*/ 33 w 44"/>
                      <a:gd name="T9" fmla="*/ 14 h 18"/>
                      <a:gd name="T10" fmla="*/ 36 w 44"/>
                      <a:gd name="T11" fmla="*/ 7 h 18"/>
                      <a:gd name="T12" fmla="*/ 44 w 44"/>
                      <a:gd name="T13" fmla="*/ 3 h 18"/>
                      <a:gd name="T14" fmla="*/ 36 w 44"/>
                      <a:gd name="T15" fmla="*/ 0 h 18"/>
                      <a:gd name="T16" fmla="*/ 33 w 44"/>
                      <a:gd name="T17" fmla="*/ 3 h 18"/>
                      <a:gd name="T18" fmla="*/ 29 w 44"/>
                      <a:gd name="T19" fmla="*/ 3 h 18"/>
                      <a:gd name="T20" fmla="*/ 22 w 44"/>
                      <a:gd name="T21" fmla="*/ 10 h 18"/>
                      <a:gd name="T22" fmla="*/ 4 w 44"/>
                      <a:gd name="T23" fmla="*/ 10 h 18"/>
                      <a:gd name="T24" fmla="*/ 0 w 44"/>
                      <a:gd name="T25" fmla="*/ 7 h 18"/>
                      <a:gd name="T26" fmla="*/ 0 w 44"/>
                      <a:gd name="T27" fmla="*/ 14 h 1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4"/>
                      <a:gd name="T43" fmla="*/ 0 h 18"/>
                      <a:gd name="T44" fmla="*/ 44 w 44"/>
                      <a:gd name="T45" fmla="*/ 18 h 1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4" h="18">
                        <a:moveTo>
                          <a:pt x="0" y="14"/>
                        </a:moveTo>
                        <a:lnTo>
                          <a:pt x="4" y="18"/>
                        </a:lnTo>
                        <a:lnTo>
                          <a:pt x="22" y="18"/>
                        </a:lnTo>
                        <a:lnTo>
                          <a:pt x="26" y="14"/>
                        </a:lnTo>
                        <a:lnTo>
                          <a:pt x="33" y="14"/>
                        </a:lnTo>
                        <a:lnTo>
                          <a:pt x="36" y="7"/>
                        </a:lnTo>
                        <a:lnTo>
                          <a:pt x="44" y="3"/>
                        </a:lnTo>
                        <a:lnTo>
                          <a:pt x="36" y="0"/>
                        </a:lnTo>
                        <a:lnTo>
                          <a:pt x="33" y="3"/>
                        </a:lnTo>
                        <a:lnTo>
                          <a:pt x="29" y="3"/>
                        </a:lnTo>
                        <a:lnTo>
                          <a:pt x="22" y="10"/>
                        </a:lnTo>
                        <a:lnTo>
                          <a:pt x="4" y="10"/>
                        </a:lnTo>
                        <a:lnTo>
                          <a:pt x="0" y="7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20" name="Freeform 188"/>
                  <p:cNvSpPr>
                    <a:spLocks/>
                  </p:cNvSpPr>
                  <p:nvPr/>
                </p:nvSpPr>
                <p:spPr bwMode="auto">
                  <a:xfrm>
                    <a:off x="3940" y="1873"/>
                    <a:ext cx="57" cy="21"/>
                  </a:xfrm>
                  <a:custGeom>
                    <a:avLst/>
                    <a:gdLst>
                      <a:gd name="T0" fmla="*/ 0 w 57"/>
                      <a:gd name="T1" fmla="*/ 18 h 21"/>
                      <a:gd name="T2" fmla="*/ 7 w 57"/>
                      <a:gd name="T3" fmla="*/ 18 h 21"/>
                      <a:gd name="T4" fmla="*/ 18 w 57"/>
                      <a:gd name="T5" fmla="*/ 21 h 21"/>
                      <a:gd name="T6" fmla="*/ 25 w 57"/>
                      <a:gd name="T7" fmla="*/ 18 h 21"/>
                      <a:gd name="T8" fmla="*/ 32 w 57"/>
                      <a:gd name="T9" fmla="*/ 14 h 21"/>
                      <a:gd name="T10" fmla="*/ 39 w 57"/>
                      <a:gd name="T11" fmla="*/ 14 h 21"/>
                      <a:gd name="T12" fmla="*/ 43 w 57"/>
                      <a:gd name="T13" fmla="*/ 11 h 21"/>
                      <a:gd name="T14" fmla="*/ 50 w 57"/>
                      <a:gd name="T15" fmla="*/ 11 h 21"/>
                      <a:gd name="T16" fmla="*/ 57 w 57"/>
                      <a:gd name="T17" fmla="*/ 7 h 21"/>
                      <a:gd name="T18" fmla="*/ 57 w 57"/>
                      <a:gd name="T19" fmla="*/ 0 h 21"/>
                      <a:gd name="T20" fmla="*/ 50 w 57"/>
                      <a:gd name="T21" fmla="*/ 0 h 21"/>
                      <a:gd name="T22" fmla="*/ 43 w 57"/>
                      <a:gd name="T23" fmla="*/ 3 h 21"/>
                      <a:gd name="T24" fmla="*/ 36 w 57"/>
                      <a:gd name="T25" fmla="*/ 7 h 21"/>
                      <a:gd name="T26" fmla="*/ 29 w 57"/>
                      <a:gd name="T27" fmla="*/ 11 h 21"/>
                      <a:gd name="T28" fmla="*/ 21 w 57"/>
                      <a:gd name="T29" fmla="*/ 11 h 21"/>
                      <a:gd name="T30" fmla="*/ 18 w 57"/>
                      <a:gd name="T31" fmla="*/ 14 h 21"/>
                      <a:gd name="T32" fmla="*/ 11 w 57"/>
                      <a:gd name="T33" fmla="*/ 14 h 21"/>
                      <a:gd name="T34" fmla="*/ 0 w 57"/>
                      <a:gd name="T35" fmla="*/ 11 h 21"/>
                      <a:gd name="T36" fmla="*/ 0 w 57"/>
                      <a:gd name="T37" fmla="*/ 18 h 21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7"/>
                      <a:gd name="T58" fmla="*/ 0 h 21"/>
                      <a:gd name="T59" fmla="*/ 57 w 57"/>
                      <a:gd name="T60" fmla="*/ 21 h 21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7" h="21">
                        <a:moveTo>
                          <a:pt x="0" y="18"/>
                        </a:moveTo>
                        <a:lnTo>
                          <a:pt x="7" y="18"/>
                        </a:lnTo>
                        <a:lnTo>
                          <a:pt x="18" y="21"/>
                        </a:lnTo>
                        <a:lnTo>
                          <a:pt x="25" y="18"/>
                        </a:lnTo>
                        <a:lnTo>
                          <a:pt x="32" y="14"/>
                        </a:lnTo>
                        <a:lnTo>
                          <a:pt x="39" y="14"/>
                        </a:lnTo>
                        <a:lnTo>
                          <a:pt x="43" y="11"/>
                        </a:lnTo>
                        <a:lnTo>
                          <a:pt x="50" y="11"/>
                        </a:lnTo>
                        <a:lnTo>
                          <a:pt x="57" y="7"/>
                        </a:lnTo>
                        <a:lnTo>
                          <a:pt x="57" y="0"/>
                        </a:lnTo>
                        <a:lnTo>
                          <a:pt x="50" y="0"/>
                        </a:lnTo>
                        <a:lnTo>
                          <a:pt x="43" y="3"/>
                        </a:lnTo>
                        <a:lnTo>
                          <a:pt x="36" y="7"/>
                        </a:lnTo>
                        <a:lnTo>
                          <a:pt x="29" y="11"/>
                        </a:lnTo>
                        <a:lnTo>
                          <a:pt x="21" y="11"/>
                        </a:lnTo>
                        <a:lnTo>
                          <a:pt x="18" y="14"/>
                        </a:lnTo>
                        <a:lnTo>
                          <a:pt x="11" y="14"/>
                        </a:lnTo>
                        <a:lnTo>
                          <a:pt x="0" y="11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21" name="Freeform 189"/>
                  <p:cNvSpPr>
                    <a:spLocks/>
                  </p:cNvSpPr>
                  <p:nvPr/>
                </p:nvSpPr>
                <p:spPr bwMode="auto">
                  <a:xfrm>
                    <a:off x="3875" y="1884"/>
                    <a:ext cx="65" cy="32"/>
                  </a:xfrm>
                  <a:custGeom>
                    <a:avLst/>
                    <a:gdLst>
                      <a:gd name="T0" fmla="*/ 3 w 65"/>
                      <a:gd name="T1" fmla="*/ 32 h 32"/>
                      <a:gd name="T2" fmla="*/ 22 w 65"/>
                      <a:gd name="T3" fmla="*/ 32 h 32"/>
                      <a:gd name="T4" fmla="*/ 29 w 65"/>
                      <a:gd name="T5" fmla="*/ 28 h 32"/>
                      <a:gd name="T6" fmla="*/ 36 w 65"/>
                      <a:gd name="T7" fmla="*/ 25 h 32"/>
                      <a:gd name="T8" fmla="*/ 43 w 65"/>
                      <a:gd name="T9" fmla="*/ 21 h 32"/>
                      <a:gd name="T10" fmla="*/ 54 w 65"/>
                      <a:gd name="T11" fmla="*/ 14 h 32"/>
                      <a:gd name="T12" fmla="*/ 61 w 65"/>
                      <a:gd name="T13" fmla="*/ 10 h 32"/>
                      <a:gd name="T14" fmla="*/ 65 w 65"/>
                      <a:gd name="T15" fmla="*/ 7 h 32"/>
                      <a:gd name="T16" fmla="*/ 65 w 65"/>
                      <a:gd name="T17" fmla="*/ 0 h 32"/>
                      <a:gd name="T18" fmla="*/ 58 w 65"/>
                      <a:gd name="T19" fmla="*/ 3 h 32"/>
                      <a:gd name="T20" fmla="*/ 47 w 65"/>
                      <a:gd name="T21" fmla="*/ 7 h 32"/>
                      <a:gd name="T22" fmla="*/ 40 w 65"/>
                      <a:gd name="T23" fmla="*/ 14 h 32"/>
                      <a:gd name="T24" fmla="*/ 32 w 65"/>
                      <a:gd name="T25" fmla="*/ 18 h 32"/>
                      <a:gd name="T26" fmla="*/ 25 w 65"/>
                      <a:gd name="T27" fmla="*/ 21 h 32"/>
                      <a:gd name="T28" fmla="*/ 18 w 65"/>
                      <a:gd name="T29" fmla="*/ 25 h 32"/>
                      <a:gd name="T30" fmla="*/ 3 w 65"/>
                      <a:gd name="T31" fmla="*/ 25 h 32"/>
                      <a:gd name="T32" fmla="*/ 0 w 65"/>
                      <a:gd name="T33" fmla="*/ 28 h 32"/>
                      <a:gd name="T34" fmla="*/ 3 w 65"/>
                      <a:gd name="T35" fmla="*/ 25 h 32"/>
                      <a:gd name="T36" fmla="*/ 0 w 65"/>
                      <a:gd name="T37" fmla="*/ 25 h 32"/>
                      <a:gd name="T38" fmla="*/ 0 w 65"/>
                      <a:gd name="T39" fmla="*/ 28 h 32"/>
                      <a:gd name="T40" fmla="*/ 3 w 65"/>
                      <a:gd name="T41" fmla="*/ 32 h 3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65"/>
                      <a:gd name="T64" fmla="*/ 0 h 32"/>
                      <a:gd name="T65" fmla="*/ 65 w 65"/>
                      <a:gd name="T66" fmla="*/ 32 h 3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65" h="32">
                        <a:moveTo>
                          <a:pt x="3" y="32"/>
                        </a:moveTo>
                        <a:lnTo>
                          <a:pt x="22" y="32"/>
                        </a:lnTo>
                        <a:lnTo>
                          <a:pt x="29" y="28"/>
                        </a:lnTo>
                        <a:lnTo>
                          <a:pt x="36" y="25"/>
                        </a:lnTo>
                        <a:lnTo>
                          <a:pt x="43" y="21"/>
                        </a:lnTo>
                        <a:lnTo>
                          <a:pt x="54" y="14"/>
                        </a:lnTo>
                        <a:lnTo>
                          <a:pt x="61" y="10"/>
                        </a:lnTo>
                        <a:lnTo>
                          <a:pt x="65" y="7"/>
                        </a:lnTo>
                        <a:lnTo>
                          <a:pt x="65" y="0"/>
                        </a:lnTo>
                        <a:lnTo>
                          <a:pt x="58" y="3"/>
                        </a:lnTo>
                        <a:lnTo>
                          <a:pt x="47" y="7"/>
                        </a:lnTo>
                        <a:lnTo>
                          <a:pt x="40" y="14"/>
                        </a:lnTo>
                        <a:lnTo>
                          <a:pt x="32" y="18"/>
                        </a:lnTo>
                        <a:lnTo>
                          <a:pt x="25" y="21"/>
                        </a:lnTo>
                        <a:lnTo>
                          <a:pt x="18" y="25"/>
                        </a:lnTo>
                        <a:lnTo>
                          <a:pt x="3" y="25"/>
                        </a:lnTo>
                        <a:lnTo>
                          <a:pt x="0" y="28"/>
                        </a:lnTo>
                        <a:lnTo>
                          <a:pt x="3" y="25"/>
                        </a:lnTo>
                        <a:lnTo>
                          <a:pt x="0" y="25"/>
                        </a:lnTo>
                        <a:lnTo>
                          <a:pt x="0" y="28"/>
                        </a:lnTo>
                        <a:lnTo>
                          <a:pt x="3" y="3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22" name="Freeform 190"/>
                  <p:cNvSpPr>
                    <a:spLocks/>
                  </p:cNvSpPr>
                  <p:nvPr/>
                </p:nvSpPr>
                <p:spPr bwMode="auto">
                  <a:xfrm>
                    <a:off x="3853" y="1912"/>
                    <a:ext cx="25" cy="15"/>
                  </a:xfrm>
                  <a:custGeom>
                    <a:avLst/>
                    <a:gdLst>
                      <a:gd name="T0" fmla="*/ 0 w 25"/>
                      <a:gd name="T1" fmla="*/ 15 h 15"/>
                      <a:gd name="T2" fmla="*/ 18 w 25"/>
                      <a:gd name="T3" fmla="*/ 15 h 15"/>
                      <a:gd name="T4" fmla="*/ 25 w 25"/>
                      <a:gd name="T5" fmla="*/ 8 h 15"/>
                      <a:gd name="T6" fmla="*/ 25 w 25"/>
                      <a:gd name="T7" fmla="*/ 4 h 15"/>
                      <a:gd name="T8" fmla="*/ 22 w 25"/>
                      <a:gd name="T9" fmla="*/ 0 h 15"/>
                      <a:gd name="T10" fmla="*/ 15 w 25"/>
                      <a:gd name="T11" fmla="*/ 8 h 15"/>
                      <a:gd name="T12" fmla="*/ 11 w 25"/>
                      <a:gd name="T13" fmla="*/ 8 h 15"/>
                      <a:gd name="T14" fmla="*/ 11 w 25"/>
                      <a:gd name="T15" fmla="*/ 11 h 15"/>
                      <a:gd name="T16" fmla="*/ 7 w 25"/>
                      <a:gd name="T17" fmla="*/ 11 h 15"/>
                      <a:gd name="T18" fmla="*/ 4 w 25"/>
                      <a:gd name="T19" fmla="*/ 8 h 15"/>
                      <a:gd name="T20" fmla="*/ 0 w 25"/>
                      <a:gd name="T21" fmla="*/ 15 h 1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5"/>
                      <a:gd name="T34" fmla="*/ 0 h 15"/>
                      <a:gd name="T35" fmla="*/ 25 w 25"/>
                      <a:gd name="T36" fmla="*/ 15 h 1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5" h="15">
                        <a:moveTo>
                          <a:pt x="0" y="15"/>
                        </a:moveTo>
                        <a:lnTo>
                          <a:pt x="18" y="15"/>
                        </a:lnTo>
                        <a:lnTo>
                          <a:pt x="25" y="8"/>
                        </a:lnTo>
                        <a:lnTo>
                          <a:pt x="25" y="4"/>
                        </a:lnTo>
                        <a:lnTo>
                          <a:pt x="22" y="0"/>
                        </a:lnTo>
                        <a:lnTo>
                          <a:pt x="15" y="8"/>
                        </a:lnTo>
                        <a:lnTo>
                          <a:pt x="11" y="8"/>
                        </a:lnTo>
                        <a:lnTo>
                          <a:pt x="11" y="11"/>
                        </a:lnTo>
                        <a:lnTo>
                          <a:pt x="7" y="11"/>
                        </a:lnTo>
                        <a:lnTo>
                          <a:pt x="4" y="8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23" name="Freeform 191"/>
                  <p:cNvSpPr>
                    <a:spLocks/>
                  </p:cNvSpPr>
                  <p:nvPr/>
                </p:nvSpPr>
                <p:spPr bwMode="auto">
                  <a:xfrm>
                    <a:off x="3842" y="1916"/>
                    <a:ext cx="15" cy="11"/>
                  </a:xfrm>
                  <a:custGeom>
                    <a:avLst/>
                    <a:gdLst>
                      <a:gd name="T0" fmla="*/ 8 w 15"/>
                      <a:gd name="T1" fmla="*/ 7 h 11"/>
                      <a:gd name="T2" fmla="*/ 4 w 15"/>
                      <a:gd name="T3" fmla="*/ 7 h 11"/>
                      <a:gd name="T4" fmla="*/ 8 w 15"/>
                      <a:gd name="T5" fmla="*/ 7 h 11"/>
                      <a:gd name="T6" fmla="*/ 8 w 15"/>
                      <a:gd name="T7" fmla="*/ 11 h 11"/>
                      <a:gd name="T8" fmla="*/ 11 w 15"/>
                      <a:gd name="T9" fmla="*/ 11 h 11"/>
                      <a:gd name="T10" fmla="*/ 15 w 15"/>
                      <a:gd name="T11" fmla="*/ 4 h 11"/>
                      <a:gd name="T12" fmla="*/ 11 w 15"/>
                      <a:gd name="T13" fmla="*/ 4 h 11"/>
                      <a:gd name="T14" fmla="*/ 8 w 15"/>
                      <a:gd name="T15" fmla="*/ 0 h 11"/>
                      <a:gd name="T16" fmla="*/ 4 w 15"/>
                      <a:gd name="T17" fmla="*/ 0 h 11"/>
                      <a:gd name="T18" fmla="*/ 0 w 15"/>
                      <a:gd name="T19" fmla="*/ 4 h 11"/>
                      <a:gd name="T20" fmla="*/ 4 w 15"/>
                      <a:gd name="T21" fmla="*/ 0 h 11"/>
                      <a:gd name="T22" fmla="*/ 0 w 15"/>
                      <a:gd name="T23" fmla="*/ 0 h 11"/>
                      <a:gd name="T24" fmla="*/ 0 w 15"/>
                      <a:gd name="T25" fmla="*/ 4 h 11"/>
                      <a:gd name="T26" fmla="*/ 8 w 15"/>
                      <a:gd name="T27" fmla="*/ 7 h 11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5"/>
                      <a:gd name="T43" fmla="*/ 0 h 11"/>
                      <a:gd name="T44" fmla="*/ 15 w 15"/>
                      <a:gd name="T45" fmla="*/ 11 h 11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5" h="11">
                        <a:moveTo>
                          <a:pt x="8" y="7"/>
                        </a:moveTo>
                        <a:lnTo>
                          <a:pt x="4" y="7"/>
                        </a:lnTo>
                        <a:lnTo>
                          <a:pt x="8" y="7"/>
                        </a:lnTo>
                        <a:lnTo>
                          <a:pt x="8" y="11"/>
                        </a:lnTo>
                        <a:lnTo>
                          <a:pt x="11" y="11"/>
                        </a:lnTo>
                        <a:lnTo>
                          <a:pt x="15" y="4"/>
                        </a:lnTo>
                        <a:lnTo>
                          <a:pt x="11" y="4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24" name="Freeform 192"/>
                  <p:cNvSpPr>
                    <a:spLocks/>
                  </p:cNvSpPr>
                  <p:nvPr/>
                </p:nvSpPr>
                <p:spPr bwMode="auto">
                  <a:xfrm>
                    <a:off x="3799" y="1920"/>
                    <a:ext cx="51" cy="28"/>
                  </a:xfrm>
                  <a:custGeom>
                    <a:avLst/>
                    <a:gdLst>
                      <a:gd name="T0" fmla="*/ 4 w 51"/>
                      <a:gd name="T1" fmla="*/ 28 h 28"/>
                      <a:gd name="T2" fmla="*/ 7 w 51"/>
                      <a:gd name="T3" fmla="*/ 21 h 28"/>
                      <a:gd name="T4" fmla="*/ 11 w 51"/>
                      <a:gd name="T5" fmla="*/ 18 h 28"/>
                      <a:gd name="T6" fmla="*/ 18 w 51"/>
                      <a:gd name="T7" fmla="*/ 18 h 28"/>
                      <a:gd name="T8" fmla="*/ 22 w 51"/>
                      <a:gd name="T9" fmla="*/ 14 h 28"/>
                      <a:gd name="T10" fmla="*/ 36 w 51"/>
                      <a:gd name="T11" fmla="*/ 14 h 28"/>
                      <a:gd name="T12" fmla="*/ 43 w 51"/>
                      <a:gd name="T13" fmla="*/ 7 h 28"/>
                      <a:gd name="T14" fmla="*/ 51 w 51"/>
                      <a:gd name="T15" fmla="*/ 3 h 28"/>
                      <a:gd name="T16" fmla="*/ 43 w 51"/>
                      <a:gd name="T17" fmla="*/ 0 h 28"/>
                      <a:gd name="T18" fmla="*/ 36 w 51"/>
                      <a:gd name="T19" fmla="*/ 7 h 28"/>
                      <a:gd name="T20" fmla="*/ 22 w 51"/>
                      <a:gd name="T21" fmla="*/ 7 h 28"/>
                      <a:gd name="T22" fmla="*/ 15 w 51"/>
                      <a:gd name="T23" fmla="*/ 10 h 28"/>
                      <a:gd name="T24" fmla="*/ 7 w 51"/>
                      <a:gd name="T25" fmla="*/ 14 h 28"/>
                      <a:gd name="T26" fmla="*/ 0 w 51"/>
                      <a:gd name="T27" fmla="*/ 18 h 28"/>
                      <a:gd name="T28" fmla="*/ 0 w 51"/>
                      <a:gd name="T29" fmla="*/ 28 h 28"/>
                      <a:gd name="T30" fmla="*/ 4 w 51"/>
                      <a:gd name="T31" fmla="*/ 28 h 2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1"/>
                      <a:gd name="T49" fmla="*/ 0 h 28"/>
                      <a:gd name="T50" fmla="*/ 51 w 51"/>
                      <a:gd name="T51" fmla="*/ 28 h 2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1" h="28">
                        <a:moveTo>
                          <a:pt x="4" y="28"/>
                        </a:moveTo>
                        <a:lnTo>
                          <a:pt x="7" y="21"/>
                        </a:lnTo>
                        <a:lnTo>
                          <a:pt x="11" y="18"/>
                        </a:lnTo>
                        <a:lnTo>
                          <a:pt x="18" y="18"/>
                        </a:lnTo>
                        <a:lnTo>
                          <a:pt x="22" y="14"/>
                        </a:lnTo>
                        <a:lnTo>
                          <a:pt x="36" y="14"/>
                        </a:lnTo>
                        <a:lnTo>
                          <a:pt x="43" y="7"/>
                        </a:lnTo>
                        <a:lnTo>
                          <a:pt x="51" y="3"/>
                        </a:lnTo>
                        <a:lnTo>
                          <a:pt x="43" y="0"/>
                        </a:lnTo>
                        <a:lnTo>
                          <a:pt x="36" y="7"/>
                        </a:lnTo>
                        <a:lnTo>
                          <a:pt x="22" y="7"/>
                        </a:lnTo>
                        <a:lnTo>
                          <a:pt x="15" y="10"/>
                        </a:lnTo>
                        <a:lnTo>
                          <a:pt x="7" y="14"/>
                        </a:lnTo>
                        <a:lnTo>
                          <a:pt x="0" y="18"/>
                        </a:lnTo>
                        <a:lnTo>
                          <a:pt x="0" y="28"/>
                        </a:lnTo>
                        <a:lnTo>
                          <a:pt x="4" y="2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25" name="Freeform 193"/>
                  <p:cNvSpPr>
                    <a:spLocks/>
                  </p:cNvSpPr>
                  <p:nvPr/>
                </p:nvSpPr>
                <p:spPr bwMode="auto">
                  <a:xfrm>
                    <a:off x="3774" y="1948"/>
                    <a:ext cx="29" cy="26"/>
                  </a:xfrm>
                  <a:custGeom>
                    <a:avLst/>
                    <a:gdLst>
                      <a:gd name="T0" fmla="*/ 7 w 29"/>
                      <a:gd name="T1" fmla="*/ 22 h 26"/>
                      <a:gd name="T2" fmla="*/ 7 w 29"/>
                      <a:gd name="T3" fmla="*/ 26 h 26"/>
                      <a:gd name="T4" fmla="*/ 7 w 29"/>
                      <a:gd name="T5" fmla="*/ 22 h 26"/>
                      <a:gd name="T6" fmla="*/ 11 w 29"/>
                      <a:gd name="T7" fmla="*/ 22 h 26"/>
                      <a:gd name="T8" fmla="*/ 14 w 29"/>
                      <a:gd name="T9" fmla="*/ 18 h 26"/>
                      <a:gd name="T10" fmla="*/ 18 w 29"/>
                      <a:gd name="T11" fmla="*/ 18 h 26"/>
                      <a:gd name="T12" fmla="*/ 29 w 29"/>
                      <a:gd name="T13" fmla="*/ 8 h 26"/>
                      <a:gd name="T14" fmla="*/ 29 w 29"/>
                      <a:gd name="T15" fmla="*/ 0 h 26"/>
                      <a:gd name="T16" fmla="*/ 25 w 29"/>
                      <a:gd name="T17" fmla="*/ 0 h 26"/>
                      <a:gd name="T18" fmla="*/ 22 w 29"/>
                      <a:gd name="T19" fmla="*/ 4 h 26"/>
                      <a:gd name="T20" fmla="*/ 22 w 29"/>
                      <a:gd name="T21" fmla="*/ 8 h 26"/>
                      <a:gd name="T22" fmla="*/ 18 w 29"/>
                      <a:gd name="T23" fmla="*/ 8 h 26"/>
                      <a:gd name="T24" fmla="*/ 11 w 29"/>
                      <a:gd name="T25" fmla="*/ 15 h 26"/>
                      <a:gd name="T26" fmla="*/ 7 w 29"/>
                      <a:gd name="T27" fmla="*/ 15 h 26"/>
                      <a:gd name="T28" fmla="*/ 0 w 29"/>
                      <a:gd name="T29" fmla="*/ 22 h 26"/>
                      <a:gd name="T30" fmla="*/ 0 w 29"/>
                      <a:gd name="T31" fmla="*/ 26 h 26"/>
                      <a:gd name="T32" fmla="*/ 0 w 29"/>
                      <a:gd name="T33" fmla="*/ 22 h 26"/>
                      <a:gd name="T34" fmla="*/ 0 w 29"/>
                      <a:gd name="T35" fmla="*/ 26 h 26"/>
                      <a:gd name="T36" fmla="*/ 7 w 29"/>
                      <a:gd name="T37" fmla="*/ 22 h 2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9"/>
                      <a:gd name="T58" fmla="*/ 0 h 26"/>
                      <a:gd name="T59" fmla="*/ 29 w 29"/>
                      <a:gd name="T60" fmla="*/ 26 h 2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9" h="26">
                        <a:moveTo>
                          <a:pt x="7" y="22"/>
                        </a:moveTo>
                        <a:lnTo>
                          <a:pt x="7" y="26"/>
                        </a:lnTo>
                        <a:lnTo>
                          <a:pt x="7" y="22"/>
                        </a:lnTo>
                        <a:lnTo>
                          <a:pt x="11" y="22"/>
                        </a:lnTo>
                        <a:lnTo>
                          <a:pt x="14" y="18"/>
                        </a:lnTo>
                        <a:lnTo>
                          <a:pt x="18" y="18"/>
                        </a:lnTo>
                        <a:lnTo>
                          <a:pt x="29" y="8"/>
                        </a:lnTo>
                        <a:lnTo>
                          <a:pt x="29" y="0"/>
                        </a:lnTo>
                        <a:lnTo>
                          <a:pt x="25" y="0"/>
                        </a:lnTo>
                        <a:lnTo>
                          <a:pt x="22" y="4"/>
                        </a:lnTo>
                        <a:lnTo>
                          <a:pt x="22" y="8"/>
                        </a:lnTo>
                        <a:lnTo>
                          <a:pt x="18" y="8"/>
                        </a:lnTo>
                        <a:lnTo>
                          <a:pt x="11" y="15"/>
                        </a:lnTo>
                        <a:lnTo>
                          <a:pt x="7" y="15"/>
                        </a:lnTo>
                        <a:lnTo>
                          <a:pt x="0" y="22"/>
                        </a:lnTo>
                        <a:lnTo>
                          <a:pt x="0" y="26"/>
                        </a:lnTo>
                        <a:lnTo>
                          <a:pt x="0" y="22"/>
                        </a:lnTo>
                        <a:lnTo>
                          <a:pt x="0" y="26"/>
                        </a:lnTo>
                        <a:lnTo>
                          <a:pt x="7" y="2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26" name="Freeform 194"/>
                  <p:cNvSpPr>
                    <a:spLocks/>
                  </p:cNvSpPr>
                  <p:nvPr/>
                </p:nvSpPr>
                <p:spPr bwMode="auto">
                  <a:xfrm>
                    <a:off x="3774" y="1970"/>
                    <a:ext cx="18" cy="97"/>
                  </a:xfrm>
                  <a:custGeom>
                    <a:avLst/>
                    <a:gdLst>
                      <a:gd name="T0" fmla="*/ 14 w 18"/>
                      <a:gd name="T1" fmla="*/ 97 h 97"/>
                      <a:gd name="T2" fmla="*/ 18 w 18"/>
                      <a:gd name="T3" fmla="*/ 87 h 97"/>
                      <a:gd name="T4" fmla="*/ 18 w 18"/>
                      <a:gd name="T5" fmla="*/ 36 h 97"/>
                      <a:gd name="T6" fmla="*/ 14 w 18"/>
                      <a:gd name="T7" fmla="*/ 25 h 97"/>
                      <a:gd name="T8" fmla="*/ 11 w 18"/>
                      <a:gd name="T9" fmla="*/ 15 h 97"/>
                      <a:gd name="T10" fmla="*/ 7 w 18"/>
                      <a:gd name="T11" fmla="*/ 0 h 97"/>
                      <a:gd name="T12" fmla="*/ 0 w 18"/>
                      <a:gd name="T13" fmla="*/ 4 h 97"/>
                      <a:gd name="T14" fmla="*/ 4 w 18"/>
                      <a:gd name="T15" fmla="*/ 15 h 97"/>
                      <a:gd name="T16" fmla="*/ 7 w 18"/>
                      <a:gd name="T17" fmla="*/ 25 h 97"/>
                      <a:gd name="T18" fmla="*/ 11 w 18"/>
                      <a:gd name="T19" fmla="*/ 40 h 97"/>
                      <a:gd name="T20" fmla="*/ 11 w 18"/>
                      <a:gd name="T21" fmla="*/ 87 h 97"/>
                      <a:gd name="T22" fmla="*/ 7 w 18"/>
                      <a:gd name="T23" fmla="*/ 97 h 97"/>
                      <a:gd name="T24" fmla="*/ 14 w 18"/>
                      <a:gd name="T25" fmla="*/ 97 h 9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8"/>
                      <a:gd name="T40" fmla="*/ 0 h 97"/>
                      <a:gd name="T41" fmla="*/ 18 w 18"/>
                      <a:gd name="T42" fmla="*/ 97 h 9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8" h="97">
                        <a:moveTo>
                          <a:pt x="14" y="97"/>
                        </a:moveTo>
                        <a:lnTo>
                          <a:pt x="18" y="87"/>
                        </a:lnTo>
                        <a:lnTo>
                          <a:pt x="18" y="36"/>
                        </a:lnTo>
                        <a:lnTo>
                          <a:pt x="14" y="25"/>
                        </a:lnTo>
                        <a:lnTo>
                          <a:pt x="11" y="15"/>
                        </a:lnTo>
                        <a:lnTo>
                          <a:pt x="7" y="0"/>
                        </a:lnTo>
                        <a:lnTo>
                          <a:pt x="0" y="4"/>
                        </a:lnTo>
                        <a:lnTo>
                          <a:pt x="4" y="15"/>
                        </a:lnTo>
                        <a:lnTo>
                          <a:pt x="7" y="25"/>
                        </a:lnTo>
                        <a:lnTo>
                          <a:pt x="11" y="40"/>
                        </a:lnTo>
                        <a:lnTo>
                          <a:pt x="11" y="87"/>
                        </a:lnTo>
                        <a:lnTo>
                          <a:pt x="7" y="97"/>
                        </a:lnTo>
                        <a:lnTo>
                          <a:pt x="14" y="9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27" name="Freeform 195"/>
                  <p:cNvSpPr>
                    <a:spLocks/>
                  </p:cNvSpPr>
                  <p:nvPr/>
                </p:nvSpPr>
                <p:spPr bwMode="auto">
                  <a:xfrm>
                    <a:off x="3781" y="2067"/>
                    <a:ext cx="22" cy="44"/>
                  </a:xfrm>
                  <a:custGeom>
                    <a:avLst/>
                    <a:gdLst>
                      <a:gd name="T0" fmla="*/ 18 w 22"/>
                      <a:gd name="T1" fmla="*/ 36 h 44"/>
                      <a:gd name="T2" fmla="*/ 22 w 22"/>
                      <a:gd name="T3" fmla="*/ 40 h 44"/>
                      <a:gd name="T4" fmla="*/ 18 w 22"/>
                      <a:gd name="T5" fmla="*/ 29 h 44"/>
                      <a:gd name="T6" fmla="*/ 15 w 22"/>
                      <a:gd name="T7" fmla="*/ 18 h 44"/>
                      <a:gd name="T8" fmla="*/ 11 w 22"/>
                      <a:gd name="T9" fmla="*/ 11 h 44"/>
                      <a:gd name="T10" fmla="*/ 7 w 22"/>
                      <a:gd name="T11" fmla="*/ 0 h 44"/>
                      <a:gd name="T12" fmla="*/ 0 w 22"/>
                      <a:gd name="T13" fmla="*/ 0 h 44"/>
                      <a:gd name="T14" fmla="*/ 4 w 22"/>
                      <a:gd name="T15" fmla="*/ 11 h 44"/>
                      <a:gd name="T16" fmla="*/ 7 w 22"/>
                      <a:gd name="T17" fmla="*/ 22 h 44"/>
                      <a:gd name="T18" fmla="*/ 11 w 22"/>
                      <a:gd name="T19" fmla="*/ 33 h 44"/>
                      <a:gd name="T20" fmla="*/ 15 w 22"/>
                      <a:gd name="T21" fmla="*/ 40 h 44"/>
                      <a:gd name="T22" fmla="*/ 15 w 22"/>
                      <a:gd name="T23" fmla="*/ 44 h 44"/>
                      <a:gd name="T24" fmla="*/ 15 w 22"/>
                      <a:gd name="T25" fmla="*/ 40 h 44"/>
                      <a:gd name="T26" fmla="*/ 15 w 22"/>
                      <a:gd name="T27" fmla="*/ 44 h 44"/>
                      <a:gd name="T28" fmla="*/ 18 w 22"/>
                      <a:gd name="T29" fmla="*/ 36 h 4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2"/>
                      <a:gd name="T46" fmla="*/ 0 h 44"/>
                      <a:gd name="T47" fmla="*/ 22 w 22"/>
                      <a:gd name="T48" fmla="*/ 44 h 4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2" h="44">
                        <a:moveTo>
                          <a:pt x="18" y="36"/>
                        </a:moveTo>
                        <a:lnTo>
                          <a:pt x="22" y="40"/>
                        </a:lnTo>
                        <a:lnTo>
                          <a:pt x="18" y="29"/>
                        </a:lnTo>
                        <a:lnTo>
                          <a:pt x="15" y="18"/>
                        </a:lnTo>
                        <a:lnTo>
                          <a:pt x="11" y="1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4" y="11"/>
                        </a:lnTo>
                        <a:lnTo>
                          <a:pt x="7" y="22"/>
                        </a:lnTo>
                        <a:lnTo>
                          <a:pt x="11" y="33"/>
                        </a:lnTo>
                        <a:lnTo>
                          <a:pt x="15" y="40"/>
                        </a:lnTo>
                        <a:lnTo>
                          <a:pt x="15" y="44"/>
                        </a:lnTo>
                        <a:lnTo>
                          <a:pt x="15" y="40"/>
                        </a:lnTo>
                        <a:lnTo>
                          <a:pt x="15" y="44"/>
                        </a:lnTo>
                        <a:lnTo>
                          <a:pt x="18" y="36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28" name="Freeform 196"/>
                  <p:cNvSpPr>
                    <a:spLocks/>
                  </p:cNvSpPr>
                  <p:nvPr/>
                </p:nvSpPr>
                <p:spPr bwMode="auto">
                  <a:xfrm>
                    <a:off x="3796" y="2103"/>
                    <a:ext cx="21" cy="15"/>
                  </a:xfrm>
                  <a:custGeom>
                    <a:avLst/>
                    <a:gdLst>
                      <a:gd name="T0" fmla="*/ 18 w 21"/>
                      <a:gd name="T1" fmla="*/ 4 h 15"/>
                      <a:gd name="T2" fmla="*/ 14 w 21"/>
                      <a:gd name="T3" fmla="*/ 8 h 15"/>
                      <a:gd name="T4" fmla="*/ 10 w 21"/>
                      <a:gd name="T5" fmla="*/ 8 h 15"/>
                      <a:gd name="T6" fmla="*/ 3 w 21"/>
                      <a:gd name="T7" fmla="*/ 0 h 15"/>
                      <a:gd name="T8" fmla="*/ 0 w 21"/>
                      <a:gd name="T9" fmla="*/ 8 h 15"/>
                      <a:gd name="T10" fmla="*/ 3 w 21"/>
                      <a:gd name="T11" fmla="*/ 11 h 15"/>
                      <a:gd name="T12" fmla="*/ 10 w 21"/>
                      <a:gd name="T13" fmla="*/ 15 h 15"/>
                      <a:gd name="T14" fmla="*/ 14 w 21"/>
                      <a:gd name="T15" fmla="*/ 15 h 15"/>
                      <a:gd name="T16" fmla="*/ 21 w 21"/>
                      <a:gd name="T17" fmla="*/ 11 h 15"/>
                      <a:gd name="T18" fmla="*/ 18 w 21"/>
                      <a:gd name="T19" fmla="*/ 4 h 1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"/>
                      <a:gd name="T31" fmla="*/ 0 h 15"/>
                      <a:gd name="T32" fmla="*/ 21 w 21"/>
                      <a:gd name="T33" fmla="*/ 15 h 1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" h="15">
                        <a:moveTo>
                          <a:pt x="18" y="4"/>
                        </a:moveTo>
                        <a:lnTo>
                          <a:pt x="14" y="8"/>
                        </a:lnTo>
                        <a:lnTo>
                          <a:pt x="10" y="8"/>
                        </a:lnTo>
                        <a:lnTo>
                          <a:pt x="3" y="0"/>
                        </a:lnTo>
                        <a:lnTo>
                          <a:pt x="0" y="8"/>
                        </a:lnTo>
                        <a:lnTo>
                          <a:pt x="3" y="11"/>
                        </a:lnTo>
                        <a:lnTo>
                          <a:pt x="10" y="15"/>
                        </a:lnTo>
                        <a:lnTo>
                          <a:pt x="14" y="15"/>
                        </a:lnTo>
                        <a:lnTo>
                          <a:pt x="21" y="11"/>
                        </a:lnTo>
                        <a:lnTo>
                          <a:pt x="18" y="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29" name="Freeform 197"/>
                  <p:cNvSpPr>
                    <a:spLocks/>
                  </p:cNvSpPr>
                  <p:nvPr/>
                </p:nvSpPr>
                <p:spPr bwMode="auto">
                  <a:xfrm>
                    <a:off x="3814" y="2085"/>
                    <a:ext cx="10" cy="29"/>
                  </a:xfrm>
                  <a:custGeom>
                    <a:avLst/>
                    <a:gdLst>
                      <a:gd name="T0" fmla="*/ 7 w 10"/>
                      <a:gd name="T1" fmla="*/ 0 h 29"/>
                      <a:gd name="T2" fmla="*/ 3 w 10"/>
                      <a:gd name="T3" fmla="*/ 4 h 29"/>
                      <a:gd name="T4" fmla="*/ 3 w 10"/>
                      <a:gd name="T5" fmla="*/ 18 h 29"/>
                      <a:gd name="T6" fmla="*/ 0 w 10"/>
                      <a:gd name="T7" fmla="*/ 22 h 29"/>
                      <a:gd name="T8" fmla="*/ 3 w 10"/>
                      <a:gd name="T9" fmla="*/ 29 h 29"/>
                      <a:gd name="T10" fmla="*/ 7 w 10"/>
                      <a:gd name="T11" fmla="*/ 22 h 29"/>
                      <a:gd name="T12" fmla="*/ 10 w 10"/>
                      <a:gd name="T13" fmla="*/ 18 h 29"/>
                      <a:gd name="T14" fmla="*/ 10 w 10"/>
                      <a:gd name="T15" fmla="*/ 4 h 29"/>
                      <a:gd name="T16" fmla="*/ 7 w 10"/>
                      <a:gd name="T17" fmla="*/ 8 h 29"/>
                      <a:gd name="T18" fmla="*/ 7 w 10"/>
                      <a:gd name="T19" fmla="*/ 0 h 29"/>
                      <a:gd name="T20" fmla="*/ 3 w 10"/>
                      <a:gd name="T21" fmla="*/ 0 h 29"/>
                      <a:gd name="T22" fmla="*/ 3 w 10"/>
                      <a:gd name="T23" fmla="*/ 4 h 29"/>
                      <a:gd name="T24" fmla="*/ 7 w 10"/>
                      <a:gd name="T25" fmla="*/ 0 h 2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0"/>
                      <a:gd name="T40" fmla="*/ 0 h 29"/>
                      <a:gd name="T41" fmla="*/ 10 w 10"/>
                      <a:gd name="T42" fmla="*/ 29 h 2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0" h="29">
                        <a:moveTo>
                          <a:pt x="7" y="0"/>
                        </a:moveTo>
                        <a:lnTo>
                          <a:pt x="3" y="4"/>
                        </a:lnTo>
                        <a:lnTo>
                          <a:pt x="3" y="18"/>
                        </a:lnTo>
                        <a:lnTo>
                          <a:pt x="0" y="22"/>
                        </a:lnTo>
                        <a:lnTo>
                          <a:pt x="3" y="29"/>
                        </a:lnTo>
                        <a:lnTo>
                          <a:pt x="7" y="2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lnTo>
                          <a:pt x="7" y="8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3" y="4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30" name="Freeform 198"/>
                  <p:cNvSpPr>
                    <a:spLocks/>
                  </p:cNvSpPr>
                  <p:nvPr/>
                </p:nvSpPr>
                <p:spPr bwMode="auto">
                  <a:xfrm>
                    <a:off x="3821" y="2085"/>
                    <a:ext cx="25" cy="18"/>
                  </a:xfrm>
                  <a:custGeom>
                    <a:avLst/>
                    <a:gdLst>
                      <a:gd name="T0" fmla="*/ 25 w 25"/>
                      <a:gd name="T1" fmla="*/ 11 h 18"/>
                      <a:gd name="T2" fmla="*/ 21 w 25"/>
                      <a:gd name="T3" fmla="*/ 8 h 18"/>
                      <a:gd name="T4" fmla="*/ 18 w 25"/>
                      <a:gd name="T5" fmla="*/ 8 h 18"/>
                      <a:gd name="T6" fmla="*/ 18 w 25"/>
                      <a:gd name="T7" fmla="*/ 4 h 18"/>
                      <a:gd name="T8" fmla="*/ 11 w 25"/>
                      <a:gd name="T9" fmla="*/ 4 h 18"/>
                      <a:gd name="T10" fmla="*/ 7 w 25"/>
                      <a:gd name="T11" fmla="*/ 0 h 18"/>
                      <a:gd name="T12" fmla="*/ 0 w 25"/>
                      <a:gd name="T13" fmla="*/ 0 h 18"/>
                      <a:gd name="T14" fmla="*/ 0 w 25"/>
                      <a:gd name="T15" fmla="*/ 8 h 18"/>
                      <a:gd name="T16" fmla="*/ 3 w 25"/>
                      <a:gd name="T17" fmla="*/ 8 h 18"/>
                      <a:gd name="T18" fmla="*/ 3 w 25"/>
                      <a:gd name="T19" fmla="*/ 11 h 18"/>
                      <a:gd name="T20" fmla="*/ 11 w 25"/>
                      <a:gd name="T21" fmla="*/ 11 h 18"/>
                      <a:gd name="T22" fmla="*/ 14 w 25"/>
                      <a:gd name="T23" fmla="*/ 15 h 18"/>
                      <a:gd name="T24" fmla="*/ 21 w 25"/>
                      <a:gd name="T25" fmla="*/ 15 h 18"/>
                      <a:gd name="T26" fmla="*/ 25 w 25"/>
                      <a:gd name="T27" fmla="*/ 18 h 18"/>
                      <a:gd name="T28" fmla="*/ 25 w 25"/>
                      <a:gd name="T29" fmla="*/ 11 h 1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5"/>
                      <a:gd name="T46" fmla="*/ 0 h 18"/>
                      <a:gd name="T47" fmla="*/ 25 w 25"/>
                      <a:gd name="T48" fmla="*/ 18 h 1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5" h="18">
                        <a:moveTo>
                          <a:pt x="25" y="11"/>
                        </a:moveTo>
                        <a:lnTo>
                          <a:pt x="21" y="8"/>
                        </a:lnTo>
                        <a:lnTo>
                          <a:pt x="18" y="8"/>
                        </a:lnTo>
                        <a:lnTo>
                          <a:pt x="18" y="4"/>
                        </a:lnTo>
                        <a:lnTo>
                          <a:pt x="11" y="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3" y="8"/>
                        </a:lnTo>
                        <a:lnTo>
                          <a:pt x="3" y="11"/>
                        </a:lnTo>
                        <a:lnTo>
                          <a:pt x="11" y="11"/>
                        </a:lnTo>
                        <a:lnTo>
                          <a:pt x="14" y="15"/>
                        </a:lnTo>
                        <a:lnTo>
                          <a:pt x="21" y="15"/>
                        </a:lnTo>
                        <a:lnTo>
                          <a:pt x="25" y="18"/>
                        </a:lnTo>
                        <a:lnTo>
                          <a:pt x="25" y="1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31" name="Freeform 199"/>
                  <p:cNvSpPr>
                    <a:spLocks/>
                  </p:cNvSpPr>
                  <p:nvPr/>
                </p:nvSpPr>
                <p:spPr bwMode="auto">
                  <a:xfrm>
                    <a:off x="3846" y="2082"/>
                    <a:ext cx="97" cy="21"/>
                  </a:xfrm>
                  <a:custGeom>
                    <a:avLst/>
                    <a:gdLst>
                      <a:gd name="T0" fmla="*/ 94 w 97"/>
                      <a:gd name="T1" fmla="*/ 14 h 21"/>
                      <a:gd name="T2" fmla="*/ 97 w 97"/>
                      <a:gd name="T3" fmla="*/ 14 h 21"/>
                      <a:gd name="T4" fmla="*/ 94 w 97"/>
                      <a:gd name="T5" fmla="*/ 7 h 21"/>
                      <a:gd name="T6" fmla="*/ 87 w 97"/>
                      <a:gd name="T7" fmla="*/ 3 h 21"/>
                      <a:gd name="T8" fmla="*/ 79 w 97"/>
                      <a:gd name="T9" fmla="*/ 3 h 21"/>
                      <a:gd name="T10" fmla="*/ 72 w 97"/>
                      <a:gd name="T11" fmla="*/ 0 h 21"/>
                      <a:gd name="T12" fmla="*/ 47 w 97"/>
                      <a:gd name="T13" fmla="*/ 0 h 21"/>
                      <a:gd name="T14" fmla="*/ 40 w 97"/>
                      <a:gd name="T15" fmla="*/ 3 h 21"/>
                      <a:gd name="T16" fmla="*/ 29 w 97"/>
                      <a:gd name="T17" fmla="*/ 3 h 21"/>
                      <a:gd name="T18" fmla="*/ 22 w 97"/>
                      <a:gd name="T19" fmla="*/ 7 h 21"/>
                      <a:gd name="T20" fmla="*/ 18 w 97"/>
                      <a:gd name="T21" fmla="*/ 7 h 21"/>
                      <a:gd name="T22" fmla="*/ 11 w 97"/>
                      <a:gd name="T23" fmla="*/ 11 h 21"/>
                      <a:gd name="T24" fmla="*/ 4 w 97"/>
                      <a:gd name="T25" fmla="*/ 11 h 21"/>
                      <a:gd name="T26" fmla="*/ 0 w 97"/>
                      <a:gd name="T27" fmla="*/ 14 h 21"/>
                      <a:gd name="T28" fmla="*/ 0 w 97"/>
                      <a:gd name="T29" fmla="*/ 21 h 21"/>
                      <a:gd name="T30" fmla="*/ 7 w 97"/>
                      <a:gd name="T31" fmla="*/ 18 h 21"/>
                      <a:gd name="T32" fmla="*/ 18 w 97"/>
                      <a:gd name="T33" fmla="*/ 18 h 21"/>
                      <a:gd name="T34" fmla="*/ 25 w 97"/>
                      <a:gd name="T35" fmla="*/ 14 h 21"/>
                      <a:gd name="T36" fmla="*/ 32 w 97"/>
                      <a:gd name="T37" fmla="*/ 11 h 21"/>
                      <a:gd name="T38" fmla="*/ 36 w 97"/>
                      <a:gd name="T39" fmla="*/ 11 h 21"/>
                      <a:gd name="T40" fmla="*/ 43 w 97"/>
                      <a:gd name="T41" fmla="*/ 7 h 21"/>
                      <a:gd name="T42" fmla="*/ 61 w 97"/>
                      <a:gd name="T43" fmla="*/ 7 h 21"/>
                      <a:gd name="T44" fmla="*/ 65 w 97"/>
                      <a:gd name="T45" fmla="*/ 3 h 21"/>
                      <a:gd name="T46" fmla="*/ 72 w 97"/>
                      <a:gd name="T47" fmla="*/ 7 h 21"/>
                      <a:gd name="T48" fmla="*/ 76 w 97"/>
                      <a:gd name="T49" fmla="*/ 7 h 21"/>
                      <a:gd name="T50" fmla="*/ 83 w 97"/>
                      <a:gd name="T51" fmla="*/ 11 h 21"/>
                      <a:gd name="T52" fmla="*/ 87 w 97"/>
                      <a:gd name="T53" fmla="*/ 14 h 21"/>
                      <a:gd name="T54" fmla="*/ 94 w 97"/>
                      <a:gd name="T55" fmla="*/ 18 h 21"/>
                      <a:gd name="T56" fmla="*/ 94 w 97"/>
                      <a:gd name="T57" fmla="*/ 21 h 21"/>
                      <a:gd name="T58" fmla="*/ 94 w 97"/>
                      <a:gd name="T59" fmla="*/ 18 h 21"/>
                      <a:gd name="T60" fmla="*/ 94 w 97"/>
                      <a:gd name="T61" fmla="*/ 21 h 21"/>
                      <a:gd name="T62" fmla="*/ 94 w 97"/>
                      <a:gd name="T63" fmla="*/ 14 h 2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97"/>
                      <a:gd name="T97" fmla="*/ 0 h 21"/>
                      <a:gd name="T98" fmla="*/ 97 w 97"/>
                      <a:gd name="T99" fmla="*/ 21 h 2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97" h="21">
                        <a:moveTo>
                          <a:pt x="94" y="14"/>
                        </a:moveTo>
                        <a:lnTo>
                          <a:pt x="97" y="14"/>
                        </a:lnTo>
                        <a:lnTo>
                          <a:pt x="94" y="7"/>
                        </a:lnTo>
                        <a:lnTo>
                          <a:pt x="87" y="3"/>
                        </a:lnTo>
                        <a:lnTo>
                          <a:pt x="79" y="3"/>
                        </a:lnTo>
                        <a:lnTo>
                          <a:pt x="72" y="0"/>
                        </a:lnTo>
                        <a:lnTo>
                          <a:pt x="47" y="0"/>
                        </a:lnTo>
                        <a:lnTo>
                          <a:pt x="40" y="3"/>
                        </a:lnTo>
                        <a:lnTo>
                          <a:pt x="29" y="3"/>
                        </a:lnTo>
                        <a:lnTo>
                          <a:pt x="22" y="7"/>
                        </a:lnTo>
                        <a:lnTo>
                          <a:pt x="18" y="7"/>
                        </a:lnTo>
                        <a:lnTo>
                          <a:pt x="11" y="11"/>
                        </a:lnTo>
                        <a:lnTo>
                          <a:pt x="4" y="11"/>
                        </a:lnTo>
                        <a:lnTo>
                          <a:pt x="0" y="14"/>
                        </a:lnTo>
                        <a:lnTo>
                          <a:pt x="0" y="21"/>
                        </a:lnTo>
                        <a:lnTo>
                          <a:pt x="7" y="18"/>
                        </a:lnTo>
                        <a:lnTo>
                          <a:pt x="18" y="18"/>
                        </a:lnTo>
                        <a:lnTo>
                          <a:pt x="25" y="14"/>
                        </a:lnTo>
                        <a:lnTo>
                          <a:pt x="32" y="11"/>
                        </a:lnTo>
                        <a:lnTo>
                          <a:pt x="36" y="11"/>
                        </a:lnTo>
                        <a:lnTo>
                          <a:pt x="43" y="7"/>
                        </a:lnTo>
                        <a:lnTo>
                          <a:pt x="61" y="7"/>
                        </a:lnTo>
                        <a:lnTo>
                          <a:pt x="65" y="3"/>
                        </a:lnTo>
                        <a:lnTo>
                          <a:pt x="72" y="7"/>
                        </a:lnTo>
                        <a:lnTo>
                          <a:pt x="76" y="7"/>
                        </a:lnTo>
                        <a:lnTo>
                          <a:pt x="83" y="11"/>
                        </a:lnTo>
                        <a:lnTo>
                          <a:pt x="87" y="14"/>
                        </a:lnTo>
                        <a:lnTo>
                          <a:pt x="94" y="18"/>
                        </a:lnTo>
                        <a:lnTo>
                          <a:pt x="94" y="21"/>
                        </a:lnTo>
                        <a:lnTo>
                          <a:pt x="94" y="18"/>
                        </a:lnTo>
                        <a:lnTo>
                          <a:pt x="94" y="21"/>
                        </a:lnTo>
                        <a:lnTo>
                          <a:pt x="94" y="1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32" name="Freeform 200"/>
                  <p:cNvSpPr>
                    <a:spLocks/>
                  </p:cNvSpPr>
                  <p:nvPr/>
                </p:nvSpPr>
                <p:spPr bwMode="auto">
                  <a:xfrm>
                    <a:off x="3940" y="2093"/>
                    <a:ext cx="57" cy="21"/>
                  </a:xfrm>
                  <a:custGeom>
                    <a:avLst/>
                    <a:gdLst>
                      <a:gd name="T0" fmla="*/ 57 w 57"/>
                      <a:gd name="T1" fmla="*/ 7 h 21"/>
                      <a:gd name="T2" fmla="*/ 54 w 57"/>
                      <a:gd name="T3" fmla="*/ 7 h 21"/>
                      <a:gd name="T4" fmla="*/ 47 w 57"/>
                      <a:gd name="T5" fmla="*/ 10 h 21"/>
                      <a:gd name="T6" fmla="*/ 43 w 57"/>
                      <a:gd name="T7" fmla="*/ 14 h 21"/>
                      <a:gd name="T8" fmla="*/ 39 w 57"/>
                      <a:gd name="T9" fmla="*/ 10 h 21"/>
                      <a:gd name="T10" fmla="*/ 32 w 57"/>
                      <a:gd name="T11" fmla="*/ 7 h 21"/>
                      <a:gd name="T12" fmla="*/ 25 w 57"/>
                      <a:gd name="T13" fmla="*/ 3 h 21"/>
                      <a:gd name="T14" fmla="*/ 18 w 57"/>
                      <a:gd name="T15" fmla="*/ 3 h 21"/>
                      <a:gd name="T16" fmla="*/ 7 w 57"/>
                      <a:gd name="T17" fmla="*/ 0 h 21"/>
                      <a:gd name="T18" fmla="*/ 0 w 57"/>
                      <a:gd name="T19" fmla="*/ 3 h 21"/>
                      <a:gd name="T20" fmla="*/ 0 w 57"/>
                      <a:gd name="T21" fmla="*/ 10 h 21"/>
                      <a:gd name="T22" fmla="*/ 7 w 57"/>
                      <a:gd name="T23" fmla="*/ 7 h 21"/>
                      <a:gd name="T24" fmla="*/ 18 w 57"/>
                      <a:gd name="T25" fmla="*/ 10 h 21"/>
                      <a:gd name="T26" fmla="*/ 21 w 57"/>
                      <a:gd name="T27" fmla="*/ 10 h 21"/>
                      <a:gd name="T28" fmla="*/ 29 w 57"/>
                      <a:gd name="T29" fmla="*/ 14 h 21"/>
                      <a:gd name="T30" fmla="*/ 36 w 57"/>
                      <a:gd name="T31" fmla="*/ 18 h 21"/>
                      <a:gd name="T32" fmla="*/ 43 w 57"/>
                      <a:gd name="T33" fmla="*/ 21 h 21"/>
                      <a:gd name="T34" fmla="*/ 50 w 57"/>
                      <a:gd name="T35" fmla="*/ 18 h 21"/>
                      <a:gd name="T36" fmla="*/ 57 w 57"/>
                      <a:gd name="T37" fmla="*/ 14 h 21"/>
                      <a:gd name="T38" fmla="*/ 57 w 57"/>
                      <a:gd name="T39" fmla="*/ 7 h 21"/>
                      <a:gd name="T40" fmla="*/ 54 w 57"/>
                      <a:gd name="T41" fmla="*/ 7 h 21"/>
                      <a:gd name="T42" fmla="*/ 57 w 57"/>
                      <a:gd name="T43" fmla="*/ 7 h 2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57"/>
                      <a:gd name="T67" fmla="*/ 0 h 21"/>
                      <a:gd name="T68" fmla="*/ 57 w 57"/>
                      <a:gd name="T69" fmla="*/ 21 h 21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57" h="21">
                        <a:moveTo>
                          <a:pt x="57" y="7"/>
                        </a:moveTo>
                        <a:lnTo>
                          <a:pt x="54" y="7"/>
                        </a:lnTo>
                        <a:lnTo>
                          <a:pt x="47" y="10"/>
                        </a:lnTo>
                        <a:lnTo>
                          <a:pt x="43" y="14"/>
                        </a:lnTo>
                        <a:lnTo>
                          <a:pt x="39" y="10"/>
                        </a:lnTo>
                        <a:lnTo>
                          <a:pt x="32" y="7"/>
                        </a:lnTo>
                        <a:lnTo>
                          <a:pt x="25" y="3"/>
                        </a:lnTo>
                        <a:lnTo>
                          <a:pt x="18" y="3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7" y="7"/>
                        </a:lnTo>
                        <a:lnTo>
                          <a:pt x="18" y="10"/>
                        </a:lnTo>
                        <a:lnTo>
                          <a:pt x="21" y="10"/>
                        </a:lnTo>
                        <a:lnTo>
                          <a:pt x="29" y="14"/>
                        </a:lnTo>
                        <a:lnTo>
                          <a:pt x="36" y="18"/>
                        </a:lnTo>
                        <a:lnTo>
                          <a:pt x="43" y="21"/>
                        </a:lnTo>
                        <a:lnTo>
                          <a:pt x="50" y="18"/>
                        </a:lnTo>
                        <a:lnTo>
                          <a:pt x="57" y="14"/>
                        </a:lnTo>
                        <a:lnTo>
                          <a:pt x="57" y="7"/>
                        </a:lnTo>
                        <a:lnTo>
                          <a:pt x="54" y="7"/>
                        </a:lnTo>
                        <a:lnTo>
                          <a:pt x="57" y="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33" name="Freeform 201"/>
                  <p:cNvSpPr>
                    <a:spLocks/>
                  </p:cNvSpPr>
                  <p:nvPr/>
                </p:nvSpPr>
                <p:spPr bwMode="auto">
                  <a:xfrm>
                    <a:off x="3997" y="2100"/>
                    <a:ext cx="40" cy="36"/>
                  </a:xfrm>
                  <a:custGeom>
                    <a:avLst/>
                    <a:gdLst>
                      <a:gd name="T0" fmla="*/ 40 w 40"/>
                      <a:gd name="T1" fmla="*/ 25 h 36"/>
                      <a:gd name="T2" fmla="*/ 22 w 40"/>
                      <a:gd name="T3" fmla="*/ 25 h 36"/>
                      <a:gd name="T4" fmla="*/ 22 w 40"/>
                      <a:gd name="T5" fmla="*/ 18 h 36"/>
                      <a:gd name="T6" fmla="*/ 18 w 40"/>
                      <a:gd name="T7" fmla="*/ 14 h 36"/>
                      <a:gd name="T8" fmla="*/ 15 w 40"/>
                      <a:gd name="T9" fmla="*/ 7 h 36"/>
                      <a:gd name="T10" fmla="*/ 8 w 40"/>
                      <a:gd name="T11" fmla="*/ 0 h 36"/>
                      <a:gd name="T12" fmla="*/ 0 w 40"/>
                      <a:gd name="T13" fmla="*/ 0 h 36"/>
                      <a:gd name="T14" fmla="*/ 0 w 40"/>
                      <a:gd name="T15" fmla="*/ 7 h 36"/>
                      <a:gd name="T16" fmla="*/ 4 w 40"/>
                      <a:gd name="T17" fmla="*/ 7 h 36"/>
                      <a:gd name="T18" fmla="*/ 8 w 40"/>
                      <a:gd name="T19" fmla="*/ 11 h 36"/>
                      <a:gd name="T20" fmla="*/ 11 w 40"/>
                      <a:gd name="T21" fmla="*/ 18 h 36"/>
                      <a:gd name="T22" fmla="*/ 15 w 40"/>
                      <a:gd name="T23" fmla="*/ 21 h 36"/>
                      <a:gd name="T24" fmla="*/ 18 w 40"/>
                      <a:gd name="T25" fmla="*/ 29 h 36"/>
                      <a:gd name="T26" fmla="*/ 22 w 40"/>
                      <a:gd name="T27" fmla="*/ 32 h 36"/>
                      <a:gd name="T28" fmla="*/ 33 w 40"/>
                      <a:gd name="T29" fmla="*/ 36 h 36"/>
                      <a:gd name="T30" fmla="*/ 40 w 40"/>
                      <a:gd name="T31" fmla="*/ 29 h 36"/>
                      <a:gd name="T32" fmla="*/ 36 w 40"/>
                      <a:gd name="T33" fmla="*/ 29 h 36"/>
                      <a:gd name="T34" fmla="*/ 40 w 40"/>
                      <a:gd name="T35" fmla="*/ 25 h 36"/>
                      <a:gd name="T36" fmla="*/ 40 w 40"/>
                      <a:gd name="T37" fmla="*/ 21 h 36"/>
                      <a:gd name="T38" fmla="*/ 36 w 40"/>
                      <a:gd name="T39" fmla="*/ 25 h 36"/>
                      <a:gd name="T40" fmla="*/ 40 w 40"/>
                      <a:gd name="T41" fmla="*/ 25 h 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0"/>
                      <a:gd name="T64" fmla="*/ 0 h 36"/>
                      <a:gd name="T65" fmla="*/ 40 w 40"/>
                      <a:gd name="T66" fmla="*/ 36 h 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0" h="36">
                        <a:moveTo>
                          <a:pt x="40" y="25"/>
                        </a:moveTo>
                        <a:lnTo>
                          <a:pt x="22" y="25"/>
                        </a:lnTo>
                        <a:lnTo>
                          <a:pt x="22" y="18"/>
                        </a:lnTo>
                        <a:lnTo>
                          <a:pt x="18" y="14"/>
                        </a:lnTo>
                        <a:lnTo>
                          <a:pt x="15" y="7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  <a:lnTo>
                          <a:pt x="8" y="11"/>
                        </a:lnTo>
                        <a:lnTo>
                          <a:pt x="11" y="18"/>
                        </a:lnTo>
                        <a:lnTo>
                          <a:pt x="15" y="21"/>
                        </a:lnTo>
                        <a:lnTo>
                          <a:pt x="18" y="29"/>
                        </a:lnTo>
                        <a:lnTo>
                          <a:pt x="22" y="32"/>
                        </a:lnTo>
                        <a:lnTo>
                          <a:pt x="33" y="36"/>
                        </a:lnTo>
                        <a:lnTo>
                          <a:pt x="40" y="29"/>
                        </a:lnTo>
                        <a:lnTo>
                          <a:pt x="36" y="29"/>
                        </a:lnTo>
                        <a:lnTo>
                          <a:pt x="40" y="25"/>
                        </a:lnTo>
                        <a:lnTo>
                          <a:pt x="40" y="21"/>
                        </a:lnTo>
                        <a:lnTo>
                          <a:pt x="36" y="25"/>
                        </a:lnTo>
                        <a:lnTo>
                          <a:pt x="40" y="2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34" name="Freeform 202"/>
                  <p:cNvSpPr>
                    <a:spLocks/>
                  </p:cNvSpPr>
                  <p:nvPr/>
                </p:nvSpPr>
                <p:spPr bwMode="auto">
                  <a:xfrm>
                    <a:off x="4030" y="2125"/>
                    <a:ext cx="18" cy="54"/>
                  </a:xfrm>
                  <a:custGeom>
                    <a:avLst/>
                    <a:gdLst>
                      <a:gd name="T0" fmla="*/ 7 w 18"/>
                      <a:gd name="T1" fmla="*/ 54 h 54"/>
                      <a:gd name="T2" fmla="*/ 7 w 18"/>
                      <a:gd name="T3" fmla="*/ 47 h 54"/>
                      <a:gd name="T4" fmla="*/ 11 w 18"/>
                      <a:gd name="T5" fmla="*/ 40 h 54"/>
                      <a:gd name="T6" fmla="*/ 14 w 18"/>
                      <a:gd name="T7" fmla="*/ 36 h 54"/>
                      <a:gd name="T8" fmla="*/ 14 w 18"/>
                      <a:gd name="T9" fmla="*/ 25 h 54"/>
                      <a:gd name="T10" fmla="*/ 18 w 18"/>
                      <a:gd name="T11" fmla="*/ 22 h 54"/>
                      <a:gd name="T12" fmla="*/ 18 w 18"/>
                      <a:gd name="T13" fmla="*/ 15 h 54"/>
                      <a:gd name="T14" fmla="*/ 14 w 18"/>
                      <a:gd name="T15" fmla="*/ 4 h 54"/>
                      <a:gd name="T16" fmla="*/ 7 w 18"/>
                      <a:gd name="T17" fmla="*/ 0 h 54"/>
                      <a:gd name="T18" fmla="*/ 3 w 18"/>
                      <a:gd name="T19" fmla="*/ 4 h 54"/>
                      <a:gd name="T20" fmla="*/ 7 w 18"/>
                      <a:gd name="T21" fmla="*/ 11 h 54"/>
                      <a:gd name="T22" fmla="*/ 11 w 18"/>
                      <a:gd name="T23" fmla="*/ 15 h 54"/>
                      <a:gd name="T24" fmla="*/ 11 w 18"/>
                      <a:gd name="T25" fmla="*/ 22 h 54"/>
                      <a:gd name="T26" fmla="*/ 7 w 18"/>
                      <a:gd name="T27" fmla="*/ 25 h 54"/>
                      <a:gd name="T28" fmla="*/ 7 w 18"/>
                      <a:gd name="T29" fmla="*/ 33 h 54"/>
                      <a:gd name="T30" fmla="*/ 3 w 18"/>
                      <a:gd name="T31" fmla="*/ 40 h 54"/>
                      <a:gd name="T32" fmla="*/ 0 w 18"/>
                      <a:gd name="T33" fmla="*/ 47 h 54"/>
                      <a:gd name="T34" fmla="*/ 0 w 18"/>
                      <a:gd name="T35" fmla="*/ 54 h 54"/>
                      <a:gd name="T36" fmla="*/ 7 w 18"/>
                      <a:gd name="T37" fmla="*/ 54 h 5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8"/>
                      <a:gd name="T58" fmla="*/ 0 h 54"/>
                      <a:gd name="T59" fmla="*/ 18 w 18"/>
                      <a:gd name="T60" fmla="*/ 54 h 54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8" h="54">
                        <a:moveTo>
                          <a:pt x="7" y="54"/>
                        </a:moveTo>
                        <a:lnTo>
                          <a:pt x="7" y="47"/>
                        </a:lnTo>
                        <a:lnTo>
                          <a:pt x="11" y="40"/>
                        </a:lnTo>
                        <a:lnTo>
                          <a:pt x="14" y="36"/>
                        </a:lnTo>
                        <a:lnTo>
                          <a:pt x="14" y="25"/>
                        </a:lnTo>
                        <a:lnTo>
                          <a:pt x="18" y="22"/>
                        </a:lnTo>
                        <a:lnTo>
                          <a:pt x="18" y="15"/>
                        </a:lnTo>
                        <a:lnTo>
                          <a:pt x="14" y="4"/>
                        </a:lnTo>
                        <a:lnTo>
                          <a:pt x="7" y="0"/>
                        </a:lnTo>
                        <a:lnTo>
                          <a:pt x="3" y="4"/>
                        </a:lnTo>
                        <a:lnTo>
                          <a:pt x="7" y="11"/>
                        </a:lnTo>
                        <a:lnTo>
                          <a:pt x="11" y="15"/>
                        </a:lnTo>
                        <a:lnTo>
                          <a:pt x="11" y="22"/>
                        </a:lnTo>
                        <a:lnTo>
                          <a:pt x="7" y="25"/>
                        </a:lnTo>
                        <a:lnTo>
                          <a:pt x="7" y="33"/>
                        </a:lnTo>
                        <a:lnTo>
                          <a:pt x="3" y="40"/>
                        </a:lnTo>
                        <a:lnTo>
                          <a:pt x="0" y="47"/>
                        </a:lnTo>
                        <a:lnTo>
                          <a:pt x="0" y="54"/>
                        </a:lnTo>
                        <a:lnTo>
                          <a:pt x="7" y="5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35" name="Freeform 203"/>
                  <p:cNvSpPr>
                    <a:spLocks/>
                  </p:cNvSpPr>
                  <p:nvPr/>
                </p:nvSpPr>
                <p:spPr bwMode="auto">
                  <a:xfrm>
                    <a:off x="4005" y="2179"/>
                    <a:ext cx="32" cy="83"/>
                  </a:xfrm>
                  <a:custGeom>
                    <a:avLst/>
                    <a:gdLst>
                      <a:gd name="T0" fmla="*/ 7 w 32"/>
                      <a:gd name="T1" fmla="*/ 79 h 83"/>
                      <a:gd name="T2" fmla="*/ 7 w 32"/>
                      <a:gd name="T3" fmla="*/ 83 h 83"/>
                      <a:gd name="T4" fmla="*/ 14 w 32"/>
                      <a:gd name="T5" fmla="*/ 72 h 83"/>
                      <a:gd name="T6" fmla="*/ 18 w 32"/>
                      <a:gd name="T7" fmla="*/ 65 h 83"/>
                      <a:gd name="T8" fmla="*/ 21 w 32"/>
                      <a:gd name="T9" fmla="*/ 54 h 83"/>
                      <a:gd name="T10" fmla="*/ 28 w 32"/>
                      <a:gd name="T11" fmla="*/ 43 h 83"/>
                      <a:gd name="T12" fmla="*/ 32 w 32"/>
                      <a:gd name="T13" fmla="*/ 33 h 83"/>
                      <a:gd name="T14" fmla="*/ 32 w 32"/>
                      <a:gd name="T15" fmla="*/ 0 h 83"/>
                      <a:gd name="T16" fmla="*/ 25 w 32"/>
                      <a:gd name="T17" fmla="*/ 0 h 83"/>
                      <a:gd name="T18" fmla="*/ 25 w 32"/>
                      <a:gd name="T19" fmla="*/ 33 h 83"/>
                      <a:gd name="T20" fmla="*/ 21 w 32"/>
                      <a:gd name="T21" fmla="*/ 43 h 83"/>
                      <a:gd name="T22" fmla="*/ 14 w 32"/>
                      <a:gd name="T23" fmla="*/ 51 h 83"/>
                      <a:gd name="T24" fmla="*/ 10 w 32"/>
                      <a:gd name="T25" fmla="*/ 61 h 83"/>
                      <a:gd name="T26" fmla="*/ 7 w 32"/>
                      <a:gd name="T27" fmla="*/ 69 h 83"/>
                      <a:gd name="T28" fmla="*/ 0 w 32"/>
                      <a:gd name="T29" fmla="*/ 79 h 83"/>
                      <a:gd name="T30" fmla="*/ 7 w 32"/>
                      <a:gd name="T31" fmla="*/ 79 h 83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2"/>
                      <a:gd name="T49" fmla="*/ 0 h 83"/>
                      <a:gd name="T50" fmla="*/ 32 w 32"/>
                      <a:gd name="T51" fmla="*/ 83 h 83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2" h="83">
                        <a:moveTo>
                          <a:pt x="7" y="79"/>
                        </a:moveTo>
                        <a:lnTo>
                          <a:pt x="7" y="83"/>
                        </a:lnTo>
                        <a:lnTo>
                          <a:pt x="14" y="72"/>
                        </a:lnTo>
                        <a:lnTo>
                          <a:pt x="18" y="65"/>
                        </a:lnTo>
                        <a:lnTo>
                          <a:pt x="21" y="54"/>
                        </a:lnTo>
                        <a:lnTo>
                          <a:pt x="28" y="43"/>
                        </a:lnTo>
                        <a:lnTo>
                          <a:pt x="32" y="33"/>
                        </a:lnTo>
                        <a:lnTo>
                          <a:pt x="32" y="0"/>
                        </a:lnTo>
                        <a:lnTo>
                          <a:pt x="25" y="0"/>
                        </a:lnTo>
                        <a:lnTo>
                          <a:pt x="25" y="33"/>
                        </a:lnTo>
                        <a:lnTo>
                          <a:pt x="21" y="43"/>
                        </a:lnTo>
                        <a:lnTo>
                          <a:pt x="14" y="51"/>
                        </a:lnTo>
                        <a:lnTo>
                          <a:pt x="10" y="61"/>
                        </a:lnTo>
                        <a:lnTo>
                          <a:pt x="7" y="69"/>
                        </a:lnTo>
                        <a:lnTo>
                          <a:pt x="0" y="79"/>
                        </a:lnTo>
                        <a:lnTo>
                          <a:pt x="7" y="79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36" name="Freeform 204"/>
                  <p:cNvSpPr>
                    <a:spLocks/>
                  </p:cNvSpPr>
                  <p:nvPr/>
                </p:nvSpPr>
                <p:spPr bwMode="auto">
                  <a:xfrm>
                    <a:off x="4005" y="2258"/>
                    <a:ext cx="10" cy="65"/>
                  </a:xfrm>
                  <a:custGeom>
                    <a:avLst/>
                    <a:gdLst>
                      <a:gd name="T0" fmla="*/ 7 w 10"/>
                      <a:gd name="T1" fmla="*/ 65 h 65"/>
                      <a:gd name="T2" fmla="*/ 10 w 10"/>
                      <a:gd name="T3" fmla="*/ 47 h 65"/>
                      <a:gd name="T4" fmla="*/ 10 w 10"/>
                      <a:gd name="T5" fmla="*/ 33 h 65"/>
                      <a:gd name="T6" fmla="*/ 7 w 10"/>
                      <a:gd name="T7" fmla="*/ 18 h 65"/>
                      <a:gd name="T8" fmla="*/ 7 w 10"/>
                      <a:gd name="T9" fmla="*/ 0 h 65"/>
                      <a:gd name="T10" fmla="*/ 0 w 10"/>
                      <a:gd name="T11" fmla="*/ 0 h 65"/>
                      <a:gd name="T12" fmla="*/ 0 w 10"/>
                      <a:gd name="T13" fmla="*/ 18 h 65"/>
                      <a:gd name="T14" fmla="*/ 3 w 10"/>
                      <a:gd name="T15" fmla="*/ 33 h 65"/>
                      <a:gd name="T16" fmla="*/ 3 w 10"/>
                      <a:gd name="T17" fmla="*/ 47 h 65"/>
                      <a:gd name="T18" fmla="*/ 0 w 10"/>
                      <a:gd name="T19" fmla="*/ 65 h 65"/>
                      <a:gd name="T20" fmla="*/ 7 w 10"/>
                      <a:gd name="T21" fmla="*/ 65 h 6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0"/>
                      <a:gd name="T34" fmla="*/ 0 h 65"/>
                      <a:gd name="T35" fmla="*/ 10 w 10"/>
                      <a:gd name="T36" fmla="*/ 65 h 6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0" h="65">
                        <a:moveTo>
                          <a:pt x="7" y="65"/>
                        </a:moveTo>
                        <a:lnTo>
                          <a:pt x="10" y="47"/>
                        </a:lnTo>
                        <a:lnTo>
                          <a:pt x="10" y="33"/>
                        </a:lnTo>
                        <a:lnTo>
                          <a:pt x="7" y="18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3" y="33"/>
                        </a:lnTo>
                        <a:lnTo>
                          <a:pt x="3" y="47"/>
                        </a:lnTo>
                        <a:lnTo>
                          <a:pt x="0" y="65"/>
                        </a:lnTo>
                        <a:lnTo>
                          <a:pt x="7" y="6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37" name="Freeform 205"/>
                  <p:cNvSpPr>
                    <a:spLocks/>
                  </p:cNvSpPr>
                  <p:nvPr/>
                </p:nvSpPr>
                <p:spPr bwMode="auto">
                  <a:xfrm>
                    <a:off x="4005" y="2323"/>
                    <a:ext cx="10" cy="47"/>
                  </a:xfrm>
                  <a:custGeom>
                    <a:avLst/>
                    <a:gdLst>
                      <a:gd name="T0" fmla="*/ 3 w 10"/>
                      <a:gd name="T1" fmla="*/ 47 h 47"/>
                      <a:gd name="T2" fmla="*/ 7 w 10"/>
                      <a:gd name="T3" fmla="*/ 47 h 47"/>
                      <a:gd name="T4" fmla="*/ 10 w 10"/>
                      <a:gd name="T5" fmla="*/ 36 h 47"/>
                      <a:gd name="T6" fmla="*/ 10 w 10"/>
                      <a:gd name="T7" fmla="*/ 11 h 47"/>
                      <a:gd name="T8" fmla="*/ 7 w 10"/>
                      <a:gd name="T9" fmla="*/ 0 h 47"/>
                      <a:gd name="T10" fmla="*/ 0 w 10"/>
                      <a:gd name="T11" fmla="*/ 0 h 47"/>
                      <a:gd name="T12" fmla="*/ 3 w 10"/>
                      <a:gd name="T13" fmla="*/ 11 h 47"/>
                      <a:gd name="T14" fmla="*/ 3 w 10"/>
                      <a:gd name="T15" fmla="*/ 33 h 47"/>
                      <a:gd name="T16" fmla="*/ 0 w 10"/>
                      <a:gd name="T17" fmla="*/ 44 h 47"/>
                      <a:gd name="T18" fmla="*/ 3 w 10"/>
                      <a:gd name="T19" fmla="*/ 47 h 47"/>
                      <a:gd name="T20" fmla="*/ 7 w 10"/>
                      <a:gd name="T21" fmla="*/ 47 h 47"/>
                      <a:gd name="T22" fmla="*/ 3 w 10"/>
                      <a:gd name="T23" fmla="*/ 47 h 4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0"/>
                      <a:gd name="T37" fmla="*/ 0 h 47"/>
                      <a:gd name="T38" fmla="*/ 10 w 10"/>
                      <a:gd name="T39" fmla="*/ 47 h 4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0" h="47">
                        <a:moveTo>
                          <a:pt x="3" y="47"/>
                        </a:moveTo>
                        <a:lnTo>
                          <a:pt x="7" y="47"/>
                        </a:lnTo>
                        <a:lnTo>
                          <a:pt x="10" y="36"/>
                        </a:lnTo>
                        <a:lnTo>
                          <a:pt x="10" y="1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3" y="11"/>
                        </a:lnTo>
                        <a:lnTo>
                          <a:pt x="3" y="33"/>
                        </a:lnTo>
                        <a:lnTo>
                          <a:pt x="0" y="44"/>
                        </a:lnTo>
                        <a:lnTo>
                          <a:pt x="3" y="47"/>
                        </a:lnTo>
                        <a:lnTo>
                          <a:pt x="7" y="47"/>
                        </a:lnTo>
                        <a:lnTo>
                          <a:pt x="3" y="4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38" name="Freeform 206"/>
                  <p:cNvSpPr>
                    <a:spLocks/>
                  </p:cNvSpPr>
                  <p:nvPr/>
                </p:nvSpPr>
                <p:spPr bwMode="auto">
                  <a:xfrm>
                    <a:off x="3915" y="2367"/>
                    <a:ext cx="93" cy="46"/>
                  </a:xfrm>
                  <a:custGeom>
                    <a:avLst/>
                    <a:gdLst>
                      <a:gd name="T0" fmla="*/ 3 w 93"/>
                      <a:gd name="T1" fmla="*/ 43 h 46"/>
                      <a:gd name="T2" fmla="*/ 3 w 93"/>
                      <a:gd name="T3" fmla="*/ 46 h 46"/>
                      <a:gd name="T4" fmla="*/ 14 w 93"/>
                      <a:gd name="T5" fmla="*/ 39 h 46"/>
                      <a:gd name="T6" fmla="*/ 25 w 93"/>
                      <a:gd name="T7" fmla="*/ 36 h 46"/>
                      <a:gd name="T8" fmla="*/ 39 w 93"/>
                      <a:gd name="T9" fmla="*/ 32 h 46"/>
                      <a:gd name="T10" fmla="*/ 50 w 93"/>
                      <a:gd name="T11" fmla="*/ 28 h 46"/>
                      <a:gd name="T12" fmla="*/ 61 w 93"/>
                      <a:gd name="T13" fmla="*/ 25 h 46"/>
                      <a:gd name="T14" fmla="*/ 72 w 93"/>
                      <a:gd name="T15" fmla="*/ 21 h 46"/>
                      <a:gd name="T16" fmla="*/ 82 w 93"/>
                      <a:gd name="T17" fmla="*/ 14 h 46"/>
                      <a:gd name="T18" fmla="*/ 93 w 93"/>
                      <a:gd name="T19" fmla="*/ 3 h 46"/>
                      <a:gd name="T20" fmla="*/ 90 w 93"/>
                      <a:gd name="T21" fmla="*/ 0 h 46"/>
                      <a:gd name="T22" fmla="*/ 79 w 93"/>
                      <a:gd name="T23" fmla="*/ 7 h 46"/>
                      <a:gd name="T24" fmla="*/ 68 w 93"/>
                      <a:gd name="T25" fmla="*/ 14 h 46"/>
                      <a:gd name="T26" fmla="*/ 61 w 93"/>
                      <a:gd name="T27" fmla="*/ 18 h 46"/>
                      <a:gd name="T28" fmla="*/ 46 w 93"/>
                      <a:gd name="T29" fmla="*/ 21 h 46"/>
                      <a:gd name="T30" fmla="*/ 36 w 93"/>
                      <a:gd name="T31" fmla="*/ 25 h 46"/>
                      <a:gd name="T32" fmla="*/ 25 w 93"/>
                      <a:gd name="T33" fmla="*/ 28 h 46"/>
                      <a:gd name="T34" fmla="*/ 10 w 93"/>
                      <a:gd name="T35" fmla="*/ 36 h 46"/>
                      <a:gd name="T36" fmla="*/ 0 w 93"/>
                      <a:gd name="T37" fmla="*/ 39 h 46"/>
                      <a:gd name="T38" fmla="*/ 3 w 93"/>
                      <a:gd name="T39" fmla="*/ 43 h 4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93"/>
                      <a:gd name="T61" fmla="*/ 0 h 46"/>
                      <a:gd name="T62" fmla="*/ 93 w 93"/>
                      <a:gd name="T63" fmla="*/ 46 h 4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93" h="46">
                        <a:moveTo>
                          <a:pt x="3" y="43"/>
                        </a:moveTo>
                        <a:lnTo>
                          <a:pt x="3" y="46"/>
                        </a:lnTo>
                        <a:lnTo>
                          <a:pt x="14" y="39"/>
                        </a:lnTo>
                        <a:lnTo>
                          <a:pt x="25" y="36"/>
                        </a:lnTo>
                        <a:lnTo>
                          <a:pt x="39" y="32"/>
                        </a:lnTo>
                        <a:lnTo>
                          <a:pt x="50" y="28"/>
                        </a:lnTo>
                        <a:lnTo>
                          <a:pt x="61" y="25"/>
                        </a:lnTo>
                        <a:lnTo>
                          <a:pt x="72" y="21"/>
                        </a:lnTo>
                        <a:lnTo>
                          <a:pt x="82" y="14"/>
                        </a:lnTo>
                        <a:lnTo>
                          <a:pt x="93" y="3"/>
                        </a:lnTo>
                        <a:lnTo>
                          <a:pt x="90" y="0"/>
                        </a:lnTo>
                        <a:lnTo>
                          <a:pt x="79" y="7"/>
                        </a:lnTo>
                        <a:lnTo>
                          <a:pt x="68" y="14"/>
                        </a:lnTo>
                        <a:lnTo>
                          <a:pt x="61" y="18"/>
                        </a:lnTo>
                        <a:lnTo>
                          <a:pt x="46" y="21"/>
                        </a:lnTo>
                        <a:lnTo>
                          <a:pt x="36" y="25"/>
                        </a:lnTo>
                        <a:lnTo>
                          <a:pt x="25" y="28"/>
                        </a:lnTo>
                        <a:lnTo>
                          <a:pt x="10" y="36"/>
                        </a:lnTo>
                        <a:lnTo>
                          <a:pt x="0" y="39"/>
                        </a:lnTo>
                        <a:lnTo>
                          <a:pt x="3" y="4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39" name="Freeform 207"/>
                  <p:cNvSpPr>
                    <a:spLocks/>
                  </p:cNvSpPr>
                  <p:nvPr/>
                </p:nvSpPr>
                <p:spPr bwMode="auto">
                  <a:xfrm>
                    <a:off x="3871" y="2406"/>
                    <a:ext cx="47" cy="40"/>
                  </a:xfrm>
                  <a:custGeom>
                    <a:avLst/>
                    <a:gdLst>
                      <a:gd name="T0" fmla="*/ 4 w 47"/>
                      <a:gd name="T1" fmla="*/ 40 h 40"/>
                      <a:gd name="T2" fmla="*/ 47 w 47"/>
                      <a:gd name="T3" fmla="*/ 4 h 40"/>
                      <a:gd name="T4" fmla="*/ 44 w 47"/>
                      <a:gd name="T5" fmla="*/ 0 h 40"/>
                      <a:gd name="T6" fmla="*/ 0 w 47"/>
                      <a:gd name="T7" fmla="*/ 33 h 40"/>
                      <a:gd name="T8" fmla="*/ 4 w 47"/>
                      <a:gd name="T9" fmla="*/ 40 h 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7"/>
                      <a:gd name="T16" fmla="*/ 0 h 40"/>
                      <a:gd name="T17" fmla="*/ 47 w 47"/>
                      <a:gd name="T18" fmla="*/ 40 h 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7" h="40">
                        <a:moveTo>
                          <a:pt x="4" y="40"/>
                        </a:moveTo>
                        <a:lnTo>
                          <a:pt x="47" y="4"/>
                        </a:lnTo>
                        <a:lnTo>
                          <a:pt x="44" y="0"/>
                        </a:lnTo>
                        <a:lnTo>
                          <a:pt x="0" y="33"/>
                        </a:lnTo>
                        <a:lnTo>
                          <a:pt x="4" y="4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40" name="Freeform 208"/>
                  <p:cNvSpPr>
                    <a:spLocks/>
                  </p:cNvSpPr>
                  <p:nvPr/>
                </p:nvSpPr>
                <p:spPr bwMode="auto">
                  <a:xfrm>
                    <a:off x="3799" y="2439"/>
                    <a:ext cx="76" cy="36"/>
                  </a:xfrm>
                  <a:custGeom>
                    <a:avLst/>
                    <a:gdLst>
                      <a:gd name="T0" fmla="*/ 4 w 76"/>
                      <a:gd name="T1" fmla="*/ 36 h 36"/>
                      <a:gd name="T2" fmla="*/ 11 w 76"/>
                      <a:gd name="T3" fmla="*/ 29 h 36"/>
                      <a:gd name="T4" fmla="*/ 22 w 76"/>
                      <a:gd name="T5" fmla="*/ 25 h 36"/>
                      <a:gd name="T6" fmla="*/ 29 w 76"/>
                      <a:gd name="T7" fmla="*/ 21 h 36"/>
                      <a:gd name="T8" fmla="*/ 40 w 76"/>
                      <a:gd name="T9" fmla="*/ 18 h 36"/>
                      <a:gd name="T10" fmla="*/ 47 w 76"/>
                      <a:gd name="T11" fmla="*/ 14 h 36"/>
                      <a:gd name="T12" fmla="*/ 58 w 76"/>
                      <a:gd name="T13" fmla="*/ 14 h 36"/>
                      <a:gd name="T14" fmla="*/ 65 w 76"/>
                      <a:gd name="T15" fmla="*/ 11 h 36"/>
                      <a:gd name="T16" fmla="*/ 76 w 76"/>
                      <a:gd name="T17" fmla="*/ 7 h 36"/>
                      <a:gd name="T18" fmla="*/ 72 w 76"/>
                      <a:gd name="T19" fmla="*/ 0 h 36"/>
                      <a:gd name="T20" fmla="*/ 65 w 76"/>
                      <a:gd name="T21" fmla="*/ 3 h 36"/>
                      <a:gd name="T22" fmla="*/ 54 w 76"/>
                      <a:gd name="T23" fmla="*/ 7 h 36"/>
                      <a:gd name="T24" fmla="*/ 43 w 76"/>
                      <a:gd name="T25" fmla="*/ 7 h 36"/>
                      <a:gd name="T26" fmla="*/ 36 w 76"/>
                      <a:gd name="T27" fmla="*/ 11 h 36"/>
                      <a:gd name="T28" fmla="*/ 25 w 76"/>
                      <a:gd name="T29" fmla="*/ 14 h 36"/>
                      <a:gd name="T30" fmla="*/ 18 w 76"/>
                      <a:gd name="T31" fmla="*/ 18 h 36"/>
                      <a:gd name="T32" fmla="*/ 7 w 76"/>
                      <a:gd name="T33" fmla="*/ 21 h 36"/>
                      <a:gd name="T34" fmla="*/ 0 w 76"/>
                      <a:gd name="T35" fmla="*/ 29 h 36"/>
                      <a:gd name="T36" fmla="*/ 4 w 76"/>
                      <a:gd name="T37" fmla="*/ 36 h 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76"/>
                      <a:gd name="T58" fmla="*/ 0 h 36"/>
                      <a:gd name="T59" fmla="*/ 76 w 76"/>
                      <a:gd name="T60" fmla="*/ 36 h 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76" h="36">
                        <a:moveTo>
                          <a:pt x="4" y="36"/>
                        </a:moveTo>
                        <a:lnTo>
                          <a:pt x="11" y="29"/>
                        </a:lnTo>
                        <a:lnTo>
                          <a:pt x="22" y="25"/>
                        </a:lnTo>
                        <a:lnTo>
                          <a:pt x="29" y="21"/>
                        </a:lnTo>
                        <a:lnTo>
                          <a:pt x="40" y="18"/>
                        </a:lnTo>
                        <a:lnTo>
                          <a:pt x="47" y="14"/>
                        </a:lnTo>
                        <a:lnTo>
                          <a:pt x="58" y="14"/>
                        </a:lnTo>
                        <a:lnTo>
                          <a:pt x="65" y="11"/>
                        </a:lnTo>
                        <a:lnTo>
                          <a:pt x="76" y="7"/>
                        </a:lnTo>
                        <a:lnTo>
                          <a:pt x="72" y="0"/>
                        </a:lnTo>
                        <a:lnTo>
                          <a:pt x="65" y="3"/>
                        </a:lnTo>
                        <a:lnTo>
                          <a:pt x="54" y="7"/>
                        </a:lnTo>
                        <a:lnTo>
                          <a:pt x="43" y="7"/>
                        </a:lnTo>
                        <a:lnTo>
                          <a:pt x="36" y="11"/>
                        </a:lnTo>
                        <a:lnTo>
                          <a:pt x="25" y="14"/>
                        </a:lnTo>
                        <a:lnTo>
                          <a:pt x="18" y="18"/>
                        </a:lnTo>
                        <a:lnTo>
                          <a:pt x="7" y="21"/>
                        </a:lnTo>
                        <a:lnTo>
                          <a:pt x="0" y="29"/>
                        </a:lnTo>
                        <a:lnTo>
                          <a:pt x="4" y="36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41" name="Freeform 209"/>
                  <p:cNvSpPr>
                    <a:spLocks/>
                  </p:cNvSpPr>
                  <p:nvPr/>
                </p:nvSpPr>
                <p:spPr bwMode="auto">
                  <a:xfrm>
                    <a:off x="3796" y="2468"/>
                    <a:ext cx="7" cy="25"/>
                  </a:xfrm>
                  <a:custGeom>
                    <a:avLst/>
                    <a:gdLst>
                      <a:gd name="T0" fmla="*/ 7 w 7"/>
                      <a:gd name="T1" fmla="*/ 21 h 25"/>
                      <a:gd name="T2" fmla="*/ 7 w 7"/>
                      <a:gd name="T3" fmla="*/ 25 h 25"/>
                      <a:gd name="T4" fmla="*/ 7 w 7"/>
                      <a:gd name="T5" fmla="*/ 7 h 25"/>
                      <a:gd name="T6" fmla="*/ 3 w 7"/>
                      <a:gd name="T7" fmla="*/ 0 h 25"/>
                      <a:gd name="T8" fmla="*/ 0 w 7"/>
                      <a:gd name="T9" fmla="*/ 7 h 25"/>
                      <a:gd name="T10" fmla="*/ 0 w 7"/>
                      <a:gd name="T11" fmla="*/ 25 h 25"/>
                      <a:gd name="T12" fmla="*/ 3 w 7"/>
                      <a:gd name="T13" fmla="*/ 25 h 25"/>
                      <a:gd name="T14" fmla="*/ 0 w 7"/>
                      <a:gd name="T15" fmla="*/ 25 h 25"/>
                      <a:gd name="T16" fmla="*/ 3 w 7"/>
                      <a:gd name="T17" fmla="*/ 25 h 25"/>
                      <a:gd name="T18" fmla="*/ 7 w 7"/>
                      <a:gd name="T19" fmla="*/ 21 h 2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"/>
                      <a:gd name="T31" fmla="*/ 0 h 25"/>
                      <a:gd name="T32" fmla="*/ 7 w 7"/>
                      <a:gd name="T33" fmla="*/ 25 h 2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" h="25">
                        <a:moveTo>
                          <a:pt x="7" y="21"/>
                        </a:moveTo>
                        <a:lnTo>
                          <a:pt x="7" y="25"/>
                        </a:lnTo>
                        <a:lnTo>
                          <a:pt x="7" y="7"/>
                        </a:lnTo>
                        <a:lnTo>
                          <a:pt x="3" y="0"/>
                        </a:lnTo>
                        <a:lnTo>
                          <a:pt x="0" y="7"/>
                        </a:lnTo>
                        <a:lnTo>
                          <a:pt x="0" y="25"/>
                        </a:lnTo>
                        <a:lnTo>
                          <a:pt x="3" y="25"/>
                        </a:lnTo>
                        <a:lnTo>
                          <a:pt x="0" y="25"/>
                        </a:lnTo>
                        <a:lnTo>
                          <a:pt x="3" y="25"/>
                        </a:lnTo>
                        <a:lnTo>
                          <a:pt x="7" y="2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42" name="Freeform 210"/>
                  <p:cNvSpPr>
                    <a:spLocks/>
                  </p:cNvSpPr>
                  <p:nvPr/>
                </p:nvSpPr>
                <p:spPr bwMode="auto">
                  <a:xfrm>
                    <a:off x="3799" y="2489"/>
                    <a:ext cx="47" cy="40"/>
                  </a:xfrm>
                  <a:custGeom>
                    <a:avLst/>
                    <a:gdLst>
                      <a:gd name="T0" fmla="*/ 43 w 47"/>
                      <a:gd name="T1" fmla="*/ 40 h 40"/>
                      <a:gd name="T2" fmla="*/ 47 w 47"/>
                      <a:gd name="T3" fmla="*/ 29 h 40"/>
                      <a:gd name="T4" fmla="*/ 47 w 47"/>
                      <a:gd name="T5" fmla="*/ 18 h 40"/>
                      <a:gd name="T6" fmla="*/ 40 w 47"/>
                      <a:gd name="T7" fmla="*/ 15 h 40"/>
                      <a:gd name="T8" fmla="*/ 33 w 47"/>
                      <a:gd name="T9" fmla="*/ 11 h 40"/>
                      <a:gd name="T10" fmla="*/ 15 w 47"/>
                      <a:gd name="T11" fmla="*/ 11 h 40"/>
                      <a:gd name="T12" fmla="*/ 7 w 47"/>
                      <a:gd name="T13" fmla="*/ 7 h 40"/>
                      <a:gd name="T14" fmla="*/ 4 w 47"/>
                      <a:gd name="T15" fmla="*/ 0 h 40"/>
                      <a:gd name="T16" fmla="*/ 0 w 47"/>
                      <a:gd name="T17" fmla="*/ 4 h 40"/>
                      <a:gd name="T18" fmla="*/ 4 w 47"/>
                      <a:gd name="T19" fmla="*/ 11 h 40"/>
                      <a:gd name="T20" fmla="*/ 15 w 47"/>
                      <a:gd name="T21" fmla="*/ 15 h 40"/>
                      <a:gd name="T22" fmla="*/ 22 w 47"/>
                      <a:gd name="T23" fmla="*/ 18 h 40"/>
                      <a:gd name="T24" fmla="*/ 36 w 47"/>
                      <a:gd name="T25" fmla="*/ 18 h 40"/>
                      <a:gd name="T26" fmla="*/ 40 w 47"/>
                      <a:gd name="T27" fmla="*/ 22 h 40"/>
                      <a:gd name="T28" fmla="*/ 40 w 47"/>
                      <a:gd name="T29" fmla="*/ 25 h 40"/>
                      <a:gd name="T30" fmla="*/ 36 w 47"/>
                      <a:gd name="T31" fmla="*/ 36 h 40"/>
                      <a:gd name="T32" fmla="*/ 36 w 47"/>
                      <a:gd name="T33" fmla="*/ 40 h 40"/>
                      <a:gd name="T34" fmla="*/ 36 w 47"/>
                      <a:gd name="T35" fmla="*/ 36 h 40"/>
                      <a:gd name="T36" fmla="*/ 36 w 47"/>
                      <a:gd name="T37" fmla="*/ 40 h 40"/>
                      <a:gd name="T38" fmla="*/ 43 w 47"/>
                      <a:gd name="T39" fmla="*/ 40 h 4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47"/>
                      <a:gd name="T61" fmla="*/ 0 h 40"/>
                      <a:gd name="T62" fmla="*/ 47 w 47"/>
                      <a:gd name="T63" fmla="*/ 40 h 4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47" h="40">
                        <a:moveTo>
                          <a:pt x="43" y="40"/>
                        </a:moveTo>
                        <a:lnTo>
                          <a:pt x="47" y="29"/>
                        </a:lnTo>
                        <a:lnTo>
                          <a:pt x="47" y="18"/>
                        </a:lnTo>
                        <a:lnTo>
                          <a:pt x="40" y="15"/>
                        </a:lnTo>
                        <a:lnTo>
                          <a:pt x="33" y="11"/>
                        </a:lnTo>
                        <a:lnTo>
                          <a:pt x="15" y="11"/>
                        </a:lnTo>
                        <a:lnTo>
                          <a:pt x="7" y="7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4" y="11"/>
                        </a:lnTo>
                        <a:lnTo>
                          <a:pt x="15" y="15"/>
                        </a:lnTo>
                        <a:lnTo>
                          <a:pt x="22" y="18"/>
                        </a:lnTo>
                        <a:lnTo>
                          <a:pt x="36" y="18"/>
                        </a:lnTo>
                        <a:lnTo>
                          <a:pt x="40" y="22"/>
                        </a:lnTo>
                        <a:lnTo>
                          <a:pt x="40" y="25"/>
                        </a:lnTo>
                        <a:lnTo>
                          <a:pt x="36" y="36"/>
                        </a:lnTo>
                        <a:lnTo>
                          <a:pt x="36" y="40"/>
                        </a:lnTo>
                        <a:lnTo>
                          <a:pt x="36" y="36"/>
                        </a:lnTo>
                        <a:lnTo>
                          <a:pt x="36" y="40"/>
                        </a:lnTo>
                        <a:lnTo>
                          <a:pt x="43" y="4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43" name="Freeform 211"/>
                  <p:cNvSpPr>
                    <a:spLocks/>
                  </p:cNvSpPr>
                  <p:nvPr/>
                </p:nvSpPr>
                <p:spPr bwMode="auto">
                  <a:xfrm>
                    <a:off x="3832" y="2529"/>
                    <a:ext cx="14" cy="39"/>
                  </a:xfrm>
                  <a:custGeom>
                    <a:avLst/>
                    <a:gdLst>
                      <a:gd name="T0" fmla="*/ 7 w 14"/>
                      <a:gd name="T1" fmla="*/ 39 h 39"/>
                      <a:gd name="T2" fmla="*/ 10 w 14"/>
                      <a:gd name="T3" fmla="*/ 29 h 39"/>
                      <a:gd name="T4" fmla="*/ 14 w 14"/>
                      <a:gd name="T5" fmla="*/ 18 h 39"/>
                      <a:gd name="T6" fmla="*/ 10 w 14"/>
                      <a:gd name="T7" fmla="*/ 11 h 39"/>
                      <a:gd name="T8" fmla="*/ 10 w 14"/>
                      <a:gd name="T9" fmla="*/ 0 h 39"/>
                      <a:gd name="T10" fmla="*/ 3 w 14"/>
                      <a:gd name="T11" fmla="*/ 0 h 39"/>
                      <a:gd name="T12" fmla="*/ 7 w 14"/>
                      <a:gd name="T13" fmla="*/ 11 h 39"/>
                      <a:gd name="T14" fmla="*/ 7 w 14"/>
                      <a:gd name="T15" fmla="*/ 29 h 39"/>
                      <a:gd name="T16" fmla="*/ 0 w 14"/>
                      <a:gd name="T17" fmla="*/ 36 h 39"/>
                      <a:gd name="T18" fmla="*/ 7 w 14"/>
                      <a:gd name="T19" fmla="*/ 39 h 3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"/>
                      <a:gd name="T31" fmla="*/ 0 h 39"/>
                      <a:gd name="T32" fmla="*/ 14 w 14"/>
                      <a:gd name="T33" fmla="*/ 39 h 3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" h="39">
                        <a:moveTo>
                          <a:pt x="7" y="39"/>
                        </a:moveTo>
                        <a:lnTo>
                          <a:pt x="10" y="29"/>
                        </a:lnTo>
                        <a:lnTo>
                          <a:pt x="14" y="18"/>
                        </a:lnTo>
                        <a:lnTo>
                          <a:pt x="10" y="11"/>
                        </a:lnTo>
                        <a:lnTo>
                          <a:pt x="10" y="0"/>
                        </a:lnTo>
                        <a:lnTo>
                          <a:pt x="3" y="0"/>
                        </a:lnTo>
                        <a:lnTo>
                          <a:pt x="7" y="11"/>
                        </a:lnTo>
                        <a:lnTo>
                          <a:pt x="7" y="29"/>
                        </a:lnTo>
                        <a:lnTo>
                          <a:pt x="0" y="36"/>
                        </a:lnTo>
                        <a:lnTo>
                          <a:pt x="7" y="39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44" name="Freeform 212"/>
                  <p:cNvSpPr>
                    <a:spLocks/>
                  </p:cNvSpPr>
                  <p:nvPr/>
                </p:nvSpPr>
                <p:spPr bwMode="auto">
                  <a:xfrm>
                    <a:off x="3799" y="2565"/>
                    <a:ext cx="40" cy="14"/>
                  </a:xfrm>
                  <a:custGeom>
                    <a:avLst/>
                    <a:gdLst>
                      <a:gd name="T0" fmla="*/ 7 w 40"/>
                      <a:gd name="T1" fmla="*/ 14 h 14"/>
                      <a:gd name="T2" fmla="*/ 11 w 40"/>
                      <a:gd name="T3" fmla="*/ 14 h 14"/>
                      <a:gd name="T4" fmla="*/ 15 w 40"/>
                      <a:gd name="T5" fmla="*/ 11 h 14"/>
                      <a:gd name="T6" fmla="*/ 25 w 40"/>
                      <a:gd name="T7" fmla="*/ 11 h 14"/>
                      <a:gd name="T8" fmla="*/ 29 w 40"/>
                      <a:gd name="T9" fmla="*/ 7 h 14"/>
                      <a:gd name="T10" fmla="*/ 36 w 40"/>
                      <a:gd name="T11" fmla="*/ 7 h 14"/>
                      <a:gd name="T12" fmla="*/ 40 w 40"/>
                      <a:gd name="T13" fmla="*/ 3 h 14"/>
                      <a:gd name="T14" fmla="*/ 33 w 40"/>
                      <a:gd name="T15" fmla="*/ 0 h 14"/>
                      <a:gd name="T16" fmla="*/ 29 w 40"/>
                      <a:gd name="T17" fmla="*/ 0 h 14"/>
                      <a:gd name="T18" fmla="*/ 25 w 40"/>
                      <a:gd name="T19" fmla="*/ 3 h 14"/>
                      <a:gd name="T20" fmla="*/ 11 w 40"/>
                      <a:gd name="T21" fmla="*/ 3 h 14"/>
                      <a:gd name="T22" fmla="*/ 7 w 40"/>
                      <a:gd name="T23" fmla="*/ 7 h 14"/>
                      <a:gd name="T24" fmla="*/ 4 w 40"/>
                      <a:gd name="T25" fmla="*/ 7 h 14"/>
                      <a:gd name="T26" fmla="*/ 0 w 40"/>
                      <a:gd name="T27" fmla="*/ 11 h 14"/>
                      <a:gd name="T28" fmla="*/ 4 w 40"/>
                      <a:gd name="T29" fmla="*/ 7 h 14"/>
                      <a:gd name="T30" fmla="*/ 0 w 40"/>
                      <a:gd name="T31" fmla="*/ 11 h 14"/>
                      <a:gd name="T32" fmla="*/ 7 w 40"/>
                      <a:gd name="T33" fmla="*/ 14 h 1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0"/>
                      <a:gd name="T52" fmla="*/ 0 h 14"/>
                      <a:gd name="T53" fmla="*/ 40 w 40"/>
                      <a:gd name="T54" fmla="*/ 14 h 1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0" h="14">
                        <a:moveTo>
                          <a:pt x="7" y="14"/>
                        </a:moveTo>
                        <a:lnTo>
                          <a:pt x="11" y="14"/>
                        </a:lnTo>
                        <a:lnTo>
                          <a:pt x="15" y="11"/>
                        </a:lnTo>
                        <a:lnTo>
                          <a:pt x="25" y="11"/>
                        </a:lnTo>
                        <a:lnTo>
                          <a:pt x="29" y="7"/>
                        </a:lnTo>
                        <a:lnTo>
                          <a:pt x="36" y="7"/>
                        </a:lnTo>
                        <a:lnTo>
                          <a:pt x="40" y="3"/>
                        </a:lnTo>
                        <a:lnTo>
                          <a:pt x="33" y="0"/>
                        </a:lnTo>
                        <a:lnTo>
                          <a:pt x="29" y="0"/>
                        </a:lnTo>
                        <a:lnTo>
                          <a:pt x="25" y="3"/>
                        </a:lnTo>
                        <a:lnTo>
                          <a:pt x="11" y="3"/>
                        </a:lnTo>
                        <a:lnTo>
                          <a:pt x="7" y="7"/>
                        </a:lnTo>
                        <a:lnTo>
                          <a:pt x="4" y="7"/>
                        </a:lnTo>
                        <a:lnTo>
                          <a:pt x="0" y="11"/>
                        </a:lnTo>
                        <a:lnTo>
                          <a:pt x="4" y="7"/>
                        </a:lnTo>
                        <a:lnTo>
                          <a:pt x="0" y="11"/>
                        </a:lnTo>
                        <a:lnTo>
                          <a:pt x="7" y="1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45" name="Freeform 213"/>
                  <p:cNvSpPr>
                    <a:spLocks/>
                  </p:cNvSpPr>
                  <p:nvPr/>
                </p:nvSpPr>
                <p:spPr bwMode="auto">
                  <a:xfrm>
                    <a:off x="3788" y="2576"/>
                    <a:ext cx="18" cy="79"/>
                  </a:xfrm>
                  <a:custGeom>
                    <a:avLst/>
                    <a:gdLst>
                      <a:gd name="T0" fmla="*/ 8 w 18"/>
                      <a:gd name="T1" fmla="*/ 79 h 79"/>
                      <a:gd name="T2" fmla="*/ 8 w 18"/>
                      <a:gd name="T3" fmla="*/ 57 h 79"/>
                      <a:gd name="T4" fmla="*/ 11 w 18"/>
                      <a:gd name="T5" fmla="*/ 39 h 79"/>
                      <a:gd name="T6" fmla="*/ 11 w 18"/>
                      <a:gd name="T7" fmla="*/ 18 h 79"/>
                      <a:gd name="T8" fmla="*/ 18 w 18"/>
                      <a:gd name="T9" fmla="*/ 3 h 79"/>
                      <a:gd name="T10" fmla="*/ 11 w 18"/>
                      <a:gd name="T11" fmla="*/ 0 h 79"/>
                      <a:gd name="T12" fmla="*/ 8 w 18"/>
                      <a:gd name="T13" fmla="*/ 18 h 79"/>
                      <a:gd name="T14" fmla="*/ 4 w 18"/>
                      <a:gd name="T15" fmla="*/ 39 h 79"/>
                      <a:gd name="T16" fmla="*/ 0 w 18"/>
                      <a:gd name="T17" fmla="*/ 57 h 79"/>
                      <a:gd name="T18" fmla="*/ 0 w 18"/>
                      <a:gd name="T19" fmla="*/ 79 h 79"/>
                      <a:gd name="T20" fmla="*/ 0 w 18"/>
                      <a:gd name="T21" fmla="*/ 75 h 79"/>
                      <a:gd name="T22" fmla="*/ 8 w 18"/>
                      <a:gd name="T23" fmla="*/ 79 h 79"/>
                      <a:gd name="T24" fmla="*/ 11 w 18"/>
                      <a:gd name="T25" fmla="*/ 79 h 79"/>
                      <a:gd name="T26" fmla="*/ 8 w 18"/>
                      <a:gd name="T27" fmla="*/ 79 h 7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8"/>
                      <a:gd name="T43" fmla="*/ 0 h 79"/>
                      <a:gd name="T44" fmla="*/ 18 w 18"/>
                      <a:gd name="T45" fmla="*/ 79 h 7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8" h="79">
                        <a:moveTo>
                          <a:pt x="8" y="79"/>
                        </a:moveTo>
                        <a:lnTo>
                          <a:pt x="8" y="57"/>
                        </a:lnTo>
                        <a:lnTo>
                          <a:pt x="11" y="39"/>
                        </a:lnTo>
                        <a:lnTo>
                          <a:pt x="11" y="18"/>
                        </a:lnTo>
                        <a:lnTo>
                          <a:pt x="18" y="3"/>
                        </a:lnTo>
                        <a:lnTo>
                          <a:pt x="11" y="0"/>
                        </a:lnTo>
                        <a:lnTo>
                          <a:pt x="8" y="18"/>
                        </a:lnTo>
                        <a:lnTo>
                          <a:pt x="4" y="39"/>
                        </a:lnTo>
                        <a:lnTo>
                          <a:pt x="0" y="57"/>
                        </a:lnTo>
                        <a:lnTo>
                          <a:pt x="0" y="79"/>
                        </a:lnTo>
                        <a:lnTo>
                          <a:pt x="0" y="75"/>
                        </a:lnTo>
                        <a:lnTo>
                          <a:pt x="8" y="79"/>
                        </a:lnTo>
                        <a:lnTo>
                          <a:pt x="11" y="79"/>
                        </a:lnTo>
                        <a:lnTo>
                          <a:pt x="8" y="79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46" name="Freeform 214"/>
                  <p:cNvSpPr>
                    <a:spLocks/>
                  </p:cNvSpPr>
                  <p:nvPr/>
                </p:nvSpPr>
                <p:spPr bwMode="auto">
                  <a:xfrm>
                    <a:off x="3778" y="2651"/>
                    <a:ext cx="18" cy="58"/>
                  </a:xfrm>
                  <a:custGeom>
                    <a:avLst/>
                    <a:gdLst>
                      <a:gd name="T0" fmla="*/ 3 w 18"/>
                      <a:gd name="T1" fmla="*/ 58 h 58"/>
                      <a:gd name="T2" fmla="*/ 7 w 18"/>
                      <a:gd name="T3" fmla="*/ 54 h 58"/>
                      <a:gd name="T4" fmla="*/ 7 w 18"/>
                      <a:gd name="T5" fmla="*/ 40 h 58"/>
                      <a:gd name="T6" fmla="*/ 10 w 18"/>
                      <a:gd name="T7" fmla="*/ 29 h 58"/>
                      <a:gd name="T8" fmla="*/ 14 w 18"/>
                      <a:gd name="T9" fmla="*/ 15 h 58"/>
                      <a:gd name="T10" fmla="*/ 18 w 18"/>
                      <a:gd name="T11" fmla="*/ 4 h 58"/>
                      <a:gd name="T12" fmla="*/ 10 w 18"/>
                      <a:gd name="T13" fmla="*/ 0 h 58"/>
                      <a:gd name="T14" fmla="*/ 7 w 18"/>
                      <a:gd name="T15" fmla="*/ 11 h 58"/>
                      <a:gd name="T16" fmla="*/ 3 w 18"/>
                      <a:gd name="T17" fmla="*/ 26 h 58"/>
                      <a:gd name="T18" fmla="*/ 0 w 18"/>
                      <a:gd name="T19" fmla="*/ 40 h 58"/>
                      <a:gd name="T20" fmla="*/ 0 w 18"/>
                      <a:gd name="T21" fmla="*/ 54 h 58"/>
                      <a:gd name="T22" fmla="*/ 3 w 18"/>
                      <a:gd name="T23" fmla="*/ 51 h 58"/>
                      <a:gd name="T24" fmla="*/ 3 w 18"/>
                      <a:gd name="T25" fmla="*/ 58 h 58"/>
                      <a:gd name="T26" fmla="*/ 7 w 18"/>
                      <a:gd name="T27" fmla="*/ 58 h 58"/>
                      <a:gd name="T28" fmla="*/ 7 w 18"/>
                      <a:gd name="T29" fmla="*/ 54 h 58"/>
                      <a:gd name="T30" fmla="*/ 3 w 18"/>
                      <a:gd name="T31" fmla="*/ 58 h 5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8"/>
                      <a:gd name="T49" fmla="*/ 0 h 58"/>
                      <a:gd name="T50" fmla="*/ 18 w 18"/>
                      <a:gd name="T51" fmla="*/ 58 h 5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8" h="58">
                        <a:moveTo>
                          <a:pt x="3" y="58"/>
                        </a:moveTo>
                        <a:lnTo>
                          <a:pt x="7" y="54"/>
                        </a:lnTo>
                        <a:lnTo>
                          <a:pt x="7" y="40"/>
                        </a:lnTo>
                        <a:lnTo>
                          <a:pt x="10" y="29"/>
                        </a:lnTo>
                        <a:lnTo>
                          <a:pt x="14" y="15"/>
                        </a:lnTo>
                        <a:lnTo>
                          <a:pt x="18" y="4"/>
                        </a:lnTo>
                        <a:lnTo>
                          <a:pt x="10" y="0"/>
                        </a:lnTo>
                        <a:lnTo>
                          <a:pt x="7" y="11"/>
                        </a:lnTo>
                        <a:lnTo>
                          <a:pt x="3" y="26"/>
                        </a:lnTo>
                        <a:lnTo>
                          <a:pt x="0" y="40"/>
                        </a:lnTo>
                        <a:lnTo>
                          <a:pt x="0" y="54"/>
                        </a:lnTo>
                        <a:lnTo>
                          <a:pt x="3" y="51"/>
                        </a:lnTo>
                        <a:lnTo>
                          <a:pt x="3" y="58"/>
                        </a:lnTo>
                        <a:lnTo>
                          <a:pt x="7" y="58"/>
                        </a:lnTo>
                        <a:lnTo>
                          <a:pt x="7" y="54"/>
                        </a:lnTo>
                        <a:lnTo>
                          <a:pt x="3" y="5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47" name="Freeform 215"/>
                  <p:cNvSpPr>
                    <a:spLocks/>
                  </p:cNvSpPr>
                  <p:nvPr/>
                </p:nvSpPr>
                <p:spPr bwMode="auto">
                  <a:xfrm>
                    <a:off x="3760" y="2684"/>
                    <a:ext cx="21" cy="25"/>
                  </a:xfrm>
                  <a:custGeom>
                    <a:avLst/>
                    <a:gdLst>
                      <a:gd name="T0" fmla="*/ 0 w 21"/>
                      <a:gd name="T1" fmla="*/ 3 h 25"/>
                      <a:gd name="T2" fmla="*/ 0 w 21"/>
                      <a:gd name="T3" fmla="*/ 11 h 25"/>
                      <a:gd name="T4" fmla="*/ 3 w 21"/>
                      <a:gd name="T5" fmla="*/ 14 h 25"/>
                      <a:gd name="T6" fmla="*/ 3 w 21"/>
                      <a:gd name="T7" fmla="*/ 18 h 25"/>
                      <a:gd name="T8" fmla="*/ 7 w 21"/>
                      <a:gd name="T9" fmla="*/ 18 h 25"/>
                      <a:gd name="T10" fmla="*/ 10 w 21"/>
                      <a:gd name="T11" fmla="*/ 21 h 25"/>
                      <a:gd name="T12" fmla="*/ 18 w 21"/>
                      <a:gd name="T13" fmla="*/ 25 h 25"/>
                      <a:gd name="T14" fmla="*/ 21 w 21"/>
                      <a:gd name="T15" fmla="*/ 25 h 25"/>
                      <a:gd name="T16" fmla="*/ 21 w 21"/>
                      <a:gd name="T17" fmla="*/ 18 h 25"/>
                      <a:gd name="T18" fmla="*/ 14 w 21"/>
                      <a:gd name="T19" fmla="*/ 18 h 25"/>
                      <a:gd name="T20" fmla="*/ 14 w 21"/>
                      <a:gd name="T21" fmla="*/ 14 h 25"/>
                      <a:gd name="T22" fmla="*/ 10 w 21"/>
                      <a:gd name="T23" fmla="*/ 14 h 25"/>
                      <a:gd name="T24" fmla="*/ 10 w 21"/>
                      <a:gd name="T25" fmla="*/ 11 h 25"/>
                      <a:gd name="T26" fmla="*/ 7 w 21"/>
                      <a:gd name="T27" fmla="*/ 7 h 25"/>
                      <a:gd name="T28" fmla="*/ 7 w 21"/>
                      <a:gd name="T29" fmla="*/ 0 h 25"/>
                      <a:gd name="T30" fmla="*/ 3 w 21"/>
                      <a:gd name="T31" fmla="*/ 0 h 25"/>
                      <a:gd name="T32" fmla="*/ 0 w 21"/>
                      <a:gd name="T33" fmla="*/ 3 h 2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1"/>
                      <a:gd name="T52" fmla="*/ 0 h 25"/>
                      <a:gd name="T53" fmla="*/ 21 w 21"/>
                      <a:gd name="T54" fmla="*/ 25 h 2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1" h="25">
                        <a:moveTo>
                          <a:pt x="0" y="3"/>
                        </a:moveTo>
                        <a:lnTo>
                          <a:pt x="0" y="11"/>
                        </a:lnTo>
                        <a:lnTo>
                          <a:pt x="3" y="14"/>
                        </a:lnTo>
                        <a:lnTo>
                          <a:pt x="3" y="18"/>
                        </a:lnTo>
                        <a:lnTo>
                          <a:pt x="7" y="18"/>
                        </a:lnTo>
                        <a:lnTo>
                          <a:pt x="10" y="21"/>
                        </a:lnTo>
                        <a:lnTo>
                          <a:pt x="18" y="25"/>
                        </a:lnTo>
                        <a:lnTo>
                          <a:pt x="21" y="25"/>
                        </a:lnTo>
                        <a:lnTo>
                          <a:pt x="21" y="18"/>
                        </a:lnTo>
                        <a:lnTo>
                          <a:pt x="14" y="18"/>
                        </a:lnTo>
                        <a:lnTo>
                          <a:pt x="14" y="14"/>
                        </a:lnTo>
                        <a:lnTo>
                          <a:pt x="10" y="14"/>
                        </a:lnTo>
                        <a:lnTo>
                          <a:pt x="10" y="11"/>
                        </a:lnTo>
                        <a:lnTo>
                          <a:pt x="7" y="7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48" name="Freeform 216"/>
                  <p:cNvSpPr>
                    <a:spLocks/>
                  </p:cNvSpPr>
                  <p:nvPr/>
                </p:nvSpPr>
                <p:spPr bwMode="auto">
                  <a:xfrm>
                    <a:off x="3734" y="2677"/>
                    <a:ext cx="29" cy="10"/>
                  </a:xfrm>
                  <a:custGeom>
                    <a:avLst/>
                    <a:gdLst>
                      <a:gd name="T0" fmla="*/ 8 w 29"/>
                      <a:gd name="T1" fmla="*/ 7 h 10"/>
                      <a:gd name="T2" fmla="*/ 4 w 29"/>
                      <a:gd name="T3" fmla="*/ 7 h 10"/>
                      <a:gd name="T4" fmla="*/ 22 w 29"/>
                      <a:gd name="T5" fmla="*/ 7 h 10"/>
                      <a:gd name="T6" fmla="*/ 26 w 29"/>
                      <a:gd name="T7" fmla="*/ 10 h 10"/>
                      <a:gd name="T8" fmla="*/ 29 w 29"/>
                      <a:gd name="T9" fmla="*/ 7 h 10"/>
                      <a:gd name="T10" fmla="*/ 22 w 29"/>
                      <a:gd name="T11" fmla="*/ 0 h 10"/>
                      <a:gd name="T12" fmla="*/ 4 w 29"/>
                      <a:gd name="T13" fmla="*/ 0 h 10"/>
                      <a:gd name="T14" fmla="*/ 0 w 29"/>
                      <a:gd name="T15" fmla="*/ 3 h 10"/>
                      <a:gd name="T16" fmla="*/ 4 w 29"/>
                      <a:gd name="T17" fmla="*/ 0 h 10"/>
                      <a:gd name="T18" fmla="*/ 0 w 29"/>
                      <a:gd name="T19" fmla="*/ 0 h 10"/>
                      <a:gd name="T20" fmla="*/ 0 w 29"/>
                      <a:gd name="T21" fmla="*/ 3 h 10"/>
                      <a:gd name="T22" fmla="*/ 8 w 29"/>
                      <a:gd name="T23" fmla="*/ 7 h 1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9"/>
                      <a:gd name="T37" fmla="*/ 0 h 10"/>
                      <a:gd name="T38" fmla="*/ 29 w 29"/>
                      <a:gd name="T39" fmla="*/ 10 h 1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9" h="10">
                        <a:moveTo>
                          <a:pt x="8" y="7"/>
                        </a:moveTo>
                        <a:lnTo>
                          <a:pt x="4" y="7"/>
                        </a:lnTo>
                        <a:lnTo>
                          <a:pt x="22" y="7"/>
                        </a:lnTo>
                        <a:lnTo>
                          <a:pt x="26" y="10"/>
                        </a:lnTo>
                        <a:lnTo>
                          <a:pt x="29" y="7"/>
                        </a:lnTo>
                        <a:lnTo>
                          <a:pt x="22" y="0"/>
                        </a:lnTo>
                        <a:lnTo>
                          <a:pt x="4" y="0"/>
                        </a:lnTo>
                        <a:lnTo>
                          <a:pt x="0" y="3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49" name="Freeform 217"/>
                  <p:cNvSpPr>
                    <a:spLocks/>
                  </p:cNvSpPr>
                  <p:nvPr/>
                </p:nvSpPr>
                <p:spPr bwMode="auto">
                  <a:xfrm>
                    <a:off x="3662" y="2680"/>
                    <a:ext cx="80" cy="43"/>
                  </a:xfrm>
                  <a:custGeom>
                    <a:avLst/>
                    <a:gdLst>
                      <a:gd name="T0" fmla="*/ 0 w 80"/>
                      <a:gd name="T1" fmla="*/ 43 h 43"/>
                      <a:gd name="T2" fmla="*/ 4 w 80"/>
                      <a:gd name="T3" fmla="*/ 43 h 43"/>
                      <a:gd name="T4" fmla="*/ 15 w 80"/>
                      <a:gd name="T5" fmla="*/ 40 h 43"/>
                      <a:gd name="T6" fmla="*/ 22 w 80"/>
                      <a:gd name="T7" fmla="*/ 36 h 43"/>
                      <a:gd name="T8" fmla="*/ 33 w 80"/>
                      <a:gd name="T9" fmla="*/ 33 h 43"/>
                      <a:gd name="T10" fmla="*/ 43 w 80"/>
                      <a:gd name="T11" fmla="*/ 29 h 43"/>
                      <a:gd name="T12" fmla="*/ 54 w 80"/>
                      <a:gd name="T13" fmla="*/ 22 h 43"/>
                      <a:gd name="T14" fmla="*/ 62 w 80"/>
                      <a:gd name="T15" fmla="*/ 18 h 43"/>
                      <a:gd name="T16" fmla="*/ 72 w 80"/>
                      <a:gd name="T17" fmla="*/ 11 h 43"/>
                      <a:gd name="T18" fmla="*/ 80 w 80"/>
                      <a:gd name="T19" fmla="*/ 4 h 43"/>
                      <a:gd name="T20" fmla="*/ 72 w 80"/>
                      <a:gd name="T21" fmla="*/ 0 h 43"/>
                      <a:gd name="T22" fmla="*/ 65 w 80"/>
                      <a:gd name="T23" fmla="*/ 7 h 43"/>
                      <a:gd name="T24" fmla="*/ 58 w 80"/>
                      <a:gd name="T25" fmla="*/ 11 h 43"/>
                      <a:gd name="T26" fmla="*/ 51 w 80"/>
                      <a:gd name="T27" fmla="*/ 18 h 43"/>
                      <a:gd name="T28" fmla="*/ 40 w 80"/>
                      <a:gd name="T29" fmla="*/ 22 h 43"/>
                      <a:gd name="T30" fmla="*/ 29 w 80"/>
                      <a:gd name="T31" fmla="*/ 25 h 43"/>
                      <a:gd name="T32" fmla="*/ 22 w 80"/>
                      <a:gd name="T33" fmla="*/ 29 h 43"/>
                      <a:gd name="T34" fmla="*/ 11 w 80"/>
                      <a:gd name="T35" fmla="*/ 33 h 43"/>
                      <a:gd name="T36" fmla="*/ 0 w 80"/>
                      <a:gd name="T37" fmla="*/ 36 h 43"/>
                      <a:gd name="T38" fmla="*/ 0 w 80"/>
                      <a:gd name="T39" fmla="*/ 43 h 43"/>
                      <a:gd name="T40" fmla="*/ 4 w 80"/>
                      <a:gd name="T41" fmla="*/ 43 h 43"/>
                      <a:gd name="T42" fmla="*/ 0 w 80"/>
                      <a:gd name="T43" fmla="*/ 43 h 4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80"/>
                      <a:gd name="T67" fmla="*/ 0 h 43"/>
                      <a:gd name="T68" fmla="*/ 80 w 80"/>
                      <a:gd name="T69" fmla="*/ 43 h 4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80" h="43">
                        <a:moveTo>
                          <a:pt x="0" y="43"/>
                        </a:moveTo>
                        <a:lnTo>
                          <a:pt x="4" y="43"/>
                        </a:lnTo>
                        <a:lnTo>
                          <a:pt x="15" y="40"/>
                        </a:lnTo>
                        <a:lnTo>
                          <a:pt x="22" y="36"/>
                        </a:lnTo>
                        <a:lnTo>
                          <a:pt x="33" y="33"/>
                        </a:lnTo>
                        <a:lnTo>
                          <a:pt x="43" y="29"/>
                        </a:lnTo>
                        <a:lnTo>
                          <a:pt x="54" y="22"/>
                        </a:lnTo>
                        <a:lnTo>
                          <a:pt x="62" y="18"/>
                        </a:lnTo>
                        <a:lnTo>
                          <a:pt x="72" y="11"/>
                        </a:lnTo>
                        <a:lnTo>
                          <a:pt x="80" y="4"/>
                        </a:lnTo>
                        <a:lnTo>
                          <a:pt x="72" y="0"/>
                        </a:lnTo>
                        <a:lnTo>
                          <a:pt x="65" y="7"/>
                        </a:lnTo>
                        <a:lnTo>
                          <a:pt x="58" y="11"/>
                        </a:lnTo>
                        <a:lnTo>
                          <a:pt x="51" y="18"/>
                        </a:lnTo>
                        <a:lnTo>
                          <a:pt x="40" y="22"/>
                        </a:lnTo>
                        <a:lnTo>
                          <a:pt x="29" y="25"/>
                        </a:lnTo>
                        <a:lnTo>
                          <a:pt x="22" y="29"/>
                        </a:lnTo>
                        <a:lnTo>
                          <a:pt x="11" y="33"/>
                        </a:lnTo>
                        <a:lnTo>
                          <a:pt x="0" y="36"/>
                        </a:lnTo>
                        <a:lnTo>
                          <a:pt x="0" y="43"/>
                        </a:lnTo>
                        <a:lnTo>
                          <a:pt x="4" y="43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150" name="Freeform 218"/>
                  <p:cNvSpPr>
                    <a:spLocks/>
                  </p:cNvSpPr>
                  <p:nvPr/>
                </p:nvSpPr>
                <p:spPr bwMode="auto">
                  <a:xfrm>
                    <a:off x="3601" y="2695"/>
                    <a:ext cx="61" cy="28"/>
                  </a:xfrm>
                  <a:custGeom>
                    <a:avLst/>
                    <a:gdLst>
                      <a:gd name="T0" fmla="*/ 0 w 61"/>
                      <a:gd name="T1" fmla="*/ 3 h 28"/>
                      <a:gd name="T2" fmla="*/ 4 w 61"/>
                      <a:gd name="T3" fmla="*/ 7 h 28"/>
                      <a:gd name="T4" fmla="*/ 18 w 61"/>
                      <a:gd name="T5" fmla="*/ 7 h 28"/>
                      <a:gd name="T6" fmla="*/ 25 w 61"/>
                      <a:gd name="T7" fmla="*/ 10 h 28"/>
                      <a:gd name="T8" fmla="*/ 32 w 61"/>
                      <a:gd name="T9" fmla="*/ 18 h 28"/>
                      <a:gd name="T10" fmla="*/ 40 w 61"/>
                      <a:gd name="T11" fmla="*/ 21 h 28"/>
                      <a:gd name="T12" fmla="*/ 47 w 61"/>
                      <a:gd name="T13" fmla="*/ 25 h 28"/>
                      <a:gd name="T14" fmla="*/ 54 w 61"/>
                      <a:gd name="T15" fmla="*/ 28 h 28"/>
                      <a:gd name="T16" fmla="*/ 61 w 61"/>
                      <a:gd name="T17" fmla="*/ 28 h 28"/>
                      <a:gd name="T18" fmla="*/ 61 w 61"/>
                      <a:gd name="T19" fmla="*/ 21 h 28"/>
                      <a:gd name="T20" fmla="*/ 58 w 61"/>
                      <a:gd name="T21" fmla="*/ 21 h 28"/>
                      <a:gd name="T22" fmla="*/ 50 w 61"/>
                      <a:gd name="T23" fmla="*/ 18 h 28"/>
                      <a:gd name="T24" fmla="*/ 43 w 61"/>
                      <a:gd name="T25" fmla="*/ 14 h 28"/>
                      <a:gd name="T26" fmla="*/ 36 w 61"/>
                      <a:gd name="T27" fmla="*/ 10 h 28"/>
                      <a:gd name="T28" fmla="*/ 32 w 61"/>
                      <a:gd name="T29" fmla="*/ 7 h 28"/>
                      <a:gd name="T30" fmla="*/ 22 w 61"/>
                      <a:gd name="T31" fmla="*/ 0 h 28"/>
                      <a:gd name="T32" fmla="*/ 4 w 61"/>
                      <a:gd name="T33" fmla="*/ 0 h 28"/>
                      <a:gd name="T34" fmla="*/ 7 w 61"/>
                      <a:gd name="T35" fmla="*/ 0 h 28"/>
                      <a:gd name="T36" fmla="*/ 0 w 61"/>
                      <a:gd name="T37" fmla="*/ 3 h 28"/>
                      <a:gd name="T38" fmla="*/ 4 w 61"/>
                      <a:gd name="T39" fmla="*/ 7 h 28"/>
                      <a:gd name="T40" fmla="*/ 0 w 61"/>
                      <a:gd name="T41" fmla="*/ 3 h 2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61"/>
                      <a:gd name="T64" fmla="*/ 0 h 28"/>
                      <a:gd name="T65" fmla="*/ 61 w 61"/>
                      <a:gd name="T66" fmla="*/ 28 h 2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61" h="28">
                        <a:moveTo>
                          <a:pt x="0" y="3"/>
                        </a:moveTo>
                        <a:lnTo>
                          <a:pt x="4" y="7"/>
                        </a:lnTo>
                        <a:lnTo>
                          <a:pt x="18" y="7"/>
                        </a:lnTo>
                        <a:lnTo>
                          <a:pt x="25" y="10"/>
                        </a:lnTo>
                        <a:lnTo>
                          <a:pt x="32" y="18"/>
                        </a:lnTo>
                        <a:lnTo>
                          <a:pt x="40" y="21"/>
                        </a:lnTo>
                        <a:lnTo>
                          <a:pt x="47" y="25"/>
                        </a:lnTo>
                        <a:lnTo>
                          <a:pt x="54" y="28"/>
                        </a:lnTo>
                        <a:lnTo>
                          <a:pt x="61" y="28"/>
                        </a:lnTo>
                        <a:lnTo>
                          <a:pt x="61" y="21"/>
                        </a:lnTo>
                        <a:lnTo>
                          <a:pt x="58" y="21"/>
                        </a:lnTo>
                        <a:lnTo>
                          <a:pt x="50" y="18"/>
                        </a:lnTo>
                        <a:lnTo>
                          <a:pt x="43" y="14"/>
                        </a:lnTo>
                        <a:lnTo>
                          <a:pt x="36" y="10"/>
                        </a:lnTo>
                        <a:lnTo>
                          <a:pt x="32" y="7"/>
                        </a:lnTo>
                        <a:lnTo>
                          <a:pt x="22" y="0"/>
                        </a:lnTo>
                        <a:lnTo>
                          <a:pt x="4" y="0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lnTo>
                          <a:pt x="4" y="7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baseline="2000" smtClean="0">
                      <a:solidFill>
                        <a:prstClr val="white"/>
                      </a:solidFill>
                      <a:latin typeface="Arial" pitchFamily="34" charset="0"/>
                    </a:endParaRPr>
                  </a:p>
                </p:txBody>
              </p:sp>
            </p:grpSp>
          </p:grpSp>
          <p:sp>
            <p:nvSpPr>
              <p:cNvPr id="20670" name="Freeform 219"/>
              <p:cNvSpPr>
                <a:spLocks/>
              </p:cNvSpPr>
              <p:nvPr/>
            </p:nvSpPr>
            <p:spPr bwMode="auto">
              <a:xfrm>
                <a:off x="1346" y="3591"/>
                <a:ext cx="259" cy="282"/>
              </a:xfrm>
              <a:custGeom>
                <a:avLst/>
                <a:gdLst>
                  <a:gd name="T0" fmla="*/ 0 w 990"/>
                  <a:gd name="T1" fmla="*/ 0 h 1057"/>
                  <a:gd name="T2" fmla="*/ 0 w 990"/>
                  <a:gd name="T3" fmla="*/ 0 h 1057"/>
                  <a:gd name="T4" fmla="*/ 0 w 990"/>
                  <a:gd name="T5" fmla="*/ 0 h 1057"/>
                  <a:gd name="T6" fmla="*/ 0 w 990"/>
                  <a:gd name="T7" fmla="*/ 0 h 1057"/>
                  <a:gd name="T8" fmla="*/ 0 w 990"/>
                  <a:gd name="T9" fmla="*/ 0 h 1057"/>
                  <a:gd name="T10" fmla="*/ 0 w 990"/>
                  <a:gd name="T11" fmla="*/ 0 h 1057"/>
                  <a:gd name="T12" fmla="*/ 0 w 990"/>
                  <a:gd name="T13" fmla="*/ 0 h 1057"/>
                  <a:gd name="T14" fmla="*/ 0 w 990"/>
                  <a:gd name="T15" fmla="*/ 0 h 1057"/>
                  <a:gd name="T16" fmla="*/ 0 w 990"/>
                  <a:gd name="T17" fmla="*/ 0 h 1057"/>
                  <a:gd name="T18" fmla="*/ 0 w 990"/>
                  <a:gd name="T19" fmla="*/ 0 h 1057"/>
                  <a:gd name="T20" fmla="*/ 0 w 990"/>
                  <a:gd name="T21" fmla="*/ 0 h 1057"/>
                  <a:gd name="T22" fmla="*/ 0 w 990"/>
                  <a:gd name="T23" fmla="*/ 0 h 1057"/>
                  <a:gd name="T24" fmla="*/ 0 w 990"/>
                  <a:gd name="T25" fmla="*/ 0 h 1057"/>
                  <a:gd name="T26" fmla="*/ 0 w 990"/>
                  <a:gd name="T27" fmla="*/ 0 h 1057"/>
                  <a:gd name="T28" fmla="*/ 0 w 990"/>
                  <a:gd name="T29" fmla="*/ 0 h 1057"/>
                  <a:gd name="T30" fmla="*/ 0 w 990"/>
                  <a:gd name="T31" fmla="*/ 0 h 1057"/>
                  <a:gd name="T32" fmla="*/ 0 w 990"/>
                  <a:gd name="T33" fmla="*/ 0 h 1057"/>
                  <a:gd name="T34" fmla="*/ 0 w 990"/>
                  <a:gd name="T35" fmla="*/ 0 h 1057"/>
                  <a:gd name="T36" fmla="*/ 0 w 990"/>
                  <a:gd name="T37" fmla="*/ 0 h 1057"/>
                  <a:gd name="T38" fmla="*/ 0 w 990"/>
                  <a:gd name="T39" fmla="*/ 0 h 1057"/>
                  <a:gd name="T40" fmla="*/ 0 w 990"/>
                  <a:gd name="T41" fmla="*/ 0 h 1057"/>
                  <a:gd name="T42" fmla="*/ 0 w 990"/>
                  <a:gd name="T43" fmla="*/ 0 h 1057"/>
                  <a:gd name="T44" fmla="*/ 0 w 990"/>
                  <a:gd name="T45" fmla="*/ 0 h 1057"/>
                  <a:gd name="T46" fmla="*/ 0 w 990"/>
                  <a:gd name="T47" fmla="*/ 0 h 1057"/>
                  <a:gd name="T48" fmla="*/ 0 w 990"/>
                  <a:gd name="T49" fmla="*/ 0 h 1057"/>
                  <a:gd name="T50" fmla="*/ 0 w 990"/>
                  <a:gd name="T51" fmla="*/ 0 h 1057"/>
                  <a:gd name="T52" fmla="*/ 0 w 990"/>
                  <a:gd name="T53" fmla="*/ 0 h 1057"/>
                  <a:gd name="T54" fmla="*/ 0 w 990"/>
                  <a:gd name="T55" fmla="*/ 0 h 1057"/>
                  <a:gd name="T56" fmla="*/ 0 w 990"/>
                  <a:gd name="T57" fmla="*/ 0 h 1057"/>
                  <a:gd name="T58" fmla="*/ 0 w 990"/>
                  <a:gd name="T59" fmla="*/ 0 h 1057"/>
                  <a:gd name="T60" fmla="*/ 0 w 990"/>
                  <a:gd name="T61" fmla="*/ 0 h 1057"/>
                  <a:gd name="T62" fmla="*/ 0 w 990"/>
                  <a:gd name="T63" fmla="*/ 0 h 1057"/>
                  <a:gd name="T64" fmla="*/ 0 w 990"/>
                  <a:gd name="T65" fmla="*/ 0 h 1057"/>
                  <a:gd name="T66" fmla="*/ 0 w 990"/>
                  <a:gd name="T67" fmla="*/ 0 h 1057"/>
                  <a:gd name="T68" fmla="*/ 0 w 990"/>
                  <a:gd name="T69" fmla="*/ 0 h 10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90"/>
                  <a:gd name="T106" fmla="*/ 0 h 1057"/>
                  <a:gd name="T107" fmla="*/ 990 w 990"/>
                  <a:gd name="T108" fmla="*/ 1057 h 105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90" h="1057">
                    <a:moveTo>
                      <a:pt x="317" y="1030"/>
                    </a:moveTo>
                    <a:lnTo>
                      <a:pt x="393" y="1004"/>
                    </a:lnTo>
                    <a:lnTo>
                      <a:pt x="384" y="964"/>
                    </a:lnTo>
                    <a:lnTo>
                      <a:pt x="499" y="897"/>
                    </a:lnTo>
                    <a:lnTo>
                      <a:pt x="595" y="775"/>
                    </a:lnTo>
                    <a:lnTo>
                      <a:pt x="660" y="830"/>
                    </a:lnTo>
                    <a:lnTo>
                      <a:pt x="786" y="761"/>
                    </a:lnTo>
                    <a:lnTo>
                      <a:pt x="851" y="723"/>
                    </a:lnTo>
                    <a:lnTo>
                      <a:pt x="883" y="656"/>
                    </a:lnTo>
                    <a:lnTo>
                      <a:pt x="978" y="601"/>
                    </a:lnTo>
                    <a:lnTo>
                      <a:pt x="990" y="547"/>
                    </a:lnTo>
                    <a:lnTo>
                      <a:pt x="894" y="521"/>
                    </a:lnTo>
                    <a:lnTo>
                      <a:pt x="851" y="376"/>
                    </a:lnTo>
                    <a:lnTo>
                      <a:pt x="757" y="400"/>
                    </a:lnTo>
                    <a:lnTo>
                      <a:pt x="757" y="307"/>
                    </a:lnTo>
                    <a:lnTo>
                      <a:pt x="712" y="255"/>
                    </a:lnTo>
                    <a:lnTo>
                      <a:pt x="564" y="161"/>
                    </a:lnTo>
                    <a:lnTo>
                      <a:pt x="455" y="148"/>
                    </a:lnTo>
                    <a:lnTo>
                      <a:pt x="404" y="94"/>
                    </a:lnTo>
                    <a:lnTo>
                      <a:pt x="169" y="0"/>
                    </a:lnTo>
                    <a:lnTo>
                      <a:pt x="138" y="28"/>
                    </a:lnTo>
                    <a:lnTo>
                      <a:pt x="138" y="106"/>
                    </a:lnTo>
                    <a:lnTo>
                      <a:pt x="181" y="132"/>
                    </a:lnTo>
                    <a:lnTo>
                      <a:pt x="181" y="215"/>
                    </a:lnTo>
                    <a:lnTo>
                      <a:pt x="147" y="267"/>
                    </a:lnTo>
                    <a:lnTo>
                      <a:pt x="116" y="307"/>
                    </a:lnTo>
                    <a:lnTo>
                      <a:pt x="54" y="322"/>
                    </a:lnTo>
                    <a:lnTo>
                      <a:pt x="0" y="425"/>
                    </a:lnTo>
                    <a:lnTo>
                      <a:pt x="126" y="696"/>
                    </a:lnTo>
                    <a:lnTo>
                      <a:pt x="126" y="869"/>
                    </a:lnTo>
                    <a:lnTo>
                      <a:pt x="104" y="921"/>
                    </a:lnTo>
                    <a:lnTo>
                      <a:pt x="126" y="990"/>
                    </a:lnTo>
                    <a:lnTo>
                      <a:pt x="275" y="1057"/>
                    </a:lnTo>
                    <a:lnTo>
                      <a:pt x="317" y="103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20671" name="Freeform 220"/>
              <p:cNvSpPr>
                <a:spLocks/>
              </p:cNvSpPr>
              <p:nvPr/>
            </p:nvSpPr>
            <p:spPr bwMode="auto">
              <a:xfrm>
                <a:off x="1202" y="3409"/>
                <a:ext cx="154" cy="100"/>
              </a:xfrm>
              <a:custGeom>
                <a:avLst/>
                <a:gdLst>
                  <a:gd name="T0" fmla="*/ 0 w 587"/>
                  <a:gd name="T1" fmla="*/ 0 h 376"/>
                  <a:gd name="T2" fmla="*/ 0 w 587"/>
                  <a:gd name="T3" fmla="*/ 0 h 376"/>
                  <a:gd name="T4" fmla="*/ 0 w 587"/>
                  <a:gd name="T5" fmla="*/ 0 h 376"/>
                  <a:gd name="T6" fmla="*/ 0 w 587"/>
                  <a:gd name="T7" fmla="*/ 0 h 376"/>
                  <a:gd name="T8" fmla="*/ 0 w 587"/>
                  <a:gd name="T9" fmla="*/ 0 h 376"/>
                  <a:gd name="T10" fmla="*/ 0 w 587"/>
                  <a:gd name="T11" fmla="*/ 0 h 376"/>
                  <a:gd name="T12" fmla="*/ 0 w 587"/>
                  <a:gd name="T13" fmla="*/ 0 h 376"/>
                  <a:gd name="T14" fmla="*/ 0 w 587"/>
                  <a:gd name="T15" fmla="*/ 0 h 376"/>
                  <a:gd name="T16" fmla="*/ 0 w 587"/>
                  <a:gd name="T17" fmla="*/ 0 h 376"/>
                  <a:gd name="T18" fmla="*/ 0 w 587"/>
                  <a:gd name="T19" fmla="*/ 0 h 376"/>
                  <a:gd name="T20" fmla="*/ 0 w 587"/>
                  <a:gd name="T21" fmla="*/ 0 h 376"/>
                  <a:gd name="T22" fmla="*/ 0 w 587"/>
                  <a:gd name="T23" fmla="*/ 0 h 376"/>
                  <a:gd name="T24" fmla="*/ 0 w 587"/>
                  <a:gd name="T25" fmla="*/ 0 h 376"/>
                  <a:gd name="T26" fmla="*/ 0 w 587"/>
                  <a:gd name="T27" fmla="*/ 0 h 376"/>
                  <a:gd name="T28" fmla="*/ 0 w 587"/>
                  <a:gd name="T29" fmla="*/ 0 h 376"/>
                  <a:gd name="T30" fmla="*/ 0 w 587"/>
                  <a:gd name="T31" fmla="*/ 0 h 376"/>
                  <a:gd name="T32" fmla="*/ 0 w 587"/>
                  <a:gd name="T33" fmla="*/ 0 h 376"/>
                  <a:gd name="T34" fmla="*/ 0 w 587"/>
                  <a:gd name="T35" fmla="*/ 0 h 376"/>
                  <a:gd name="T36" fmla="*/ 0 w 587"/>
                  <a:gd name="T37" fmla="*/ 0 h 376"/>
                  <a:gd name="T38" fmla="*/ 0 w 587"/>
                  <a:gd name="T39" fmla="*/ 0 h 3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7"/>
                  <a:gd name="T61" fmla="*/ 0 h 376"/>
                  <a:gd name="T62" fmla="*/ 587 w 587"/>
                  <a:gd name="T63" fmla="*/ 376 h 3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7" h="376">
                    <a:moveTo>
                      <a:pt x="587" y="253"/>
                    </a:moveTo>
                    <a:lnTo>
                      <a:pt x="587" y="176"/>
                    </a:lnTo>
                    <a:lnTo>
                      <a:pt x="482" y="148"/>
                    </a:lnTo>
                    <a:lnTo>
                      <a:pt x="462" y="93"/>
                    </a:lnTo>
                    <a:lnTo>
                      <a:pt x="417" y="93"/>
                    </a:lnTo>
                    <a:lnTo>
                      <a:pt x="376" y="31"/>
                    </a:lnTo>
                    <a:lnTo>
                      <a:pt x="259" y="31"/>
                    </a:lnTo>
                    <a:lnTo>
                      <a:pt x="175" y="93"/>
                    </a:lnTo>
                    <a:lnTo>
                      <a:pt x="110" y="0"/>
                    </a:lnTo>
                    <a:lnTo>
                      <a:pt x="57" y="0"/>
                    </a:lnTo>
                    <a:lnTo>
                      <a:pt x="0" y="55"/>
                    </a:lnTo>
                    <a:lnTo>
                      <a:pt x="35" y="148"/>
                    </a:lnTo>
                    <a:lnTo>
                      <a:pt x="130" y="204"/>
                    </a:lnTo>
                    <a:lnTo>
                      <a:pt x="203" y="282"/>
                    </a:lnTo>
                    <a:lnTo>
                      <a:pt x="185" y="323"/>
                    </a:lnTo>
                    <a:lnTo>
                      <a:pt x="313" y="376"/>
                    </a:lnTo>
                    <a:lnTo>
                      <a:pt x="406" y="310"/>
                    </a:lnTo>
                    <a:lnTo>
                      <a:pt x="515" y="310"/>
                    </a:lnTo>
                    <a:lnTo>
                      <a:pt x="587" y="253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20672" name="Freeform 221"/>
              <p:cNvSpPr>
                <a:spLocks/>
              </p:cNvSpPr>
              <p:nvPr/>
            </p:nvSpPr>
            <p:spPr bwMode="auto">
              <a:xfrm>
                <a:off x="1208" y="3488"/>
                <a:ext cx="34" cy="35"/>
              </a:xfrm>
              <a:custGeom>
                <a:avLst/>
                <a:gdLst>
                  <a:gd name="T0" fmla="*/ 0 w 126"/>
                  <a:gd name="T1" fmla="*/ 0 h 133"/>
                  <a:gd name="T2" fmla="*/ 0 w 126"/>
                  <a:gd name="T3" fmla="*/ 0 h 133"/>
                  <a:gd name="T4" fmla="*/ 0 w 126"/>
                  <a:gd name="T5" fmla="*/ 0 h 133"/>
                  <a:gd name="T6" fmla="*/ 0 w 126"/>
                  <a:gd name="T7" fmla="*/ 0 h 133"/>
                  <a:gd name="T8" fmla="*/ 0 w 126"/>
                  <a:gd name="T9" fmla="*/ 0 h 133"/>
                  <a:gd name="T10" fmla="*/ 0 w 126"/>
                  <a:gd name="T11" fmla="*/ 0 h 1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6"/>
                  <a:gd name="T19" fmla="*/ 0 h 133"/>
                  <a:gd name="T20" fmla="*/ 126 w 126"/>
                  <a:gd name="T21" fmla="*/ 133 h 1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6" h="133">
                    <a:moveTo>
                      <a:pt x="126" y="124"/>
                    </a:moveTo>
                    <a:lnTo>
                      <a:pt x="106" y="0"/>
                    </a:lnTo>
                    <a:lnTo>
                      <a:pt x="0" y="105"/>
                    </a:lnTo>
                    <a:lnTo>
                      <a:pt x="11" y="133"/>
                    </a:lnTo>
                    <a:lnTo>
                      <a:pt x="126" y="12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20673" name="Freeform 222"/>
              <p:cNvSpPr>
                <a:spLocks/>
              </p:cNvSpPr>
              <p:nvPr/>
            </p:nvSpPr>
            <p:spPr bwMode="auto">
              <a:xfrm>
                <a:off x="1127" y="3424"/>
                <a:ext cx="53" cy="50"/>
              </a:xfrm>
              <a:custGeom>
                <a:avLst/>
                <a:gdLst>
                  <a:gd name="T0" fmla="*/ 0 w 200"/>
                  <a:gd name="T1" fmla="*/ 0 h 189"/>
                  <a:gd name="T2" fmla="*/ 0 w 200"/>
                  <a:gd name="T3" fmla="*/ 0 h 189"/>
                  <a:gd name="T4" fmla="*/ 0 w 200"/>
                  <a:gd name="T5" fmla="*/ 0 h 189"/>
                  <a:gd name="T6" fmla="*/ 0 w 200"/>
                  <a:gd name="T7" fmla="*/ 0 h 189"/>
                  <a:gd name="T8" fmla="*/ 0 w 200"/>
                  <a:gd name="T9" fmla="*/ 0 h 189"/>
                  <a:gd name="T10" fmla="*/ 0 w 200"/>
                  <a:gd name="T11" fmla="*/ 0 h 189"/>
                  <a:gd name="T12" fmla="*/ 0 w 200"/>
                  <a:gd name="T13" fmla="*/ 0 h 189"/>
                  <a:gd name="T14" fmla="*/ 0 w 200"/>
                  <a:gd name="T15" fmla="*/ 0 h 189"/>
                  <a:gd name="T16" fmla="*/ 0 w 200"/>
                  <a:gd name="T17" fmla="*/ 0 h 1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0"/>
                  <a:gd name="T28" fmla="*/ 0 h 189"/>
                  <a:gd name="T29" fmla="*/ 200 w 200"/>
                  <a:gd name="T30" fmla="*/ 189 h 1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0" h="189">
                    <a:moveTo>
                      <a:pt x="181" y="189"/>
                    </a:moveTo>
                    <a:lnTo>
                      <a:pt x="200" y="121"/>
                    </a:lnTo>
                    <a:lnTo>
                      <a:pt x="135" y="54"/>
                    </a:lnTo>
                    <a:lnTo>
                      <a:pt x="127" y="0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62" y="121"/>
                    </a:lnTo>
                    <a:lnTo>
                      <a:pt x="181" y="18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20674" name="Freeform 223"/>
              <p:cNvSpPr>
                <a:spLocks/>
              </p:cNvSpPr>
              <p:nvPr/>
            </p:nvSpPr>
            <p:spPr bwMode="auto">
              <a:xfrm>
                <a:off x="1077" y="3359"/>
                <a:ext cx="123" cy="43"/>
              </a:xfrm>
              <a:custGeom>
                <a:avLst/>
                <a:gdLst>
                  <a:gd name="T0" fmla="*/ 0 w 469"/>
                  <a:gd name="T1" fmla="*/ 0 h 160"/>
                  <a:gd name="T2" fmla="*/ 0 w 469"/>
                  <a:gd name="T3" fmla="*/ 0 h 160"/>
                  <a:gd name="T4" fmla="*/ 0 w 469"/>
                  <a:gd name="T5" fmla="*/ 0 h 160"/>
                  <a:gd name="T6" fmla="*/ 0 w 469"/>
                  <a:gd name="T7" fmla="*/ 0 h 160"/>
                  <a:gd name="T8" fmla="*/ 0 w 469"/>
                  <a:gd name="T9" fmla="*/ 0 h 160"/>
                  <a:gd name="T10" fmla="*/ 0 w 469"/>
                  <a:gd name="T11" fmla="*/ 0 h 160"/>
                  <a:gd name="T12" fmla="*/ 0 w 469"/>
                  <a:gd name="T13" fmla="*/ 0 h 160"/>
                  <a:gd name="T14" fmla="*/ 0 w 469"/>
                  <a:gd name="T15" fmla="*/ 0 h 160"/>
                  <a:gd name="T16" fmla="*/ 0 w 469"/>
                  <a:gd name="T17" fmla="*/ 0 h 160"/>
                  <a:gd name="T18" fmla="*/ 0 w 469"/>
                  <a:gd name="T19" fmla="*/ 0 h 160"/>
                  <a:gd name="T20" fmla="*/ 0 w 469"/>
                  <a:gd name="T21" fmla="*/ 0 h 160"/>
                  <a:gd name="T22" fmla="*/ 0 w 469"/>
                  <a:gd name="T23" fmla="*/ 0 h 160"/>
                  <a:gd name="T24" fmla="*/ 0 w 469"/>
                  <a:gd name="T25" fmla="*/ 0 h 1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9"/>
                  <a:gd name="T40" fmla="*/ 0 h 160"/>
                  <a:gd name="T41" fmla="*/ 469 w 469"/>
                  <a:gd name="T42" fmla="*/ 160 h 1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9" h="160">
                    <a:moveTo>
                      <a:pt x="469" y="66"/>
                    </a:moveTo>
                    <a:lnTo>
                      <a:pt x="426" y="25"/>
                    </a:lnTo>
                    <a:lnTo>
                      <a:pt x="311" y="66"/>
                    </a:lnTo>
                    <a:lnTo>
                      <a:pt x="33" y="0"/>
                    </a:lnTo>
                    <a:lnTo>
                      <a:pt x="0" y="81"/>
                    </a:lnTo>
                    <a:lnTo>
                      <a:pt x="0" y="120"/>
                    </a:lnTo>
                    <a:lnTo>
                      <a:pt x="129" y="132"/>
                    </a:lnTo>
                    <a:lnTo>
                      <a:pt x="194" y="100"/>
                    </a:lnTo>
                    <a:lnTo>
                      <a:pt x="256" y="160"/>
                    </a:lnTo>
                    <a:lnTo>
                      <a:pt x="363" y="160"/>
                    </a:lnTo>
                    <a:lnTo>
                      <a:pt x="426" y="120"/>
                    </a:lnTo>
                    <a:lnTo>
                      <a:pt x="469" y="6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20675" name="Freeform 224"/>
              <p:cNvSpPr>
                <a:spLocks/>
              </p:cNvSpPr>
              <p:nvPr/>
            </p:nvSpPr>
            <p:spPr bwMode="auto">
              <a:xfrm>
                <a:off x="872" y="3260"/>
                <a:ext cx="131" cy="99"/>
              </a:xfrm>
              <a:custGeom>
                <a:avLst/>
                <a:gdLst>
                  <a:gd name="T0" fmla="*/ 0 w 501"/>
                  <a:gd name="T1" fmla="*/ 0 h 374"/>
                  <a:gd name="T2" fmla="*/ 0 w 501"/>
                  <a:gd name="T3" fmla="*/ 0 h 374"/>
                  <a:gd name="T4" fmla="*/ 0 w 501"/>
                  <a:gd name="T5" fmla="*/ 0 h 374"/>
                  <a:gd name="T6" fmla="*/ 0 w 501"/>
                  <a:gd name="T7" fmla="*/ 0 h 374"/>
                  <a:gd name="T8" fmla="*/ 0 w 501"/>
                  <a:gd name="T9" fmla="*/ 0 h 374"/>
                  <a:gd name="T10" fmla="*/ 0 w 501"/>
                  <a:gd name="T11" fmla="*/ 0 h 374"/>
                  <a:gd name="T12" fmla="*/ 0 w 501"/>
                  <a:gd name="T13" fmla="*/ 0 h 374"/>
                  <a:gd name="T14" fmla="*/ 0 w 501"/>
                  <a:gd name="T15" fmla="*/ 0 h 374"/>
                  <a:gd name="T16" fmla="*/ 0 w 501"/>
                  <a:gd name="T17" fmla="*/ 0 h 374"/>
                  <a:gd name="T18" fmla="*/ 0 w 501"/>
                  <a:gd name="T19" fmla="*/ 0 h 374"/>
                  <a:gd name="T20" fmla="*/ 0 w 501"/>
                  <a:gd name="T21" fmla="*/ 0 h 374"/>
                  <a:gd name="T22" fmla="*/ 0 w 501"/>
                  <a:gd name="T23" fmla="*/ 0 h 374"/>
                  <a:gd name="T24" fmla="*/ 0 w 501"/>
                  <a:gd name="T25" fmla="*/ 0 h 374"/>
                  <a:gd name="T26" fmla="*/ 0 w 501"/>
                  <a:gd name="T27" fmla="*/ 0 h 374"/>
                  <a:gd name="T28" fmla="*/ 0 w 501"/>
                  <a:gd name="T29" fmla="*/ 0 h 374"/>
                  <a:gd name="T30" fmla="*/ 0 w 501"/>
                  <a:gd name="T31" fmla="*/ 0 h 374"/>
                  <a:gd name="T32" fmla="*/ 0 w 501"/>
                  <a:gd name="T33" fmla="*/ 0 h 374"/>
                  <a:gd name="T34" fmla="*/ 0 w 501"/>
                  <a:gd name="T35" fmla="*/ 0 h 374"/>
                  <a:gd name="T36" fmla="*/ 0 w 501"/>
                  <a:gd name="T37" fmla="*/ 0 h 374"/>
                  <a:gd name="T38" fmla="*/ 0 w 501"/>
                  <a:gd name="T39" fmla="*/ 0 h 3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01"/>
                  <a:gd name="T61" fmla="*/ 0 h 374"/>
                  <a:gd name="T62" fmla="*/ 501 w 501"/>
                  <a:gd name="T63" fmla="*/ 374 h 37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01" h="374">
                    <a:moveTo>
                      <a:pt x="492" y="332"/>
                    </a:moveTo>
                    <a:lnTo>
                      <a:pt x="501" y="291"/>
                    </a:lnTo>
                    <a:lnTo>
                      <a:pt x="448" y="279"/>
                    </a:lnTo>
                    <a:lnTo>
                      <a:pt x="448" y="186"/>
                    </a:lnTo>
                    <a:lnTo>
                      <a:pt x="395" y="226"/>
                    </a:lnTo>
                    <a:lnTo>
                      <a:pt x="342" y="133"/>
                    </a:lnTo>
                    <a:lnTo>
                      <a:pt x="383" y="133"/>
                    </a:lnTo>
                    <a:lnTo>
                      <a:pt x="278" y="0"/>
                    </a:lnTo>
                    <a:lnTo>
                      <a:pt x="213" y="0"/>
                    </a:lnTo>
                    <a:lnTo>
                      <a:pt x="149" y="107"/>
                    </a:lnTo>
                    <a:lnTo>
                      <a:pt x="0" y="107"/>
                    </a:lnTo>
                    <a:lnTo>
                      <a:pt x="56" y="241"/>
                    </a:lnTo>
                    <a:lnTo>
                      <a:pt x="116" y="346"/>
                    </a:lnTo>
                    <a:lnTo>
                      <a:pt x="257" y="346"/>
                    </a:lnTo>
                    <a:lnTo>
                      <a:pt x="225" y="291"/>
                    </a:lnTo>
                    <a:lnTo>
                      <a:pt x="298" y="291"/>
                    </a:lnTo>
                    <a:lnTo>
                      <a:pt x="331" y="308"/>
                    </a:lnTo>
                    <a:lnTo>
                      <a:pt x="372" y="374"/>
                    </a:lnTo>
                    <a:lnTo>
                      <a:pt x="492" y="33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20676" name="Freeform 225"/>
              <p:cNvSpPr>
                <a:spLocks/>
              </p:cNvSpPr>
              <p:nvPr/>
            </p:nvSpPr>
            <p:spPr bwMode="auto">
              <a:xfrm>
                <a:off x="652" y="3154"/>
                <a:ext cx="106" cy="90"/>
              </a:xfrm>
              <a:custGeom>
                <a:avLst/>
                <a:gdLst>
                  <a:gd name="T0" fmla="*/ 0 w 404"/>
                  <a:gd name="T1" fmla="*/ 0 h 334"/>
                  <a:gd name="T2" fmla="*/ 0 w 404"/>
                  <a:gd name="T3" fmla="*/ 0 h 334"/>
                  <a:gd name="T4" fmla="*/ 0 w 404"/>
                  <a:gd name="T5" fmla="*/ 0 h 334"/>
                  <a:gd name="T6" fmla="*/ 0 w 404"/>
                  <a:gd name="T7" fmla="*/ 0 h 334"/>
                  <a:gd name="T8" fmla="*/ 0 w 404"/>
                  <a:gd name="T9" fmla="*/ 0 h 334"/>
                  <a:gd name="T10" fmla="*/ 0 w 404"/>
                  <a:gd name="T11" fmla="*/ 0 h 334"/>
                  <a:gd name="T12" fmla="*/ 0 w 404"/>
                  <a:gd name="T13" fmla="*/ 0 h 334"/>
                  <a:gd name="T14" fmla="*/ 0 w 404"/>
                  <a:gd name="T15" fmla="*/ 0 h 334"/>
                  <a:gd name="T16" fmla="*/ 0 w 404"/>
                  <a:gd name="T17" fmla="*/ 0 h 334"/>
                  <a:gd name="T18" fmla="*/ 0 w 404"/>
                  <a:gd name="T19" fmla="*/ 0 h 334"/>
                  <a:gd name="T20" fmla="*/ 0 w 404"/>
                  <a:gd name="T21" fmla="*/ 0 h 334"/>
                  <a:gd name="T22" fmla="*/ 0 w 404"/>
                  <a:gd name="T23" fmla="*/ 0 h 334"/>
                  <a:gd name="T24" fmla="*/ 0 w 404"/>
                  <a:gd name="T25" fmla="*/ 0 h 334"/>
                  <a:gd name="T26" fmla="*/ 0 w 404"/>
                  <a:gd name="T27" fmla="*/ 0 h 334"/>
                  <a:gd name="T28" fmla="*/ 0 w 404"/>
                  <a:gd name="T29" fmla="*/ 0 h 334"/>
                  <a:gd name="T30" fmla="*/ 0 w 404"/>
                  <a:gd name="T31" fmla="*/ 0 h 334"/>
                  <a:gd name="T32" fmla="*/ 0 w 404"/>
                  <a:gd name="T33" fmla="*/ 0 h 3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4"/>
                  <a:gd name="T52" fmla="*/ 0 h 334"/>
                  <a:gd name="T53" fmla="*/ 404 w 404"/>
                  <a:gd name="T54" fmla="*/ 334 h 3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4" h="334">
                    <a:moveTo>
                      <a:pt x="278" y="293"/>
                    </a:moveTo>
                    <a:lnTo>
                      <a:pt x="310" y="256"/>
                    </a:lnTo>
                    <a:lnTo>
                      <a:pt x="328" y="228"/>
                    </a:lnTo>
                    <a:lnTo>
                      <a:pt x="328" y="161"/>
                    </a:lnTo>
                    <a:lnTo>
                      <a:pt x="404" y="119"/>
                    </a:lnTo>
                    <a:lnTo>
                      <a:pt x="404" y="56"/>
                    </a:lnTo>
                    <a:lnTo>
                      <a:pt x="362" y="0"/>
                    </a:lnTo>
                    <a:lnTo>
                      <a:pt x="245" y="0"/>
                    </a:lnTo>
                    <a:lnTo>
                      <a:pt x="190" y="12"/>
                    </a:lnTo>
                    <a:lnTo>
                      <a:pt x="54" y="68"/>
                    </a:lnTo>
                    <a:lnTo>
                      <a:pt x="0" y="147"/>
                    </a:lnTo>
                    <a:lnTo>
                      <a:pt x="0" y="240"/>
                    </a:lnTo>
                    <a:lnTo>
                      <a:pt x="138" y="256"/>
                    </a:lnTo>
                    <a:lnTo>
                      <a:pt x="181" y="334"/>
                    </a:lnTo>
                    <a:lnTo>
                      <a:pt x="245" y="305"/>
                    </a:lnTo>
                    <a:lnTo>
                      <a:pt x="278" y="293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20677" name="Freeform 226"/>
              <p:cNvSpPr>
                <a:spLocks/>
              </p:cNvSpPr>
              <p:nvPr/>
            </p:nvSpPr>
            <p:spPr bwMode="auto">
              <a:xfrm>
                <a:off x="559" y="3208"/>
                <a:ext cx="46" cy="53"/>
              </a:xfrm>
              <a:custGeom>
                <a:avLst/>
                <a:gdLst>
                  <a:gd name="T0" fmla="*/ 0 w 179"/>
                  <a:gd name="T1" fmla="*/ 0 h 201"/>
                  <a:gd name="T2" fmla="*/ 0 w 179"/>
                  <a:gd name="T3" fmla="*/ 0 h 201"/>
                  <a:gd name="T4" fmla="*/ 0 w 179"/>
                  <a:gd name="T5" fmla="*/ 0 h 201"/>
                  <a:gd name="T6" fmla="*/ 0 w 179"/>
                  <a:gd name="T7" fmla="*/ 0 h 201"/>
                  <a:gd name="T8" fmla="*/ 0 w 179"/>
                  <a:gd name="T9" fmla="*/ 0 h 201"/>
                  <a:gd name="T10" fmla="*/ 0 w 179"/>
                  <a:gd name="T11" fmla="*/ 0 h 201"/>
                  <a:gd name="T12" fmla="*/ 0 w 179"/>
                  <a:gd name="T13" fmla="*/ 0 h 201"/>
                  <a:gd name="T14" fmla="*/ 0 w 179"/>
                  <a:gd name="T15" fmla="*/ 0 h 201"/>
                  <a:gd name="T16" fmla="*/ 0 w 179"/>
                  <a:gd name="T17" fmla="*/ 0 h 201"/>
                  <a:gd name="T18" fmla="*/ 0 w 179"/>
                  <a:gd name="T19" fmla="*/ 0 h 201"/>
                  <a:gd name="T20" fmla="*/ 0 w 179"/>
                  <a:gd name="T21" fmla="*/ 0 h 2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9"/>
                  <a:gd name="T34" fmla="*/ 0 h 201"/>
                  <a:gd name="T35" fmla="*/ 179 w 179"/>
                  <a:gd name="T36" fmla="*/ 201 h 2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9" h="201">
                    <a:moveTo>
                      <a:pt x="21" y="201"/>
                    </a:moveTo>
                    <a:lnTo>
                      <a:pt x="49" y="120"/>
                    </a:lnTo>
                    <a:lnTo>
                      <a:pt x="136" y="81"/>
                    </a:lnTo>
                    <a:lnTo>
                      <a:pt x="136" y="56"/>
                    </a:lnTo>
                    <a:lnTo>
                      <a:pt x="179" y="0"/>
                    </a:lnTo>
                    <a:lnTo>
                      <a:pt x="115" y="0"/>
                    </a:lnTo>
                    <a:lnTo>
                      <a:pt x="73" y="68"/>
                    </a:lnTo>
                    <a:lnTo>
                      <a:pt x="8" y="81"/>
                    </a:lnTo>
                    <a:lnTo>
                      <a:pt x="0" y="201"/>
                    </a:lnTo>
                    <a:lnTo>
                      <a:pt x="21" y="20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31763" name="Text Box 227"/>
            <p:cNvSpPr txBox="1">
              <a:spLocks noChangeArrowheads="1"/>
            </p:cNvSpPr>
            <p:nvPr/>
          </p:nvSpPr>
          <p:spPr bwMode="auto">
            <a:xfrm>
              <a:off x="1430953" y="4616450"/>
              <a:ext cx="10599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0" smtClean="0">
                  <a:solidFill>
                    <a:srgbClr val="002060"/>
                  </a:solidFill>
                  <a:latin typeface="Myriad Web Pro"/>
                  <a:ea typeface="PMingLiU" pitchFamily="18" charset="-120"/>
                </a:rPr>
                <a:t>San Diego</a:t>
              </a:r>
            </a:p>
          </p:txBody>
        </p:sp>
        <p:grpSp>
          <p:nvGrpSpPr>
            <p:cNvPr id="31764" name="Group 228"/>
            <p:cNvGrpSpPr>
              <a:grpSpLocks/>
            </p:cNvGrpSpPr>
            <p:nvPr/>
          </p:nvGrpSpPr>
          <p:grpSpPr bwMode="auto">
            <a:xfrm>
              <a:off x="1766888" y="3062288"/>
              <a:ext cx="2574925" cy="1682750"/>
              <a:chOff x="1164" y="1929"/>
              <a:chExt cx="1622" cy="1060"/>
            </a:xfrm>
          </p:grpSpPr>
          <p:sp>
            <p:nvSpPr>
              <p:cNvPr id="20665" name="Freeform 229"/>
              <p:cNvSpPr>
                <a:spLocks/>
              </p:cNvSpPr>
              <p:nvPr/>
            </p:nvSpPr>
            <p:spPr bwMode="auto">
              <a:xfrm>
                <a:off x="1164" y="1930"/>
                <a:ext cx="685" cy="1059"/>
              </a:xfrm>
              <a:custGeom>
                <a:avLst/>
                <a:gdLst>
                  <a:gd name="T0" fmla="*/ 20 w 685"/>
                  <a:gd name="T1" fmla="*/ 6 h 1059"/>
                  <a:gd name="T2" fmla="*/ 0 w 685"/>
                  <a:gd name="T3" fmla="*/ 86 h 1059"/>
                  <a:gd name="T4" fmla="*/ 98 w 685"/>
                  <a:gd name="T5" fmla="*/ 569 h 1059"/>
                  <a:gd name="T6" fmla="*/ 154 w 685"/>
                  <a:gd name="T7" fmla="*/ 641 h 1059"/>
                  <a:gd name="T8" fmla="*/ 186 w 685"/>
                  <a:gd name="T9" fmla="*/ 743 h 1059"/>
                  <a:gd name="T10" fmla="*/ 419 w 685"/>
                  <a:gd name="T11" fmla="*/ 1002 h 1059"/>
                  <a:gd name="T12" fmla="*/ 600 w 685"/>
                  <a:gd name="T13" fmla="*/ 1002 h 1059"/>
                  <a:gd name="T14" fmla="*/ 600 w 685"/>
                  <a:gd name="T15" fmla="*/ 1032 h 1059"/>
                  <a:gd name="T16" fmla="*/ 654 w 685"/>
                  <a:gd name="T17" fmla="*/ 1059 h 1059"/>
                  <a:gd name="T18" fmla="*/ 654 w 685"/>
                  <a:gd name="T19" fmla="*/ 850 h 1059"/>
                  <a:gd name="T20" fmla="*/ 685 w 685"/>
                  <a:gd name="T21" fmla="*/ 822 h 1059"/>
                  <a:gd name="T22" fmla="*/ 280 w 685"/>
                  <a:gd name="T23" fmla="*/ 301 h 1059"/>
                  <a:gd name="T24" fmla="*/ 322 w 685"/>
                  <a:gd name="T25" fmla="*/ 0 h 1059"/>
                  <a:gd name="T26" fmla="*/ 20 w 685"/>
                  <a:gd name="T27" fmla="*/ 6 h 10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5"/>
                  <a:gd name="T43" fmla="*/ 0 h 1059"/>
                  <a:gd name="T44" fmla="*/ 685 w 685"/>
                  <a:gd name="T45" fmla="*/ 1059 h 105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5" h="1059">
                    <a:moveTo>
                      <a:pt x="20" y="6"/>
                    </a:moveTo>
                    <a:lnTo>
                      <a:pt x="0" y="86"/>
                    </a:lnTo>
                    <a:lnTo>
                      <a:pt x="98" y="569"/>
                    </a:lnTo>
                    <a:lnTo>
                      <a:pt x="154" y="641"/>
                    </a:lnTo>
                    <a:lnTo>
                      <a:pt x="186" y="743"/>
                    </a:lnTo>
                    <a:lnTo>
                      <a:pt x="419" y="1002"/>
                    </a:lnTo>
                    <a:lnTo>
                      <a:pt x="600" y="1002"/>
                    </a:lnTo>
                    <a:lnTo>
                      <a:pt x="600" y="1032"/>
                    </a:lnTo>
                    <a:lnTo>
                      <a:pt x="654" y="1059"/>
                    </a:lnTo>
                    <a:lnTo>
                      <a:pt x="654" y="850"/>
                    </a:lnTo>
                    <a:lnTo>
                      <a:pt x="685" y="822"/>
                    </a:lnTo>
                    <a:lnTo>
                      <a:pt x="280" y="301"/>
                    </a:lnTo>
                    <a:lnTo>
                      <a:pt x="322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20666" name="Freeform 230"/>
              <p:cNvSpPr>
                <a:spLocks/>
              </p:cNvSpPr>
              <p:nvPr/>
            </p:nvSpPr>
            <p:spPr bwMode="auto">
              <a:xfrm>
                <a:off x="2252" y="2113"/>
                <a:ext cx="534" cy="391"/>
              </a:xfrm>
              <a:custGeom>
                <a:avLst/>
                <a:gdLst>
                  <a:gd name="T0" fmla="*/ 0 w 1216"/>
                  <a:gd name="T1" fmla="*/ 0 h 883"/>
                  <a:gd name="T2" fmla="*/ 0 w 1216"/>
                  <a:gd name="T3" fmla="*/ 0 h 883"/>
                  <a:gd name="T4" fmla="*/ 0 w 1216"/>
                  <a:gd name="T5" fmla="*/ 0 h 883"/>
                  <a:gd name="T6" fmla="*/ 0 w 1216"/>
                  <a:gd name="T7" fmla="*/ 0 h 883"/>
                  <a:gd name="T8" fmla="*/ 0 w 1216"/>
                  <a:gd name="T9" fmla="*/ 0 h 883"/>
                  <a:gd name="T10" fmla="*/ 0 w 1216"/>
                  <a:gd name="T11" fmla="*/ 0 h 8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16"/>
                  <a:gd name="T19" fmla="*/ 0 h 883"/>
                  <a:gd name="T20" fmla="*/ 1216 w 1216"/>
                  <a:gd name="T21" fmla="*/ 883 h 8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16" h="883">
                    <a:moveTo>
                      <a:pt x="41" y="0"/>
                    </a:moveTo>
                    <a:lnTo>
                      <a:pt x="0" y="883"/>
                    </a:lnTo>
                    <a:lnTo>
                      <a:pt x="1216" y="883"/>
                    </a:lnTo>
                    <a:lnTo>
                      <a:pt x="121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20667" name="Freeform 231"/>
              <p:cNvSpPr>
                <a:spLocks/>
              </p:cNvSpPr>
              <p:nvPr/>
            </p:nvSpPr>
            <p:spPr bwMode="auto">
              <a:xfrm>
                <a:off x="1445" y="1929"/>
                <a:ext cx="473" cy="727"/>
              </a:xfrm>
              <a:custGeom>
                <a:avLst/>
                <a:gdLst>
                  <a:gd name="T0" fmla="*/ 0 w 1078"/>
                  <a:gd name="T1" fmla="*/ 0 h 1643"/>
                  <a:gd name="T2" fmla="*/ 0 w 1078"/>
                  <a:gd name="T3" fmla="*/ 0 h 1643"/>
                  <a:gd name="T4" fmla="*/ 0 w 1078"/>
                  <a:gd name="T5" fmla="*/ 0 h 1643"/>
                  <a:gd name="T6" fmla="*/ 0 w 1078"/>
                  <a:gd name="T7" fmla="*/ 0 h 1643"/>
                  <a:gd name="T8" fmla="*/ 0 w 1078"/>
                  <a:gd name="T9" fmla="*/ 0 h 1643"/>
                  <a:gd name="T10" fmla="*/ 0 w 1078"/>
                  <a:gd name="T11" fmla="*/ 0 h 1643"/>
                  <a:gd name="T12" fmla="*/ 0 w 1078"/>
                  <a:gd name="T13" fmla="*/ 0 h 1643"/>
                  <a:gd name="T14" fmla="*/ 0 w 1078"/>
                  <a:gd name="T15" fmla="*/ 0 h 16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78"/>
                  <a:gd name="T25" fmla="*/ 0 h 1643"/>
                  <a:gd name="T26" fmla="*/ 1078 w 1078"/>
                  <a:gd name="T27" fmla="*/ 1643 h 16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78" h="1643">
                    <a:moveTo>
                      <a:pt x="91" y="0"/>
                    </a:moveTo>
                    <a:lnTo>
                      <a:pt x="0" y="684"/>
                    </a:lnTo>
                    <a:lnTo>
                      <a:pt x="749" y="1643"/>
                    </a:lnTo>
                    <a:lnTo>
                      <a:pt x="831" y="1446"/>
                    </a:lnTo>
                    <a:lnTo>
                      <a:pt x="952" y="1453"/>
                    </a:lnTo>
                    <a:lnTo>
                      <a:pt x="1078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20668" name="Freeform 232"/>
              <p:cNvSpPr>
                <a:spLocks/>
              </p:cNvSpPr>
              <p:nvPr/>
            </p:nvSpPr>
            <p:spPr bwMode="auto">
              <a:xfrm>
                <a:off x="1866" y="1930"/>
                <a:ext cx="405" cy="574"/>
              </a:xfrm>
              <a:custGeom>
                <a:avLst/>
                <a:gdLst>
                  <a:gd name="T0" fmla="*/ 0 w 918"/>
                  <a:gd name="T1" fmla="*/ 0 h 1301"/>
                  <a:gd name="T2" fmla="*/ 0 w 918"/>
                  <a:gd name="T3" fmla="*/ 0 h 1301"/>
                  <a:gd name="T4" fmla="*/ 0 w 918"/>
                  <a:gd name="T5" fmla="*/ 0 h 1301"/>
                  <a:gd name="T6" fmla="*/ 0 w 918"/>
                  <a:gd name="T7" fmla="*/ 0 h 1301"/>
                  <a:gd name="T8" fmla="*/ 0 w 918"/>
                  <a:gd name="T9" fmla="*/ 0 h 1301"/>
                  <a:gd name="T10" fmla="*/ 0 w 918"/>
                  <a:gd name="T11" fmla="*/ 0 h 1301"/>
                  <a:gd name="T12" fmla="*/ 0 w 918"/>
                  <a:gd name="T13" fmla="*/ 0 h 1301"/>
                  <a:gd name="T14" fmla="*/ 0 w 918"/>
                  <a:gd name="T15" fmla="*/ 0 h 13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8"/>
                  <a:gd name="T25" fmla="*/ 0 h 1301"/>
                  <a:gd name="T26" fmla="*/ 918 w 918"/>
                  <a:gd name="T27" fmla="*/ 1301 h 13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8" h="1301">
                    <a:moveTo>
                      <a:pt x="111" y="0"/>
                    </a:moveTo>
                    <a:lnTo>
                      <a:pt x="0" y="1301"/>
                    </a:lnTo>
                    <a:lnTo>
                      <a:pt x="877" y="1301"/>
                    </a:lnTo>
                    <a:lnTo>
                      <a:pt x="918" y="418"/>
                    </a:lnTo>
                    <a:lnTo>
                      <a:pt x="576" y="416"/>
                    </a:lnTo>
                    <a:lnTo>
                      <a:pt x="598" y="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31765" name="Freeform 233"/>
            <p:cNvSpPr>
              <a:spLocks/>
            </p:cNvSpPr>
            <p:nvPr/>
          </p:nvSpPr>
          <p:spPr bwMode="auto">
            <a:xfrm>
              <a:off x="7537450" y="1911350"/>
              <a:ext cx="244475" cy="341313"/>
            </a:xfrm>
            <a:custGeom>
              <a:avLst/>
              <a:gdLst>
                <a:gd name="T0" fmla="*/ 0 w 372"/>
                <a:gd name="T1" fmla="*/ 2147483647 h 504"/>
                <a:gd name="T2" fmla="*/ 2147483647 w 372"/>
                <a:gd name="T3" fmla="*/ 2147483647 h 504"/>
                <a:gd name="T4" fmla="*/ 2147483647 w 372"/>
                <a:gd name="T5" fmla="*/ 2147483647 h 504"/>
                <a:gd name="T6" fmla="*/ 2147483647 w 372"/>
                <a:gd name="T7" fmla="*/ 0 h 504"/>
                <a:gd name="T8" fmla="*/ 0 w 372"/>
                <a:gd name="T9" fmla="*/ 2147483647 h 504"/>
                <a:gd name="T10" fmla="*/ 0 w 372"/>
                <a:gd name="T11" fmla="*/ 2147483647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2"/>
                <a:gd name="T19" fmla="*/ 0 h 504"/>
                <a:gd name="T20" fmla="*/ 372 w 372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2" h="504">
                  <a:moveTo>
                    <a:pt x="0" y="115"/>
                  </a:moveTo>
                  <a:lnTo>
                    <a:pt x="147" y="501"/>
                  </a:lnTo>
                  <a:lnTo>
                    <a:pt x="372" y="504"/>
                  </a:lnTo>
                  <a:lnTo>
                    <a:pt x="310" y="0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baseline="2000" smtClean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31766" name="Freeform 234"/>
            <p:cNvSpPr>
              <a:spLocks/>
            </p:cNvSpPr>
            <p:nvPr/>
          </p:nvSpPr>
          <p:spPr bwMode="auto">
            <a:xfrm>
              <a:off x="6945313" y="1990725"/>
              <a:ext cx="1000125" cy="773113"/>
            </a:xfrm>
            <a:custGeom>
              <a:avLst/>
              <a:gdLst>
                <a:gd name="T0" fmla="*/ 2147483647 w 1514"/>
                <a:gd name="T1" fmla="*/ 0 h 1143"/>
                <a:gd name="T2" fmla="*/ 2147483647 w 1514"/>
                <a:gd name="T3" fmla="*/ 2147483647 h 1143"/>
                <a:gd name="T4" fmla="*/ 2147483647 w 1514"/>
                <a:gd name="T5" fmla="*/ 2147483647 h 1143"/>
                <a:gd name="T6" fmla="*/ 2147483647 w 1514"/>
                <a:gd name="T7" fmla="*/ 2147483647 h 1143"/>
                <a:gd name="T8" fmla="*/ 2147483647 w 1514"/>
                <a:gd name="T9" fmla="*/ 2147483647 h 1143"/>
                <a:gd name="T10" fmla="*/ 2147483647 w 1514"/>
                <a:gd name="T11" fmla="*/ 2147483647 h 1143"/>
                <a:gd name="T12" fmla="*/ 0 w 1514"/>
                <a:gd name="T13" fmla="*/ 2147483647 h 1143"/>
                <a:gd name="T14" fmla="*/ 2147483647 w 1514"/>
                <a:gd name="T15" fmla="*/ 2147483647 h 1143"/>
                <a:gd name="T16" fmla="*/ 2147483647 w 1514"/>
                <a:gd name="T17" fmla="*/ 2147483647 h 1143"/>
                <a:gd name="T18" fmla="*/ 2147483647 w 1514"/>
                <a:gd name="T19" fmla="*/ 2147483647 h 1143"/>
                <a:gd name="T20" fmla="*/ 2147483647 w 1514"/>
                <a:gd name="T21" fmla="*/ 2147483647 h 1143"/>
                <a:gd name="T22" fmla="*/ 2147483647 w 1514"/>
                <a:gd name="T23" fmla="*/ 2147483647 h 1143"/>
                <a:gd name="T24" fmla="*/ 2147483647 w 1514"/>
                <a:gd name="T25" fmla="*/ 0 h 1143"/>
                <a:gd name="T26" fmla="*/ 2147483647 w 1514"/>
                <a:gd name="T27" fmla="*/ 0 h 11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14"/>
                <a:gd name="T43" fmla="*/ 0 h 1143"/>
                <a:gd name="T44" fmla="*/ 1514 w 1514"/>
                <a:gd name="T45" fmla="*/ 1143 h 11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14" h="1143">
                  <a:moveTo>
                    <a:pt x="895" y="0"/>
                  </a:moveTo>
                  <a:lnTo>
                    <a:pt x="671" y="82"/>
                  </a:lnTo>
                  <a:lnTo>
                    <a:pt x="549" y="344"/>
                  </a:lnTo>
                  <a:lnTo>
                    <a:pt x="549" y="539"/>
                  </a:lnTo>
                  <a:lnTo>
                    <a:pt x="98" y="739"/>
                  </a:lnTo>
                  <a:lnTo>
                    <a:pt x="97" y="890"/>
                  </a:lnTo>
                  <a:lnTo>
                    <a:pt x="0" y="983"/>
                  </a:lnTo>
                  <a:lnTo>
                    <a:pt x="985" y="985"/>
                  </a:lnTo>
                  <a:lnTo>
                    <a:pt x="1260" y="1143"/>
                  </a:lnTo>
                  <a:lnTo>
                    <a:pt x="1514" y="979"/>
                  </a:lnTo>
                  <a:lnTo>
                    <a:pt x="1444" y="904"/>
                  </a:lnTo>
                  <a:lnTo>
                    <a:pt x="1285" y="101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baseline="2000" smtClean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grpSp>
          <p:nvGrpSpPr>
            <p:cNvPr id="31767" name="Group 235"/>
            <p:cNvGrpSpPr>
              <a:grpSpLocks/>
            </p:cNvGrpSpPr>
            <p:nvPr/>
          </p:nvGrpSpPr>
          <p:grpSpPr bwMode="auto">
            <a:xfrm>
              <a:off x="6945313" y="1911350"/>
              <a:ext cx="1000125" cy="852488"/>
              <a:chOff x="4426" y="1204"/>
              <a:chExt cx="630" cy="537"/>
            </a:xfrm>
          </p:grpSpPr>
          <p:sp>
            <p:nvSpPr>
              <p:cNvPr id="31926" name="Freeform 236"/>
              <p:cNvSpPr>
                <a:spLocks/>
              </p:cNvSpPr>
              <p:nvPr/>
            </p:nvSpPr>
            <p:spPr bwMode="auto">
              <a:xfrm>
                <a:off x="4902" y="1531"/>
                <a:ext cx="152" cy="155"/>
              </a:xfrm>
              <a:custGeom>
                <a:avLst/>
                <a:gdLst>
                  <a:gd name="T0" fmla="*/ 0 w 367"/>
                  <a:gd name="T1" fmla="*/ 0 h 363"/>
                  <a:gd name="T2" fmla="*/ 0 w 367"/>
                  <a:gd name="T3" fmla="*/ 0 h 363"/>
                  <a:gd name="T4" fmla="*/ 0 w 367"/>
                  <a:gd name="T5" fmla="*/ 0 h 363"/>
                  <a:gd name="T6" fmla="*/ 0 w 367"/>
                  <a:gd name="T7" fmla="*/ 0 h 363"/>
                  <a:gd name="T8" fmla="*/ 0 w 367"/>
                  <a:gd name="T9" fmla="*/ 0 h 363"/>
                  <a:gd name="T10" fmla="*/ 0 w 367"/>
                  <a:gd name="T11" fmla="*/ 0 h 3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7"/>
                  <a:gd name="T19" fmla="*/ 0 h 363"/>
                  <a:gd name="T20" fmla="*/ 367 w 367"/>
                  <a:gd name="T21" fmla="*/ 363 h 3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7" h="363">
                    <a:moveTo>
                      <a:pt x="0" y="0"/>
                    </a:moveTo>
                    <a:lnTo>
                      <a:pt x="138" y="363"/>
                    </a:lnTo>
                    <a:lnTo>
                      <a:pt x="367" y="203"/>
                    </a:lnTo>
                    <a:lnTo>
                      <a:pt x="27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DB7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31927" name="Freeform 237"/>
              <p:cNvSpPr>
                <a:spLocks/>
              </p:cNvSpPr>
              <p:nvPr/>
            </p:nvSpPr>
            <p:spPr bwMode="auto">
              <a:xfrm>
                <a:off x="4426" y="1254"/>
                <a:ext cx="630" cy="487"/>
              </a:xfrm>
              <a:custGeom>
                <a:avLst/>
                <a:gdLst>
                  <a:gd name="T0" fmla="*/ 0 w 1514"/>
                  <a:gd name="T1" fmla="*/ 0 h 1143"/>
                  <a:gd name="T2" fmla="*/ 0 w 1514"/>
                  <a:gd name="T3" fmla="*/ 0 h 1143"/>
                  <a:gd name="T4" fmla="*/ 0 w 1514"/>
                  <a:gd name="T5" fmla="*/ 0 h 1143"/>
                  <a:gd name="T6" fmla="*/ 0 w 1514"/>
                  <a:gd name="T7" fmla="*/ 0 h 1143"/>
                  <a:gd name="T8" fmla="*/ 0 w 1514"/>
                  <a:gd name="T9" fmla="*/ 0 h 1143"/>
                  <a:gd name="T10" fmla="*/ 0 w 1514"/>
                  <a:gd name="T11" fmla="*/ 0 h 1143"/>
                  <a:gd name="T12" fmla="*/ 0 w 1514"/>
                  <a:gd name="T13" fmla="*/ 0 h 1143"/>
                  <a:gd name="T14" fmla="*/ 0 w 1514"/>
                  <a:gd name="T15" fmla="*/ 0 h 1143"/>
                  <a:gd name="T16" fmla="*/ 0 w 1514"/>
                  <a:gd name="T17" fmla="*/ 0 h 1143"/>
                  <a:gd name="T18" fmla="*/ 0 w 1514"/>
                  <a:gd name="T19" fmla="*/ 0 h 1143"/>
                  <a:gd name="T20" fmla="*/ 0 w 1514"/>
                  <a:gd name="T21" fmla="*/ 0 h 1143"/>
                  <a:gd name="T22" fmla="*/ 0 w 1514"/>
                  <a:gd name="T23" fmla="*/ 0 h 1143"/>
                  <a:gd name="T24" fmla="*/ 0 w 1514"/>
                  <a:gd name="T25" fmla="*/ 0 h 1143"/>
                  <a:gd name="T26" fmla="*/ 0 w 1514"/>
                  <a:gd name="T27" fmla="*/ 0 h 114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14"/>
                  <a:gd name="T43" fmla="*/ 0 h 1143"/>
                  <a:gd name="T44" fmla="*/ 1514 w 1514"/>
                  <a:gd name="T45" fmla="*/ 1143 h 114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14" h="1143">
                    <a:moveTo>
                      <a:pt x="895" y="0"/>
                    </a:moveTo>
                    <a:lnTo>
                      <a:pt x="671" y="82"/>
                    </a:lnTo>
                    <a:lnTo>
                      <a:pt x="549" y="344"/>
                    </a:lnTo>
                    <a:lnTo>
                      <a:pt x="549" y="539"/>
                    </a:lnTo>
                    <a:lnTo>
                      <a:pt x="98" y="739"/>
                    </a:lnTo>
                    <a:lnTo>
                      <a:pt x="97" y="890"/>
                    </a:lnTo>
                    <a:lnTo>
                      <a:pt x="0" y="983"/>
                    </a:lnTo>
                    <a:lnTo>
                      <a:pt x="985" y="985"/>
                    </a:lnTo>
                    <a:lnTo>
                      <a:pt x="1260" y="1143"/>
                    </a:lnTo>
                    <a:lnTo>
                      <a:pt x="1514" y="979"/>
                    </a:lnTo>
                    <a:lnTo>
                      <a:pt x="1444" y="904"/>
                    </a:lnTo>
                    <a:lnTo>
                      <a:pt x="1285" y="1012"/>
                    </a:lnTo>
                    <a:lnTo>
                      <a:pt x="895" y="0"/>
                    </a:lnTo>
                    <a:close/>
                  </a:path>
                </a:pathLst>
              </a:custGeom>
              <a:solidFill>
                <a:srgbClr val="ADDB7B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31928" name="Freeform 238"/>
              <p:cNvSpPr>
                <a:spLocks/>
              </p:cNvSpPr>
              <p:nvPr/>
            </p:nvSpPr>
            <p:spPr bwMode="auto">
              <a:xfrm>
                <a:off x="4799" y="1204"/>
                <a:ext cx="154" cy="215"/>
              </a:xfrm>
              <a:custGeom>
                <a:avLst/>
                <a:gdLst>
                  <a:gd name="T0" fmla="*/ 0 w 372"/>
                  <a:gd name="T1" fmla="*/ 0 h 504"/>
                  <a:gd name="T2" fmla="*/ 0 w 372"/>
                  <a:gd name="T3" fmla="*/ 0 h 504"/>
                  <a:gd name="T4" fmla="*/ 0 w 372"/>
                  <a:gd name="T5" fmla="*/ 0 h 504"/>
                  <a:gd name="T6" fmla="*/ 0 w 372"/>
                  <a:gd name="T7" fmla="*/ 0 h 504"/>
                  <a:gd name="T8" fmla="*/ 0 w 372"/>
                  <a:gd name="T9" fmla="*/ 0 h 504"/>
                  <a:gd name="T10" fmla="*/ 0 w 372"/>
                  <a:gd name="T11" fmla="*/ 0 h 5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2"/>
                  <a:gd name="T19" fmla="*/ 0 h 504"/>
                  <a:gd name="T20" fmla="*/ 372 w 372"/>
                  <a:gd name="T21" fmla="*/ 504 h 5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2" h="504">
                    <a:moveTo>
                      <a:pt x="0" y="115"/>
                    </a:moveTo>
                    <a:lnTo>
                      <a:pt x="147" y="501"/>
                    </a:lnTo>
                    <a:lnTo>
                      <a:pt x="372" y="504"/>
                    </a:lnTo>
                    <a:lnTo>
                      <a:pt x="310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ADDB7B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1768" name="Group 239"/>
            <p:cNvGrpSpPr>
              <a:grpSpLocks/>
            </p:cNvGrpSpPr>
            <p:nvPr/>
          </p:nvGrpSpPr>
          <p:grpSpPr bwMode="auto">
            <a:xfrm>
              <a:off x="1751013" y="2711450"/>
              <a:ext cx="2360612" cy="1211263"/>
              <a:chOff x="1154" y="1708"/>
              <a:chExt cx="1487" cy="763"/>
            </a:xfrm>
          </p:grpSpPr>
          <p:sp>
            <p:nvSpPr>
              <p:cNvPr id="20660" name="Freeform 240"/>
              <p:cNvSpPr>
                <a:spLocks/>
              </p:cNvSpPr>
              <p:nvPr/>
            </p:nvSpPr>
            <p:spPr bwMode="auto">
              <a:xfrm>
                <a:off x="2118" y="1708"/>
                <a:ext cx="523" cy="406"/>
              </a:xfrm>
              <a:custGeom>
                <a:avLst/>
                <a:gdLst>
                  <a:gd name="T0" fmla="*/ 0 w 1191"/>
                  <a:gd name="T1" fmla="*/ 0 h 919"/>
                  <a:gd name="T2" fmla="*/ 0 w 1191"/>
                  <a:gd name="T3" fmla="*/ 0 h 919"/>
                  <a:gd name="T4" fmla="*/ 0 w 1191"/>
                  <a:gd name="T5" fmla="*/ 0 h 919"/>
                  <a:gd name="T6" fmla="*/ 0 w 1191"/>
                  <a:gd name="T7" fmla="*/ 0 h 919"/>
                  <a:gd name="T8" fmla="*/ 0 w 1191"/>
                  <a:gd name="T9" fmla="*/ 0 h 919"/>
                  <a:gd name="T10" fmla="*/ 0 w 1191"/>
                  <a:gd name="T11" fmla="*/ 0 h 9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1"/>
                  <a:gd name="T19" fmla="*/ 0 h 919"/>
                  <a:gd name="T20" fmla="*/ 1191 w 1191"/>
                  <a:gd name="T21" fmla="*/ 919 h 9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1" h="919">
                    <a:moveTo>
                      <a:pt x="55" y="2"/>
                    </a:moveTo>
                    <a:lnTo>
                      <a:pt x="0" y="919"/>
                    </a:lnTo>
                    <a:lnTo>
                      <a:pt x="1191" y="917"/>
                    </a:lnTo>
                    <a:lnTo>
                      <a:pt x="1185" y="0"/>
                    </a:lnTo>
                    <a:lnTo>
                      <a:pt x="55" y="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20661" name="Freeform 241"/>
              <p:cNvSpPr>
                <a:spLocks/>
              </p:cNvSpPr>
              <p:nvPr/>
            </p:nvSpPr>
            <p:spPr bwMode="auto">
              <a:xfrm>
                <a:off x="1154" y="1935"/>
                <a:ext cx="478" cy="536"/>
              </a:xfrm>
              <a:custGeom>
                <a:avLst/>
                <a:gdLst>
                  <a:gd name="T0" fmla="*/ 478 w 478"/>
                  <a:gd name="T1" fmla="*/ 536 h 536"/>
                  <a:gd name="T2" fmla="*/ 291 w 478"/>
                  <a:gd name="T3" fmla="*/ 300 h 536"/>
                  <a:gd name="T4" fmla="*/ 332 w 478"/>
                  <a:gd name="T5" fmla="*/ 1 h 536"/>
                  <a:gd name="T6" fmla="*/ 29 w 478"/>
                  <a:gd name="T7" fmla="*/ 0 h 536"/>
                  <a:gd name="T8" fmla="*/ 29 w 478"/>
                  <a:gd name="T9" fmla="*/ 0 h 536"/>
                  <a:gd name="T10" fmla="*/ 10 w 478"/>
                  <a:gd name="T11" fmla="*/ 85 h 536"/>
                  <a:gd name="T12" fmla="*/ 0 w 478"/>
                  <a:gd name="T13" fmla="*/ 228 h 536"/>
                  <a:gd name="T14" fmla="*/ 36 w 478"/>
                  <a:gd name="T15" fmla="*/ 412 h 536"/>
                  <a:gd name="T16" fmla="*/ 88 w 478"/>
                  <a:gd name="T17" fmla="*/ 464 h 536"/>
                  <a:gd name="T18" fmla="*/ 100 w 478"/>
                  <a:gd name="T19" fmla="*/ 524 h 536"/>
                  <a:gd name="T20" fmla="*/ 136 w 478"/>
                  <a:gd name="T21" fmla="*/ 530 h 536"/>
                  <a:gd name="T22" fmla="*/ 388 w 478"/>
                  <a:gd name="T23" fmla="*/ 530 h 536"/>
                  <a:gd name="T24" fmla="*/ 385 w 478"/>
                  <a:gd name="T25" fmla="*/ 419 h 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78"/>
                  <a:gd name="T40" fmla="*/ 0 h 536"/>
                  <a:gd name="T41" fmla="*/ 478 w 478"/>
                  <a:gd name="T42" fmla="*/ 536 h 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78" h="536">
                    <a:moveTo>
                      <a:pt x="478" y="536"/>
                    </a:moveTo>
                    <a:lnTo>
                      <a:pt x="291" y="300"/>
                    </a:lnTo>
                    <a:lnTo>
                      <a:pt x="332" y="1"/>
                    </a:lnTo>
                    <a:lnTo>
                      <a:pt x="29" y="0"/>
                    </a:lnTo>
                    <a:lnTo>
                      <a:pt x="10" y="85"/>
                    </a:lnTo>
                    <a:lnTo>
                      <a:pt x="0" y="228"/>
                    </a:lnTo>
                    <a:lnTo>
                      <a:pt x="36" y="412"/>
                    </a:lnTo>
                    <a:lnTo>
                      <a:pt x="88" y="464"/>
                    </a:lnTo>
                    <a:lnTo>
                      <a:pt x="100" y="524"/>
                    </a:lnTo>
                    <a:lnTo>
                      <a:pt x="136" y="530"/>
                    </a:lnTo>
                    <a:lnTo>
                      <a:pt x="388" y="530"/>
                    </a:lnTo>
                    <a:lnTo>
                      <a:pt x="385" y="419"/>
                    </a:lnTo>
                  </a:path>
                </a:pathLst>
              </a:custGeom>
              <a:solidFill>
                <a:schemeClr val="accent6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1769" name="Group 242"/>
            <p:cNvGrpSpPr>
              <a:grpSpLocks/>
            </p:cNvGrpSpPr>
            <p:nvPr/>
          </p:nvGrpSpPr>
          <p:grpSpPr bwMode="auto">
            <a:xfrm>
              <a:off x="4962525" y="2173288"/>
              <a:ext cx="1597025" cy="1555750"/>
              <a:chOff x="3177" y="1369"/>
              <a:chExt cx="1006" cy="980"/>
            </a:xfrm>
          </p:grpSpPr>
          <p:sp>
            <p:nvSpPr>
              <p:cNvPr id="20656" name="Freeform 243"/>
              <p:cNvSpPr>
                <a:spLocks/>
              </p:cNvSpPr>
              <p:nvPr/>
            </p:nvSpPr>
            <p:spPr bwMode="auto">
              <a:xfrm>
                <a:off x="3444" y="1369"/>
                <a:ext cx="607" cy="519"/>
              </a:xfrm>
              <a:custGeom>
                <a:avLst/>
                <a:gdLst>
                  <a:gd name="T0" fmla="*/ 0 w 1458"/>
                  <a:gd name="T1" fmla="*/ 0 h 1283"/>
                  <a:gd name="T2" fmla="*/ 0 w 1458"/>
                  <a:gd name="T3" fmla="*/ 0 h 1283"/>
                  <a:gd name="T4" fmla="*/ 0 w 1458"/>
                  <a:gd name="T5" fmla="*/ 0 h 1283"/>
                  <a:gd name="T6" fmla="*/ 0 w 1458"/>
                  <a:gd name="T7" fmla="*/ 0 h 1283"/>
                  <a:gd name="T8" fmla="*/ 0 w 1458"/>
                  <a:gd name="T9" fmla="*/ 0 h 1283"/>
                  <a:gd name="T10" fmla="*/ 0 w 1458"/>
                  <a:gd name="T11" fmla="*/ 0 h 1283"/>
                  <a:gd name="T12" fmla="*/ 0 w 1458"/>
                  <a:gd name="T13" fmla="*/ 0 h 1283"/>
                  <a:gd name="T14" fmla="*/ 0 w 1458"/>
                  <a:gd name="T15" fmla="*/ 0 h 1283"/>
                  <a:gd name="T16" fmla="*/ 0 w 1458"/>
                  <a:gd name="T17" fmla="*/ 0 h 1283"/>
                  <a:gd name="T18" fmla="*/ 0 w 1458"/>
                  <a:gd name="T19" fmla="*/ 0 h 1283"/>
                  <a:gd name="T20" fmla="*/ 0 w 1458"/>
                  <a:gd name="T21" fmla="*/ 0 h 1283"/>
                  <a:gd name="T22" fmla="*/ 0 w 1458"/>
                  <a:gd name="T23" fmla="*/ 0 h 1283"/>
                  <a:gd name="T24" fmla="*/ 0 w 1458"/>
                  <a:gd name="T25" fmla="*/ 0 h 1283"/>
                  <a:gd name="T26" fmla="*/ 0 w 1458"/>
                  <a:gd name="T27" fmla="*/ 0 h 1283"/>
                  <a:gd name="T28" fmla="*/ 0 w 1458"/>
                  <a:gd name="T29" fmla="*/ 0 h 1283"/>
                  <a:gd name="T30" fmla="*/ 0 w 1458"/>
                  <a:gd name="T31" fmla="*/ 0 h 1283"/>
                  <a:gd name="T32" fmla="*/ 0 w 1458"/>
                  <a:gd name="T33" fmla="*/ 0 h 1283"/>
                  <a:gd name="T34" fmla="*/ 0 w 1458"/>
                  <a:gd name="T35" fmla="*/ 0 h 1283"/>
                  <a:gd name="T36" fmla="*/ 0 w 1458"/>
                  <a:gd name="T37" fmla="*/ 0 h 12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58"/>
                  <a:gd name="T58" fmla="*/ 0 h 1283"/>
                  <a:gd name="T59" fmla="*/ 1458 w 1458"/>
                  <a:gd name="T60" fmla="*/ 1283 h 12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58" h="1283">
                    <a:moveTo>
                      <a:pt x="101" y="251"/>
                    </a:moveTo>
                    <a:lnTo>
                      <a:pt x="0" y="737"/>
                    </a:lnTo>
                    <a:lnTo>
                      <a:pt x="330" y="1003"/>
                    </a:lnTo>
                    <a:lnTo>
                      <a:pt x="473" y="1283"/>
                    </a:lnTo>
                    <a:lnTo>
                      <a:pt x="1051" y="1282"/>
                    </a:lnTo>
                    <a:lnTo>
                      <a:pt x="950" y="1059"/>
                    </a:lnTo>
                    <a:lnTo>
                      <a:pt x="928" y="734"/>
                    </a:lnTo>
                    <a:lnTo>
                      <a:pt x="1005" y="578"/>
                    </a:lnTo>
                    <a:lnTo>
                      <a:pt x="931" y="578"/>
                    </a:lnTo>
                    <a:lnTo>
                      <a:pt x="972" y="465"/>
                    </a:lnTo>
                    <a:lnTo>
                      <a:pt x="1458" y="195"/>
                    </a:lnTo>
                    <a:lnTo>
                      <a:pt x="1381" y="88"/>
                    </a:lnTo>
                    <a:lnTo>
                      <a:pt x="978" y="233"/>
                    </a:lnTo>
                    <a:lnTo>
                      <a:pt x="759" y="159"/>
                    </a:lnTo>
                    <a:lnTo>
                      <a:pt x="729" y="0"/>
                    </a:lnTo>
                    <a:lnTo>
                      <a:pt x="334" y="285"/>
                    </a:lnTo>
                    <a:lnTo>
                      <a:pt x="255" y="235"/>
                    </a:lnTo>
                    <a:lnTo>
                      <a:pt x="101" y="25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20657" name="Freeform 244"/>
              <p:cNvSpPr>
                <a:spLocks/>
              </p:cNvSpPr>
              <p:nvPr/>
            </p:nvSpPr>
            <p:spPr bwMode="auto">
              <a:xfrm>
                <a:off x="3177" y="1849"/>
                <a:ext cx="499" cy="298"/>
              </a:xfrm>
              <a:custGeom>
                <a:avLst/>
                <a:gdLst>
                  <a:gd name="T0" fmla="*/ 0 w 1195"/>
                  <a:gd name="T1" fmla="*/ 0 h 740"/>
                  <a:gd name="T2" fmla="*/ 0 w 1195"/>
                  <a:gd name="T3" fmla="*/ 0 h 740"/>
                  <a:gd name="T4" fmla="*/ 0 w 1195"/>
                  <a:gd name="T5" fmla="*/ 0 h 740"/>
                  <a:gd name="T6" fmla="*/ 0 w 1195"/>
                  <a:gd name="T7" fmla="*/ 0 h 740"/>
                  <a:gd name="T8" fmla="*/ 0 w 1195"/>
                  <a:gd name="T9" fmla="*/ 0 h 740"/>
                  <a:gd name="T10" fmla="*/ 0 w 1195"/>
                  <a:gd name="T11" fmla="*/ 0 h 740"/>
                  <a:gd name="T12" fmla="*/ 0 w 1195"/>
                  <a:gd name="T13" fmla="*/ 0 h 740"/>
                  <a:gd name="T14" fmla="*/ 0 w 1195"/>
                  <a:gd name="T15" fmla="*/ 0 h 740"/>
                  <a:gd name="T16" fmla="*/ 0 w 1195"/>
                  <a:gd name="T17" fmla="*/ 0 h 740"/>
                  <a:gd name="T18" fmla="*/ 0 w 1195"/>
                  <a:gd name="T19" fmla="*/ 0 h 740"/>
                  <a:gd name="T20" fmla="*/ 0 w 1195"/>
                  <a:gd name="T21" fmla="*/ 0 h 7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5"/>
                  <a:gd name="T34" fmla="*/ 0 h 740"/>
                  <a:gd name="T35" fmla="*/ 1195 w 1195"/>
                  <a:gd name="T36" fmla="*/ 740 h 7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5" h="740">
                    <a:moveTo>
                      <a:pt x="0" y="0"/>
                    </a:moveTo>
                    <a:lnTo>
                      <a:pt x="42" y="211"/>
                    </a:lnTo>
                    <a:lnTo>
                      <a:pt x="187" y="441"/>
                    </a:lnTo>
                    <a:lnTo>
                      <a:pt x="165" y="597"/>
                    </a:lnTo>
                    <a:lnTo>
                      <a:pt x="214" y="664"/>
                    </a:lnTo>
                    <a:lnTo>
                      <a:pt x="943" y="665"/>
                    </a:lnTo>
                    <a:lnTo>
                      <a:pt x="1030" y="740"/>
                    </a:lnTo>
                    <a:lnTo>
                      <a:pt x="1195" y="252"/>
                    </a:lnTo>
                    <a:lnTo>
                      <a:pt x="10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20658" name="Freeform 245"/>
              <p:cNvSpPr>
                <a:spLocks/>
              </p:cNvSpPr>
              <p:nvPr/>
            </p:nvSpPr>
            <p:spPr bwMode="auto">
              <a:xfrm>
                <a:off x="3606" y="1885"/>
                <a:ext cx="298" cy="464"/>
              </a:xfrm>
              <a:custGeom>
                <a:avLst/>
                <a:gdLst>
                  <a:gd name="T0" fmla="*/ 0 w 714"/>
                  <a:gd name="T1" fmla="*/ 0 h 1148"/>
                  <a:gd name="T2" fmla="*/ 0 w 714"/>
                  <a:gd name="T3" fmla="*/ 0 h 1148"/>
                  <a:gd name="T4" fmla="*/ 0 w 714"/>
                  <a:gd name="T5" fmla="*/ 0 h 1148"/>
                  <a:gd name="T6" fmla="*/ 0 w 714"/>
                  <a:gd name="T7" fmla="*/ 0 h 1148"/>
                  <a:gd name="T8" fmla="*/ 0 w 714"/>
                  <a:gd name="T9" fmla="*/ 0 h 1148"/>
                  <a:gd name="T10" fmla="*/ 0 w 714"/>
                  <a:gd name="T11" fmla="*/ 0 h 1148"/>
                  <a:gd name="T12" fmla="*/ 0 w 714"/>
                  <a:gd name="T13" fmla="*/ 0 h 1148"/>
                  <a:gd name="T14" fmla="*/ 0 w 714"/>
                  <a:gd name="T15" fmla="*/ 0 h 1148"/>
                  <a:gd name="T16" fmla="*/ 0 w 714"/>
                  <a:gd name="T17" fmla="*/ 0 h 1148"/>
                  <a:gd name="T18" fmla="*/ 0 w 714"/>
                  <a:gd name="T19" fmla="*/ 0 h 11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14"/>
                  <a:gd name="T31" fmla="*/ 0 h 1148"/>
                  <a:gd name="T32" fmla="*/ 714 w 714"/>
                  <a:gd name="T33" fmla="*/ 1148 h 11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14" h="1148">
                    <a:moveTo>
                      <a:pt x="83" y="5"/>
                    </a:moveTo>
                    <a:lnTo>
                      <a:pt x="162" y="158"/>
                    </a:lnTo>
                    <a:lnTo>
                      <a:pt x="0" y="649"/>
                    </a:lnTo>
                    <a:lnTo>
                      <a:pt x="603" y="1148"/>
                    </a:lnTo>
                    <a:lnTo>
                      <a:pt x="641" y="1148"/>
                    </a:lnTo>
                    <a:lnTo>
                      <a:pt x="707" y="794"/>
                    </a:lnTo>
                    <a:lnTo>
                      <a:pt x="714" y="103"/>
                    </a:lnTo>
                    <a:lnTo>
                      <a:pt x="661" y="0"/>
                    </a:lnTo>
                    <a:lnTo>
                      <a:pt x="83" y="5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20659" name="Freeform 246"/>
              <p:cNvSpPr>
                <a:spLocks/>
              </p:cNvSpPr>
              <p:nvPr/>
            </p:nvSpPr>
            <p:spPr bwMode="auto">
              <a:xfrm>
                <a:off x="3871" y="1845"/>
                <a:ext cx="312" cy="504"/>
              </a:xfrm>
              <a:custGeom>
                <a:avLst/>
                <a:gdLst>
                  <a:gd name="T0" fmla="*/ 0 w 747"/>
                  <a:gd name="T1" fmla="*/ 0 h 1247"/>
                  <a:gd name="T2" fmla="*/ 0 w 747"/>
                  <a:gd name="T3" fmla="*/ 0 h 1247"/>
                  <a:gd name="T4" fmla="*/ 0 w 747"/>
                  <a:gd name="T5" fmla="*/ 0 h 1247"/>
                  <a:gd name="T6" fmla="*/ 0 w 747"/>
                  <a:gd name="T7" fmla="*/ 0 h 1247"/>
                  <a:gd name="T8" fmla="*/ 0 w 747"/>
                  <a:gd name="T9" fmla="*/ 0 h 1247"/>
                  <a:gd name="T10" fmla="*/ 0 w 747"/>
                  <a:gd name="T11" fmla="*/ 0 h 1247"/>
                  <a:gd name="T12" fmla="*/ 0 w 747"/>
                  <a:gd name="T13" fmla="*/ 0 h 1247"/>
                  <a:gd name="T14" fmla="*/ 0 w 747"/>
                  <a:gd name="T15" fmla="*/ 0 h 1247"/>
                  <a:gd name="T16" fmla="*/ 0 w 747"/>
                  <a:gd name="T17" fmla="*/ 0 h 1247"/>
                  <a:gd name="T18" fmla="*/ 0 w 747"/>
                  <a:gd name="T19" fmla="*/ 0 h 1247"/>
                  <a:gd name="T20" fmla="*/ 0 w 747"/>
                  <a:gd name="T21" fmla="*/ 0 h 12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47"/>
                  <a:gd name="T34" fmla="*/ 0 h 1247"/>
                  <a:gd name="T35" fmla="*/ 747 w 747"/>
                  <a:gd name="T36" fmla="*/ 1247 h 12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47" h="1247">
                    <a:moveTo>
                      <a:pt x="74" y="198"/>
                    </a:moveTo>
                    <a:lnTo>
                      <a:pt x="152" y="183"/>
                    </a:lnTo>
                    <a:lnTo>
                      <a:pt x="152" y="0"/>
                    </a:lnTo>
                    <a:lnTo>
                      <a:pt x="496" y="0"/>
                    </a:lnTo>
                    <a:lnTo>
                      <a:pt x="513" y="52"/>
                    </a:lnTo>
                    <a:lnTo>
                      <a:pt x="747" y="898"/>
                    </a:lnTo>
                    <a:lnTo>
                      <a:pt x="58" y="1247"/>
                    </a:lnTo>
                    <a:lnTo>
                      <a:pt x="0" y="1247"/>
                    </a:lnTo>
                    <a:lnTo>
                      <a:pt x="69" y="893"/>
                    </a:lnTo>
                    <a:lnTo>
                      <a:pt x="74" y="19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1770" name="Group 247"/>
            <p:cNvGrpSpPr>
              <a:grpSpLocks/>
            </p:cNvGrpSpPr>
            <p:nvPr/>
          </p:nvGrpSpPr>
          <p:grpSpPr bwMode="auto">
            <a:xfrm>
              <a:off x="6705600" y="2946400"/>
              <a:ext cx="1033463" cy="873125"/>
              <a:chOff x="4275" y="1856"/>
              <a:chExt cx="651" cy="550"/>
            </a:xfrm>
          </p:grpSpPr>
          <p:sp>
            <p:nvSpPr>
              <p:cNvPr id="31917" name="Freeform 248"/>
              <p:cNvSpPr>
                <a:spLocks/>
              </p:cNvSpPr>
              <p:nvPr/>
            </p:nvSpPr>
            <p:spPr bwMode="auto">
              <a:xfrm>
                <a:off x="4312" y="1856"/>
                <a:ext cx="378" cy="452"/>
              </a:xfrm>
              <a:custGeom>
                <a:avLst/>
                <a:gdLst>
                  <a:gd name="T0" fmla="*/ 0 w 865"/>
                  <a:gd name="T1" fmla="*/ 0 h 987"/>
                  <a:gd name="T2" fmla="*/ 0 w 865"/>
                  <a:gd name="T3" fmla="*/ 0 h 987"/>
                  <a:gd name="T4" fmla="*/ 0 w 865"/>
                  <a:gd name="T5" fmla="*/ 0 h 987"/>
                  <a:gd name="T6" fmla="*/ 0 w 865"/>
                  <a:gd name="T7" fmla="*/ 0 h 987"/>
                  <a:gd name="T8" fmla="*/ 0 w 865"/>
                  <a:gd name="T9" fmla="*/ 0 h 987"/>
                  <a:gd name="T10" fmla="*/ 0 w 865"/>
                  <a:gd name="T11" fmla="*/ 0 h 987"/>
                  <a:gd name="T12" fmla="*/ 0 w 865"/>
                  <a:gd name="T13" fmla="*/ 0 h 987"/>
                  <a:gd name="T14" fmla="*/ 0 w 865"/>
                  <a:gd name="T15" fmla="*/ 0 h 987"/>
                  <a:gd name="T16" fmla="*/ 0 w 865"/>
                  <a:gd name="T17" fmla="*/ 0 h 987"/>
                  <a:gd name="T18" fmla="*/ 0 w 865"/>
                  <a:gd name="T19" fmla="*/ 0 h 987"/>
                  <a:gd name="T20" fmla="*/ 0 w 865"/>
                  <a:gd name="T21" fmla="*/ 0 h 987"/>
                  <a:gd name="T22" fmla="*/ 0 w 865"/>
                  <a:gd name="T23" fmla="*/ 0 h 987"/>
                  <a:gd name="T24" fmla="*/ 0 w 865"/>
                  <a:gd name="T25" fmla="*/ 0 h 987"/>
                  <a:gd name="T26" fmla="*/ 0 w 865"/>
                  <a:gd name="T27" fmla="*/ 0 h 9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65"/>
                  <a:gd name="T43" fmla="*/ 0 h 987"/>
                  <a:gd name="T44" fmla="*/ 865 w 865"/>
                  <a:gd name="T45" fmla="*/ 987 h 9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65" h="987">
                    <a:moveTo>
                      <a:pt x="215" y="0"/>
                    </a:moveTo>
                    <a:lnTo>
                      <a:pt x="215" y="443"/>
                    </a:lnTo>
                    <a:lnTo>
                      <a:pt x="0" y="772"/>
                    </a:lnTo>
                    <a:lnTo>
                      <a:pt x="74" y="987"/>
                    </a:lnTo>
                    <a:lnTo>
                      <a:pt x="272" y="987"/>
                    </a:lnTo>
                    <a:lnTo>
                      <a:pt x="498" y="831"/>
                    </a:lnTo>
                    <a:lnTo>
                      <a:pt x="865" y="253"/>
                    </a:lnTo>
                    <a:lnTo>
                      <a:pt x="741" y="196"/>
                    </a:lnTo>
                    <a:lnTo>
                      <a:pt x="509" y="243"/>
                    </a:lnTo>
                    <a:lnTo>
                      <a:pt x="509" y="99"/>
                    </a:lnTo>
                    <a:lnTo>
                      <a:pt x="323" y="99"/>
                    </a:lnTo>
                    <a:lnTo>
                      <a:pt x="279" y="4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31918" name="Freeform 249"/>
              <p:cNvSpPr>
                <a:spLocks/>
              </p:cNvSpPr>
              <p:nvPr/>
            </p:nvSpPr>
            <p:spPr bwMode="auto">
              <a:xfrm>
                <a:off x="4535" y="1899"/>
                <a:ext cx="391" cy="209"/>
              </a:xfrm>
              <a:custGeom>
                <a:avLst/>
                <a:gdLst>
                  <a:gd name="T0" fmla="*/ 0 w 898"/>
                  <a:gd name="T1" fmla="*/ 0 h 452"/>
                  <a:gd name="T2" fmla="*/ 0 w 898"/>
                  <a:gd name="T3" fmla="*/ 0 h 452"/>
                  <a:gd name="T4" fmla="*/ 0 w 898"/>
                  <a:gd name="T5" fmla="*/ 0 h 452"/>
                  <a:gd name="T6" fmla="*/ 0 w 898"/>
                  <a:gd name="T7" fmla="*/ 0 h 452"/>
                  <a:gd name="T8" fmla="*/ 0 w 898"/>
                  <a:gd name="T9" fmla="*/ 0 h 452"/>
                  <a:gd name="T10" fmla="*/ 0 w 898"/>
                  <a:gd name="T11" fmla="*/ 0 h 452"/>
                  <a:gd name="T12" fmla="*/ 0 w 898"/>
                  <a:gd name="T13" fmla="*/ 0 h 452"/>
                  <a:gd name="T14" fmla="*/ 0 w 898"/>
                  <a:gd name="T15" fmla="*/ 0 h 452"/>
                  <a:gd name="T16" fmla="*/ 0 w 898"/>
                  <a:gd name="T17" fmla="*/ 0 h 452"/>
                  <a:gd name="T18" fmla="*/ 0 w 898"/>
                  <a:gd name="T19" fmla="*/ 0 h 452"/>
                  <a:gd name="T20" fmla="*/ 0 w 898"/>
                  <a:gd name="T21" fmla="*/ 0 h 452"/>
                  <a:gd name="T22" fmla="*/ 0 w 898"/>
                  <a:gd name="T23" fmla="*/ 0 h 452"/>
                  <a:gd name="T24" fmla="*/ 0 w 898"/>
                  <a:gd name="T25" fmla="*/ 0 h 452"/>
                  <a:gd name="T26" fmla="*/ 0 w 898"/>
                  <a:gd name="T27" fmla="*/ 0 h 4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8"/>
                  <a:gd name="T43" fmla="*/ 0 h 452"/>
                  <a:gd name="T44" fmla="*/ 898 w 898"/>
                  <a:gd name="T45" fmla="*/ 452 h 4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8" h="452">
                    <a:moveTo>
                      <a:pt x="0" y="2"/>
                    </a:moveTo>
                    <a:lnTo>
                      <a:pt x="0" y="146"/>
                    </a:lnTo>
                    <a:lnTo>
                      <a:pt x="234" y="101"/>
                    </a:lnTo>
                    <a:lnTo>
                      <a:pt x="356" y="156"/>
                    </a:lnTo>
                    <a:lnTo>
                      <a:pt x="479" y="215"/>
                    </a:lnTo>
                    <a:lnTo>
                      <a:pt x="481" y="281"/>
                    </a:lnTo>
                    <a:lnTo>
                      <a:pt x="629" y="327"/>
                    </a:lnTo>
                    <a:lnTo>
                      <a:pt x="631" y="152"/>
                    </a:lnTo>
                    <a:lnTo>
                      <a:pt x="821" y="452"/>
                    </a:lnTo>
                    <a:lnTo>
                      <a:pt x="898" y="182"/>
                    </a:lnTo>
                    <a:lnTo>
                      <a:pt x="732" y="182"/>
                    </a:lnTo>
                    <a:lnTo>
                      <a:pt x="6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31919" name="Freeform 250"/>
              <p:cNvSpPr>
                <a:spLocks/>
              </p:cNvSpPr>
              <p:nvPr/>
            </p:nvSpPr>
            <p:spPr bwMode="auto">
              <a:xfrm>
                <a:off x="4275" y="1971"/>
                <a:ext cx="651" cy="435"/>
              </a:xfrm>
              <a:custGeom>
                <a:avLst/>
                <a:gdLst>
                  <a:gd name="T0" fmla="*/ 0 w 1493"/>
                  <a:gd name="T1" fmla="*/ 0 h 948"/>
                  <a:gd name="T2" fmla="*/ 0 w 1493"/>
                  <a:gd name="T3" fmla="*/ 0 h 948"/>
                  <a:gd name="T4" fmla="*/ 0 w 1493"/>
                  <a:gd name="T5" fmla="*/ 0 h 948"/>
                  <a:gd name="T6" fmla="*/ 0 w 1493"/>
                  <a:gd name="T7" fmla="*/ 0 h 948"/>
                  <a:gd name="T8" fmla="*/ 0 w 1493"/>
                  <a:gd name="T9" fmla="*/ 0 h 948"/>
                  <a:gd name="T10" fmla="*/ 0 w 1493"/>
                  <a:gd name="T11" fmla="*/ 0 h 948"/>
                  <a:gd name="T12" fmla="*/ 0 w 1493"/>
                  <a:gd name="T13" fmla="*/ 0 h 948"/>
                  <a:gd name="T14" fmla="*/ 0 w 1493"/>
                  <a:gd name="T15" fmla="*/ 0 h 948"/>
                  <a:gd name="T16" fmla="*/ 0 w 1493"/>
                  <a:gd name="T17" fmla="*/ 0 h 948"/>
                  <a:gd name="T18" fmla="*/ 0 w 1493"/>
                  <a:gd name="T19" fmla="*/ 0 h 948"/>
                  <a:gd name="T20" fmla="*/ 0 w 1493"/>
                  <a:gd name="T21" fmla="*/ 0 h 948"/>
                  <a:gd name="T22" fmla="*/ 0 w 1493"/>
                  <a:gd name="T23" fmla="*/ 0 h 948"/>
                  <a:gd name="T24" fmla="*/ 0 w 1493"/>
                  <a:gd name="T25" fmla="*/ 0 h 9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93"/>
                  <a:gd name="T40" fmla="*/ 0 h 948"/>
                  <a:gd name="T41" fmla="*/ 1493 w 1493"/>
                  <a:gd name="T42" fmla="*/ 948 h 9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93" h="948">
                    <a:moveTo>
                      <a:pt x="158" y="734"/>
                    </a:moveTo>
                    <a:lnTo>
                      <a:pt x="0" y="943"/>
                    </a:lnTo>
                    <a:lnTo>
                      <a:pt x="1435" y="948"/>
                    </a:lnTo>
                    <a:lnTo>
                      <a:pt x="1493" y="874"/>
                    </a:lnTo>
                    <a:lnTo>
                      <a:pt x="1462" y="547"/>
                    </a:lnTo>
                    <a:lnTo>
                      <a:pt x="1223" y="167"/>
                    </a:lnTo>
                    <a:lnTo>
                      <a:pt x="1080" y="125"/>
                    </a:lnTo>
                    <a:lnTo>
                      <a:pt x="1080" y="59"/>
                    </a:lnTo>
                    <a:lnTo>
                      <a:pt x="951" y="0"/>
                    </a:lnTo>
                    <a:lnTo>
                      <a:pt x="584" y="576"/>
                    </a:lnTo>
                    <a:lnTo>
                      <a:pt x="354" y="734"/>
                    </a:lnTo>
                    <a:lnTo>
                      <a:pt x="158" y="734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1771" name="Group 251"/>
            <p:cNvGrpSpPr>
              <a:grpSpLocks/>
            </p:cNvGrpSpPr>
            <p:nvPr/>
          </p:nvGrpSpPr>
          <p:grpSpPr bwMode="auto">
            <a:xfrm>
              <a:off x="5695950" y="2174875"/>
              <a:ext cx="1298575" cy="1674813"/>
              <a:chOff x="3639" y="1370"/>
              <a:chExt cx="818" cy="1055"/>
            </a:xfrm>
          </p:grpSpPr>
          <p:sp>
            <p:nvSpPr>
              <p:cNvPr id="31913" name="Freeform 252"/>
              <p:cNvSpPr>
                <a:spLocks/>
              </p:cNvSpPr>
              <p:nvPr/>
            </p:nvSpPr>
            <p:spPr bwMode="auto">
              <a:xfrm>
                <a:off x="3932" y="1496"/>
                <a:ext cx="303" cy="371"/>
              </a:xfrm>
              <a:custGeom>
                <a:avLst/>
                <a:gdLst>
                  <a:gd name="T0" fmla="*/ 0 w 727"/>
                  <a:gd name="T1" fmla="*/ 0 h 921"/>
                  <a:gd name="T2" fmla="*/ 0 w 727"/>
                  <a:gd name="T3" fmla="*/ 0 h 921"/>
                  <a:gd name="T4" fmla="*/ 0 w 727"/>
                  <a:gd name="T5" fmla="*/ 0 h 921"/>
                  <a:gd name="T6" fmla="*/ 0 w 727"/>
                  <a:gd name="T7" fmla="*/ 0 h 921"/>
                  <a:gd name="T8" fmla="*/ 0 w 727"/>
                  <a:gd name="T9" fmla="*/ 0 h 921"/>
                  <a:gd name="T10" fmla="*/ 0 w 727"/>
                  <a:gd name="T11" fmla="*/ 0 h 921"/>
                  <a:gd name="T12" fmla="*/ 0 w 727"/>
                  <a:gd name="T13" fmla="*/ 0 h 921"/>
                  <a:gd name="T14" fmla="*/ 0 w 727"/>
                  <a:gd name="T15" fmla="*/ 0 h 921"/>
                  <a:gd name="T16" fmla="*/ 0 w 727"/>
                  <a:gd name="T17" fmla="*/ 0 h 921"/>
                  <a:gd name="T18" fmla="*/ 0 w 727"/>
                  <a:gd name="T19" fmla="*/ 0 h 921"/>
                  <a:gd name="T20" fmla="*/ 0 w 727"/>
                  <a:gd name="T21" fmla="*/ 0 h 921"/>
                  <a:gd name="T22" fmla="*/ 0 w 727"/>
                  <a:gd name="T23" fmla="*/ 0 h 9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27"/>
                  <a:gd name="T37" fmla="*/ 0 h 921"/>
                  <a:gd name="T38" fmla="*/ 727 w 727"/>
                  <a:gd name="T39" fmla="*/ 921 h 9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27" h="921">
                    <a:moveTo>
                      <a:pt x="218" y="0"/>
                    </a:moveTo>
                    <a:lnTo>
                      <a:pt x="0" y="181"/>
                    </a:lnTo>
                    <a:lnTo>
                      <a:pt x="46" y="260"/>
                    </a:lnTo>
                    <a:lnTo>
                      <a:pt x="6" y="413"/>
                    </a:lnTo>
                    <a:lnTo>
                      <a:pt x="6" y="869"/>
                    </a:lnTo>
                    <a:lnTo>
                      <a:pt x="350" y="871"/>
                    </a:lnTo>
                    <a:lnTo>
                      <a:pt x="363" y="921"/>
                    </a:lnTo>
                    <a:lnTo>
                      <a:pt x="659" y="921"/>
                    </a:lnTo>
                    <a:lnTo>
                      <a:pt x="727" y="606"/>
                    </a:lnTo>
                    <a:lnTo>
                      <a:pt x="506" y="67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B889DB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31914" name="Freeform 253"/>
              <p:cNvSpPr>
                <a:spLocks/>
              </p:cNvSpPr>
              <p:nvPr/>
            </p:nvSpPr>
            <p:spPr bwMode="auto">
              <a:xfrm>
                <a:off x="4083" y="1773"/>
                <a:ext cx="374" cy="468"/>
              </a:xfrm>
              <a:custGeom>
                <a:avLst/>
                <a:gdLst>
                  <a:gd name="T0" fmla="*/ 0 w 896"/>
                  <a:gd name="T1" fmla="*/ 0 h 1162"/>
                  <a:gd name="T2" fmla="*/ 0 w 896"/>
                  <a:gd name="T3" fmla="*/ 0 h 1162"/>
                  <a:gd name="T4" fmla="*/ 0 w 896"/>
                  <a:gd name="T5" fmla="*/ 0 h 1162"/>
                  <a:gd name="T6" fmla="*/ 0 w 896"/>
                  <a:gd name="T7" fmla="*/ 0 h 1162"/>
                  <a:gd name="T8" fmla="*/ 0 w 896"/>
                  <a:gd name="T9" fmla="*/ 0 h 1162"/>
                  <a:gd name="T10" fmla="*/ 0 w 896"/>
                  <a:gd name="T11" fmla="*/ 0 h 1162"/>
                  <a:gd name="T12" fmla="*/ 0 w 896"/>
                  <a:gd name="T13" fmla="*/ 0 h 1162"/>
                  <a:gd name="T14" fmla="*/ 0 w 896"/>
                  <a:gd name="T15" fmla="*/ 0 h 1162"/>
                  <a:gd name="T16" fmla="*/ 0 w 896"/>
                  <a:gd name="T17" fmla="*/ 0 h 1162"/>
                  <a:gd name="T18" fmla="*/ 0 w 896"/>
                  <a:gd name="T19" fmla="*/ 0 h 11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6"/>
                  <a:gd name="T31" fmla="*/ 0 h 1162"/>
                  <a:gd name="T32" fmla="*/ 896 w 896"/>
                  <a:gd name="T33" fmla="*/ 1162 h 116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6" h="1162">
                    <a:moveTo>
                      <a:pt x="0" y="236"/>
                    </a:moveTo>
                    <a:lnTo>
                      <a:pt x="236" y="1077"/>
                    </a:lnTo>
                    <a:lnTo>
                      <a:pt x="570" y="1162"/>
                    </a:lnTo>
                    <a:lnTo>
                      <a:pt x="817" y="822"/>
                    </a:lnTo>
                    <a:lnTo>
                      <a:pt x="814" y="315"/>
                    </a:lnTo>
                    <a:lnTo>
                      <a:pt x="896" y="364"/>
                    </a:lnTo>
                    <a:lnTo>
                      <a:pt x="784" y="0"/>
                    </a:lnTo>
                    <a:lnTo>
                      <a:pt x="542" y="227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B889DB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31915" name="Freeform 254"/>
              <p:cNvSpPr>
                <a:spLocks/>
              </p:cNvSpPr>
              <p:nvPr/>
            </p:nvSpPr>
            <p:spPr bwMode="auto">
              <a:xfrm>
                <a:off x="3828" y="2176"/>
                <a:ext cx="524" cy="249"/>
              </a:xfrm>
              <a:custGeom>
                <a:avLst/>
                <a:gdLst>
                  <a:gd name="T0" fmla="*/ 0 w 1200"/>
                  <a:gd name="T1" fmla="*/ 0 h 541"/>
                  <a:gd name="T2" fmla="*/ 0 w 1200"/>
                  <a:gd name="T3" fmla="*/ 0 h 541"/>
                  <a:gd name="T4" fmla="*/ 0 w 1200"/>
                  <a:gd name="T5" fmla="*/ 0 h 541"/>
                  <a:gd name="T6" fmla="*/ 0 w 1200"/>
                  <a:gd name="T7" fmla="*/ 0 h 541"/>
                  <a:gd name="T8" fmla="*/ 0 w 1200"/>
                  <a:gd name="T9" fmla="*/ 0 h 541"/>
                  <a:gd name="T10" fmla="*/ 0 w 1200"/>
                  <a:gd name="T11" fmla="*/ 0 h 541"/>
                  <a:gd name="T12" fmla="*/ 0 w 1200"/>
                  <a:gd name="T13" fmla="*/ 0 h 541"/>
                  <a:gd name="T14" fmla="*/ 0 w 1200"/>
                  <a:gd name="T15" fmla="*/ 0 h 541"/>
                  <a:gd name="T16" fmla="*/ 0 w 1200"/>
                  <a:gd name="T17" fmla="*/ 0 h 541"/>
                  <a:gd name="T18" fmla="*/ 0 w 1200"/>
                  <a:gd name="T19" fmla="*/ 0 h 541"/>
                  <a:gd name="T20" fmla="*/ 0 w 1200"/>
                  <a:gd name="T21" fmla="*/ 0 h 5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00"/>
                  <a:gd name="T34" fmla="*/ 0 h 541"/>
                  <a:gd name="T35" fmla="*/ 1200 w 1200"/>
                  <a:gd name="T36" fmla="*/ 541 h 5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00" h="541">
                    <a:moveTo>
                      <a:pt x="29" y="300"/>
                    </a:moveTo>
                    <a:lnTo>
                      <a:pt x="0" y="541"/>
                    </a:lnTo>
                    <a:lnTo>
                      <a:pt x="329" y="541"/>
                    </a:lnTo>
                    <a:lnTo>
                      <a:pt x="375" y="499"/>
                    </a:lnTo>
                    <a:lnTo>
                      <a:pt x="1040" y="498"/>
                    </a:lnTo>
                    <a:lnTo>
                      <a:pt x="1200" y="287"/>
                    </a:lnTo>
                    <a:lnTo>
                      <a:pt x="1124" y="68"/>
                    </a:lnTo>
                    <a:lnTo>
                      <a:pt x="791" y="0"/>
                    </a:lnTo>
                    <a:lnTo>
                      <a:pt x="162" y="298"/>
                    </a:lnTo>
                    <a:lnTo>
                      <a:pt x="29" y="300"/>
                    </a:lnTo>
                    <a:close/>
                  </a:path>
                </a:pathLst>
              </a:custGeom>
              <a:solidFill>
                <a:srgbClr val="B889DB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31916" name="Freeform 255"/>
              <p:cNvSpPr>
                <a:spLocks/>
              </p:cNvSpPr>
              <p:nvPr/>
            </p:nvSpPr>
            <p:spPr bwMode="auto">
              <a:xfrm>
                <a:off x="3639" y="1370"/>
                <a:ext cx="411" cy="188"/>
              </a:xfrm>
              <a:custGeom>
                <a:avLst/>
                <a:gdLst>
                  <a:gd name="T0" fmla="*/ 152 w 411"/>
                  <a:gd name="T1" fmla="*/ 119 h 188"/>
                  <a:gd name="T2" fmla="*/ 176 w 411"/>
                  <a:gd name="T3" fmla="*/ 143 h 188"/>
                  <a:gd name="T4" fmla="*/ 209 w 411"/>
                  <a:gd name="T5" fmla="*/ 188 h 188"/>
                  <a:gd name="T6" fmla="*/ 411 w 411"/>
                  <a:gd name="T7" fmla="*/ 79 h 188"/>
                  <a:gd name="T8" fmla="*/ 379 w 411"/>
                  <a:gd name="T9" fmla="*/ 36 h 188"/>
                  <a:gd name="T10" fmla="*/ 211 w 411"/>
                  <a:gd name="T11" fmla="*/ 94 h 188"/>
                  <a:gd name="T12" fmla="*/ 120 w 411"/>
                  <a:gd name="T13" fmla="*/ 64 h 188"/>
                  <a:gd name="T14" fmla="*/ 108 w 411"/>
                  <a:gd name="T15" fmla="*/ 0 h 188"/>
                  <a:gd name="T16" fmla="*/ 0 w 411"/>
                  <a:gd name="T17" fmla="*/ 76 h 188"/>
                  <a:gd name="T18" fmla="*/ 152 w 411"/>
                  <a:gd name="T19" fmla="*/ 119 h 1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1"/>
                  <a:gd name="T31" fmla="*/ 0 h 188"/>
                  <a:gd name="T32" fmla="*/ 411 w 411"/>
                  <a:gd name="T33" fmla="*/ 188 h 1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1" h="188">
                    <a:moveTo>
                      <a:pt x="152" y="119"/>
                    </a:moveTo>
                    <a:lnTo>
                      <a:pt x="176" y="143"/>
                    </a:lnTo>
                    <a:lnTo>
                      <a:pt x="209" y="188"/>
                    </a:lnTo>
                    <a:lnTo>
                      <a:pt x="411" y="79"/>
                    </a:lnTo>
                    <a:lnTo>
                      <a:pt x="379" y="36"/>
                    </a:lnTo>
                    <a:lnTo>
                      <a:pt x="211" y="94"/>
                    </a:lnTo>
                    <a:lnTo>
                      <a:pt x="120" y="64"/>
                    </a:lnTo>
                    <a:lnTo>
                      <a:pt x="108" y="0"/>
                    </a:lnTo>
                    <a:lnTo>
                      <a:pt x="0" y="76"/>
                    </a:lnTo>
                    <a:lnTo>
                      <a:pt x="152" y="119"/>
                    </a:lnTo>
                    <a:close/>
                  </a:path>
                </a:pathLst>
              </a:custGeom>
              <a:solidFill>
                <a:srgbClr val="B889DB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1772" name="Group 256"/>
            <p:cNvGrpSpPr>
              <a:grpSpLocks/>
            </p:cNvGrpSpPr>
            <p:nvPr/>
          </p:nvGrpSpPr>
          <p:grpSpPr bwMode="auto">
            <a:xfrm>
              <a:off x="3813175" y="4013200"/>
              <a:ext cx="2435225" cy="1792288"/>
              <a:chOff x="2453" y="2528"/>
              <a:chExt cx="1534" cy="1129"/>
            </a:xfrm>
          </p:grpSpPr>
          <p:sp>
            <p:nvSpPr>
              <p:cNvPr id="31911" name="Freeform 257"/>
              <p:cNvSpPr>
                <a:spLocks/>
              </p:cNvSpPr>
              <p:nvPr/>
            </p:nvSpPr>
            <p:spPr bwMode="auto">
              <a:xfrm>
                <a:off x="2453" y="2528"/>
                <a:ext cx="1107" cy="1129"/>
              </a:xfrm>
              <a:custGeom>
                <a:avLst/>
                <a:gdLst>
                  <a:gd name="T0" fmla="*/ 0 w 2536"/>
                  <a:gd name="T1" fmla="*/ 0 h 2462"/>
                  <a:gd name="T2" fmla="*/ 0 w 2536"/>
                  <a:gd name="T3" fmla="*/ 0 h 2462"/>
                  <a:gd name="T4" fmla="*/ 0 w 2536"/>
                  <a:gd name="T5" fmla="*/ 0 h 2462"/>
                  <a:gd name="T6" fmla="*/ 0 w 2536"/>
                  <a:gd name="T7" fmla="*/ 0 h 2462"/>
                  <a:gd name="T8" fmla="*/ 0 w 2536"/>
                  <a:gd name="T9" fmla="*/ 0 h 2462"/>
                  <a:gd name="T10" fmla="*/ 0 w 2536"/>
                  <a:gd name="T11" fmla="*/ 0 h 2462"/>
                  <a:gd name="T12" fmla="*/ 0 w 2536"/>
                  <a:gd name="T13" fmla="*/ 0 h 2462"/>
                  <a:gd name="T14" fmla="*/ 0 w 2536"/>
                  <a:gd name="T15" fmla="*/ 0 h 2462"/>
                  <a:gd name="T16" fmla="*/ 0 w 2536"/>
                  <a:gd name="T17" fmla="*/ 0 h 2462"/>
                  <a:gd name="T18" fmla="*/ 0 w 2536"/>
                  <a:gd name="T19" fmla="*/ 0 h 2462"/>
                  <a:gd name="T20" fmla="*/ 0 w 2536"/>
                  <a:gd name="T21" fmla="*/ 0 h 2462"/>
                  <a:gd name="T22" fmla="*/ 0 w 2536"/>
                  <a:gd name="T23" fmla="*/ 0 h 2462"/>
                  <a:gd name="T24" fmla="*/ 0 w 2536"/>
                  <a:gd name="T25" fmla="*/ 0 h 2462"/>
                  <a:gd name="T26" fmla="*/ 0 w 2536"/>
                  <a:gd name="T27" fmla="*/ 0 h 2462"/>
                  <a:gd name="T28" fmla="*/ 0 w 2536"/>
                  <a:gd name="T29" fmla="*/ 0 h 2462"/>
                  <a:gd name="T30" fmla="*/ 0 w 2536"/>
                  <a:gd name="T31" fmla="*/ 0 h 2462"/>
                  <a:gd name="T32" fmla="*/ 0 w 2536"/>
                  <a:gd name="T33" fmla="*/ 0 h 2462"/>
                  <a:gd name="T34" fmla="*/ 0 w 2536"/>
                  <a:gd name="T35" fmla="*/ 0 h 2462"/>
                  <a:gd name="T36" fmla="*/ 0 w 2536"/>
                  <a:gd name="T37" fmla="*/ 0 h 2462"/>
                  <a:gd name="T38" fmla="*/ 0 w 2536"/>
                  <a:gd name="T39" fmla="*/ 0 h 2462"/>
                  <a:gd name="T40" fmla="*/ 0 w 2536"/>
                  <a:gd name="T41" fmla="*/ 0 h 2462"/>
                  <a:gd name="T42" fmla="*/ 0 w 2536"/>
                  <a:gd name="T43" fmla="*/ 0 h 2462"/>
                  <a:gd name="T44" fmla="*/ 0 w 2536"/>
                  <a:gd name="T45" fmla="*/ 0 h 246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36"/>
                  <a:gd name="T70" fmla="*/ 0 h 2462"/>
                  <a:gd name="T71" fmla="*/ 2536 w 2536"/>
                  <a:gd name="T72" fmla="*/ 2462 h 246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36" h="2462">
                    <a:moveTo>
                      <a:pt x="597" y="0"/>
                    </a:moveTo>
                    <a:lnTo>
                      <a:pt x="597" y="1027"/>
                    </a:lnTo>
                    <a:lnTo>
                      <a:pt x="0" y="1033"/>
                    </a:lnTo>
                    <a:lnTo>
                      <a:pt x="0" y="1149"/>
                    </a:lnTo>
                    <a:lnTo>
                      <a:pt x="348" y="1451"/>
                    </a:lnTo>
                    <a:lnTo>
                      <a:pt x="378" y="1601"/>
                    </a:lnTo>
                    <a:lnTo>
                      <a:pt x="700" y="1801"/>
                    </a:lnTo>
                    <a:lnTo>
                      <a:pt x="819" y="1591"/>
                    </a:lnTo>
                    <a:lnTo>
                      <a:pt x="1106" y="1694"/>
                    </a:lnTo>
                    <a:lnTo>
                      <a:pt x="1540" y="2331"/>
                    </a:lnTo>
                    <a:lnTo>
                      <a:pt x="1874" y="2462"/>
                    </a:lnTo>
                    <a:lnTo>
                      <a:pt x="1981" y="2424"/>
                    </a:lnTo>
                    <a:lnTo>
                      <a:pt x="1918" y="2112"/>
                    </a:lnTo>
                    <a:lnTo>
                      <a:pt x="2074" y="1806"/>
                    </a:lnTo>
                    <a:lnTo>
                      <a:pt x="2536" y="1542"/>
                    </a:lnTo>
                    <a:lnTo>
                      <a:pt x="2536" y="1076"/>
                    </a:lnTo>
                    <a:lnTo>
                      <a:pt x="2390" y="955"/>
                    </a:lnTo>
                    <a:lnTo>
                      <a:pt x="2390" y="609"/>
                    </a:lnTo>
                    <a:lnTo>
                      <a:pt x="1603" y="609"/>
                    </a:lnTo>
                    <a:lnTo>
                      <a:pt x="1190" y="400"/>
                    </a:lnTo>
                    <a:lnTo>
                      <a:pt x="1190" y="6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31912" name="Freeform 258"/>
              <p:cNvSpPr>
                <a:spLocks/>
              </p:cNvSpPr>
              <p:nvPr/>
            </p:nvSpPr>
            <p:spPr bwMode="auto">
              <a:xfrm>
                <a:off x="3495" y="2850"/>
                <a:ext cx="492" cy="402"/>
              </a:xfrm>
              <a:custGeom>
                <a:avLst/>
                <a:gdLst>
                  <a:gd name="T0" fmla="*/ 0 w 1127"/>
                  <a:gd name="T1" fmla="*/ 0 h 872"/>
                  <a:gd name="T2" fmla="*/ 0 w 1127"/>
                  <a:gd name="T3" fmla="*/ 0 h 872"/>
                  <a:gd name="T4" fmla="*/ 0 w 1127"/>
                  <a:gd name="T5" fmla="*/ 0 h 872"/>
                  <a:gd name="T6" fmla="*/ 0 w 1127"/>
                  <a:gd name="T7" fmla="*/ 0 h 872"/>
                  <a:gd name="T8" fmla="*/ 0 w 1127"/>
                  <a:gd name="T9" fmla="*/ 0 h 872"/>
                  <a:gd name="T10" fmla="*/ 0 w 1127"/>
                  <a:gd name="T11" fmla="*/ 0 h 872"/>
                  <a:gd name="T12" fmla="*/ 0 w 1127"/>
                  <a:gd name="T13" fmla="*/ 0 h 872"/>
                  <a:gd name="T14" fmla="*/ 0 w 1127"/>
                  <a:gd name="T15" fmla="*/ 0 h 872"/>
                  <a:gd name="T16" fmla="*/ 0 w 1127"/>
                  <a:gd name="T17" fmla="*/ 0 h 872"/>
                  <a:gd name="T18" fmla="*/ 0 w 1127"/>
                  <a:gd name="T19" fmla="*/ 0 h 872"/>
                  <a:gd name="T20" fmla="*/ 0 w 1127"/>
                  <a:gd name="T21" fmla="*/ 0 h 872"/>
                  <a:gd name="T22" fmla="*/ 0 w 1127"/>
                  <a:gd name="T23" fmla="*/ 0 h 872"/>
                  <a:gd name="T24" fmla="*/ 0 w 1127"/>
                  <a:gd name="T25" fmla="*/ 0 h 872"/>
                  <a:gd name="T26" fmla="*/ 0 w 1127"/>
                  <a:gd name="T27" fmla="*/ 0 h 872"/>
                  <a:gd name="T28" fmla="*/ 0 w 1127"/>
                  <a:gd name="T29" fmla="*/ 0 h 872"/>
                  <a:gd name="T30" fmla="*/ 0 w 1127"/>
                  <a:gd name="T31" fmla="*/ 0 h 872"/>
                  <a:gd name="T32" fmla="*/ 0 w 1127"/>
                  <a:gd name="T33" fmla="*/ 0 h 872"/>
                  <a:gd name="T34" fmla="*/ 0 w 1127"/>
                  <a:gd name="T35" fmla="*/ 0 h 872"/>
                  <a:gd name="T36" fmla="*/ 0 w 1127"/>
                  <a:gd name="T37" fmla="*/ 0 h 872"/>
                  <a:gd name="T38" fmla="*/ 0 w 1127"/>
                  <a:gd name="T39" fmla="*/ 0 h 872"/>
                  <a:gd name="T40" fmla="*/ 0 w 1127"/>
                  <a:gd name="T41" fmla="*/ 0 h 872"/>
                  <a:gd name="T42" fmla="*/ 0 w 1127"/>
                  <a:gd name="T43" fmla="*/ 0 h 87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27"/>
                  <a:gd name="T67" fmla="*/ 0 h 872"/>
                  <a:gd name="T68" fmla="*/ 1127 w 1127"/>
                  <a:gd name="T69" fmla="*/ 872 h 87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27" h="872">
                    <a:moveTo>
                      <a:pt x="2" y="0"/>
                    </a:moveTo>
                    <a:lnTo>
                      <a:pt x="0" y="272"/>
                    </a:lnTo>
                    <a:lnTo>
                      <a:pt x="146" y="395"/>
                    </a:lnTo>
                    <a:lnTo>
                      <a:pt x="146" y="861"/>
                    </a:lnTo>
                    <a:lnTo>
                      <a:pt x="186" y="836"/>
                    </a:lnTo>
                    <a:lnTo>
                      <a:pt x="509" y="836"/>
                    </a:lnTo>
                    <a:lnTo>
                      <a:pt x="553" y="764"/>
                    </a:lnTo>
                    <a:lnTo>
                      <a:pt x="800" y="872"/>
                    </a:lnTo>
                    <a:lnTo>
                      <a:pt x="947" y="821"/>
                    </a:lnTo>
                    <a:lnTo>
                      <a:pt x="1057" y="846"/>
                    </a:lnTo>
                    <a:lnTo>
                      <a:pt x="1127" y="785"/>
                    </a:lnTo>
                    <a:lnTo>
                      <a:pt x="1028" y="762"/>
                    </a:lnTo>
                    <a:lnTo>
                      <a:pt x="1047" y="663"/>
                    </a:lnTo>
                    <a:lnTo>
                      <a:pt x="924" y="646"/>
                    </a:lnTo>
                    <a:lnTo>
                      <a:pt x="924" y="600"/>
                    </a:lnTo>
                    <a:lnTo>
                      <a:pt x="1032" y="574"/>
                    </a:lnTo>
                    <a:lnTo>
                      <a:pt x="926" y="416"/>
                    </a:lnTo>
                    <a:lnTo>
                      <a:pt x="504" y="414"/>
                    </a:lnTo>
                    <a:lnTo>
                      <a:pt x="599" y="148"/>
                    </a:lnTo>
                    <a:lnTo>
                      <a:pt x="55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1773" name="Group 259"/>
            <p:cNvGrpSpPr>
              <a:grpSpLocks/>
            </p:cNvGrpSpPr>
            <p:nvPr/>
          </p:nvGrpSpPr>
          <p:grpSpPr bwMode="auto">
            <a:xfrm>
              <a:off x="3460750" y="3970338"/>
              <a:ext cx="1779588" cy="1833562"/>
              <a:chOff x="2231" y="2501"/>
              <a:chExt cx="1121" cy="1155"/>
            </a:xfrm>
          </p:grpSpPr>
          <p:sp>
            <p:nvSpPr>
              <p:cNvPr id="31909" name="Freeform 260"/>
              <p:cNvSpPr>
                <a:spLocks/>
              </p:cNvSpPr>
              <p:nvPr/>
            </p:nvSpPr>
            <p:spPr bwMode="auto">
              <a:xfrm>
                <a:off x="2440" y="2537"/>
                <a:ext cx="912" cy="1119"/>
              </a:xfrm>
              <a:custGeom>
                <a:avLst/>
                <a:gdLst>
                  <a:gd name="T0" fmla="*/ 272 w 912"/>
                  <a:gd name="T1" fmla="*/ 8 h 1119"/>
                  <a:gd name="T2" fmla="*/ 264 w 912"/>
                  <a:gd name="T3" fmla="*/ 488 h 1119"/>
                  <a:gd name="T4" fmla="*/ 0 w 912"/>
                  <a:gd name="T5" fmla="*/ 480 h 1119"/>
                  <a:gd name="T6" fmla="*/ 8 w 912"/>
                  <a:gd name="T7" fmla="*/ 528 h 1119"/>
                  <a:gd name="T8" fmla="*/ 160 w 912"/>
                  <a:gd name="T9" fmla="*/ 648 h 1119"/>
                  <a:gd name="T10" fmla="*/ 166 w 912"/>
                  <a:gd name="T11" fmla="*/ 712 h 1119"/>
                  <a:gd name="T12" fmla="*/ 320 w 912"/>
                  <a:gd name="T13" fmla="*/ 824 h 1119"/>
                  <a:gd name="T14" fmla="*/ 366 w 912"/>
                  <a:gd name="T15" fmla="*/ 718 h 1119"/>
                  <a:gd name="T16" fmla="*/ 496 w 912"/>
                  <a:gd name="T17" fmla="*/ 762 h 1119"/>
                  <a:gd name="T18" fmla="*/ 680 w 912"/>
                  <a:gd name="T19" fmla="*/ 1072 h 1119"/>
                  <a:gd name="T20" fmla="*/ 824 w 912"/>
                  <a:gd name="T21" fmla="*/ 1119 h 1119"/>
                  <a:gd name="T22" fmla="*/ 888 w 912"/>
                  <a:gd name="T23" fmla="*/ 1096 h 1119"/>
                  <a:gd name="T24" fmla="*/ 848 w 912"/>
                  <a:gd name="T25" fmla="*/ 959 h 1119"/>
                  <a:gd name="T26" fmla="*/ 912 w 912"/>
                  <a:gd name="T27" fmla="*/ 827 h 1119"/>
                  <a:gd name="T28" fmla="*/ 784 w 912"/>
                  <a:gd name="T29" fmla="*/ 695 h 1119"/>
                  <a:gd name="T30" fmla="*/ 599 w 912"/>
                  <a:gd name="T31" fmla="*/ 517 h 1119"/>
                  <a:gd name="T32" fmla="*/ 608 w 912"/>
                  <a:gd name="T33" fmla="*/ 224 h 1119"/>
                  <a:gd name="T34" fmla="*/ 536 w 912"/>
                  <a:gd name="T35" fmla="*/ 184 h 1119"/>
                  <a:gd name="T36" fmla="*/ 528 w 912"/>
                  <a:gd name="T37" fmla="*/ 0 h 1119"/>
                  <a:gd name="T38" fmla="*/ 272 w 912"/>
                  <a:gd name="T39" fmla="*/ 8 h 111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12"/>
                  <a:gd name="T61" fmla="*/ 0 h 1119"/>
                  <a:gd name="T62" fmla="*/ 912 w 912"/>
                  <a:gd name="T63" fmla="*/ 1119 h 111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12" h="1119">
                    <a:moveTo>
                      <a:pt x="272" y="8"/>
                    </a:moveTo>
                    <a:lnTo>
                      <a:pt x="264" y="488"/>
                    </a:lnTo>
                    <a:lnTo>
                      <a:pt x="0" y="480"/>
                    </a:lnTo>
                    <a:lnTo>
                      <a:pt x="8" y="528"/>
                    </a:lnTo>
                    <a:lnTo>
                      <a:pt x="160" y="648"/>
                    </a:lnTo>
                    <a:lnTo>
                      <a:pt x="166" y="712"/>
                    </a:lnTo>
                    <a:lnTo>
                      <a:pt x="320" y="824"/>
                    </a:lnTo>
                    <a:lnTo>
                      <a:pt x="366" y="718"/>
                    </a:lnTo>
                    <a:lnTo>
                      <a:pt x="496" y="762"/>
                    </a:lnTo>
                    <a:lnTo>
                      <a:pt x="680" y="1072"/>
                    </a:lnTo>
                    <a:lnTo>
                      <a:pt x="824" y="1119"/>
                    </a:lnTo>
                    <a:lnTo>
                      <a:pt x="888" y="1096"/>
                    </a:lnTo>
                    <a:lnTo>
                      <a:pt x="848" y="959"/>
                    </a:lnTo>
                    <a:lnTo>
                      <a:pt x="912" y="827"/>
                    </a:lnTo>
                    <a:lnTo>
                      <a:pt x="784" y="695"/>
                    </a:lnTo>
                    <a:lnTo>
                      <a:pt x="599" y="517"/>
                    </a:lnTo>
                    <a:lnTo>
                      <a:pt x="608" y="224"/>
                    </a:lnTo>
                    <a:lnTo>
                      <a:pt x="536" y="184"/>
                    </a:lnTo>
                    <a:lnTo>
                      <a:pt x="528" y="0"/>
                    </a:lnTo>
                    <a:lnTo>
                      <a:pt x="272" y="8"/>
                    </a:lnTo>
                    <a:close/>
                  </a:path>
                </a:pathLst>
              </a:custGeom>
              <a:solidFill>
                <a:srgbClr val="E5B047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31910" name="Freeform 261"/>
              <p:cNvSpPr>
                <a:spLocks/>
              </p:cNvSpPr>
              <p:nvPr/>
            </p:nvSpPr>
            <p:spPr bwMode="auto">
              <a:xfrm>
                <a:off x="2231" y="2501"/>
                <a:ext cx="479" cy="617"/>
              </a:xfrm>
              <a:custGeom>
                <a:avLst/>
                <a:gdLst>
                  <a:gd name="T0" fmla="*/ 0 w 1093"/>
                  <a:gd name="T1" fmla="*/ 0 h 1395"/>
                  <a:gd name="T2" fmla="*/ 0 w 1093"/>
                  <a:gd name="T3" fmla="*/ 0 h 1395"/>
                  <a:gd name="T4" fmla="*/ 0 w 1093"/>
                  <a:gd name="T5" fmla="*/ 0 h 1395"/>
                  <a:gd name="T6" fmla="*/ 0 w 1093"/>
                  <a:gd name="T7" fmla="*/ 0 h 1395"/>
                  <a:gd name="T8" fmla="*/ 0 w 1093"/>
                  <a:gd name="T9" fmla="*/ 0 h 1395"/>
                  <a:gd name="T10" fmla="*/ 0 w 1093"/>
                  <a:gd name="T11" fmla="*/ 0 h 1395"/>
                  <a:gd name="T12" fmla="*/ 0 w 1093"/>
                  <a:gd name="T13" fmla="*/ 0 h 1395"/>
                  <a:gd name="T14" fmla="*/ 0 w 1093"/>
                  <a:gd name="T15" fmla="*/ 0 h 1395"/>
                  <a:gd name="T16" fmla="*/ 0 w 1093"/>
                  <a:gd name="T17" fmla="*/ 0 h 1395"/>
                  <a:gd name="T18" fmla="*/ 0 w 1093"/>
                  <a:gd name="T19" fmla="*/ 0 h 13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93"/>
                  <a:gd name="T31" fmla="*/ 0 h 1395"/>
                  <a:gd name="T32" fmla="*/ 1093 w 1093"/>
                  <a:gd name="T33" fmla="*/ 1395 h 13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93" h="1395">
                    <a:moveTo>
                      <a:pt x="48" y="0"/>
                    </a:moveTo>
                    <a:lnTo>
                      <a:pt x="0" y="1393"/>
                    </a:lnTo>
                    <a:lnTo>
                      <a:pt x="164" y="1395"/>
                    </a:lnTo>
                    <a:lnTo>
                      <a:pt x="199" y="1296"/>
                    </a:lnTo>
                    <a:lnTo>
                      <a:pt x="496" y="1296"/>
                    </a:lnTo>
                    <a:lnTo>
                      <a:pt x="496" y="1187"/>
                    </a:lnTo>
                    <a:lnTo>
                      <a:pt x="1093" y="1187"/>
                    </a:lnTo>
                    <a:lnTo>
                      <a:pt x="1093" y="6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B047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1774" name="Group 262"/>
            <p:cNvGrpSpPr>
              <a:grpSpLocks/>
            </p:cNvGrpSpPr>
            <p:nvPr/>
          </p:nvGrpSpPr>
          <p:grpSpPr bwMode="auto">
            <a:xfrm>
              <a:off x="4224338" y="3359150"/>
              <a:ext cx="1819275" cy="1492250"/>
              <a:chOff x="2712" y="2116"/>
              <a:chExt cx="1146" cy="940"/>
            </a:xfrm>
          </p:grpSpPr>
          <p:sp>
            <p:nvSpPr>
              <p:cNvPr id="20640" name="Freeform 263"/>
              <p:cNvSpPr>
                <a:spLocks/>
              </p:cNvSpPr>
              <p:nvPr/>
            </p:nvSpPr>
            <p:spPr bwMode="auto">
              <a:xfrm>
                <a:off x="2788" y="2207"/>
                <a:ext cx="616" cy="276"/>
              </a:xfrm>
              <a:custGeom>
                <a:avLst/>
                <a:gdLst>
                  <a:gd name="T0" fmla="*/ 0 w 1478"/>
                  <a:gd name="T1" fmla="*/ 0 h 684"/>
                  <a:gd name="T2" fmla="*/ 0 w 1478"/>
                  <a:gd name="T3" fmla="*/ 0 h 684"/>
                  <a:gd name="T4" fmla="*/ 0 w 1478"/>
                  <a:gd name="T5" fmla="*/ 0 h 684"/>
                  <a:gd name="T6" fmla="*/ 0 w 1478"/>
                  <a:gd name="T7" fmla="*/ 0 h 684"/>
                  <a:gd name="T8" fmla="*/ 0 w 1478"/>
                  <a:gd name="T9" fmla="*/ 0 h 684"/>
                  <a:gd name="T10" fmla="*/ 0 w 1478"/>
                  <a:gd name="T11" fmla="*/ 0 h 684"/>
                  <a:gd name="T12" fmla="*/ 0 w 1478"/>
                  <a:gd name="T13" fmla="*/ 0 h 6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78"/>
                  <a:gd name="T22" fmla="*/ 0 h 684"/>
                  <a:gd name="T23" fmla="*/ 1478 w 1478"/>
                  <a:gd name="T24" fmla="*/ 684 h 6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78" h="684">
                    <a:moveTo>
                      <a:pt x="0" y="0"/>
                    </a:moveTo>
                    <a:lnTo>
                      <a:pt x="0" y="682"/>
                    </a:lnTo>
                    <a:lnTo>
                      <a:pt x="1478" y="684"/>
                    </a:lnTo>
                    <a:lnTo>
                      <a:pt x="1431" y="156"/>
                    </a:lnTo>
                    <a:lnTo>
                      <a:pt x="13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20641" name="Freeform 264"/>
              <p:cNvSpPr>
                <a:spLocks/>
              </p:cNvSpPr>
              <p:nvPr/>
            </p:nvSpPr>
            <p:spPr bwMode="auto">
              <a:xfrm>
                <a:off x="3267" y="2116"/>
                <a:ext cx="591" cy="449"/>
              </a:xfrm>
              <a:custGeom>
                <a:avLst/>
                <a:gdLst>
                  <a:gd name="T0" fmla="*/ 0 w 1419"/>
                  <a:gd name="T1" fmla="*/ 0 h 1114"/>
                  <a:gd name="T2" fmla="*/ 0 w 1419"/>
                  <a:gd name="T3" fmla="*/ 0 h 1114"/>
                  <a:gd name="T4" fmla="*/ 0 w 1419"/>
                  <a:gd name="T5" fmla="*/ 0 h 1114"/>
                  <a:gd name="T6" fmla="*/ 0 w 1419"/>
                  <a:gd name="T7" fmla="*/ 0 h 1114"/>
                  <a:gd name="T8" fmla="*/ 0 w 1419"/>
                  <a:gd name="T9" fmla="*/ 0 h 1114"/>
                  <a:gd name="T10" fmla="*/ 0 w 1419"/>
                  <a:gd name="T11" fmla="*/ 0 h 1114"/>
                  <a:gd name="T12" fmla="*/ 0 w 1419"/>
                  <a:gd name="T13" fmla="*/ 0 h 1114"/>
                  <a:gd name="T14" fmla="*/ 0 w 1419"/>
                  <a:gd name="T15" fmla="*/ 0 h 1114"/>
                  <a:gd name="T16" fmla="*/ 0 w 1419"/>
                  <a:gd name="T17" fmla="*/ 0 h 1114"/>
                  <a:gd name="T18" fmla="*/ 0 w 1419"/>
                  <a:gd name="T19" fmla="*/ 0 h 1114"/>
                  <a:gd name="T20" fmla="*/ 0 w 1419"/>
                  <a:gd name="T21" fmla="*/ 0 h 11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19"/>
                  <a:gd name="T34" fmla="*/ 0 h 1114"/>
                  <a:gd name="T35" fmla="*/ 1419 w 1419"/>
                  <a:gd name="T36" fmla="*/ 1114 h 11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19" h="1114">
                    <a:moveTo>
                      <a:pt x="0" y="0"/>
                    </a:moveTo>
                    <a:lnTo>
                      <a:pt x="164" y="224"/>
                    </a:lnTo>
                    <a:lnTo>
                      <a:pt x="282" y="380"/>
                    </a:lnTo>
                    <a:lnTo>
                      <a:pt x="334" y="969"/>
                    </a:lnTo>
                    <a:lnTo>
                      <a:pt x="1208" y="971"/>
                    </a:lnTo>
                    <a:lnTo>
                      <a:pt x="1147" y="1111"/>
                    </a:lnTo>
                    <a:lnTo>
                      <a:pt x="1315" y="1114"/>
                    </a:lnTo>
                    <a:lnTo>
                      <a:pt x="1419" y="572"/>
                    </a:lnTo>
                    <a:lnTo>
                      <a:pt x="729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20642" name="Freeform 265"/>
              <p:cNvSpPr>
                <a:spLocks/>
              </p:cNvSpPr>
              <p:nvPr/>
            </p:nvSpPr>
            <p:spPr bwMode="auto">
              <a:xfrm>
                <a:off x="2713" y="2469"/>
                <a:ext cx="755" cy="348"/>
              </a:xfrm>
              <a:custGeom>
                <a:avLst/>
                <a:gdLst>
                  <a:gd name="T0" fmla="*/ 0 w 1728"/>
                  <a:gd name="T1" fmla="*/ 0 h 763"/>
                  <a:gd name="T2" fmla="*/ 0 w 1728"/>
                  <a:gd name="T3" fmla="*/ 0 h 763"/>
                  <a:gd name="T4" fmla="*/ 0 w 1728"/>
                  <a:gd name="T5" fmla="*/ 0 h 763"/>
                  <a:gd name="T6" fmla="*/ 0 w 1728"/>
                  <a:gd name="T7" fmla="*/ 0 h 763"/>
                  <a:gd name="T8" fmla="*/ 0 w 1728"/>
                  <a:gd name="T9" fmla="*/ 0 h 763"/>
                  <a:gd name="T10" fmla="*/ 0 w 1728"/>
                  <a:gd name="T11" fmla="*/ 0 h 763"/>
                  <a:gd name="T12" fmla="*/ 0 w 1728"/>
                  <a:gd name="T13" fmla="*/ 0 h 763"/>
                  <a:gd name="T14" fmla="*/ 0 w 1728"/>
                  <a:gd name="T15" fmla="*/ 0 h 763"/>
                  <a:gd name="T16" fmla="*/ 0 w 1728"/>
                  <a:gd name="T17" fmla="*/ 0 h 763"/>
                  <a:gd name="T18" fmla="*/ 0 w 1728"/>
                  <a:gd name="T19" fmla="*/ 0 h 7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28"/>
                  <a:gd name="T31" fmla="*/ 0 h 763"/>
                  <a:gd name="T32" fmla="*/ 1728 w 1728"/>
                  <a:gd name="T33" fmla="*/ 763 h 7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28" h="763">
                    <a:moveTo>
                      <a:pt x="0" y="154"/>
                    </a:moveTo>
                    <a:lnTo>
                      <a:pt x="0" y="0"/>
                    </a:lnTo>
                    <a:lnTo>
                      <a:pt x="1580" y="0"/>
                    </a:lnTo>
                    <a:lnTo>
                      <a:pt x="1606" y="59"/>
                    </a:lnTo>
                    <a:lnTo>
                      <a:pt x="1728" y="761"/>
                    </a:lnTo>
                    <a:lnTo>
                      <a:pt x="1008" y="763"/>
                    </a:lnTo>
                    <a:lnTo>
                      <a:pt x="591" y="557"/>
                    </a:lnTo>
                    <a:lnTo>
                      <a:pt x="593" y="162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20643" name="Freeform 266"/>
              <p:cNvSpPr>
                <a:spLocks/>
              </p:cNvSpPr>
              <p:nvPr/>
            </p:nvSpPr>
            <p:spPr bwMode="auto">
              <a:xfrm>
                <a:off x="3415" y="2495"/>
                <a:ext cx="398" cy="355"/>
              </a:xfrm>
              <a:custGeom>
                <a:avLst/>
                <a:gdLst>
                  <a:gd name="T0" fmla="*/ 0 w 913"/>
                  <a:gd name="T1" fmla="*/ 0 h 778"/>
                  <a:gd name="T2" fmla="*/ 0 w 913"/>
                  <a:gd name="T3" fmla="*/ 0 h 778"/>
                  <a:gd name="T4" fmla="*/ 0 w 913"/>
                  <a:gd name="T5" fmla="*/ 0 h 778"/>
                  <a:gd name="T6" fmla="*/ 0 w 913"/>
                  <a:gd name="T7" fmla="*/ 0 h 778"/>
                  <a:gd name="T8" fmla="*/ 0 w 913"/>
                  <a:gd name="T9" fmla="*/ 0 h 778"/>
                  <a:gd name="T10" fmla="*/ 0 w 913"/>
                  <a:gd name="T11" fmla="*/ 0 h 778"/>
                  <a:gd name="T12" fmla="*/ 0 w 913"/>
                  <a:gd name="T13" fmla="*/ 0 h 778"/>
                  <a:gd name="T14" fmla="*/ 0 w 913"/>
                  <a:gd name="T15" fmla="*/ 0 h 778"/>
                  <a:gd name="T16" fmla="*/ 0 w 913"/>
                  <a:gd name="T17" fmla="*/ 0 h 778"/>
                  <a:gd name="T18" fmla="*/ 0 w 913"/>
                  <a:gd name="T19" fmla="*/ 0 h 778"/>
                  <a:gd name="T20" fmla="*/ 0 w 913"/>
                  <a:gd name="T21" fmla="*/ 0 h 7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13"/>
                  <a:gd name="T34" fmla="*/ 0 h 778"/>
                  <a:gd name="T35" fmla="*/ 913 w 913"/>
                  <a:gd name="T36" fmla="*/ 778 h 7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13" h="778">
                    <a:moveTo>
                      <a:pt x="0" y="0"/>
                    </a:moveTo>
                    <a:lnTo>
                      <a:pt x="825" y="0"/>
                    </a:lnTo>
                    <a:lnTo>
                      <a:pt x="763" y="141"/>
                    </a:lnTo>
                    <a:lnTo>
                      <a:pt x="913" y="141"/>
                    </a:lnTo>
                    <a:lnTo>
                      <a:pt x="710" y="694"/>
                    </a:lnTo>
                    <a:lnTo>
                      <a:pt x="736" y="778"/>
                    </a:lnTo>
                    <a:lnTo>
                      <a:pt x="185" y="778"/>
                    </a:lnTo>
                    <a:lnTo>
                      <a:pt x="185" y="706"/>
                    </a:lnTo>
                    <a:lnTo>
                      <a:pt x="120" y="7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20644" name="Freeform 267"/>
              <p:cNvSpPr>
                <a:spLocks/>
              </p:cNvSpPr>
              <p:nvPr/>
            </p:nvSpPr>
            <p:spPr bwMode="auto">
              <a:xfrm>
                <a:off x="2712" y="2536"/>
                <a:ext cx="606" cy="520"/>
              </a:xfrm>
              <a:custGeom>
                <a:avLst/>
                <a:gdLst>
                  <a:gd name="T0" fmla="*/ 2 w 606"/>
                  <a:gd name="T1" fmla="*/ 0 h 520"/>
                  <a:gd name="T2" fmla="*/ 0 w 606"/>
                  <a:gd name="T3" fmla="*/ 360 h 520"/>
                  <a:gd name="T4" fmla="*/ 328 w 606"/>
                  <a:gd name="T5" fmla="*/ 520 h 520"/>
                  <a:gd name="T6" fmla="*/ 592 w 606"/>
                  <a:gd name="T7" fmla="*/ 448 h 520"/>
                  <a:gd name="T8" fmla="*/ 606 w 606"/>
                  <a:gd name="T9" fmla="*/ 281 h 520"/>
                  <a:gd name="T10" fmla="*/ 441 w 606"/>
                  <a:gd name="T11" fmla="*/ 279 h 520"/>
                  <a:gd name="T12" fmla="*/ 260 w 606"/>
                  <a:gd name="T13" fmla="*/ 183 h 520"/>
                  <a:gd name="T14" fmla="*/ 260 w 606"/>
                  <a:gd name="T15" fmla="*/ 3 h 520"/>
                  <a:gd name="T16" fmla="*/ 2 w 606"/>
                  <a:gd name="T17" fmla="*/ 0 h 520"/>
                  <a:gd name="T18" fmla="*/ 2 w 606"/>
                  <a:gd name="T19" fmla="*/ 0 h 5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6"/>
                  <a:gd name="T31" fmla="*/ 0 h 520"/>
                  <a:gd name="T32" fmla="*/ 606 w 606"/>
                  <a:gd name="T33" fmla="*/ 520 h 5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6" h="520">
                    <a:moveTo>
                      <a:pt x="2" y="0"/>
                    </a:moveTo>
                    <a:lnTo>
                      <a:pt x="0" y="360"/>
                    </a:lnTo>
                    <a:lnTo>
                      <a:pt x="328" y="520"/>
                    </a:lnTo>
                    <a:lnTo>
                      <a:pt x="592" y="448"/>
                    </a:lnTo>
                    <a:lnTo>
                      <a:pt x="606" y="281"/>
                    </a:lnTo>
                    <a:lnTo>
                      <a:pt x="441" y="279"/>
                    </a:lnTo>
                    <a:lnTo>
                      <a:pt x="260" y="183"/>
                    </a:lnTo>
                    <a:lnTo>
                      <a:pt x="26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1775" name="Group 268"/>
            <p:cNvGrpSpPr>
              <a:grpSpLocks/>
            </p:cNvGrpSpPr>
            <p:nvPr/>
          </p:nvGrpSpPr>
          <p:grpSpPr bwMode="auto">
            <a:xfrm>
              <a:off x="2332038" y="3975100"/>
              <a:ext cx="1162050" cy="976313"/>
              <a:chOff x="1520" y="2504"/>
              <a:chExt cx="732" cy="615"/>
            </a:xfrm>
          </p:grpSpPr>
          <p:sp>
            <p:nvSpPr>
              <p:cNvPr id="31902" name="Freeform 269"/>
              <p:cNvSpPr>
                <a:spLocks/>
              </p:cNvSpPr>
              <p:nvPr/>
            </p:nvSpPr>
            <p:spPr bwMode="auto">
              <a:xfrm>
                <a:off x="1773" y="2504"/>
                <a:ext cx="479" cy="615"/>
              </a:xfrm>
              <a:custGeom>
                <a:avLst/>
                <a:gdLst>
                  <a:gd name="T0" fmla="*/ 0 w 1091"/>
                  <a:gd name="T1" fmla="*/ 0 h 1391"/>
                  <a:gd name="T2" fmla="*/ 0 w 1091"/>
                  <a:gd name="T3" fmla="*/ 0 h 1391"/>
                  <a:gd name="T4" fmla="*/ 0 w 1091"/>
                  <a:gd name="T5" fmla="*/ 0 h 1391"/>
                  <a:gd name="T6" fmla="*/ 0 w 1091"/>
                  <a:gd name="T7" fmla="*/ 0 h 1391"/>
                  <a:gd name="T8" fmla="*/ 0 w 1091"/>
                  <a:gd name="T9" fmla="*/ 0 h 1391"/>
                  <a:gd name="T10" fmla="*/ 0 w 1091"/>
                  <a:gd name="T11" fmla="*/ 0 h 1391"/>
                  <a:gd name="T12" fmla="*/ 0 w 1091"/>
                  <a:gd name="T13" fmla="*/ 0 h 1391"/>
                  <a:gd name="T14" fmla="*/ 0 w 1091"/>
                  <a:gd name="T15" fmla="*/ 0 h 1391"/>
                  <a:gd name="T16" fmla="*/ 0 w 1091"/>
                  <a:gd name="T17" fmla="*/ 0 h 1391"/>
                  <a:gd name="T18" fmla="*/ 0 w 1091"/>
                  <a:gd name="T19" fmla="*/ 0 h 1391"/>
                  <a:gd name="T20" fmla="*/ 0 w 1091"/>
                  <a:gd name="T21" fmla="*/ 0 h 1391"/>
                  <a:gd name="T22" fmla="*/ 0 w 1091"/>
                  <a:gd name="T23" fmla="*/ 0 h 13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91"/>
                  <a:gd name="T37" fmla="*/ 0 h 1391"/>
                  <a:gd name="T38" fmla="*/ 1091 w 1091"/>
                  <a:gd name="T39" fmla="*/ 1391 h 13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91" h="1391">
                    <a:moveTo>
                      <a:pt x="214" y="0"/>
                    </a:moveTo>
                    <a:lnTo>
                      <a:pt x="201" y="151"/>
                    </a:lnTo>
                    <a:lnTo>
                      <a:pt x="82" y="145"/>
                    </a:lnTo>
                    <a:lnTo>
                      <a:pt x="0" y="342"/>
                    </a:lnTo>
                    <a:lnTo>
                      <a:pt x="164" y="560"/>
                    </a:lnTo>
                    <a:lnTo>
                      <a:pt x="99" y="625"/>
                    </a:lnTo>
                    <a:lnTo>
                      <a:pt x="97" y="1099"/>
                    </a:lnTo>
                    <a:lnTo>
                      <a:pt x="671" y="1391"/>
                    </a:lnTo>
                    <a:lnTo>
                      <a:pt x="1043" y="1391"/>
                    </a:lnTo>
                    <a:lnTo>
                      <a:pt x="1091" y="0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31903" name="Freeform 270"/>
              <p:cNvSpPr>
                <a:spLocks/>
              </p:cNvSpPr>
              <p:nvPr/>
            </p:nvSpPr>
            <p:spPr bwMode="auto">
              <a:xfrm>
                <a:off x="1520" y="2865"/>
                <a:ext cx="298" cy="128"/>
              </a:xfrm>
              <a:custGeom>
                <a:avLst/>
                <a:gdLst>
                  <a:gd name="T0" fmla="*/ 63 w 298"/>
                  <a:gd name="T1" fmla="*/ 71 h 128"/>
                  <a:gd name="T2" fmla="*/ 84 w 298"/>
                  <a:gd name="T3" fmla="*/ 116 h 128"/>
                  <a:gd name="T4" fmla="*/ 162 w 298"/>
                  <a:gd name="T5" fmla="*/ 116 h 128"/>
                  <a:gd name="T6" fmla="*/ 220 w 298"/>
                  <a:gd name="T7" fmla="*/ 116 h 128"/>
                  <a:gd name="T8" fmla="*/ 256 w 298"/>
                  <a:gd name="T9" fmla="*/ 116 h 128"/>
                  <a:gd name="T10" fmla="*/ 298 w 298"/>
                  <a:gd name="T11" fmla="*/ 128 h 128"/>
                  <a:gd name="T12" fmla="*/ 296 w 298"/>
                  <a:gd name="T13" fmla="*/ 16 h 128"/>
                  <a:gd name="T14" fmla="*/ 0 w 298"/>
                  <a:gd name="T15" fmla="*/ 0 h 128"/>
                  <a:gd name="T16" fmla="*/ 63 w 298"/>
                  <a:gd name="T17" fmla="*/ 71 h 1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8"/>
                  <a:gd name="T28" fmla="*/ 0 h 128"/>
                  <a:gd name="T29" fmla="*/ 298 w 298"/>
                  <a:gd name="T30" fmla="*/ 128 h 1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8" h="128">
                    <a:moveTo>
                      <a:pt x="63" y="71"/>
                    </a:moveTo>
                    <a:lnTo>
                      <a:pt x="84" y="116"/>
                    </a:lnTo>
                    <a:lnTo>
                      <a:pt x="162" y="116"/>
                    </a:lnTo>
                    <a:lnTo>
                      <a:pt x="220" y="116"/>
                    </a:lnTo>
                    <a:lnTo>
                      <a:pt x="256" y="116"/>
                    </a:lnTo>
                    <a:lnTo>
                      <a:pt x="298" y="128"/>
                    </a:lnTo>
                    <a:lnTo>
                      <a:pt x="296" y="16"/>
                    </a:lnTo>
                    <a:lnTo>
                      <a:pt x="0" y="0"/>
                    </a:lnTo>
                    <a:lnTo>
                      <a:pt x="63" y="7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31776" name="AutoShape 271"/>
            <p:cNvSpPr>
              <a:spLocks noChangeAspect="1" noChangeArrowheads="1" noTextEdit="1"/>
            </p:cNvSpPr>
            <p:nvPr/>
          </p:nvSpPr>
          <p:spPr bwMode="auto">
            <a:xfrm>
              <a:off x="223838" y="1233488"/>
              <a:ext cx="1165225" cy="89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baseline="2000" smtClean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grpSp>
          <p:nvGrpSpPr>
            <p:cNvPr id="31777" name="Group 272"/>
            <p:cNvGrpSpPr>
              <a:grpSpLocks/>
            </p:cNvGrpSpPr>
            <p:nvPr/>
          </p:nvGrpSpPr>
          <p:grpSpPr bwMode="auto">
            <a:xfrm>
              <a:off x="7631113" y="1350963"/>
              <a:ext cx="687387" cy="1217612"/>
              <a:chOff x="4858" y="851"/>
              <a:chExt cx="433" cy="767"/>
            </a:xfrm>
          </p:grpSpPr>
          <p:sp>
            <p:nvSpPr>
              <p:cNvPr id="20634" name="Freeform 273"/>
              <p:cNvSpPr>
                <a:spLocks/>
              </p:cNvSpPr>
              <p:nvPr/>
            </p:nvSpPr>
            <p:spPr bwMode="auto">
              <a:xfrm>
                <a:off x="4969" y="851"/>
                <a:ext cx="322" cy="510"/>
              </a:xfrm>
              <a:custGeom>
                <a:avLst/>
                <a:gdLst>
                  <a:gd name="T0" fmla="*/ 0 w 774"/>
                  <a:gd name="T1" fmla="*/ 0 h 1196"/>
                  <a:gd name="T2" fmla="*/ 0 w 774"/>
                  <a:gd name="T3" fmla="*/ 0 h 1196"/>
                  <a:gd name="T4" fmla="*/ 0 w 774"/>
                  <a:gd name="T5" fmla="*/ 0 h 1196"/>
                  <a:gd name="T6" fmla="*/ 0 w 774"/>
                  <a:gd name="T7" fmla="*/ 0 h 1196"/>
                  <a:gd name="T8" fmla="*/ 0 w 774"/>
                  <a:gd name="T9" fmla="*/ 0 h 1196"/>
                  <a:gd name="T10" fmla="*/ 0 w 774"/>
                  <a:gd name="T11" fmla="*/ 0 h 1196"/>
                  <a:gd name="T12" fmla="*/ 0 w 774"/>
                  <a:gd name="T13" fmla="*/ 0 h 1196"/>
                  <a:gd name="T14" fmla="*/ 0 w 774"/>
                  <a:gd name="T15" fmla="*/ 0 h 1196"/>
                  <a:gd name="T16" fmla="*/ 0 w 774"/>
                  <a:gd name="T17" fmla="*/ 0 h 11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4"/>
                  <a:gd name="T28" fmla="*/ 0 h 1196"/>
                  <a:gd name="T29" fmla="*/ 774 w 774"/>
                  <a:gd name="T30" fmla="*/ 1196 h 11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4" h="1196">
                    <a:moveTo>
                      <a:pt x="305" y="0"/>
                    </a:moveTo>
                    <a:lnTo>
                      <a:pt x="4" y="135"/>
                    </a:lnTo>
                    <a:lnTo>
                      <a:pt x="0" y="660"/>
                    </a:lnTo>
                    <a:lnTo>
                      <a:pt x="275" y="1196"/>
                    </a:lnTo>
                    <a:lnTo>
                      <a:pt x="276" y="1056"/>
                    </a:lnTo>
                    <a:lnTo>
                      <a:pt x="774" y="595"/>
                    </a:lnTo>
                    <a:lnTo>
                      <a:pt x="480" y="397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20635" name="Freeform 274"/>
              <p:cNvSpPr>
                <a:spLocks/>
              </p:cNvSpPr>
              <p:nvPr/>
            </p:nvSpPr>
            <p:spPr bwMode="auto">
              <a:xfrm>
                <a:off x="4858" y="1417"/>
                <a:ext cx="324" cy="162"/>
              </a:xfrm>
              <a:custGeom>
                <a:avLst/>
                <a:gdLst>
                  <a:gd name="T0" fmla="*/ 0 w 776"/>
                  <a:gd name="T1" fmla="*/ 0 h 379"/>
                  <a:gd name="T2" fmla="*/ 0 w 776"/>
                  <a:gd name="T3" fmla="*/ 0 h 379"/>
                  <a:gd name="T4" fmla="*/ 0 w 776"/>
                  <a:gd name="T5" fmla="*/ 0 h 379"/>
                  <a:gd name="T6" fmla="*/ 0 w 776"/>
                  <a:gd name="T7" fmla="*/ 0 h 379"/>
                  <a:gd name="T8" fmla="*/ 0 w 776"/>
                  <a:gd name="T9" fmla="*/ 0 h 379"/>
                  <a:gd name="T10" fmla="*/ 0 w 776"/>
                  <a:gd name="T11" fmla="*/ 0 h 379"/>
                  <a:gd name="T12" fmla="*/ 0 w 776"/>
                  <a:gd name="T13" fmla="*/ 0 h 379"/>
                  <a:gd name="T14" fmla="*/ 0 w 776"/>
                  <a:gd name="T15" fmla="*/ 0 h 379"/>
                  <a:gd name="T16" fmla="*/ 0 w 776"/>
                  <a:gd name="T17" fmla="*/ 0 h 379"/>
                  <a:gd name="T18" fmla="*/ 0 w 776"/>
                  <a:gd name="T19" fmla="*/ 0 h 3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76"/>
                  <a:gd name="T31" fmla="*/ 0 h 379"/>
                  <a:gd name="T32" fmla="*/ 776 w 776"/>
                  <a:gd name="T33" fmla="*/ 379 h 37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76" h="379">
                    <a:moveTo>
                      <a:pt x="0" y="0"/>
                    </a:moveTo>
                    <a:lnTo>
                      <a:pt x="103" y="269"/>
                    </a:lnTo>
                    <a:lnTo>
                      <a:pt x="547" y="270"/>
                    </a:lnTo>
                    <a:lnTo>
                      <a:pt x="601" y="379"/>
                    </a:lnTo>
                    <a:lnTo>
                      <a:pt x="776" y="259"/>
                    </a:lnTo>
                    <a:lnTo>
                      <a:pt x="728" y="125"/>
                    </a:lnTo>
                    <a:lnTo>
                      <a:pt x="646" y="194"/>
                    </a:lnTo>
                    <a:lnTo>
                      <a:pt x="54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20636" name="Freeform 275"/>
              <p:cNvSpPr>
                <a:spLocks/>
              </p:cNvSpPr>
              <p:nvPr/>
            </p:nvSpPr>
            <p:spPr bwMode="auto">
              <a:xfrm>
                <a:off x="5014" y="1532"/>
                <a:ext cx="95" cy="86"/>
              </a:xfrm>
              <a:custGeom>
                <a:avLst/>
                <a:gdLst>
                  <a:gd name="T0" fmla="*/ 0 w 229"/>
                  <a:gd name="T1" fmla="*/ 0 h 201"/>
                  <a:gd name="T2" fmla="*/ 0 w 229"/>
                  <a:gd name="T3" fmla="*/ 0 h 201"/>
                  <a:gd name="T4" fmla="*/ 0 w 229"/>
                  <a:gd name="T5" fmla="*/ 0 h 201"/>
                  <a:gd name="T6" fmla="*/ 0 w 229"/>
                  <a:gd name="T7" fmla="*/ 0 h 201"/>
                  <a:gd name="T8" fmla="*/ 0 w 229"/>
                  <a:gd name="T9" fmla="*/ 0 h 201"/>
                  <a:gd name="T10" fmla="*/ 0 w 229"/>
                  <a:gd name="T11" fmla="*/ 0 h 2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9"/>
                  <a:gd name="T19" fmla="*/ 0 h 201"/>
                  <a:gd name="T20" fmla="*/ 229 w 229"/>
                  <a:gd name="T21" fmla="*/ 201 h 2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9" h="201">
                    <a:moveTo>
                      <a:pt x="0" y="0"/>
                    </a:moveTo>
                    <a:lnTo>
                      <a:pt x="96" y="201"/>
                    </a:lnTo>
                    <a:lnTo>
                      <a:pt x="229" y="110"/>
                    </a:lnTo>
                    <a:lnTo>
                      <a:pt x="1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20637" name="Freeform 276"/>
              <p:cNvSpPr>
                <a:spLocks/>
              </p:cNvSpPr>
              <p:nvPr/>
            </p:nvSpPr>
            <p:spPr bwMode="auto">
              <a:xfrm>
                <a:off x="4927" y="1132"/>
                <a:ext cx="161" cy="288"/>
              </a:xfrm>
              <a:custGeom>
                <a:avLst/>
                <a:gdLst>
                  <a:gd name="T0" fmla="*/ 0 w 389"/>
                  <a:gd name="T1" fmla="*/ 0 h 675"/>
                  <a:gd name="T2" fmla="*/ 0 w 389"/>
                  <a:gd name="T3" fmla="*/ 0 h 675"/>
                  <a:gd name="T4" fmla="*/ 0 w 389"/>
                  <a:gd name="T5" fmla="*/ 0 h 675"/>
                  <a:gd name="T6" fmla="*/ 0 w 389"/>
                  <a:gd name="T7" fmla="*/ 0 h 675"/>
                  <a:gd name="T8" fmla="*/ 0 w 389"/>
                  <a:gd name="T9" fmla="*/ 0 h 675"/>
                  <a:gd name="T10" fmla="*/ 0 w 389"/>
                  <a:gd name="T11" fmla="*/ 0 h 675"/>
                  <a:gd name="T12" fmla="*/ 0 w 389"/>
                  <a:gd name="T13" fmla="*/ 0 h 675"/>
                  <a:gd name="T14" fmla="*/ 0 w 389"/>
                  <a:gd name="T15" fmla="*/ 0 h 675"/>
                  <a:gd name="T16" fmla="*/ 0 w 389"/>
                  <a:gd name="T17" fmla="*/ 0 h 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675"/>
                  <a:gd name="T29" fmla="*/ 389 w 389"/>
                  <a:gd name="T30" fmla="*/ 675 h 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675">
                    <a:moveTo>
                      <a:pt x="0" y="69"/>
                    </a:moveTo>
                    <a:lnTo>
                      <a:pt x="0" y="168"/>
                    </a:lnTo>
                    <a:lnTo>
                      <a:pt x="61" y="669"/>
                    </a:lnTo>
                    <a:lnTo>
                      <a:pt x="389" y="675"/>
                    </a:lnTo>
                    <a:lnTo>
                      <a:pt x="379" y="657"/>
                    </a:lnTo>
                    <a:lnTo>
                      <a:pt x="379" y="534"/>
                    </a:lnTo>
                    <a:lnTo>
                      <a:pt x="10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31778" name="Text Box 277"/>
            <p:cNvSpPr txBox="1">
              <a:spLocks noChangeArrowheads="1"/>
            </p:cNvSpPr>
            <p:nvPr/>
          </p:nvSpPr>
          <p:spPr bwMode="auto">
            <a:xfrm>
              <a:off x="7507288" y="1992313"/>
              <a:ext cx="330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 baseline="0" smtClean="0">
                  <a:solidFill>
                    <a:srgbClr val="002060"/>
                  </a:solidFill>
                  <a:ea typeface="PMingLiU" pitchFamily="18" charset="-120"/>
                </a:rPr>
                <a:t>VT</a:t>
              </a:r>
            </a:p>
          </p:txBody>
        </p:sp>
        <p:sp>
          <p:nvSpPr>
            <p:cNvPr id="31779" name="Text Box 278"/>
            <p:cNvSpPr txBox="1">
              <a:spLocks noChangeArrowheads="1"/>
            </p:cNvSpPr>
            <p:nvPr/>
          </p:nvSpPr>
          <p:spPr bwMode="auto">
            <a:xfrm>
              <a:off x="7826375" y="1609725"/>
              <a:ext cx="3746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0" baseline="0" smtClean="0">
                  <a:solidFill>
                    <a:srgbClr val="002060"/>
                  </a:solidFill>
                  <a:ea typeface="PMingLiU" pitchFamily="18" charset="-120"/>
                </a:rPr>
                <a:t>ME</a:t>
              </a:r>
            </a:p>
          </p:txBody>
        </p:sp>
        <p:sp>
          <p:nvSpPr>
            <p:cNvPr id="31780" name="Text Box 279"/>
            <p:cNvSpPr txBox="1">
              <a:spLocks noChangeArrowheads="1"/>
            </p:cNvSpPr>
            <p:nvPr/>
          </p:nvSpPr>
          <p:spPr bwMode="auto">
            <a:xfrm>
              <a:off x="7696200" y="2239963"/>
              <a:ext cx="3619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 baseline="0" smtClean="0">
                  <a:solidFill>
                    <a:srgbClr val="002060"/>
                  </a:solidFill>
                  <a:ea typeface="PMingLiU" pitchFamily="18" charset="-120"/>
                </a:rPr>
                <a:t>MA</a:t>
              </a:r>
            </a:p>
          </p:txBody>
        </p:sp>
        <p:sp>
          <p:nvSpPr>
            <p:cNvPr id="31781" name="Text Box 280"/>
            <p:cNvSpPr txBox="1">
              <a:spLocks noChangeArrowheads="1"/>
            </p:cNvSpPr>
            <p:nvPr/>
          </p:nvSpPr>
          <p:spPr bwMode="auto">
            <a:xfrm>
              <a:off x="7339013" y="2373313"/>
              <a:ext cx="3429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 baseline="0" smtClean="0">
                  <a:solidFill>
                    <a:srgbClr val="002060"/>
                  </a:solidFill>
                  <a:ea typeface="PMingLiU" pitchFamily="18" charset="-120"/>
                </a:rPr>
                <a:t>NY</a:t>
              </a:r>
            </a:p>
          </p:txBody>
        </p:sp>
        <p:sp>
          <p:nvSpPr>
            <p:cNvPr id="31782" name="Text Box 281"/>
            <p:cNvSpPr txBox="1">
              <a:spLocks noChangeArrowheads="1"/>
            </p:cNvSpPr>
            <p:nvPr/>
          </p:nvSpPr>
          <p:spPr bwMode="auto">
            <a:xfrm>
              <a:off x="7134225" y="2716213"/>
              <a:ext cx="3429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 baseline="0" smtClean="0">
                  <a:solidFill>
                    <a:srgbClr val="002060"/>
                  </a:solidFill>
                  <a:ea typeface="PMingLiU" pitchFamily="18" charset="-120"/>
                </a:rPr>
                <a:t>PA</a:t>
              </a:r>
            </a:p>
          </p:txBody>
        </p:sp>
        <p:sp>
          <p:nvSpPr>
            <p:cNvPr id="31783" name="Text Box 282"/>
            <p:cNvSpPr txBox="1">
              <a:spLocks noChangeArrowheads="1"/>
            </p:cNvSpPr>
            <p:nvPr/>
          </p:nvSpPr>
          <p:spPr bwMode="auto">
            <a:xfrm>
              <a:off x="7699375" y="2051050"/>
              <a:ext cx="349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 baseline="0" smtClean="0">
                  <a:solidFill>
                    <a:srgbClr val="002060"/>
                  </a:solidFill>
                  <a:ea typeface="PMingLiU" pitchFamily="18" charset="-120"/>
                </a:rPr>
                <a:t>NH</a:t>
              </a:r>
            </a:p>
          </p:txBody>
        </p:sp>
        <p:sp>
          <p:nvSpPr>
            <p:cNvPr id="31784" name="Text Box 283"/>
            <p:cNvSpPr txBox="1">
              <a:spLocks noChangeArrowheads="1"/>
            </p:cNvSpPr>
            <p:nvPr/>
          </p:nvSpPr>
          <p:spPr bwMode="auto">
            <a:xfrm>
              <a:off x="6880225" y="3236913"/>
              <a:ext cx="3683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 baseline="0" smtClean="0">
                  <a:solidFill>
                    <a:srgbClr val="002060"/>
                  </a:solidFill>
                  <a:ea typeface="PMingLiU" pitchFamily="18" charset="-120"/>
                </a:rPr>
                <a:t>WV</a:t>
              </a:r>
            </a:p>
          </p:txBody>
        </p:sp>
        <p:sp>
          <p:nvSpPr>
            <p:cNvPr id="31785" name="Text Box 284"/>
            <p:cNvSpPr txBox="1">
              <a:spLocks noChangeArrowheads="1"/>
            </p:cNvSpPr>
            <p:nvPr/>
          </p:nvSpPr>
          <p:spPr bwMode="auto">
            <a:xfrm>
              <a:off x="7261225" y="3452813"/>
              <a:ext cx="3429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 baseline="0" smtClean="0">
                  <a:solidFill>
                    <a:srgbClr val="002060"/>
                  </a:solidFill>
                  <a:ea typeface="PMingLiU" pitchFamily="18" charset="-120"/>
                </a:rPr>
                <a:t>VA</a:t>
              </a:r>
            </a:p>
          </p:txBody>
        </p:sp>
        <p:sp>
          <p:nvSpPr>
            <p:cNvPr id="31786" name="Text Box 285"/>
            <p:cNvSpPr txBox="1">
              <a:spLocks noChangeArrowheads="1"/>
            </p:cNvSpPr>
            <p:nvPr/>
          </p:nvSpPr>
          <p:spPr bwMode="auto">
            <a:xfrm>
              <a:off x="7202488" y="2957513"/>
              <a:ext cx="41751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 baseline="0" smtClean="0">
                  <a:solidFill>
                    <a:srgbClr val="002060"/>
                  </a:solidFill>
                  <a:ea typeface="PMingLiU" pitchFamily="18" charset="-120"/>
                </a:rPr>
                <a:t>MD</a:t>
              </a:r>
            </a:p>
          </p:txBody>
        </p:sp>
        <p:sp>
          <p:nvSpPr>
            <p:cNvPr id="31787" name="Text Box 286"/>
            <p:cNvSpPr txBox="1">
              <a:spLocks noChangeArrowheads="1"/>
            </p:cNvSpPr>
            <p:nvPr/>
          </p:nvSpPr>
          <p:spPr bwMode="auto">
            <a:xfrm>
              <a:off x="7521575" y="2678113"/>
              <a:ext cx="330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 baseline="0" smtClean="0">
                  <a:solidFill>
                    <a:srgbClr val="002060"/>
                  </a:solidFill>
                  <a:ea typeface="PMingLiU" pitchFamily="18" charset="-120"/>
                </a:rPr>
                <a:t>NJ</a:t>
              </a:r>
            </a:p>
          </p:txBody>
        </p:sp>
        <p:sp>
          <p:nvSpPr>
            <p:cNvPr id="31788" name="Text Box 287"/>
            <p:cNvSpPr txBox="1">
              <a:spLocks noChangeArrowheads="1"/>
            </p:cNvSpPr>
            <p:nvPr/>
          </p:nvSpPr>
          <p:spPr bwMode="auto">
            <a:xfrm>
              <a:off x="7823334" y="2384353"/>
              <a:ext cx="2744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0" baseline="0" smtClean="0">
                  <a:solidFill>
                    <a:srgbClr val="002060"/>
                  </a:solidFill>
                  <a:ea typeface="PMingLiU" pitchFamily="18" charset="-120"/>
                </a:rPr>
                <a:t>RI</a:t>
              </a:r>
            </a:p>
          </p:txBody>
        </p:sp>
        <p:sp>
          <p:nvSpPr>
            <p:cNvPr id="31789" name="Rectangle 289"/>
            <p:cNvSpPr>
              <a:spLocks noChangeArrowheads="1"/>
            </p:cNvSpPr>
            <p:nvPr/>
          </p:nvSpPr>
          <p:spPr bwMode="auto">
            <a:xfrm>
              <a:off x="3016250" y="4295775"/>
              <a:ext cx="3365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AZ</a:t>
              </a:r>
            </a:p>
          </p:txBody>
        </p:sp>
        <p:grpSp>
          <p:nvGrpSpPr>
            <p:cNvPr id="31790" name="Group 290"/>
            <p:cNvGrpSpPr>
              <a:grpSpLocks/>
            </p:cNvGrpSpPr>
            <p:nvPr/>
          </p:nvGrpSpPr>
          <p:grpSpPr bwMode="auto">
            <a:xfrm>
              <a:off x="4111625" y="2054225"/>
              <a:ext cx="1577975" cy="1458913"/>
              <a:chOff x="2641" y="1294"/>
              <a:chExt cx="994" cy="919"/>
            </a:xfrm>
          </p:grpSpPr>
          <p:sp>
            <p:nvSpPr>
              <p:cNvPr id="20630" name="Freeform 291"/>
              <p:cNvSpPr>
                <a:spLocks/>
              </p:cNvSpPr>
              <p:nvPr/>
            </p:nvSpPr>
            <p:spPr bwMode="auto">
              <a:xfrm>
                <a:off x="2642" y="1294"/>
                <a:ext cx="525" cy="349"/>
              </a:xfrm>
              <a:custGeom>
                <a:avLst/>
                <a:gdLst>
                  <a:gd name="T0" fmla="*/ 0 w 1260"/>
                  <a:gd name="T1" fmla="*/ 0 h 865"/>
                  <a:gd name="T2" fmla="*/ 0 w 1260"/>
                  <a:gd name="T3" fmla="*/ 0 h 865"/>
                  <a:gd name="T4" fmla="*/ 0 w 1260"/>
                  <a:gd name="T5" fmla="*/ 0 h 865"/>
                  <a:gd name="T6" fmla="*/ 0 w 1260"/>
                  <a:gd name="T7" fmla="*/ 0 h 865"/>
                  <a:gd name="T8" fmla="*/ 0 w 1260"/>
                  <a:gd name="T9" fmla="*/ 0 h 865"/>
                  <a:gd name="T10" fmla="*/ 0 w 1260"/>
                  <a:gd name="T11" fmla="*/ 0 h 865"/>
                  <a:gd name="T12" fmla="*/ 0 w 1260"/>
                  <a:gd name="T13" fmla="*/ 0 h 8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60"/>
                  <a:gd name="T22" fmla="*/ 0 h 865"/>
                  <a:gd name="T23" fmla="*/ 1260 w 1260"/>
                  <a:gd name="T24" fmla="*/ 865 h 8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60" h="865">
                    <a:moveTo>
                      <a:pt x="0" y="0"/>
                    </a:moveTo>
                    <a:lnTo>
                      <a:pt x="0" y="865"/>
                    </a:lnTo>
                    <a:lnTo>
                      <a:pt x="1235" y="865"/>
                    </a:lnTo>
                    <a:lnTo>
                      <a:pt x="1260" y="706"/>
                    </a:lnTo>
                    <a:lnTo>
                      <a:pt x="105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20631" name="Freeform 292"/>
              <p:cNvSpPr>
                <a:spLocks/>
              </p:cNvSpPr>
              <p:nvPr/>
            </p:nvSpPr>
            <p:spPr bwMode="auto">
              <a:xfrm>
                <a:off x="2642" y="1643"/>
                <a:ext cx="585" cy="298"/>
              </a:xfrm>
              <a:custGeom>
                <a:avLst/>
                <a:gdLst>
                  <a:gd name="T0" fmla="*/ 0 w 1406"/>
                  <a:gd name="T1" fmla="*/ 0 h 728"/>
                  <a:gd name="T2" fmla="*/ 0 w 1406"/>
                  <a:gd name="T3" fmla="*/ 0 h 728"/>
                  <a:gd name="T4" fmla="*/ 0 w 1406"/>
                  <a:gd name="T5" fmla="*/ 0 h 728"/>
                  <a:gd name="T6" fmla="*/ 0 w 1406"/>
                  <a:gd name="T7" fmla="*/ 0 h 728"/>
                  <a:gd name="T8" fmla="*/ 0 w 1406"/>
                  <a:gd name="T9" fmla="*/ 0 h 728"/>
                  <a:gd name="T10" fmla="*/ 0 w 1406"/>
                  <a:gd name="T11" fmla="*/ 0 h 728"/>
                  <a:gd name="T12" fmla="*/ 0 w 1406"/>
                  <a:gd name="T13" fmla="*/ 0 h 728"/>
                  <a:gd name="T14" fmla="*/ 0 w 1406"/>
                  <a:gd name="T15" fmla="*/ 0 h 728"/>
                  <a:gd name="T16" fmla="*/ 0 w 1406"/>
                  <a:gd name="T17" fmla="*/ 0 h 728"/>
                  <a:gd name="T18" fmla="*/ 0 w 1406"/>
                  <a:gd name="T19" fmla="*/ 0 h 728"/>
                  <a:gd name="T20" fmla="*/ 0 w 1406"/>
                  <a:gd name="T21" fmla="*/ 0 h 728"/>
                  <a:gd name="T22" fmla="*/ 0 w 1406"/>
                  <a:gd name="T23" fmla="*/ 0 h 728"/>
                  <a:gd name="T24" fmla="*/ 0 w 1406"/>
                  <a:gd name="T25" fmla="*/ 0 h 7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06"/>
                  <a:gd name="T40" fmla="*/ 0 h 728"/>
                  <a:gd name="T41" fmla="*/ 1406 w 1406"/>
                  <a:gd name="T42" fmla="*/ 728 h 7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06" h="728">
                    <a:moveTo>
                      <a:pt x="0" y="0"/>
                    </a:moveTo>
                    <a:lnTo>
                      <a:pt x="1235" y="0"/>
                    </a:lnTo>
                    <a:lnTo>
                      <a:pt x="1227" y="33"/>
                    </a:lnTo>
                    <a:lnTo>
                      <a:pt x="1334" y="126"/>
                    </a:lnTo>
                    <a:lnTo>
                      <a:pt x="1406" y="510"/>
                    </a:lnTo>
                    <a:lnTo>
                      <a:pt x="1290" y="510"/>
                    </a:lnTo>
                    <a:lnTo>
                      <a:pt x="1334" y="728"/>
                    </a:lnTo>
                    <a:lnTo>
                      <a:pt x="1186" y="636"/>
                    </a:lnTo>
                    <a:lnTo>
                      <a:pt x="1060" y="727"/>
                    </a:lnTo>
                    <a:lnTo>
                      <a:pt x="984" y="666"/>
                    </a:lnTo>
                    <a:lnTo>
                      <a:pt x="0" y="6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20632" name="Freeform 293"/>
              <p:cNvSpPr>
                <a:spLocks/>
              </p:cNvSpPr>
              <p:nvPr/>
            </p:nvSpPr>
            <p:spPr bwMode="auto">
              <a:xfrm>
                <a:off x="2641" y="1905"/>
                <a:ext cx="696" cy="308"/>
              </a:xfrm>
              <a:custGeom>
                <a:avLst/>
                <a:gdLst>
                  <a:gd name="T0" fmla="*/ 0 w 1669"/>
                  <a:gd name="T1" fmla="*/ 0 h 765"/>
                  <a:gd name="T2" fmla="*/ 0 w 1669"/>
                  <a:gd name="T3" fmla="*/ 0 h 765"/>
                  <a:gd name="T4" fmla="*/ 0 w 1669"/>
                  <a:gd name="T5" fmla="*/ 0 h 765"/>
                  <a:gd name="T6" fmla="*/ 0 w 1669"/>
                  <a:gd name="T7" fmla="*/ 0 h 765"/>
                  <a:gd name="T8" fmla="*/ 0 w 1669"/>
                  <a:gd name="T9" fmla="*/ 0 h 765"/>
                  <a:gd name="T10" fmla="*/ 0 w 1669"/>
                  <a:gd name="T11" fmla="*/ 0 h 765"/>
                  <a:gd name="T12" fmla="*/ 0 w 1669"/>
                  <a:gd name="T13" fmla="*/ 0 h 765"/>
                  <a:gd name="T14" fmla="*/ 0 w 1669"/>
                  <a:gd name="T15" fmla="*/ 0 h 765"/>
                  <a:gd name="T16" fmla="*/ 0 w 1669"/>
                  <a:gd name="T17" fmla="*/ 0 h 765"/>
                  <a:gd name="T18" fmla="*/ 0 w 1669"/>
                  <a:gd name="T19" fmla="*/ 0 h 765"/>
                  <a:gd name="T20" fmla="*/ 0 w 1669"/>
                  <a:gd name="T21" fmla="*/ 0 h 765"/>
                  <a:gd name="T22" fmla="*/ 0 w 1669"/>
                  <a:gd name="T23" fmla="*/ 0 h 765"/>
                  <a:gd name="T24" fmla="*/ 0 w 1669"/>
                  <a:gd name="T25" fmla="*/ 0 h 7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69"/>
                  <a:gd name="T40" fmla="*/ 0 h 765"/>
                  <a:gd name="T41" fmla="*/ 1669 w 1669"/>
                  <a:gd name="T42" fmla="*/ 765 h 7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69" h="765">
                    <a:moveTo>
                      <a:pt x="1" y="30"/>
                    </a:moveTo>
                    <a:lnTo>
                      <a:pt x="988" y="30"/>
                    </a:lnTo>
                    <a:lnTo>
                      <a:pt x="1064" y="94"/>
                    </a:lnTo>
                    <a:lnTo>
                      <a:pt x="1187" y="0"/>
                    </a:lnTo>
                    <a:lnTo>
                      <a:pt x="1335" y="94"/>
                    </a:lnTo>
                    <a:lnTo>
                      <a:pt x="1481" y="321"/>
                    </a:lnTo>
                    <a:lnTo>
                      <a:pt x="1456" y="474"/>
                    </a:lnTo>
                    <a:lnTo>
                      <a:pt x="1669" y="765"/>
                    </a:lnTo>
                    <a:lnTo>
                      <a:pt x="353" y="765"/>
                    </a:lnTo>
                    <a:lnTo>
                      <a:pt x="353" y="507"/>
                    </a:lnTo>
                    <a:lnTo>
                      <a:pt x="0" y="507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20633" name="Freeform 294"/>
              <p:cNvSpPr>
                <a:spLocks/>
              </p:cNvSpPr>
              <p:nvPr/>
            </p:nvSpPr>
            <p:spPr bwMode="auto">
              <a:xfrm>
                <a:off x="3080" y="1294"/>
                <a:ext cx="555" cy="555"/>
              </a:xfrm>
              <a:custGeom>
                <a:avLst/>
                <a:gdLst>
                  <a:gd name="T0" fmla="*/ 0 w 1330"/>
                  <a:gd name="T1" fmla="*/ 0 h 1375"/>
                  <a:gd name="T2" fmla="*/ 0 w 1330"/>
                  <a:gd name="T3" fmla="*/ 0 h 1375"/>
                  <a:gd name="T4" fmla="*/ 0 w 1330"/>
                  <a:gd name="T5" fmla="*/ 0 h 1375"/>
                  <a:gd name="T6" fmla="*/ 0 w 1330"/>
                  <a:gd name="T7" fmla="*/ 0 h 1375"/>
                  <a:gd name="T8" fmla="*/ 0 w 1330"/>
                  <a:gd name="T9" fmla="*/ 0 h 1375"/>
                  <a:gd name="T10" fmla="*/ 0 w 1330"/>
                  <a:gd name="T11" fmla="*/ 0 h 1375"/>
                  <a:gd name="T12" fmla="*/ 0 w 1330"/>
                  <a:gd name="T13" fmla="*/ 0 h 1375"/>
                  <a:gd name="T14" fmla="*/ 0 w 1330"/>
                  <a:gd name="T15" fmla="*/ 0 h 1375"/>
                  <a:gd name="T16" fmla="*/ 0 w 1330"/>
                  <a:gd name="T17" fmla="*/ 0 h 1375"/>
                  <a:gd name="T18" fmla="*/ 0 w 1330"/>
                  <a:gd name="T19" fmla="*/ 0 h 1375"/>
                  <a:gd name="T20" fmla="*/ 0 w 1330"/>
                  <a:gd name="T21" fmla="*/ 0 h 1375"/>
                  <a:gd name="T22" fmla="*/ 0 w 1330"/>
                  <a:gd name="T23" fmla="*/ 0 h 1375"/>
                  <a:gd name="T24" fmla="*/ 0 w 1330"/>
                  <a:gd name="T25" fmla="*/ 0 h 1375"/>
                  <a:gd name="T26" fmla="*/ 0 w 1330"/>
                  <a:gd name="T27" fmla="*/ 0 h 1375"/>
                  <a:gd name="T28" fmla="*/ 0 w 1330"/>
                  <a:gd name="T29" fmla="*/ 0 h 1375"/>
                  <a:gd name="T30" fmla="*/ 0 w 1330"/>
                  <a:gd name="T31" fmla="*/ 0 h 13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30"/>
                  <a:gd name="T49" fmla="*/ 0 h 1375"/>
                  <a:gd name="T50" fmla="*/ 1330 w 1330"/>
                  <a:gd name="T51" fmla="*/ 1375 h 13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30" h="1375">
                    <a:moveTo>
                      <a:pt x="0" y="0"/>
                    </a:moveTo>
                    <a:lnTo>
                      <a:pt x="202" y="706"/>
                    </a:lnTo>
                    <a:lnTo>
                      <a:pt x="173" y="893"/>
                    </a:lnTo>
                    <a:lnTo>
                      <a:pt x="279" y="994"/>
                    </a:lnTo>
                    <a:lnTo>
                      <a:pt x="351" y="1375"/>
                    </a:lnTo>
                    <a:lnTo>
                      <a:pt x="1298" y="1375"/>
                    </a:lnTo>
                    <a:lnTo>
                      <a:pt x="1204" y="1192"/>
                    </a:lnTo>
                    <a:lnTo>
                      <a:pt x="876" y="926"/>
                    </a:lnTo>
                    <a:lnTo>
                      <a:pt x="977" y="443"/>
                    </a:lnTo>
                    <a:lnTo>
                      <a:pt x="1330" y="52"/>
                    </a:lnTo>
                    <a:lnTo>
                      <a:pt x="983" y="104"/>
                    </a:lnTo>
                    <a:lnTo>
                      <a:pt x="652" y="27"/>
                    </a:lnTo>
                    <a:lnTo>
                      <a:pt x="532" y="55"/>
                    </a:lnTo>
                    <a:lnTo>
                      <a:pt x="3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baseline="200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31791" name="Rectangle 295"/>
            <p:cNvSpPr>
              <a:spLocks noChangeArrowheads="1"/>
            </p:cNvSpPr>
            <p:nvPr/>
          </p:nvSpPr>
          <p:spPr bwMode="auto">
            <a:xfrm>
              <a:off x="6129338" y="3224213"/>
              <a:ext cx="2984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IN</a:t>
              </a:r>
            </a:p>
          </p:txBody>
        </p:sp>
        <p:sp>
          <p:nvSpPr>
            <p:cNvPr id="31792" name="Rectangle 296"/>
            <p:cNvSpPr>
              <a:spLocks noChangeArrowheads="1"/>
            </p:cNvSpPr>
            <p:nvPr/>
          </p:nvSpPr>
          <p:spPr bwMode="auto">
            <a:xfrm>
              <a:off x="5564188" y="2528888"/>
              <a:ext cx="3238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WI</a:t>
              </a:r>
            </a:p>
          </p:txBody>
        </p:sp>
        <p:sp>
          <p:nvSpPr>
            <p:cNvPr id="31793" name="Rectangle 297"/>
            <p:cNvSpPr>
              <a:spLocks noChangeArrowheads="1"/>
            </p:cNvSpPr>
            <p:nvPr/>
          </p:nvSpPr>
          <p:spPr bwMode="auto">
            <a:xfrm>
              <a:off x="6354763" y="3548063"/>
              <a:ext cx="3429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KY</a:t>
              </a:r>
            </a:p>
          </p:txBody>
        </p:sp>
        <p:sp>
          <p:nvSpPr>
            <p:cNvPr id="31794" name="Rectangle 298"/>
            <p:cNvSpPr>
              <a:spLocks noChangeArrowheads="1"/>
            </p:cNvSpPr>
            <p:nvPr/>
          </p:nvSpPr>
          <p:spPr bwMode="auto">
            <a:xfrm>
              <a:off x="6192838" y="2513013"/>
              <a:ext cx="3111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MI</a:t>
              </a:r>
            </a:p>
          </p:txBody>
        </p:sp>
        <p:sp>
          <p:nvSpPr>
            <p:cNvPr id="31795" name="Rectangle 299"/>
            <p:cNvSpPr>
              <a:spLocks noChangeArrowheads="1"/>
            </p:cNvSpPr>
            <p:nvPr/>
          </p:nvSpPr>
          <p:spPr bwMode="auto">
            <a:xfrm>
              <a:off x="6519863" y="3100388"/>
              <a:ext cx="355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OH</a:t>
              </a:r>
            </a:p>
          </p:txBody>
        </p:sp>
        <p:sp>
          <p:nvSpPr>
            <p:cNvPr id="31796" name="Rectangle 300"/>
            <p:cNvSpPr>
              <a:spLocks noChangeArrowheads="1"/>
            </p:cNvSpPr>
            <p:nvPr/>
          </p:nvSpPr>
          <p:spPr bwMode="auto">
            <a:xfrm>
              <a:off x="5224463" y="3062288"/>
              <a:ext cx="2984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IA</a:t>
              </a:r>
            </a:p>
          </p:txBody>
        </p:sp>
        <p:sp>
          <p:nvSpPr>
            <p:cNvPr id="19757" name="Rectangle 301"/>
            <p:cNvSpPr>
              <a:spLocks noChangeArrowheads="1"/>
            </p:cNvSpPr>
            <p:nvPr/>
          </p:nvSpPr>
          <p:spPr bwMode="auto">
            <a:xfrm>
              <a:off x="4992690" y="2424113"/>
              <a:ext cx="36195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新細明體" pitchFamily="18" charset="-120"/>
                </a:rPr>
                <a:t>MN</a:t>
              </a:r>
            </a:p>
          </p:txBody>
        </p:sp>
        <p:sp>
          <p:nvSpPr>
            <p:cNvPr id="31798" name="Rectangle 302"/>
            <p:cNvSpPr>
              <a:spLocks noChangeArrowheads="1"/>
            </p:cNvSpPr>
            <p:nvPr/>
          </p:nvSpPr>
          <p:spPr bwMode="auto">
            <a:xfrm>
              <a:off x="5418138" y="3586163"/>
              <a:ext cx="3683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MO</a:t>
              </a:r>
            </a:p>
          </p:txBody>
        </p:sp>
        <p:sp>
          <p:nvSpPr>
            <p:cNvPr id="31799" name="Rectangle 303"/>
            <p:cNvSpPr>
              <a:spLocks noChangeArrowheads="1"/>
            </p:cNvSpPr>
            <p:nvPr/>
          </p:nvSpPr>
          <p:spPr bwMode="auto">
            <a:xfrm>
              <a:off x="5764213" y="3300413"/>
              <a:ext cx="2857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IL</a:t>
              </a:r>
            </a:p>
          </p:txBody>
        </p:sp>
        <p:sp>
          <p:nvSpPr>
            <p:cNvPr id="31800" name="Rectangle 304"/>
            <p:cNvSpPr>
              <a:spLocks noChangeArrowheads="1"/>
            </p:cNvSpPr>
            <p:nvPr/>
          </p:nvSpPr>
          <p:spPr bwMode="auto">
            <a:xfrm>
              <a:off x="4487863" y="3167063"/>
              <a:ext cx="3429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NE</a:t>
              </a:r>
            </a:p>
          </p:txBody>
        </p:sp>
        <p:sp>
          <p:nvSpPr>
            <p:cNvPr id="31801" name="Rectangle 305"/>
            <p:cNvSpPr>
              <a:spLocks noChangeArrowheads="1"/>
            </p:cNvSpPr>
            <p:nvPr/>
          </p:nvSpPr>
          <p:spPr bwMode="auto">
            <a:xfrm>
              <a:off x="4611688" y="3605213"/>
              <a:ext cx="3429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KS</a:t>
              </a:r>
            </a:p>
          </p:txBody>
        </p:sp>
        <p:sp>
          <p:nvSpPr>
            <p:cNvPr id="31802" name="Rectangle 306"/>
            <p:cNvSpPr>
              <a:spLocks noChangeArrowheads="1"/>
            </p:cNvSpPr>
            <p:nvPr/>
          </p:nvSpPr>
          <p:spPr bwMode="auto">
            <a:xfrm>
              <a:off x="4354513" y="2728913"/>
              <a:ext cx="3429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SD</a:t>
              </a:r>
            </a:p>
          </p:txBody>
        </p:sp>
        <p:sp>
          <p:nvSpPr>
            <p:cNvPr id="19763" name="Rectangle 307"/>
            <p:cNvSpPr>
              <a:spLocks noChangeArrowheads="1"/>
            </p:cNvSpPr>
            <p:nvPr/>
          </p:nvSpPr>
          <p:spPr bwMode="auto">
            <a:xfrm>
              <a:off x="4322764" y="2252663"/>
              <a:ext cx="34925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新細明體" pitchFamily="18" charset="-120"/>
                </a:rPr>
                <a:t>ND</a:t>
              </a:r>
            </a:p>
          </p:txBody>
        </p:sp>
        <p:grpSp>
          <p:nvGrpSpPr>
            <p:cNvPr id="31804" name="Group 308"/>
            <p:cNvGrpSpPr>
              <a:grpSpLocks/>
            </p:cNvGrpSpPr>
            <p:nvPr/>
          </p:nvGrpSpPr>
          <p:grpSpPr bwMode="auto">
            <a:xfrm>
              <a:off x="5937250" y="3817938"/>
              <a:ext cx="1770063" cy="969962"/>
              <a:chOff x="3791" y="2405"/>
              <a:chExt cx="1115" cy="611"/>
            </a:xfrm>
          </p:grpSpPr>
          <p:grpSp>
            <p:nvGrpSpPr>
              <p:cNvPr id="31889" name="Group 309"/>
              <p:cNvGrpSpPr>
                <a:grpSpLocks/>
              </p:cNvGrpSpPr>
              <p:nvPr/>
            </p:nvGrpSpPr>
            <p:grpSpPr bwMode="auto">
              <a:xfrm>
                <a:off x="3791" y="2405"/>
                <a:ext cx="1115" cy="367"/>
                <a:chOff x="3791" y="2405"/>
                <a:chExt cx="1115" cy="367"/>
              </a:xfrm>
            </p:grpSpPr>
            <p:sp>
              <p:nvSpPr>
                <p:cNvPr id="31891" name="Freeform 310"/>
                <p:cNvSpPr>
                  <a:spLocks/>
                </p:cNvSpPr>
                <p:nvPr/>
              </p:nvSpPr>
              <p:spPr bwMode="auto">
                <a:xfrm>
                  <a:off x="3791" y="2405"/>
                  <a:ext cx="725" cy="212"/>
                </a:xfrm>
                <a:custGeom>
                  <a:avLst/>
                  <a:gdLst>
                    <a:gd name="T0" fmla="*/ 0 w 1662"/>
                    <a:gd name="T1" fmla="*/ 0 h 461"/>
                    <a:gd name="T2" fmla="*/ 0 w 1662"/>
                    <a:gd name="T3" fmla="*/ 0 h 461"/>
                    <a:gd name="T4" fmla="*/ 0 w 1662"/>
                    <a:gd name="T5" fmla="*/ 0 h 461"/>
                    <a:gd name="T6" fmla="*/ 0 w 1662"/>
                    <a:gd name="T7" fmla="*/ 0 h 461"/>
                    <a:gd name="T8" fmla="*/ 0 w 1662"/>
                    <a:gd name="T9" fmla="*/ 0 h 461"/>
                    <a:gd name="T10" fmla="*/ 0 w 1662"/>
                    <a:gd name="T11" fmla="*/ 0 h 461"/>
                    <a:gd name="T12" fmla="*/ 0 w 1662"/>
                    <a:gd name="T13" fmla="*/ 0 h 461"/>
                    <a:gd name="T14" fmla="*/ 0 w 1662"/>
                    <a:gd name="T15" fmla="*/ 0 h 461"/>
                    <a:gd name="T16" fmla="*/ 0 w 1662"/>
                    <a:gd name="T17" fmla="*/ 0 h 461"/>
                    <a:gd name="T18" fmla="*/ 0 w 1662"/>
                    <a:gd name="T19" fmla="*/ 0 h 46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62"/>
                    <a:gd name="T31" fmla="*/ 0 h 461"/>
                    <a:gd name="T32" fmla="*/ 1662 w 1662"/>
                    <a:gd name="T33" fmla="*/ 461 h 46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62" h="461">
                      <a:moveTo>
                        <a:pt x="84" y="41"/>
                      </a:moveTo>
                      <a:lnTo>
                        <a:pt x="48" y="336"/>
                      </a:lnTo>
                      <a:lnTo>
                        <a:pt x="0" y="458"/>
                      </a:lnTo>
                      <a:lnTo>
                        <a:pt x="1217" y="461"/>
                      </a:lnTo>
                      <a:lnTo>
                        <a:pt x="1322" y="239"/>
                      </a:lnTo>
                      <a:lnTo>
                        <a:pt x="1662" y="1"/>
                      </a:lnTo>
                      <a:lnTo>
                        <a:pt x="459" y="0"/>
                      </a:lnTo>
                      <a:lnTo>
                        <a:pt x="411" y="43"/>
                      </a:lnTo>
                      <a:lnTo>
                        <a:pt x="84" y="41"/>
                      </a:lnTo>
                      <a:close/>
                    </a:path>
                  </a:pathLst>
                </a:custGeom>
                <a:solidFill>
                  <a:srgbClr val="005DA2">
                    <a:alpha val="85881"/>
                  </a:srgbClr>
                </a:solidFill>
                <a:ln w="9525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baseline="2000" smtClean="0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1892" name="Freeform 311"/>
                <p:cNvSpPr>
                  <a:spLocks/>
                </p:cNvSpPr>
                <p:nvPr/>
              </p:nvSpPr>
              <p:spPr bwMode="auto">
                <a:xfrm>
                  <a:off x="4321" y="2405"/>
                  <a:ext cx="585" cy="212"/>
                </a:xfrm>
                <a:custGeom>
                  <a:avLst/>
                  <a:gdLst>
                    <a:gd name="T0" fmla="*/ 585 w 585"/>
                    <a:gd name="T1" fmla="*/ 0 h 212"/>
                    <a:gd name="T2" fmla="*/ 196 w 585"/>
                    <a:gd name="T3" fmla="*/ 0 h 212"/>
                    <a:gd name="T4" fmla="*/ 47 w 585"/>
                    <a:gd name="T5" fmla="*/ 111 h 212"/>
                    <a:gd name="T6" fmla="*/ 0 w 585"/>
                    <a:gd name="T7" fmla="*/ 212 h 212"/>
                    <a:gd name="T8" fmla="*/ 152 w 585"/>
                    <a:gd name="T9" fmla="*/ 212 h 212"/>
                    <a:gd name="T10" fmla="*/ 159 w 585"/>
                    <a:gd name="T11" fmla="*/ 175 h 212"/>
                    <a:gd name="T12" fmla="*/ 230 w 585"/>
                    <a:gd name="T13" fmla="*/ 103 h 212"/>
                    <a:gd name="T14" fmla="*/ 351 w 585"/>
                    <a:gd name="T15" fmla="*/ 103 h 212"/>
                    <a:gd name="T16" fmla="*/ 351 w 585"/>
                    <a:gd name="T17" fmla="*/ 132 h 212"/>
                    <a:gd name="T18" fmla="*/ 382 w 585"/>
                    <a:gd name="T19" fmla="*/ 132 h 212"/>
                    <a:gd name="T20" fmla="*/ 426 w 585"/>
                    <a:gd name="T21" fmla="*/ 212 h 212"/>
                    <a:gd name="T22" fmla="*/ 585 w 585"/>
                    <a:gd name="T23" fmla="*/ 0 h 212"/>
                    <a:gd name="T24" fmla="*/ 585 w 585"/>
                    <a:gd name="T25" fmla="*/ 0 h 2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85"/>
                    <a:gd name="T40" fmla="*/ 0 h 212"/>
                    <a:gd name="T41" fmla="*/ 585 w 585"/>
                    <a:gd name="T42" fmla="*/ 212 h 2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85" h="212">
                      <a:moveTo>
                        <a:pt x="585" y="0"/>
                      </a:moveTo>
                      <a:lnTo>
                        <a:pt x="196" y="0"/>
                      </a:lnTo>
                      <a:lnTo>
                        <a:pt x="47" y="111"/>
                      </a:lnTo>
                      <a:lnTo>
                        <a:pt x="0" y="212"/>
                      </a:lnTo>
                      <a:lnTo>
                        <a:pt x="152" y="212"/>
                      </a:lnTo>
                      <a:lnTo>
                        <a:pt x="159" y="175"/>
                      </a:lnTo>
                      <a:lnTo>
                        <a:pt x="230" y="103"/>
                      </a:lnTo>
                      <a:lnTo>
                        <a:pt x="351" y="103"/>
                      </a:lnTo>
                      <a:lnTo>
                        <a:pt x="351" y="132"/>
                      </a:lnTo>
                      <a:lnTo>
                        <a:pt x="382" y="132"/>
                      </a:lnTo>
                      <a:lnTo>
                        <a:pt x="426" y="212"/>
                      </a:lnTo>
                      <a:lnTo>
                        <a:pt x="585" y="0"/>
                      </a:lnTo>
                      <a:close/>
                    </a:path>
                  </a:pathLst>
                </a:custGeom>
                <a:solidFill>
                  <a:srgbClr val="005DA2">
                    <a:alpha val="85881"/>
                  </a:srgbClr>
                </a:solidFill>
                <a:ln w="9525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baseline="2000" smtClean="0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1893" name="Freeform 312"/>
                <p:cNvSpPr>
                  <a:spLocks/>
                </p:cNvSpPr>
                <p:nvPr/>
              </p:nvSpPr>
              <p:spPr bwMode="auto">
                <a:xfrm>
                  <a:off x="4444" y="2506"/>
                  <a:ext cx="303" cy="266"/>
                </a:xfrm>
                <a:custGeom>
                  <a:avLst/>
                  <a:gdLst>
                    <a:gd name="T0" fmla="*/ 303 w 303"/>
                    <a:gd name="T1" fmla="*/ 108 h 266"/>
                    <a:gd name="T2" fmla="*/ 259 w 303"/>
                    <a:gd name="T3" fmla="*/ 31 h 266"/>
                    <a:gd name="T4" fmla="*/ 228 w 303"/>
                    <a:gd name="T5" fmla="*/ 31 h 266"/>
                    <a:gd name="T6" fmla="*/ 228 w 303"/>
                    <a:gd name="T7" fmla="*/ 0 h 266"/>
                    <a:gd name="T8" fmla="*/ 107 w 303"/>
                    <a:gd name="T9" fmla="*/ 1 h 266"/>
                    <a:gd name="T10" fmla="*/ 0 w 303"/>
                    <a:gd name="T11" fmla="*/ 106 h 266"/>
                    <a:gd name="T12" fmla="*/ 188 w 303"/>
                    <a:gd name="T13" fmla="*/ 266 h 266"/>
                    <a:gd name="T14" fmla="*/ 303 w 303"/>
                    <a:gd name="T15" fmla="*/ 108 h 266"/>
                    <a:gd name="T16" fmla="*/ 303 w 303"/>
                    <a:gd name="T17" fmla="*/ 108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3"/>
                    <a:gd name="T28" fmla="*/ 0 h 266"/>
                    <a:gd name="T29" fmla="*/ 303 w 303"/>
                    <a:gd name="T30" fmla="*/ 266 h 26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3" h="266">
                      <a:moveTo>
                        <a:pt x="303" y="108"/>
                      </a:moveTo>
                      <a:lnTo>
                        <a:pt x="259" y="31"/>
                      </a:lnTo>
                      <a:lnTo>
                        <a:pt x="228" y="31"/>
                      </a:lnTo>
                      <a:lnTo>
                        <a:pt x="228" y="0"/>
                      </a:lnTo>
                      <a:lnTo>
                        <a:pt x="107" y="1"/>
                      </a:lnTo>
                      <a:lnTo>
                        <a:pt x="0" y="106"/>
                      </a:lnTo>
                      <a:lnTo>
                        <a:pt x="188" y="266"/>
                      </a:lnTo>
                      <a:lnTo>
                        <a:pt x="303" y="108"/>
                      </a:lnTo>
                      <a:close/>
                    </a:path>
                  </a:pathLst>
                </a:custGeom>
                <a:solidFill>
                  <a:srgbClr val="005DA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baseline="2000" smtClean="0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31890" name="Freeform 313"/>
              <p:cNvSpPr>
                <a:spLocks/>
              </p:cNvSpPr>
              <p:nvPr/>
            </p:nvSpPr>
            <p:spPr bwMode="auto">
              <a:xfrm>
                <a:off x="4202" y="2616"/>
                <a:ext cx="497" cy="400"/>
              </a:xfrm>
              <a:custGeom>
                <a:avLst/>
                <a:gdLst>
                  <a:gd name="T0" fmla="*/ 0 w 1138"/>
                  <a:gd name="T1" fmla="*/ 0 h 874"/>
                  <a:gd name="T2" fmla="*/ 0 w 1138"/>
                  <a:gd name="T3" fmla="*/ 0 h 874"/>
                  <a:gd name="T4" fmla="*/ 0 w 1138"/>
                  <a:gd name="T5" fmla="*/ 0 h 874"/>
                  <a:gd name="T6" fmla="*/ 0 w 1138"/>
                  <a:gd name="T7" fmla="*/ 0 h 874"/>
                  <a:gd name="T8" fmla="*/ 0 w 1138"/>
                  <a:gd name="T9" fmla="*/ 0 h 874"/>
                  <a:gd name="T10" fmla="*/ 0 w 1138"/>
                  <a:gd name="T11" fmla="*/ 0 h 874"/>
                  <a:gd name="T12" fmla="*/ 0 w 1138"/>
                  <a:gd name="T13" fmla="*/ 0 h 874"/>
                  <a:gd name="T14" fmla="*/ 0 w 1138"/>
                  <a:gd name="T15" fmla="*/ 0 h 874"/>
                  <a:gd name="T16" fmla="*/ 0 w 1138"/>
                  <a:gd name="T17" fmla="*/ 0 h 874"/>
                  <a:gd name="T18" fmla="*/ 0 w 1138"/>
                  <a:gd name="T19" fmla="*/ 0 h 8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38"/>
                  <a:gd name="T31" fmla="*/ 0 h 874"/>
                  <a:gd name="T32" fmla="*/ 1138 w 1138"/>
                  <a:gd name="T33" fmla="*/ 874 h 87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38" h="874">
                    <a:moveTo>
                      <a:pt x="0" y="0"/>
                    </a:moveTo>
                    <a:lnTo>
                      <a:pt x="254" y="543"/>
                    </a:lnTo>
                    <a:lnTo>
                      <a:pt x="209" y="633"/>
                    </a:lnTo>
                    <a:lnTo>
                      <a:pt x="328" y="864"/>
                    </a:lnTo>
                    <a:lnTo>
                      <a:pt x="1138" y="874"/>
                    </a:lnTo>
                    <a:lnTo>
                      <a:pt x="988" y="652"/>
                    </a:lnTo>
                    <a:lnTo>
                      <a:pt x="986" y="334"/>
                    </a:lnTo>
                    <a:lnTo>
                      <a:pt x="6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DA2">
                  <a:alpha val="85881"/>
                </a:srgbClr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1805" name="Group 314"/>
            <p:cNvGrpSpPr>
              <a:grpSpLocks/>
            </p:cNvGrpSpPr>
            <p:nvPr/>
          </p:nvGrpSpPr>
          <p:grpSpPr bwMode="auto">
            <a:xfrm>
              <a:off x="5824538" y="4149725"/>
              <a:ext cx="1822450" cy="1379538"/>
              <a:chOff x="3720" y="2614"/>
              <a:chExt cx="1148" cy="869"/>
            </a:xfrm>
          </p:grpSpPr>
          <p:sp>
            <p:nvSpPr>
              <p:cNvPr id="31886" name="Freeform 315"/>
              <p:cNvSpPr>
                <a:spLocks/>
              </p:cNvSpPr>
              <p:nvPr/>
            </p:nvSpPr>
            <p:spPr bwMode="auto">
              <a:xfrm>
                <a:off x="4094" y="2986"/>
                <a:ext cx="774" cy="497"/>
              </a:xfrm>
              <a:custGeom>
                <a:avLst/>
                <a:gdLst>
                  <a:gd name="T0" fmla="*/ 0 w 1774"/>
                  <a:gd name="T1" fmla="*/ 0 h 1086"/>
                  <a:gd name="T2" fmla="*/ 0 w 1774"/>
                  <a:gd name="T3" fmla="*/ 0 h 1086"/>
                  <a:gd name="T4" fmla="*/ 0 w 1774"/>
                  <a:gd name="T5" fmla="*/ 0 h 1086"/>
                  <a:gd name="T6" fmla="*/ 0 w 1774"/>
                  <a:gd name="T7" fmla="*/ 0 h 1086"/>
                  <a:gd name="T8" fmla="*/ 0 w 1774"/>
                  <a:gd name="T9" fmla="*/ 0 h 1086"/>
                  <a:gd name="T10" fmla="*/ 0 w 1774"/>
                  <a:gd name="T11" fmla="*/ 0 h 1086"/>
                  <a:gd name="T12" fmla="*/ 0 w 1774"/>
                  <a:gd name="T13" fmla="*/ 0 h 1086"/>
                  <a:gd name="T14" fmla="*/ 0 w 1774"/>
                  <a:gd name="T15" fmla="*/ 0 h 1086"/>
                  <a:gd name="T16" fmla="*/ 0 w 1774"/>
                  <a:gd name="T17" fmla="*/ 0 h 1086"/>
                  <a:gd name="T18" fmla="*/ 0 w 1774"/>
                  <a:gd name="T19" fmla="*/ 0 h 1086"/>
                  <a:gd name="T20" fmla="*/ 0 w 1774"/>
                  <a:gd name="T21" fmla="*/ 0 h 1086"/>
                  <a:gd name="T22" fmla="*/ 0 w 1774"/>
                  <a:gd name="T23" fmla="*/ 0 h 1086"/>
                  <a:gd name="T24" fmla="*/ 0 w 1774"/>
                  <a:gd name="T25" fmla="*/ 0 h 1086"/>
                  <a:gd name="T26" fmla="*/ 0 w 1774"/>
                  <a:gd name="T27" fmla="*/ 0 h 1086"/>
                  <a:gd name="T28" fmla="*/ 0 w 1774"/>
                  <a:gd name="T29" fmla="*/ 0 h 1086"/>
                  <a:gd name="T30" fmla="*/ 0 w 1774"/>
                  <a:gd name="T31" fmla="*/ 0 h 1086"/>
                  <a:gd name="T32" fmla="*/ 0 w 1774"/>
                  <a:gd name="T33" fmla="*/ 0 h 1086"/>
                  <a:gd name="T34" fmla="*/ 0 w 1774"/>
                  <a:gd name="T35" fmla="*/ 0 h 1086"/>
                  <a:gd name="T36" fmla="*/ 0 w 1774"/>
                  <a:gd name="T37" fmla="*/ 0 h 10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74"/>
                  <a:gd name="T58" fmla="*/ 0 h 1086"/>
                  <a:gd name="T59" fmla="*/ 1774 w 1774"/>
                  <a:gd name="T60" fmla="*/ 1086 h 10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74" h="1086">
                    <a:moveTo>
                      <a:pt x="0" y="0"/>
                    </a:moveTo>
                    <a:lnTo>
                      <a:pt x="31" y="196"/>
                    </a:lnTo>
                    <a:lnTo>
                      <a:pt x="213" y="154"/>
                    </a:lnTo>
                    <a:lnTo>
                      <a:pt x="434" y="156"/>
                    </a:lnTo>
                    <a:lnTo>
                      <a:pt x="538" y="291"/>
                    </a:lnTo>
                    <a:lnTo>
                      <a:pt x="668" y="154"/>
                    </a:lnTo>
                    <a:lnTo>
                      <a:pt x="805" y="154"/>
                    </a:lnTo>
                    <a:lnTo>
                      <a:pt x="1071" y="295"/>
                    </a:lnTo>
                    <a:lnTo>
                      <a:pt x="1213" y="709"/>
                    </a:lnTo>
                    <a:lnTo>
                      <a:pt x="1652" y="1086"/>
                    </a:lnTo>
                    <a:lnTo>
                      <a:pt x="1774" y="938"/>
                    </a:lnTo>
                    <a:lnTo>
                      <a:pt x="1774" y="622"/>
                    </a:lnTo>
                    <a:lnTo>
                      <a:pt x="1535" y="407"/>
                    </a:lnTo>
                    <a:lnTo>
                      <a:pt x="1535" y="293"/>
                    </a:lnTo>
                    <a:lnTo>
                      <a:pt x="1388" y="67"/>
                    </a:lnTo>
                    <a:lnTo>
                      <a:pt x="576" y="57"/>
                    </a:lnTo>
                    <a:lnTo>
                      <a:pt x="5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5432">
                  <a:alpha val="74901"/>
                </a:srgbClr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31887" name="Freeform 316"/>
              <p:cNvSpPr>
                <a:spLocks/>
              </p:cNvSpPr>
              <p:nvPr/>
            </p:nvSpPr>
            <p:spPr bwMode="auto">
              <a:xfrm>
                <a:off x="3720" y="2614"/>
                <a:ext cx="319" cy="500"/>
              </a:xfrm>
              <a:custGeom>
                <a:avLst/>
                <a:gdLst>
                  <a:gd name="T0" fmla="*/ 0 w 730"/>
                  <a:gd name="T1" fmla="*/ 0 h 1091"/>
                  <a:gd name="T2" fmla="*/ 0 w 730"/>
                  <a:gd name="T3" fmla="*/ 0 h 1091"/>
                  <a:gd name="T4" fmla="*/ 0 w 730"/>
                  <a:gd name="T5" fmla="*/ 0 h 1091"/>
                  <a:gd name="T6" fmla="*/ 0 w 730"/>
                  <a:gd name="T7" fmla="*/ 0 h 1091"/>
                  <a:gd name="T8" fmla="*/ 0 w 730"/>
                  <a:gd name="T9" fmla="*/ 0 h 1091"/>
                  <a:gd name="T10" fmla="*/ 0 w 730"/>
                  <a:gd name="T11" fmla="*/ 0 h 1091"/>
                  <a:gd name="T12" fmla="*/ 0 w 730"/>
                  <a:gd name="T13" fmla="*/ 0 h 1091"/>
                  <a:gd name="T14" fmla="*/ 0 w 730"/>
                  <a:gd name="T15" fmla="*/ 0 h 1091"/>
                  <a:gd name="T16" fmla="*/ 0 w 730"/>
                  <a:gd name="T17" fmla="*/ 0 h 1091"/>
                  <a:gd name="T18" fmla="*/ 0 w 730"/>
                  <a:gd name="T19" fmla="*/ 0 h 10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30"/>
                  <a:gd name="T31" fmla="*/ 0 h 1091"/>
                  <a:gd name="T32" fmla="*/ 730 w 730"/>
                  <a:gd name="T33" fmla="*/ 1091 h 10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30" h="1091">
                    <a:moveTo>
                      <a:pt x="180" y="0"/>
                    </a:moveTo>
                    <a:lnTo>
                      <a:pt x="21" y="433"/>
                    </a:lnTo>
                    <a:lnTo>
                      <a:pt x="95" y="665"/>
                    </a:lnTo>
                    <a:lnTo>
                      <a:pt x="0" y="935"/>
                    </a:lnTo>
                    <a:lnTo>
                      <a:pt x="424" y="935"/>
                    </a:lnTo>
                    <a:lnTo>
                      <a:pt x="528" y="1091"/>
                    </a:lnTo>
                    <a:lnTo>
                      <a:pt x="730" y="1045"/>
                    </a:lnTo>
                    <a:lnTo>
                      <a:pt x="570" y="4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A85432">
                  <a:alpha val="74901"/>
                </a:srgbClr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31888" name="Freeform 317"/>
              <p:cNvSpPr>
                <a:spLocks/>
              </p:cNvSpPr>
              <p:nvPr/>
            </p:nvSpPr>
            <p:spPr bwMode="auto">
              <a:xfrm>
                <a:off x="3962" y="2616"/>
                <a:ext cx="370" cy="478"/>
              </a:xfrm>
              <a:custGeom>
                <a:avLst/>
                <a:gdLst>
                  <a:gd name="T0" fmla="*/ 0 w 848"/>
                  <a:gd name="T1" fmla="*/ 0 h 1043"/>
                  <a:gd name="T2" fmla="*/ 0 w 848"/>
                  <a:gd name="T3" fmla="*/ 0 h 1043"/>
                  <a:gd name="T4" fmla="*/ 0 w 848"/>
                  <a:gd name="T5" fmla="*/ 0 h 1043"/>
                  <a:gd name="T6" fmla="*/ 0 w 848"/>
                  <a:gd name="T7" fmla="*/ 0 h 1043"/>
                  <a:gd name="T8" fmla="*/ 0 w 848"/>
                  <a:gd name="T9" fmla="*/ 0 h 1043"/>
                  <a:gd name="T10" fmla="*/ 0 w 848"/>
                  <a:gd name="T11" fmla="*/ 0 h 1043"/>
                  <a:gd name="T12" fmla="*/ 0 w 848"/>
                  <a:gd name="T13" fmla="*/ 0 h 1043"/>
                  <a:gd name="T14" fmla="*/ 0 w 848"/>
                  <a:gd name="T15" fmla="*/ 0 h 1043"/>
                  <a:gd name="T16" fmla="*/ 0 w 848"/>
                  <a:gd name="T17" fmla="*/ 0 h 1043"/>
                  <a:gd name="T18" fmla="*/ 0 w 848"/>
                  <a:gd name="T19" fmla="*/ 0 h 10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48"/>
                  <a:gd name="T31" fmla="*/ 0 h 1043"/>
                  <a:gd name="T32" fmla="*/ 848 w 848"/>
                  <a:gd name="T33" fmla="*/ 1043 h 10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48" h="1043">
                    <a:moveTo>
                      <a:pt x="0" y="0"/>
                    </a:moveTo>
                    <a:lnTo>
                      <a:pt x="160" y="1043"/>
                    </a:lnTo>
                    <a:lnTo>
                      <a:pt x="339" y="1003"/>
                    </a:lnTo>
                    <a:lnTo>
                      <a:pt x="306" y="811"/>
                    </a:lnTo>
                    <a:lnTo>
                      <a:pt x="848" y="806"/>
                    </a:lnTo>
                    <a:lnTo>
                      <a:pt x="762" y="633"/>
                    </a:lnTo>
                    <a:lnTo>
                      <a:pt x="806" y="545"/>
                    </a:lnTo>
                    <a:lnTo>
                      <a:pt x="5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5432">
                  <a:alpha val="74901"/>
                </a:srgbClr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31806" name="Rectangle 318"/>
            <p:cNvSpPr>
              <a:spLocks noChangeArrowheads="1"/>
            </p:cNvSpPr>
            <p:nvPr/>
          </p:nvSpPr>
          <p:spPr bwMode="auto">
            <a:xfrm>
              <a:off x="6311900" y="4362450"/>
              <a:ext cx="3365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AL</a:t>
              </a:r>
            </a:p>
          </p:txBody>
        </p:sp>
        <p:sp>
          <p:nvSpPr>
            <p:cNvPr id="31807" name="Rectangle 319"/>
            <p:cNvSpPr>
              <a:spLocks noChangeArrowheads="1"/>
            </p:cNvSpPr>
            <p:nvPr/>
          </p:nvSpPr>
          <p:spPr bwMode="auto">
            <a:xfrm>
              <a:off x="6311900" y="3876675"/>
              <a:ext cx="3365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TN</a:t>
              </a:r>
            </a:p>
          </p:txBody>
        </p:sp>
        <p:sp>
          <p:nvSpPr>
            <p:cNvPr id="31808" name="Rectangle 320"/>
            <p:cNvSpPr>
              <a:spLocks noChangeArrowheads="1"/>
            </p:cNvSpPr>
            <p:nvPr/>
          </p:nvSpPr>
          <p:spPr bwMode="auto">
            <a:xfrm>
              <a:off x="6842125" y="4432300"/>
              <a:ext cx="355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GA</a:t>
              </a:r>
            </a:p>
          </p:txBody>
        </p:sp>
        <p:sp>
          <p:nvSpPr>
            <p:cNvPr id="31809" name="Rectangle 321"/>
            <p:cNvSpPr>
              <a:spLocks noChangeArrowheads="1"/>
            </p:cNvSpPr>
            <p:nvPr/>
          </p:nvSpPr>
          <p:spPr bwMode="auto">
            <a:xfrm flipH="1">
              <a:off x="7060056" y="4040613"/>
              <a:ext cx="37559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SC</a:t>
              </a:r>
            </a:p>
          </p:txBody>
        </p:sp>
        <p:sp>
          <p:nvSpPr>
            <p:cNvPr id="31810" name="Rectangle 322"/>
            <p:cNvSpPr>
              <a:spLocks noChangeArrowheads="1"/>
            </p:cNvSpPr>
            <p:nvPr/>
          </p:nvSpPr>
          <p:spPr bwMode="auto">
            <a:xfrm>
              <a:off x="7194550" y="3813175"/>
              <a:ext cx="5016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NC</a:t>
              </a:r>
            </a:p>
          </p:txBody>
        </p:sp>
        <p:sp>
          <p:nvSpPr>
            <p:cNvPr id="31811" name="Rectangle 323"/>
            <p:cNvSpPr>
              <a:spLocks noChangeArrowheads="1"/>
            </p:cNvSpPr>
            <p:nvPr/>
          </p:nvSpPr>
          <p:spPr bwMode="auto">
            <a:xfrm>
              <a:off x="5448300" y="4133850"/>
              <a:ext cx="349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AR</a:t>
              </a:r>
            </a:p>
          </p:txBody>
        </p:sp>
        <p:sp>
          <p:nvSpPr>
            <p:cNvPr id="31812" name="Rectangle 324"/>
            <p:cNvSpPr>
              <a:spLocks noChangeArrowheads="1"/>
            </p:cNvSpPr>
            <p:nvPr/>
          </p:nvSpPr>
          <p:spPr bwMode="auto">
            <a:xfrm>
              <a:off x="5635625" y="4848225"/>
              <a:ext cx="3365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LA</a:t>
              </a:r>
            </a:p>
          </p:txBody>
        </p:sp>
        <p:sp>
          <p:nvSpPr>
            <p:cNvPr id="31813" name="Rectangle 325"/>
            <p:cNvSpPr>
              <a:spLocks noChangeArrowheads="1"/>
            </p:cNvSpPr>
            <p:nvPr/>
          </p:nvSpPr>
          <p:spPr bwMode="auto">
            <a:xfrm>
              <a:off x="5894388" y="4467225"/>
              <a:ext cx="355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MS</a:t>
              </a:r>
            </a:p>
          </p:txBody>
        </p:sp>
        <p:sp>
          <p:nvSpPr>
            <p:cNvPr id="31814" name="Rectangle 326"/>
            <p:cNvSpPr>
              <a:spLocks noChangeArrowheads="1"/>
            </p:cNvSpPr>
            <p:nvPr/>
          </p:nvSpPr>
          <p:spPr bwMode="auto">
            <a:xfrm>
              <a:off x="4797425" y="4067175"/>
              <a:ext cx="355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OK</a:t>
              </a:r>
            </a:p>
          </p:txBody>
        </p:sp>
        <p:sp>
          <p:nvSpPr>
            <p:cNvPr id="31815" name="Text Box 327"/>
            <p:cNvSpPr txBox="1">
              <a:spLocks noChangeArrowheads="1"/>
            </p:cNvSpPr>
            <p:nvPr/>
          </p:nvSpPr>
          <p:spPr bwMode="auto">
            <a:xfrm>
              <a:off x="7451519" y="4139566"/>
              <a:ext cx="7906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0" smtClean="0">
                  <a:solidFill>
                    <a:srgbClr val="002060"/>
                  </a:solidFill>
                  <a:latin typeface="Myriad Web Pro"/>
                  <a:ea typeface="PMingLiU" pitchFamily="18" charset="-120"/>
                </a:rPr>
                <a:t>Atlanta</a:t>
              </a:r>
            </a:p>
          </p:txBody>
        </p:sp>
        <p:sp>
          <p:nvSpPr>
            <p:cNvPr id="31816" name="Text Box 328"/>
            <p:cNvSpPr txBox="1">
              <a:spLocks noChangeArrowheads="1"/>
            </p:cNvSpPr>
            <p:nvPr/>
          </p:nvSpPr>
          <p:spPr bwMode="auto">
            <a:xfrm>
              <a:off x="5685714" y="1849049"/>
              <a:ext cx="8899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0" smtClean="0">
                  <a:solidFill>
                    <a:srgbClr val="002060"/>
                  </a:solidFill>
                  <a:latin typeface="Myriad Web Pro"/>
                  <a:ea typeface="PMingLiU" pitchFamily="18" charset="-120"/>
                </a:rPr>
                <a:t>Chicago</a:t>
              </a:r>
            </a:p>
          </p:txBody>
        </p:sp>
        <p:sp>
          <p:nvSpPr>
            <p:cNvPr id="31817" name="Text Box 329"/>
            <p:cNvSpPr txBox="1">
              <a:spLocks noChangeArrowheads="1"/>
            </p:cNvSpPr>
            <p:nvPr/>
          </p:nvSpPr>
          <p:spPr bwMode="auto">
            <a:xfrm>
              <a:off x="1743155" y="1778218"/>
              <a:ext cx="7713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0" smtClean="0">
                  <a:solidFill>
                    <a:srgbClr val="002060"/>
                  </a:solidFill>
                  <a:latin typeface="Myriad Web Pro"/>
                  <a:ea typeface="PMingLiU" pitchFamily="18" charset="-120"/>
                </a:rPr>
                <a:t>Seattle</a:t>
              </a:r>
            </a:p>
          </p:txBody>
        </p:sp>
        <p:sp>
          <p:nvSpPr>
            <p:cNvPr id="31818" name="Rectangle 330"/>
            <p:cNvSpPr>
              <a:spLocks noChangeArrowheads="1"/>
            </p:cNvSpPr>
            <p:nvPr/>
          </p:nvSpPr>
          <p:spPr bwMode="auto">
            <a:xfrm>
              <a:off x="3533775" y="2924175"/>
              <a:ext cx="3683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WY</a:t>
              </a:r>
            </a:p>
          </p:txBody>
        </p:sp>
        <p:sp>
          <p:nvSpPr>
            <p:cNvPr id="31819" name="Freeform 331"/>
            <p:cNvSpPr>
              <a:spLocks/>
            </p:cNvSpPr>
            <p:nvPr/>
          </p:nvSpPr>
          <p:spPr bwMode="auto">
            <a:xfrm>
              <a:off x="525463" y="1254125"/>
              <a:ext cx="1066800" cy="847725"/>
            </a:xfrm>
            <a:custGeom>
              <a:avLst/>
              <a:gdLst>
                <a:gd name="T0" fmla="*/ 2147483647 w 1280"/>
                <a:gd name="T1" fmla="*/ 2147483647 h 1001"/>
                <a:gd name="T2" fmla="*/ 2147483647 w 1280"/>
                <a:gd name="T3" fmla="*/ 2147483647 h 1001"/>
                <a:gd name="T4" fmla="*/ 2147483647 w 1280"/>
                <a:gd name="T5" fmla="*/ 2147483647 h 1001"/>
                <a:gd name="T6" fmla="*/ 2147483647 w 1280"/>
                <a:gd name="T7" fmla="*/ 2147483647 h 1001"/>
                <a:gd name="T8" fmla="*/ 2147483647 w 1280"/>
                <a:gd name="T9" fmla="*/ 2147483647 h 1001"/>
                <a:gd name="T10" fmla="*/ 2147483647 w 1280"/>
                <a:gd name="T11" fmla="*/ 2147483647 h 1001"/>
                <a:gd name="T12" fmla="*/ 2147483647 w 1280"/>
                <a:gd name="T13" fmla="*/ 2147483647 h 1001"/>
                <a:gd name="T14" fmla="*/ 2147483647 w 1280"/>
                <a:gd name="T15" fmla="*/ 2147483647 h 1001"/>
                <a:gd name="T16" fmla="*/ 2147483647 w 1280"/>
                <a:gd name="T17" fmla="*/ 2147483647 h 1001"/>
                <a:gd name="T18" fmla="*/ 2147483647 w 1280"/>
                <a:gd name="T19" fmla="*/ 2147483647 h 1001"/>
                <a:gd name="T20" fmla="*/ 2147483647 w 1280"/>
                <a:gd name="T21" fmla="*/ 2147483647 h 1001"/>
                <a:gd name="T22" fmla="*/ 2147483647 w 1280"/>
                <a:gd name="T23" fmla="*/ 2147483647 h 1001"/>
                <a:gd name="T24" fmla="*/ 2147483647 w 1280"/>
                <a:gd name="T25" fmla="*/ 2147483647 h 1001"/>
                <a:gd name="T26" fmla="*/ 2147483647 w 1280"/>
                <a:gd name="T27" fmla="*/ 2147483647 h 1001"/>
                <a:gd name="T28" fmla="*/ 2147483647 w 1280"/>
                <a:gd name="T29" fmla="*/ 2147483647 h 1001"/>
                <a:gd name="T30" fmla="*/ 2147483647 w 1280"/>
                <a:gd name="T31" fmla="*/ 2147483647 h 1001"/>
                <a:gd name="T32" fmla="*/ 2147483647 w 1280"/>
                <a:gd name="T33" fmla="*/ 2147483647 h 1001"/>
                <a:gd name="T34" fmla="*/ 2147483647 w 1280"/>
                <a:gd name="T35" fmla="*/ 2147483647 h 1001"/>
                <a:gd name="T36" fmla="*/ 2147483647 w 1280"/>
                <a:gd name="T37" fmla="*/ 2147483647 h 1001"/>
                <a:gd name="T38" fmla="*/ 2147483647 w 1280"/>
                <a:gd name="T39" fmla="*/ 2147483647 h 1001"/>
                <a:gd name="T40" fmla="*/ 2147483647 w 1280"/>
                <a:gd name="T41" fmla="*/ 2147483647 h 1001"/>
                <a:gd name="T42" fmla="*/ 2147483647 w 1280"/>
                <a:gd name="T43" fmla="*/ 2147483647 h 1001"/>
                <a:gd name="T44" fmla="*/ 2147483647 w 1280"/>
                <a:gd name="T45" fmla="*/ 2147483647 h 1001"/>
                <a:gd name="T46" fmla="*/ 2147483647 w 1280"/>
                <a:gd name="T47" fmla="*/ 2147483647 h 1001"/>
                <a:gd name="T48" fmla="*/ 2147483647 w 1280"/>
                <a:gd name="T49" fmla="*/ 2147483647 h 1001"/>
                <a:gd name="T50" fmla="*/ 2147483647 w 1280"/>
                <a:gd name="T51" fmla="*/ 2147483647 h 1001"/>
                <a:gd name="T52" fmla="*/ 2147483647 w 1280"/>
                <a:gd name="T53" fmla="*/ 2147483647 h 1001"/>
                <a:gd name="T54" fmla="*/ 2147483647 w 1280"/>
                <a:gd name="T55" fmla="*/ 2147483647 h 1001"/>
                <a:gd name="T56" fmla="*/ 2147483647 w 1280"/>
                <a:gd name="T57" fmla="*/ 2147483647 h 1001"/>
                <a:gd name="T58" fmla="*/ 2147483647 w 1280"/>
                <a:gd name="T59" fmla="*/ 2147483647 h 1001"/>
                <a:gd name="T60" fmla="*/ 2147483647 w 1280"/>
                <a:gd name="T61" fmla="*/ 2147483647 h 1001"/>
                <a:gd name="T62" fmla="*/ 2147483647 w 1280"/>
                <a:gd name="T63" fmla="*/ 2147483647 h 1001"/>
                <a:gd name="T64" fmla="*/ 2147483647 w 1280"/>
                <a:gd name="T65" fmla="*/ 2147483647 h 1001"/>
                <a:gd name="T66" fmla="*/ 2147483647 w 1280"/>
                <a:gd name="T67" fmla="*/ 2147483647 h 1001"/>
                <a:gd name="T68" fmla="*/ 2147483647 w 1280"/>
                <a:gd name="T69" fmla="*/ 2147483647 h 1001"/>
                <a:gd name="T70" fmla="*/ 2147483647 w 1280"/>
                <a:gd name="T71" fmla="*/ 2147483647 h 1001"/>
                <a:gd name="T72" fmla="*/ 2147483647 w 1280"/>
                <a:gd name="T73" fmla="*/ 2147483647 h 1001"/>
                <a:gd name="T74" fmla="*/ 2147483647 w 1280"/>
                <a:gd name="T75" fmla="*/ 2147483647 h 1001"/>
                <a:gd name="T76" fmla="*/ 2147483647 w 1280"/>
                <a:gd name="T77" fmla="*/ 2147483647 h 1001"/>
                <a:gd name="T78" fmla="*/ 2147483647 w 1280"/>
                <a:gd name="T79" fmla="*/ 2147483647 h 1001"/>
                <a:gd name="T80" fmla="*/ 2147483647 w 1280"/>
                <a:gd name="T81" fmla="*/ 2147483647 h 1001"/>
                <a:gd name="T82" fmla="*/ 2147483647 w 1280"/>
                <a:gd name="T83" fmla="*/ 2147483647 h 1001"/>
                <a:gd name="T84" fmla="*/ 2147483647 w 1280"/>
                <a:gd name="T85" fmla="*/ 2147483647 h 1001"/>
                <a:gd name="T86" fmla="*/ 2147483647 w 1280"/>
                <a:gd name="T87" fmla="*/ 2147483647 h 1001"/>
                <a:gd name="T88" fmla="*/ 2147483647 w 1280"/>
                <a:gd name="T89" fmla="*/ 2147483647 h 1001"/>
                <a:gd name="T90" fmla="*/ 2147483647 w 1280"/>
                <a:gd name="T91" fmla="*/ 2147483647 h 1001"/>
                <a:gd name="T92" fmla="*/ 2147483647 w 1280"/>
                <a:gd name="T93" fmla="*/ 2147483647 h 1001"/>
                <a:gd name="T94" fmla="*/ 2147483647 w 1280"/>
                <a:gd name="T95" fmla="*/ 2147483647 h 1001"/>
                <a:gd name="T96" fmla="*/ 2147483647 w 1280"/>
                <a:gd name="T97" fmla="*/ 2147483647 h 1001"/>
                <a:gd name="T98" fmla="*/ 2147483647 w 1280"/>
                <a:gd name="T99" fmla="*/ 2147483647 h 1001"/>
                <a:gd name="T100" fmla="*/ 2147483647 w 1280"/>
                <a:gd name="T101" fmla="*/ 2147483647 h 1001"/>
                <a:gd name="T102" fmla="*/ 2147483647 w 1280"/>
                <a:gd name="T103" fmla="*/ 2147483647 h 1001"/>
                <a:gd name="T104" fmla="*/ 2147483647 w 1280"/>
                <a:gd name="T105" fmla="*/ 2147483647 h 1001"/>
                <a:gd name="T106" fmla="*/ 2147483647 w 1280"/>
                <a:gd name="T107" fmla="*/ 2147483647 h 1001"/>
                <a:gd name="T108" fmla="*/ 2147483647 w 1280"/>
                <a:gd name="T109" fmla="*/ 2147483647 h 1001"/>
                <a:gd name="T110" fmla="*/ 2147483647 w 1280"/>
                <a:gd name="T111" fmla="*/ 2147483647 h 1001"/>
                <a:gd name="T112" fmla="*/ 2147483647 w 1280"/>
                <a:gd name="T113" fmla="*/ 2147483647 h 1001"/>
                <a:gd name="T114" fmla="*/ 2147483647 w 1280"/>
                <a:gd name="T115" fmla="*/ 2147483647 h 1001"/>
                <a:gd name="T116" fmla="*/ 2147483647 w 1280"/>
                <a:gd name="T117" fmla="*/ 2147483647 h 1001"/>
                <a:gd name="T118" fmla="*/ 2147483647 w 1280"/>
                <a:gd name="T119" fmla="*/ 2147483647 h 1001"/>
                <a:gd name="T120" fmla="*/ 2147483647 w 1280"/>
                <a:gd name="T121" fmla="*/ 2147483647 h 1001"/>
                <a:gd name="T122" fmla="*/ 2147483647 w 1280"/>
                <a:gd name="T123" fmla="*/ 2147483647 h 10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80"/>
                <a:gd name="T187" fmla="*/ 0 h 1001"/>
                <a:gd name="T188" fmla="*/ 1280 w 1280"/>
                <a:gd name="T189" fmla="*/ 1001 h 10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80" h="1001">
                  <a:moveTo>
                    <a:pt x="925" y="663"/>
                  </a:moveTo>
                  <a:lnTo>
                    <a:pt x="920" y="662"/>
                  </a:lnTo>
                  <a:lnTo>
                    <a:pt x="910" y="661"/>
                  </a:lnTo>
                  <a:lnTo>
                    <a:pt x="900" y="661"/>
                  </a:lnTo>
                  <a:lnTo>
                    <a:pt x="894" y="663"/>
                  </a:lnTo>
                  <a:lnTo>
                    <a:pt x="893" y="666"/>
                  </a:lnTo>
                  <a:lnTo>
                    <a:pt x="892" y="668"/>
                  </a:lnTo>
                  <a:lnTo>
                    <a:pt x="889" y="669"/>
                  </a:lnTo>
                  <a:lnTo>
                    <a:pt x="884" y="669"/>
                  </a:lnTo>
                  <a:lnTo>
                    <a:pt x="879" y="669"/>
                  </a:lnTo>
                  <a:lnTo>
                    <a:pt x="875" y="667"/>
                  </a:lnTo>
                  <a:lnTo>
                    <a:pt x="874" y="666"/>
                  </a:lnTo>
                  <a:lnTo>
                    <a:pt x="864" y="663"/>
                  </a:lnTo>
                  <a:lnTo>
                    <a:pt x="817" y="97"/>
                  </a:lnTo>
                  <a:lnTo>
                    <a:pt x="804" y="94"/>
                  </a:lnTo>
                  <a:lnTo>
                    <a:pt x="798" y="84"/>
                  </a:lnTo>
                  <a:lnTo>
                    <a:pt x="796" y="84"/>
                  </a:lnTo>
                  <a:lnTo>
                    <a:pt x="791" y="84"/>
                  </a:lnTo>
                  <a:lnTo>
                    <a:pt x="786" y="84"/>
                  </a:lnTo>
                  <a:lnTo>
                    <a:pt x="780" y="82"/>
                  </a:lnTo>
                  <a:lnTo>
                    <a:pt x="774" y="79"/>
                  </a:lnTo>
                  <a:lnTo>
                    <a:pt x="767" y="77"/>
                  </a:lnTo>
                  <a:lnTo>
                    <a:pt x="761" y="76"/>
                  </a:lnTo>
                  <a:lnTo>
                    <a:pt x="759" y="76"/>
                  </a:lnTo>
                  <a:lnTo>
                    <a:pt x="744" y="84"/>
                  </a:lnTo>
                  <a:lnTo>
                    <a:pt x="728" y="78"/>
                  </a:lnTo>
                  <a:lnTo>
                    <a:pt x="710" y="84"/>
                  </a:lnTo>
                  <a:lnTo>
                    <a:pt x="707" y="83"/>
                  </a:lnTo>
                  <a:lnTo>
                    <a:pt x="703" y="80"/>
                  </a:lnTo>
                  <a:lnTo>
                    <a:pt x="694" y="78"/>
                  </a:lnTo>
                  <a:lnTo>
                    <a:pt x="682" y="75"/>
                  </a:lnTo>
                  <a:lnTo>
                    <a:pt x="673" y="71"/>
                  </a:lnTo>
                  <a:lnTo>
                    <a:pt x="667" y="69"/>
                  </a:lnTo>
                  <a:lnTo>
                    <a:pt x="665" y="68"/>
                  </a:lnTo>
                  <a:lnTo>
                    <a:pt x="652" y="70"/>
                  </a:lnTo>
                  <a:lnTo>
                    <a:pt x="650" y="70"/>
                  </a:lnTo>
                  <a:lnTo>
                    <a:pt x="646" y="68"/>
                  </a:lnTo>
                  <a:lnTo>
                    <a:pt x="644" y="64"/>
                  </a:lnTo>
                  <a:lnTo>
                    <a:pt x="647" y="57"/>
                  </a:lnTo>
                  <a:lnTo>
                    <a:pt x="649" y="55"/>
                  </a:lnTo>
                  <a:lnTo>
                    <a:pt x="645" y="54"/>
                  </a:lnTo>
                  <a:lnTo>
                    <a:pt x="638" y="54"/>
                  </a:lnTo>
                  <a:lnTo>
                    <a:pt x="629" y="55"/>
                  </a:lnTo>
                  <a:lnTo>
                    <a:pt x="620" y="56"/>
                  </a:lnTo>
                  <a:lnTo>
                    <a:pt x="611" y="57"/>
                  </a:lnTo>
                  <a:lnTo>
                    <a:pt x="605" y="60"/>
                  </a:lnTo>
                  <a:lnTo>
                    <a:pt x="603" y="60"/>
                  </a:lnTo>
                  <a:lnTo>
                    <a:pt x="586" y="49"/>
                  </a:lnTo>
                  <a:lnTo>
                    <a:pt x="581" y="31"/>
                  </a:lnTo>
                  <a:lnTo>
                    <a:pt x="568" y="41"/>
                  </a:lnTo>
                  <a:lnTo>
                    <a:pt x="570" y="52"/>
                  </a:lnTo>
                  <a:lnTo>
                    <a:pt x="566" y="68"/>
                  </a:lnTo>
                  <a:lnTo>
                    <a:pt x="558" y="52"/>
                  </a:lnTo>
                  <a:lnTo>
                    <a:pt x="552" y="49"/>
                  </a:lnTo>
                  <a:lnTo>
                    <a:pt x="552" y="26"/>
                  </a:lnTo>
                  <a:lnTo>
                    <a:pt x="527" y="18"/>
                  </a:lnTo>
                  <a:lnTo>
                    <a:pt x="523" y="16"/>
                  </a:lnTo>
                  <a:lnTo>
                    <a:pt x="515" y="11"/>
                  </a:lnTo>
                  <a:lnTo>
                    <a:pt x="506" y="6"/>
                  </a:lnTo>
                  <a:lnTo>
                    <a:pt x="502" y="1"/>
                  </a:lnTo>
                  <a:lnTo>
                    <a:pt x="500" y="0"/>
                  </a:lnTo>
                  <a:lnTo>
                    <a:pt x="493" y="3"/>
                  </a:lnTo>
                  <a:lnTo>
                    <a:pt x="487" y="8"/>
                  </a:lnTo>
                  <a:lnTo>
                    <a:pt x="484" y="10"/>
                  </a:lnTo>
                  <a:lnTo>
                    <a:pt x="482" y="12"/>
                  </a:lnTo>
                  <a:lnTo>
                    <a:pt x="474" y="17"/>
                  </a:lnTo>
                  <a:lnTo>
                    <a:pt x="464" y="21"/>
                  </a:lnTo>
                  <a:lnTo>
                    <a:pt x="453" y="19"/>
                  </a:lnTo>
                  <a:lnTo>
                    <a:pt x="443" y="17"/>
                  </a:lnTo>
                  <a:lnTo>
                    <a:pt x="436" y="19"/>
                  </a:lnTo>
                  <a:lnTo>
                    <a:pt x="432" y="23"/>
                  </a:lnTo>
                  <a:lnTo>
                    <a:pt x="431" y="25"/>
                  </a:lnTo>
                  <a:lnTo>
                    <a:pt x="388" y="35"/>
                  </a:lnTo>
                  <a:lnTo>
                    <a:pt x="390" y="49"/>
                  </a:lnTo>
                  <a:lnTo>
                    <a:pt x="387" y="52"/>
                  </a:lnTo>
                  <a:lnTo>
                    <a:pt x="383" y="57"/>
                  </a:lnTo>
                  <a:lnTo>
                    <a:pt x="376" y="67"/>
                  </a:lnTo>
                  <a:lnTo>
                    <a:pt x="368" y="77"/>
                  </a:lnTo>
                  <a:lnTo>
                    <a:pt x="358" y="87"/>
                  </a:lnTo>
                  <a:lnTo>
                    <a:pt x="349" y="95"/>
                  </a:lnTo>
                  <a:lnTo>
                    <a:pt x="341" y="101"/>
                  </a:lnTo>
                  <a:lnTo>
                    <a:pt x="335" y="103"/>
                  </a:lnTo>
                  <a:lnTo>
                    <a:pt x="330" y="102"/>
                  </a:lnTo>
                  <a:lnTo>
                    <a:pt x="322" y="101"/>
                  </a:lnTo>
                  <a:lnTo>
                    <a:pt x="312" y="100"/>
                  </a:lnTo>
                  <a:lnTo>
                    <a:pt x="303" y="99"/>
                  </a:lnTo>
                  <a:lnTo>
                    <a:pt x="295" y="98"/>
                  </a:lnTo>
                  <a:lnTo>
                    <a:pt x="287" y="97"/>
                  </a:lnTo>
                  <a:lnTo>
                    <a:pt x="282" y="95"/>
                  </a:lnTo>
                  <a:lnTo>
                    <a:pt x="280" y="95"/>
                  </a:lnTo>
                  <a:lnTo>
                    <a:pt x="281" y="98"/>
                  </a:lnTo>
                  <a:lnTo>
                    <a:pt x="282" y="102"/>
                  </a:lnTo>
                  <a:lnTo>
                    <a:pt x="281" y="109"/>
                  </a:lnTo>
                  <a:lnTo>
                    <a:pt x="277" y="116"/>
                  </a:lnTo>
                  <a:lnTo>
                    <a:pt x="270" y="120"/>
                  </a:lnTo>
                  <a:lnTo>
                    <a:pt x="263" y="122"/>
                  </a:lnTo>
                  <a:lnTo>
                    <a:pt x="258" y="123"/>
                  </a:lnTo>
                  <a:lnTo>
                    <a:pt x="256" y="123"/>
                  </a:lnTo>
                  <a:lnTo>
                    <a:pt x="271" y="132"/>
                  </a:lnTo>
                  <a:lnTo>
                    <a:pt x="271" y="133"/>
                  </a:lnTo>
                  <a:lnTo>
                    <a:pt x="271" y="136"/>
                  </a:lnTo>
                  <a:lnTo>
                    <a:pt x="272" y="139"/>
                  </a:lnTo>
                  <a:lnTo>
                    <a:pt x="274" y="144"/>
                  </a:lnTo>
                  <a:lnTo>
                    <a:pt x="276" y="147"/>
                  </a:lnTo>
                  <a:lnTo>
                    <a:pt x="278" y="150"/>
                  </a:lnTo>
                  <a:lnTo>
                    <a:pt x="280" y="152"/>
                  </a:lnTo>
                  <a:lnTo>
                    <a:pt x="284" y="153"/>
                  </a:lnTo>
                  <a:lnTo>
                    <a:pt x="287" y="155"/>
                  </a:lnTo>
                  <a:lnTo>
                    <a:pt x="289" y="158"/>
                  </a:lnTo>
                  <a:lnTo>
                    <a:pt x="291" y="161"/>
                  </a:lnTo>
                  <a:lnTo>
                    <a:pt x="291" y="162"/>
                  </a:lnTo>
                  <a:lnTo>
                    <a:pt x="302" y="184"/>
                  </a:lnTo>
                  <a:lnTo>
                    <a:pt x="302" y="188"/>
                  </a:lnTo>
                  <a:lnTo>
                    <a:pt x="301" y="197"/>
                  </a:lnTo>
                  <a:lnTo>
                    <a:pt x="302" y="207"/>
                  </a:lnTo>
                  <a:lnTo>
                    <a:pt x="304" y="214"/>
                  </a:lnTo>
                  <a:lnTo>
                    <a:pt x="309" y="220"/>
                  </a:lnTo>
                  <a:lnTo>
                    <a:pt x="314" y="227"/>
                  </a:lnTo>
                  <a:lnTo>
                    <a:pt x="320" y="233"/>
                  </a:lnTo>
                  <a:lnTo>
                    <a:pt x="333" y="236"/>
                  </a:lnTo>
                  <a:lnTo>
                    <a:pt x="343" y="239"/>
                  </a:lnTo>
                  <a:lnTo>
                    <a:pt x="347" y="246"/>
                  </a:lnTo>
                  <a:lnTo>
                    <a:pt x="346" y="252"/>
                  </a:lnTo>
                  <a:lnTo>
                    <a:pt x="345" y="256"/>
                  </a:lnTo>
                  <a:lnTo>
                    <a:pt x="349" y="258"/>
                  </a:lnTo>
                  <a:lnTo>
                    <a:pt x="358" y="264"/>
                  </a:lnTo>
                  <a:lnTo>
                    <a:pt x="368" y="271"/>
                  </a:lnTo>
                  <a:lnTo>
                    <a:pt x="371" y="277"/>
                  </a:lnTo>
                  <a:lnTo>
                    <a:pt x="369" y="281"/>
                  </a:lnTo>
                  <a:lnTo>
                    <a:pt x="364" y="281"/>
                  </a:lnTo>
                  <a:lnTo>
                    <a:pt x="360" y="279"/>
                  </a:lnTo>
                  <a:lnTo>
                    <a:pt x="357" y="277"/>
                  </a:lnTo>
                  <a:lnTo>
                    <a:pt x="345" y="286"/>
                  </a:lnTo>
                  <a:lnTo>
                    <a:pt x="343" y="286"/>
                  </a:lnTo>
                  <a:lnTo>
                    <a:pt x="339" y="287"/>
                  </a:lnTo>
                  <a:lnTo>
                    <a:pt x="332" y="289"/>
                  </a:lnTo>
                  <a:lnTo>
                    <a:pt x="324" y="289"/>
                  </a:lnTo>
                  <a:lnTo>
                    <a:pt x="315" y="289"/>
                  </a:lnTo>
                  <a:lnTo>
                    <a:pt x="305" y="288"/>
                  </a:lnTo>
                  <a:lnTo>
                    <a:pt x="297" y="284"/>
                  </a:lnTo>
                  <a:lnTo>
                    <a:pt x="289" y="279"/>
                  </a:lnTo>
                  <a:lnTo>
                    <a:pt x="281" y="269"/>
                  </a:lnTo>
                  <a:lnTo>
                    <a:pt x="281" y="267"/>
                  </a:lnTo>
                  <a:lnTo>
                    <a:pt x="285" y="265"/>
                  </a:lnTo>
                  <a:lnTo>
                    <a:pt x="289" y="259"/>
                  </a:lnTo>
                  <a:lnTo>
                    <a:pt x="292" y="251"/>
                  </a:lnTo>
                  <a:lnTo>
                    <a:pt x="293" y="245"/>
                  </a:lnTo>
                  <a:lnTo>
                    <a:pt x="291" y="242"/>
                  </a:lnTo>
                  <a:lnTo>
                    <a:pt x="286" y="241"/>
                  </a:lnTo>
                  <a:lnTo>
                    <a:pt x="280" y="241"/>
                  </a:lnTo>
                  <a:lnTo>
                    <a:pt x="276" y="242"/>
                  </a:lnTo>
                  <a:lnTo>
                    <a:pt x="273" y="244"/>
                  </a:lnTo>
                  <a:lnTo>
                    <a:pt x="272" y="244"/>
                  </a:lnTo>
                  <a:lnTo>
                    <a:pt x="243" y="254"/>
                  </a:lnTo>
                  <a:lnTo>
                    <a:pt x="243" y="264"/>
                  </a:lnTo>
                  <a:lnTo>
                    <a:pt x="228" y="256"/>
                  </a:lnTo>
                  <a:lnTo>
                    <a:pt x="226" y="257"/>
                  </a:lnTo>
                  <a:lnTo>
                    <a:pt x="221" y="258"/>
                  </a:lnTo>
                  <a:lnTo>
                    <a:pt x="214" y="260"/>
                  </a:lnTo>
                  <a:lnTo>
                    <a:pt x="205" y="262"/>
                  </a:lnTo>
                  <a:lnTo>
                    <a:pt x="197" y="266"/>
                  </a:lnTo>
                  <a:lnTo>
                    <a:pt x="188" y="268"/>
                  </a:lnTo>
                  <a:lnTo>
                    <a:pt x="182" y="271"/>
                  </a:lnTo>
                  <a:lnTo>
                    <a:pt x="178" y="272"/>
                  </a:lnTo>
                  <a:lnTo>
                    <a:pt x="174" y="274"/>
                  </a:lnTo>
                  <a:lnTo>
                    <a:pt x="174" y="279"/>
                  </a:lnTo>
                  <a:lnTo>
                    <a:pt x="176" y="283"/>
                  </a:lnTo>
                  <a:lnTo>
                    <a:pt x="180" y="287"/>
                  </a:lnTo>
                  <a:lnTo>
                    <a:pt x="187" y="289"/>
                  </a:lnTo>
                  <a:lnTo>
                    <a:pt x="196" y="291"/>
                  </a:lnTo>
                  <a:lnTo>
                    <a:pt x="203" y="295"/>
                  </a:lnTo>
                  <a:lnTo>
                    <a:pt x="205" y="298"/>
                  </a:lnTo>
                  <a:lnTo>
                    <a:pt x="203" y="300"/>
                  </a:lnTo>
                  <a:lnTo>
                    <a:pt x="200" y="303"/>
                  </a:lnTo>
                  <a:lnTo>
                    <a:pt x="197" y="304"/>
                  </a:lnTo>
                  <a:lnTo>
                    <a:pt x="196" y="304"/>
                  </a:lnTo>
                  <a:lnTo>
                    <a:pt x="196" y="305"/>
                  </a:lnTo>
                  <a:lnTo>
                    <a:pt x="197" y="309"/>
                  </a:lnTo>
                  <a:lnTo>
                    <a:pt x="201" y="312"/>
                  </a:lnTo>
                  <a:lnTo>
                    <a:pt x="205" y="313"/>
                  </a:lnTo>
                  <a:lnTo>
                    <a:pt x="208" y="317"/>
                  </a:lnTo>
                  <a:lnTo>
                    <a:pt x="206" y="324"/>
                  </a:lnTo>
                  <a:lnTo>
                    <a:pt x="204" y="332"/>
                  </a:lnTo>
                  <a:lnTo>
                    <a:pt x="203" y="335"/>
                  </a:lnTo>
                  <a:lnTo>
                    <a:pt x="205" y="340"/>
                  </a:lnTo>
                  <a:lnTo>
                    <a:pt x="210" y="350"/>
                  </a:lnTo>
                  <a:lnTo>
                    <a:pt x="218" y="362"/>
                  </a:lnTo>
                  <a:lnTo>
                    <a:pt x="226" y="368"/>
                  </a:lnTo>
                  <a:lnTo>
                    <a:pt x="232" y="370"/>
                  </a:lnTo>
                  <a:lnTo>
                    <a:pt x="239" y="371"/>
                  </a:lnTo>
                  <a:lnTo>
                    <a:pt x="246" y="371"/>
                  </a:lnTo>
                  <a:lnTo>
                    <a:pt x="254" y="371"/>
                  </a:lnTo>
                  <a:lnTo>
                    <a:pt x="261" y="371"/>
                  </a:lnTo>
                  <a:lnTo>
                    <a:pt x="266" y="371"/>
                  </a:lnTo>
                  <a:lnTo>
                    <a:pt x="271" y="371"/>
                  </a:lnTo>
                  <a:lnTo>
                    <a:pt x="274" y="370"/>
                  </a:lnTo>
                  <a:lnTo>
                    <a:pt x="279" y="368"/>
                  </a:lnTo>
                  <a:lnTo>
                    <a:pt x="284" y="368"/>
                  </a:lnTo>
                  <a:lnTo>
                    <a:pt x="288" y="367"/>
                  </a:lnTo>
                  <a:lnTo>
                    <a:pt x="289" y="367"/>
                  </a:lnTo>
                  <a:lnTo>
                    <a:pt x="293" y="379"/>
                  </a:lnTo>
                  <a:lnTo>
                    <a:pt x="295" y="379"/>
                  </a:lnTo>
                  <a:lnTo>
                    <a:pt x="302" y="380"/>
                  </a:lnTo>
                  <a:lnTo>
                    <a:pt x="310" y="379"/>
                  </a:lnTo>
                  <a:lnTo>
                    <a:pt x="316" y="374"/>
                  </a:lnTo>
                  <a:lnTo>
                    <a:pt x="322" y="371"/>
                  </a:lnTo>
                  <a:lnTo>
                    <a:pt x="327" y="371"/>
                  </a:lnTo>
                  <a:lnTo>
                    <a:pt x="332" y="371"/>
                  </a:lnTo>
                  <a:lnTo>
                    <a:pt x="334" y="372"/>
                  </a:lnTo>
                  <a:lnTo>
                    <a:pt x="332" y="374"/>
                  </a:lnTo>
                  <a:lnTo>
                    <a:pt x="327" y="379"/>
                  </a:lnTo>
                  <a:lnTo>
                    <a:pt x="323" y="386"/>
                  </a:lnTo>
                  <a:lnTo>
                    <a:pt x="320" y="390"/>
                  </a:lnTo>
                  <a:lnTo>
                    <a:pt x="319" y="394"/>
                  </a:lnTo>
                  <a:lnTo>
                    <a:pt x="319" y="397"/>
                  </a:lnTo>
                  <a:lnTo>
                    <a:pt x="319" y="400"/>
                  </a:lnTo>
                  <a:lnTo>
                    <a:pt x="322" y="402"/>
                  </a:lnTo>
                  <a:lnTo>
                    <a:pt x="324" y="405"/>
                  </a:lnTo>
                  <a:lnTo>
                    <a:pt x="325" y="410"/>
                  </a:lnTo>
                  <a:lnTo>
                    <a:pt x="325" y="413"/>
                  </a:lnTo>
                  <a:lnTo>
                    <a:pt x="325" y="415"/>
                  </a:lnTo>
                  <a:lnTo>
                    <a:pt x="326" y="417"/>
                  </a:lnTo>
                  <a:lnTo>
                    <a:pt x="330" y="421"/>
                  </a:lnTo>
                  <a:lnTo>
                    <a:pt x="331" y="426"/>
                  </a:lnTo>
                  <a:lnTo>
                    <a:pt x="330" y="430"/>
                  </a:lnTo>
                  <a:lnTo>
                    <a:pt x="324" y="433"/>
                  </a:lnTo>
                  <a:lnTo>
                    <a:pt x="317" y="436"/>
                  </a:lnTo>
                  <a:lnTo>
                    <a:pt x="310" y="440"/>
                  </a:lnTo>
                  <a:lnTo>
                    <a:pt x="307" y="441"/>
                  </a:lnTo>
                  <a:lnTo>
                    <a:pt x="307" y="442"/>
                  </a:lnTo>
                  <a:lnTo>
                    <a:pt x="307" y="443"/>
                  </a:lnTo>
                  <a:lnTo>
                    <a:pt x="304" y="446"/>
                  </a:lnTo>
                  <a:lnTo>
                    <a:pt x="302" y="447"/>
                  </a:lnTo>
                  <a:lnTo>
                    <a:pt x="297" y="447"/>
                  </a:lnTo>
                  <a:lnTo>
                    <a:pt x="294" y="443"/>
                  </a:lnTo>
                  <a:lnTo>
                    <a:pt x="289" y="440"/>
                  </a:lnTo>
                  <a:lnTo>
                    <a:pt x="288" y="439"/>
                  </a:lnTo>
                  <a:lnTo>
                    <a:pt x="281" y="451"/>
                  </a:lnTo>
                  <a:lnTo>
                    <a:pt x="280" y="453"/>
                  </a:lnTo>
                  <a:lnTo>
                    <a:pt x="277" y="455"/>
                  </a:lnTo>
                  <a:lnTo>
                    <a:pt x="272" y="457"/>
                  </a:lnTo>
                  <a:lnTo>
                    <a:pt x="265" y="458"/>
                  </a:lnTo>
                  <a:lnTo>
                    <a:pt x="262" y="457"/>
                  </a:lnTo>
                  <a:lnTo>
                    <a:pt x="258" y="454"/>
                  </a:lnTo>
                  <a:lnTo>
                    <a:pt x="255" y="450"/>
                  </a:lnTo>
                  <a:lnTo>
                    <a:pt x="250" y="447"/>
                  </a:lnTo>
                  <a:lnTo>
                    <a:pt x="246" y="445"/>
                  </a:lnTo>
                  <a:lnTo>
                    <a:pt x="240" y="443"/>
                  </a:lnTo>
                  <a:lnTo>
                    <a:pt x="233" y="443"/>
                  </a:lnTo>
                  <a:lnTo>
                    <a:pt x="225" y="447"/>
                  </a:lnTo>
                  <a:lnTo>
                    <a:pt x="212" y="454"/>
                  </a:lnTo>
                  <a:lnTo>
                    <a:pt x="206" y="458"/>
                  </a:lnTo>
                  <a:lnTo>
                    <a:pt x="206" y="462"/>
                  </a:lnTo>
                  <a:lnTo>
                    <a:pt x="208" y="465"/>
                  </a:lnTo>
                  <a:lnTo>
                    <a:pt x="210" y="470"/>
                  </a:lnTo>
                  <a:lnTo>
                    <a:pt x="211" y="473"/>
                  </a:lnTo>
                  <a:lnTo>
                    <a:pt x="212" y="476"/>
                  </a:lnTo>
                  <a:lnTo>
                    <a:pt x="212" y="477"/>
                  </a:lnTo>
                  <a:lnTo>
                    <a:pt x="201" y="478"/>
                  </a:lnTo>
                  <a:lnTo>
                    <a:pt x="197" y="479"/>
                  </a:lnTo>
                  <a:lnTo>
                    <a:pt x="190" y="484"/>
                  </a:lnTo>
                  <a:lnTo>
                    <a:pt x="183" y="489"/>
                  </a:lnTo>
                  <a:lnTo>
                    <a:pt x="180" y="498"/>
                  </a:lnTo>
                  <a:lnTo>
                    <a:pt x="178" y="506"/>
                  </a:lnTo>
                  <a:lnTo>
                    <a:pt x="173" y="511"/>
                  </a:lnTo>
                  <a:lnTo>
                    <a:pt x="167" y="515"/>
                  </a:lnTo>
                  <a:lnTo>
                    <a:pt x="165" y="516"/>
                  </a:lnTo>
                  <a:lnTo>
                    <a:pt x="163" y="518"/>
                  </a:lnTo>
                  <a:lnTo>
                    <a:pt x="158" y="522"/>
                  </a:lnTo>
                  <a:lnTo>
                    <a:pt x="153" y="527"/>
                  </a:lnTo>
                  <a:lnTo>
                    <a:pt x="151" y="532"/>
                  </a:lnTo>
                  <a:lnTo>
                    <a:pt x="152" y="538"/>
                  </a:lnTo>
                  <a:lnTo>
                    <a:pt x="155" y="547"/>
                  </a:lnTo>
                  <a:lnTo>
                    <a:pt x="157" y="555"/>
                  </a:lnTo>
                  <a:lnTo>
                    <a:pt x="160" y="557"/>
                  </a:lnTo>
                  <a:lnTo>
                    <a:pt x="165" y="559"/>
                  </a:lnTo>
                  <a:lnTo>
                    <a:pt x="170" y="563"/>
                  </a:lnTo>
                  <a:lnTo>
                    <a:pt x="173" y="567"/>
                  </a:lnTo>
                  <a:lnTo>
                    <a:pt x="174" y="569"/>
                  </a:lnTo>
                  <a:lnTo>
                    <a:pt x="173" y="584"/>
                  </a:lnTo>
                  <a:lnTo>
                    <a:pt x="156" y="589"/>
                  </a:lnTo>
                  <a:lnTo>
                    <a:pt x="155" y="591"/>
                  </a:lnTo>
                  <a:lnTo>
                    <a:pt x="153" y="595"/>
                  </a:lnTo>
                  <a:lnTo>
                    <a:pt x="152" y="600"/>
                  </a:lnTo>
                  <a:lnTo>
                    <a:pt x="156" y="602"/>
                  </a:lnTo>
                  <a:lnTo>
                    <a:pt x="160" y="605"/>
                  </a:lnTo>
                  <a:lnTo>
                    <a:pt x="166" y="607"/>
                  </a:lnTo>
                  <a:lnTo>
                    <a:pt x="171" y="608"/>
                  </a:lnTo>
                  <a:lnTo>
                    <a:pt x="173" y="609"/>
                  </a:lnTo>
                  <a:lnTo>
                    <a:pt x="171" y="615"/>
                  </a:lnTo>
                  <a:lnTo>
                    <a:pt x="182" y="629"/>
                  </a:lnTo>
                  <a:lnTo>
                    <a:pt x="182" y="631"/>
                  </a:lnTo>
                  <a:lnTo>
                    <a:pt x="183" y="636"/>
                  </a:lnTo>
                  <a:lnTo>
                    <a:pt x="186" y="643"/>
                  </a:lnTo>
                  <a:lnTo>
                    <a:pt x="187" y="647"/>
                  </a:lnTo>
                  <a:lnTo>
                    <a:pt x="190" y="653"/>
                  </a:lnTo>
                  <a:lnTo>
                    <a:pt x="196" y="660"/>
                  </a:lnTo>
                  <a:lnTo>
                    <a:pt x="205" y="666"/>
                  </a:lnTo>
                  <a:lnTo>
                    <a:pt x="214" y="667"/>
                  </a:lnTo>
                  <a:lnTo>
                    <a:pt x="224" y="663"/>
                  </a:lnTo>
                  <a:lnTo>
                    <a:pt x="233" y="659"/>
                  </a:lnTo>
                  <a:lnTo>
                    <a:pt x="240" y="654"/>
                  </a:lnTo>
                  <a:lnTo>
                    <a:pt x="243" y="648"/>
                  </a:lnTo>
                  <a:lnTo>
                    <a:pt x="244" y="650"/>
                  </a:lnTo>
                  <a:lnTo>
                    <a:pt x="246" y="659"/>
                  </a:lnTo>
                  <a:lnTo>
                    <a:pt x="246" y="670"/>
                  </a:lnTo>
                  <a:lnTo>
                    <a:pt x="244" y="681"/>
                  </a:lnTo>
                  <a:lnTo>
                    <a:pt x="242" y="690"/>
                  </a:lnTo>
                  <a:lnTo>
                    <a:pt x="239" y="699"/>
                  </a:lnTo>
                  <a:lnTo>
                    <a:pt x="235" y="706"/>
                  </a:lnTo>
                  <a:lnTo>
                    <a:pt x="234" y="708"/>
                  </a:lnTo>
                  <a:lnTo>
                    <a:pt x="239" y="722"/>
                  </a:lnTo>
                  <a:lnTo>
                    <a:pt x="212" y="744"/>
                  </a:lnTo>
                  <a:lnTo>
                    <a:pt x="211" y="746"/>
                  </a:lnTo>
                  <a:lnTo>
                    <a:pt x="210" y="751"/>
                  </a:lnTo>
                  <a:lnTo>
                    <a:pt x="213" y="754"/>
                  </a:lnTo>
                  <a:lnTo>
                    <a:pt x="224" y="752"/>
                  </a:lnTo>
                  <a:lnTo>
                    <a:pt x="231" y="749"/>
                  </a:lnTo>
                  <a:lnTo>
                    <a:pt x="239" y="745"/>
                  </a:lnTo>
                  <a:lnTo>
                    <a:pt x="244" y="742"/>
                  </a:lnTo>
                  <a:lnTo>
                    <a:pt x="251" y="738"/>
                  </a:lnTo>
                  <a:lnTo>
                    <a:pt x="256" y="736"/>
                  </a:lnTo>
                  <a:lnTo>
                    <a:pt x="261" y="735"/>
                  </a:lnTo>
                  <a:lnTo>
                    <a:pt x="264" y="735"/>
                  </a:lnTo>
                  <a:lnTo>
                    <a:pt x="265" y="736"/>
                  </a:lnTo>
                  <a:lnTo>
                    <a:pt x="266" y="742"/>
                  </a:lnTo>
                  <a:lnTo>
                    <a:pt x="269" y="746"/>
                  </a:lnTo>
                  <a:lnTo>
                    <a:pt x="272" y="749"/>
                  </a:lnTo>
                  <a:lnTo>
                    <a:pt x="276" y="749"/>
                  </a:lnTo>
                  <a:lnTo>
                    <a:pt x="280" y="746"/>
                  </a:lnTo>
                  <a:lnTo>
                    <a:pt x="285" y="745"/>
                  </a:lnTo>
                  <a:lnTo>
                    <a:pt x="289" y="744"/>
                  </a:lnTo>
                  <a:lnTo>
                    <a:pt x="293" y="746"/>
                  </a:lnTo>
                  <a:lnTo>
                    <a:pt x="294" y="752"/>
                  </a:lnTo>
                  <a:lnTo>
                    <a:pt x="296" y="761"/>
                  </a:lnTo>
                  <a:lnTo>
                    <a:pt x="300" y="769"/>
                  </a:lnTo>
                  <a:lnTo>
                    <a:pt x="303" y="774"/>
                  </a:lnTo>
                  <a:lnTo>
                    <a:pt x="308" y="777"/>
                  </a:lnTo>
                  <a:lnTo>
                    <a:pt x="314" y="782"/>
                  </a:lnTo>
                  <a:lnTo>
                    <a:pt x="319" y="788"/>
                  </a:lnTo>
                  <a:lnTo>
                    <a:pt x="324" y="789"/>
                  </a:lnTo>
                  <a:lnTo>
                    <a:pt x="326" y="787"/>
                  </a:lnTo>
                  <a:lnTo>
                    <a:pt x="327" y="784"/>
                  </a:lnTo>
                  <a:lnTo>
                    <a:pt x="330" y="782"/>
                  </a:lnTo>
                  <a:lnTo>
                    <a:pt x="330" y="781"/>
                  </a:lnTo>
                  <a:lnTo>
                    <a:pt x="329" y="779"/>
                  </a:lnTo>
                  <a:lnTo>
                    <a:pt x="327" y="774"/>
                  </a:lnTo>
                  <a:lnTo>
                    <a:pt x="325" y="767"/>
                  </a:lnTo>
                  <a:lnTo>
                    <a:pt x="325" y="760"/>
                  </a:lnTo>
                  <a:lnTo>
                    <a:pt x="329" y="753"/>
                  </a:lnTo>
                  <a:lnTo>
                    <a:pt x="334" y="746"/>
                  </a:lnTo>
                  <a:lnTo>
                    <a:pt x="341" y="742"/>
                  </a:lnTo>
                  <a:lnTo>
                    <a:pt x="343" y="739"/>
                  </a:lnTo>
                  <a:lnTo>
                    <a:pt x="342" y="742"/>
                  </a:lnTo>
                  <a:lnTo>
                    <a:pt x="340" y="749"/>
                  </a:lnTo>
                  <a:lnTo>
                    <a:pt x="339" y="758"/>
                  </a:lnTo>
                  <a:lnTo>
                    <a:pt x="340" y="765"/>
                  </a:lnTo>
                  <a:lnTo>
                    <a:pt x="342" y="766"/>
                  </a:lnTo>
                  <a:lnTo>
                    <a:pt x="347" y="766"/>
                  </a:lnTo>
                  <a:lnTo>
                    <a:pt x="353" y="765"/>
                  </a:lnTo>
                  <a:lnTo>
                    <a:pt x="358" y="764"/>
                  </a:lnTo>
                  <a:lnTo>
                    <a:pt x="364" y="761"/>
                  </a:lnTo>
                  <a:lnTo>
                    <a:pt x="369" y="759"/>
                  </a:lnTo>
                  <a:lnTo>
                    <a:pt x="373" y="758"/>
                  </a:lnTo>
                  <a:lnTo>
                    <a:pt x="377" y="758"/>
                  </a:lnTo>
                  <a:lnTo>
                    <a:pt x="379" y="760"/>
                  </a:lnTo>
                  <a:lnTo>
                    <a:pt x="379" y="765"/>
                  </a:lnTo>
                  <a:lnTo>
                    <a:pt x="377" y="768"/>
                  </a:lnTo>
                  <a:lnTo>
                    <a:pt x="376" y="769"/>
                  </a:lnTo>
                  <a:lnTo>
                    <a:pt x="361" y="779"/>
                  </a:lnTo>
                  <a:lnTo>
                    <a:pt x="360" y="780"/>
                  </a:lnTo>
                  <a:lnTo>
                    <a:pt x="358" y="782"/>
                  </a:lnTo>
                  <a:lnTo>
                    <a:pt x="357" y="787"/>
                  </a:lnTo>
                  <a:lnTo>
                    <a:pt x="358" y="792"/>
                  </a:lnTo>
                  <a:lnTo>
                    <a:pt x="361" y="798"/>
                  </a:lnTo>
                  <a:lnTo>
                    <a:pt x="358" y="802"/>
                  </a:lnTo>
                  <a:lnTo>
                    <a:pt x="356" y="803"/>
                  </a:lnTo>
                  <a:lnTo>
                    <a:pt x="355" y="804"/>
                  </a:lnTo>
                  <a:lnTo>
                    <a:pt x="354" y="805"/>
                  </a:lnTo>
                  <a:lnTo>
                    <a:pt x="352" y="807"/>
                  </a:lnTo>
                  <a:lnTo>
                    <a:pt x="348" y="811"/>
                  </a:lnTo>
                  <a:lnTo>
                    <a:pt x="347" y="814"/>
                  </a:lnTo>
                  <a:lnTo>
                    <a:pt x="346" y="819"/>
                  </a:lnTo>
                  <a:lnTo>
                    <a:pt x="343" y="828"/>
                  </a:lnTo>
                  <a:lnTo>
                    <a:pt x="342" y="836"/>
                  </a:lnTo>
                  <a:lnTo>
                    <a:pt x="341" y="840"/>
                  </a:lnTo>
                  <a:lnTo>
                    <a:pt x="317" y="845"/>
                  </a:lnTo>
                  <a:lnTo>
                    <a:pt x="316" y="847"/>
                  </a:lnTo>
                  <a:lnTo>
                    <a:pt x="312" y="850"/>
                  </a:lnTo>
                  <a:lnTo>
                    <a:pt x="308" y="855"/>
                  </a:lnTo>
                  <a:lnTo>
                    <a:pt x="304" y="857"/>
                  </a:lnTo>
                  <a:lnTo>
                    <a:pt x="301" y="858"/>
                  </a:lnTo>
                  <a:lnTo>
                    <a:pt x="297" y="859"/>
                  </a:lnTo>
                  <a:lnTo>
                    <a:pt x="294" y="860"/>
                  </a:lnTo>
                  <a:lnTo>
                    <a:pt x="293" y="860"/>
                  </a:lnTo>
                  <a:lnTo>
                    <a:pt x="277" y="873"/>
                  </a:lnTo>
                  <a:lnTo>
                    <a:pt x="277" y="874"/>
                  </a:lnTo>
                  <a:lnTo>
                    <a:pt x="276" y="878"/>
                  </a:lnTo>
                  <a:lnTo>
                    <a:pt x="274" y="882"/>
                  </a:lnTo>
                  <a:lnTo>
                    <a:pt x="273" y="886"/>
                  </a:lnTo>
                  <a:lnTo>
                    <a:pt x="271" y="889"/>
                  </a:lnTo>
                  <a:lnTo>
                    <a:pt x="269" y="893"/>
                  </a:lnTo>
                  <a:lnTo>
                    <a:pt x="264" y="896"/>
                  </a:lnTo>
                  <a:lnTo>
                    <a:pt x="261" y="896"/>
                  </a:lnTo>
                  <a:lnTo>
                    <a:pt x="256" y="895"/>
                  </a:lnTo>
                  <a:lnTo>
                    <a:pt x="250" y="894"/>
                  </a:lnTo>
                  <a:lnTo>
                    <a:pt x="246" y="893"/>
                  </a:lnTo>
                  <a:lnTo>
                    <a:pt x="242" y="893"/>
                  </a:lnTo>
                  <a:lnTo>
                    <a:pt x="238" y="894"/>
                  </a:lnTo>
                  <a:lnTo>
                    <a:pt x="233" y="897"/>
                  </a:lnTo>
                  <a:lnTo>
                    <a:pt x="228" y="901"/>
                  </a:lnTo>
                  <a:lnTo>
                    <a:pt x="227" y="902"/>
                  </a:lnTo>
                  <a:lnTo>
                    <a:pt x="218" y="910"/>
                  </a:lnTo>
                  <a:lnTo>
                    <a:pt x="163" y="920"/>
                  </a:lnTo>
                  <a:lnTo>
                    <a:pt x="163" y="922"/>
                  </a:lnTo>
                  <a:lnTo>
                    <a:pt x="162" y="926"/>
                  </a:lnTo>
                  <a:lnTo>
                    <a:pt x="160" y="930"/>
                  </a:lnTo>
                  <a:lnTo>
                    <a:pt x="160" y="933"/>
                  </a:lnTo>
                  <a:lnTo>
                    <a:pt x="162" y="935"/>
                  </a:lnTo>
                  <a:lnTo>
                    <a:pt x="164" y="939"/>
                  </a:lnTo>
                  <a:lnTo>
                    <a:pt x="164" y="941"/>
                  </a:lnTo>
                  <a:lnTo>
                    <a:pt x="160" y="941"/>
                  </a:lnTo>
                  <a:lnTo>
                    <a:pt x="155" y="940"/>
                  </a:lnTo>
                  <a:lnTo>
                    <a:pt x="151" y="940"/>
                  </a:lnTo>
                  <a:lnTo>
                    <a:pt x="149" y="940"/>
                  </a:lnTo>
                  <a:lnTo>
                    <a:pt x="148" y="940"/>
                  </a:lnTo>
                  <a:lnTo>
                    <a:pt x="145" y="945"/>
                  </a:lnTo>
                  <a:lnTo>
                    <a:pt x="134" y="942"/>
                  </a:lnTo>
                  <a:lnTo>
                    <a:pt x="140" y="932"/>
                  </a:lnTo>
                  <a:lnTo>
                    <a:pt x="124" y="931"/>
                  </a:lnTo>
                  <a:lnTo>
                    <a:pt x="120" y="932"/>
                  </a:lnTo>
                  <a:lnTo>
                    <a:pt x="114" y="933"/>
                  </a:lnTo>
                  <a:lnTo>
                    <a:pt x="106" y="936"/>
                  </a:lnTo>
                  <a:lnTo>
                    <a:pt x="100" y="940"/>
                  </a:lnTo>
                  <a:lnTo>
                    <a:pt x="96" y="945"/>
                  </a:lnTo>
                  <a:lnTo>
                    <a:pt x="92" y="948"/>
                  </a:lnTo>
                  <a:lnTo>
                    <a:pt x="87" y="951"/>
                  </a:lnTo>
                  <a:lnTo>
                    <a:pt x="80" y="956"/>
                  </a:lnTo>
                  <a:lnTo>
                    <a:pt x="74" y="960"/>
                  </a:lnTo>
                  <a:lnTo>
                    <a:pt x="73" y="963"/>
                  </a:lnTo>
                  <a:lnTo>
                    <a:pt x="74" y="965"/>
                  </a:lnTo>
                  <a:lnTo>
                    <a:pt x="74" y="966"/>
                  </a:lnTo>
                  <a:lnTo>
                    <a:pt x="72" y="966"/>
                  </a:lnTo>
                  <a:lnTo>
                    <a:pt x="67" y="968"/>
                  </a:lnTo>
                  <a:lnTo>
                    <a:pt x="61" y="968"/>
                  </a:lnTo>
                  <a:lnTo>
                    <a:pt x="58" y="969"/>
                  </a:lnTo>
                  <a:lnTo>
                    <a:pt x="56" y="970"/>
                  </a:lnTo>
                  <a:lnTo>
                    <a:pt x="51" y="971"/>
                  </a:lnTo>
                  <a:lnTo>
                    <a:pt x="45" y="972"/>
                  </a:lnTo>
                  <a:lnTo>
                    <a:pt x="38" y="975"/>
                  </a:lnTo>
                  <a:lnTo>
                    <a:pt x="33" y="976"/>
                  </a:lnTo>
                  <a:lnTo>
                    <a:pt x="27" y="978"/>
                  </a:lnTo>
                  <a:lnTo>
                    <a:pt x="23" y="979"/>
                  </a:lnTo>
                  <a:lnTo>
                    <a:pt x="22" y="979"/>
                  </a:lnTo>
                  <a:lnTo>
                    <a:pt x="19" y="981"/>
                  </a:lnTo>
                  <a:lnTo>
                    <a:pt x="12" y="986"/>
                  </a:lnTo>
                  <a:lnTo>
                    <a:pt x="4" y="992"/>
                  </a:lnTo>
                  <a:lnTo>
                    <a:pt x="0" y="996"/>
                  </a:lnTo>
                  <a:lnTo>
                    <a:pt x="3" y="999"/>
                  </a:lnTo>
                  <a:lnTo>
                    <a:pt x="7" y="1000"/>
                  </a:lnTo>
                  <a:lnTo>
                    <a:pt x="12" y="1001"/>
                  </a:lnTo>
                  <a:lnTo>
                    <a:pt x="14" y="1001"/>
                  </a:lnTo>
                  <a:lnTo>
                    <a:pt x="16" y="1000"/>
                  </a:lnTo>
                  <a:lnTo>
                    <a:pt x="21" y="998"/>
                  </a:lnTo>
                  <a:lnTo>
                    <a:pt x="27" y="995"/>
                  </a:lnTo>
                  <a:lnTo>
                    <a:pt x="29" y="996"/>
                  </a:lnTo>
                  <a:lnTo>
                    <a:pt x="31" y="998"/>
                  </a:lnTo>
                  <a:lnTo>
                    <a:pt x="36" y="1000"/>
                  </a:lnTo>
                  <a:lnTo>
                    <a:pt x="39" y="1001"/>
                  </a:lnTo>
                  <a:lnTo>
                    <a:pt x="42" y="1001"/>
                  </a:lnTo>
                  <a:lnTo>
                    <a:pt x="53" y="987"/>
                  </a:lnTo>
                  <a:lnTo>
                    <a:pt x="60" y="998"/>
                  </a:lnTo>
                  <a:lnTo>
                    <a:pt x="79" y="994"/>
                  </a:lnTo>
                  <a:lnTo>
                    <a:pt x="97" y="976"/>
                  </a:lnTo>
                  <a:lnTo>
                    <a:pt x="115" y="963"/>
                  </a:lnTo>
                  <a:lnTo>
                    <a:pt x="111" y="975"/>
                  </a:lnTo>
                  <a:lnTo>
                    <a:pt x="102" y="985"/>
                  </a:lnTo>
                  <a:lnTo>
                    <a:pt x="104" y="985"/>
                  </a:lnTo>
                  <a:lnTo>
                    <a:pt x="110" y="986"/>
                  </a:lnTo>
                  <a:lnTo>
                    <a:pt x="118" y="985"/>
                  </a:lnTo>
                  <a:lnTo>
                    <a:pt x="124" y="981"/>
                  </a:lnTo>
                  <a:lnTo>
                    <a:pt x="129" y="977"/>
                  </a:lnTo>
                  <a:lnTo>
                    <a:pt x="136" y="972"/>
                  </a:lnTo>
                  <a:lnTo>
                    <a:pt x="141" y="969"/>
                  </a:lnTo>
                  <a:lnTo>
                    <a:pt x="143" y="968"/>
                  </a:lnTo>
                  <a:lnTo>
                    <a:pt x="165" y="968"/>
                  </a:lnTo>
                  <a:lnTo>
                    <a:pt x="165" y="966"/>
                  </a:lnTo>
                  <a:lnTo>
                    <a:pt x="166" y="962"/>
                  </a:lnTo>
                  <a:lnTo>
                    <a:pt x="168" y="957"/>
                  </a:lnTo>
                  <a:lnTo>
                    <a:pt x="171" y="951"/>
                  </a:lnTo>
                  <a:lnTo>
                    <a:pt x="175" y="949"/>
                  </a:lnTo>
                  <a:lnTo>
                    <a:pt x="179" y="951"/>
                  </a:lnTo>
                  <a:lnTo>
                    <a:pt x="181" y="955"/>
                  </a:lnTo>
                  <a:lnTo>
                    <a:pt x="182" y="956"/>
                  </a:lnTo>
                  <a:lnTo>
                    <a:pt x="185" y="966"/>
                  </a:lnTo>
                  <a:lnTo>
                    <a:pt x="196" y="966"/>
                  </a:lnTo>
                  <a:lnTo>
                    <a:pt x="196" y="965"/>
                  </a:lnTo>
                  <a:lnTo>
                    <a:pt x="197" y="961"/>
                  </a:lnTo>
                  <a:lnTo>
                    <a:pt x="200" y="957"/>
                  </a:lnTo>
                  <a:lnTo>
                    <a:pt x="202" y="955"/>
                  </a:lnTo>
                  <a:lnTo>
                    <a:pt x="204" y="954"/>
                  </a:lnTo>
                  <a:lnTo>
                    <a:pt x="209" y="953"/>
                  </a:lnTo>
                  <a:lnTo>
                    <a:pt x="216" y="951"/>
                  </a:lnTo>
                  <a:lnTo>
                    <a:pt x="223" y="950"/>
                  </a:lnTo>
                  <a:lnTo>
                    <a:pt x="229" y="948"/>
                  </a:lnTo>
                  <a:lnTo>
                    <a:pt x="236" y="947"/>
                  </a:lnTo>
                  <a:lnTo>
                    <a:pt x="241" y="945"/>
                  </a:lnTo>
                  <a:lnTo>
                    <a:pt x="244" y="943"/>
                  </a:lnTo>
                  <a:lnTo>
                    <a:pt x="250" y="942"/>
                  </a:lnTo>
                  <a:lnTo>
                    <a:pt x="256" y="945"/>
                  </a:lnTo>
                  <a:lnTo>
                    <a:pt x="261" y="947"/>
                  </a:lnTo>
                  <a:lnTo>
                    <a:pt x="263" y="948"/>
                  </a:lnTo>
                  <a:lnTo>
                    <a:pt x="265" y="947"/>
                  </a:lnTo>
                  <a:lnTo>
                    <a:pt x="270" y="943"/>
                  </a:lnTo>
                  <a:lnTo>
                    <a:pt x="274" y="940"/>
                  </a:lnTo>
                  <a:lnTo>
                    <a:pt x="277" y="938"/>
                  </a:lnTo>
                  <a:lnTo>
                    <a:pt x="274" y="935"/>
                  </a:lnTo>
                  <a:lnTo>
                    <a:pt x="271" y="932"/>
                  </a:lnTo>
                  <a:lnTo>
                    <a:pt x="267" y="930"/>
                  </a:lnTo>
                  <a:lnTo>
                    <a:pt x="266" y="927"/>
                  </a:lnTo>
                  <a:lnTo>
                    <a:pt x="271" y="925"/>
                  </a:lnTo>
                  <a:lnTo>
                    <a:pt x="279" y="923"/>
                  </a:lnTo>
                  <a:lnTo>
                    <a:pt x="288" y="922"/>
                  </a:lnTo>
                  <a:lnTo>
                    <a:pt x="296" y="923"/>
                  </a:lnTo>
                  <a:lnTo>
                    <a:pt x="303" y="925"/>
                  </a:lnTo>
                  <a:lnTo>
                    <a:pt x="309" y="925"/>
                  </a:lnTo>
                  <a:lnTo>
                    <a:pt x="314" y="924"/>
                  </a:lnTo>
                  <a:lnTo>
                    <a:pt x="315" y="920"/>
                  </a:lnTo>
                  <a:lnTo>
                    <a:pt x="311" y="917"/>
                  </a:lnTo>
                  <a:lnTo>
                    <a:pt x="307" y="913"/>
                  </a:lnTo>
                  <a:lnTo>
                    <a:pt x="302" y="912"/>
                  </a:lnTo>
                  <a:lnTo>
                    <a:pt x="300" y="911"/>
                  </a:lnTo>
                  <a:lnTo>
                    <a:pt x="331" y="902"/>
                  </a:lnTo>
                  <a:lnTo>
                    <a:pt x="331" y="901"/>
                  </a:lnTo>
                  <a:lnTo>
                    <a:pt x="333" y="898"/>
                  </a:lnTo>
                  <a:lnTo>
                    <a:pt x="334" y="895"/>
                  </a:lnTo>
                  <a:lnTo>
                    <a:pt x="335" y="893"/>
                  </a:lnTo>
                  <a:lnTo>
                    <a:pt x="339" y="892"/>
                  </a:lnTo>
                  <a:lnTo>
                    <a:pt x="346" y="892"/>
                  </a:lnTo>
                  <a:lnTo>
                    <a:pt x="353" y="892"/>
                  </a:lnTo>
                  <a:lnTo>
                    <a:pt x="358" y="890"/>
                  </a:lnTo>
                  <a:lnTo>
                    <a:pt x="363" y="887"/>
                  </a:lnTo>
                  <a:lnTo>
                    <a:pt x="368" y="881"/>
                  </a:lnTo>
                  <a:lnTo>
                    <a:pt x="372" y="878"/>
                  </a:lnTo>
                  <a:lnTo>
                    <a:pt x="373" y="875"/>
                  </a:lnTo>
                  <a:lnTo>
                    <a:pt x="393" y="874"/>
                  </a:lnTo>
                  <a:lnTo>
                    <a:pt x="395" y="870"/>
                  </a:lnTo>
                  <a:lnTo>
                    <a:pt x="400" y="859"/>
                  </a:lnTo>
                  <a:lnTo>
                    <a:pt x="407" y="849"/>
                  </a:lnTo>
                  <a:lnTo>
                    <a:pt x="413" y="842"/>
                  </a:lnTo>
                  <a:lnTo>
                    <a:pt x="416" y="841"/>
                  </a:lnTo>
                  <a:lnTo>
                    <a:pt x="422" y="839"/>
                  </a:lnTo>
                  <a:lnTo>
                    <a:pt x="430" y="836"/>
                  </a:lnTo>
                  <a:lnTo>
                    <a:pt x="438" y="834"/>
                  </a:lnTo>
                  <a:lnTo>
                    <a:pt x="446" y="833"/>
                  </a:lnTo>
                  <a:lnTo>
                    <a:pt x="453" y="830"/>
                  </a:lnTo>
                  <a:lnTo>
                    <a:pt x="459" y="829"/>
                  </a:lnTo>
                  <a:lnTo>
                    <a:pt x="461" y="829"/>
                  </a:lnTo>
                  <a:lnTo>
                    <a:pt x="463" y="827"/>
                  </a:lnTo>
                  <a:lnTo>
                    <a:pt x="467" y="821"/>
                  </a:lnTo>
                  <a:lnTo>
                    <a:pt x="471" y="813"/>
                  </a:lnTo>
                  <a:lnTo>
                    <a:pt x="476" y="805"/>
                  </a:lnTo>
                  <a:lnTo>
                    <a:pt x="483" y="796"/>
                  </a:lnTo>
                  <a:lnTo>
                    <a:pt x="491" y="787"/>
                  </a:lnTo>
                  <a:lnTo>
                    <a:pt x="498" y="781"/>
                  </a:lnTo>
                  <a:lnTo>
                    <a:pt x="500" y="779"/>
                  </a:lnTo>
                  <a:lnTo>
                    <a:pt x="501" y="754"/>
                  </a:lnTo>
                  <a:lnTo>
                    <a:pt x="500" y="753"/>
                  </a:lnTo>
                  <a:lnTo>
                    <a:pt x="497" y="749"/>
                  </a:lnTo>
                  <a:lnTo>
                    <a:pt x="491" y="745"/>
                  </a:lnTo>
                  <a:lnTo>
                    <a:pt x="485" y="743"/>
                  </a:lnTo>
                  <a:lnTo>
                    <a:pt x="481" y="742"/>
                  </a:lnTo>
                  <a:lnTo>
                    <a:pt x="477" y="738"/>
                  </a:lnTo>
                  <a:lnTo>
                    <a:pt x="477" y="734"/>
                  </a:lnTo>
                  <a:lnTo>
                    <a:pt x="481" y="729"/>
                  </a:lnTo>
                  <a:lnTo>
                    <a:pt x="489" y="723"/>
                  </a:lnTo>
                  <a:lnTo>
                    <a:pt x="498" y="719"/>
                  </a:lnTo>
                  <a:lnTo>
                    <a:pt x="506" y="713"/>
                  </a:lnTo>
                  <a:lnTo>
                    <a:pt x="510" y="710"/>
                  </a:lnTo>
                  <a:lnTo>
                    <a:pt x="514" y="705"/>
                  </a:lnTo>
                  <a:lnTo>
                    <a:pt x="519" y="699"/>
                  </a:lnTo>
                  <a:lnTo>
                    <a:pt x="522" y="695"/>
                  </a:lnTo>
                  <a:lnTo>
                    <a:pt x="523" y="689"/>
                  </a:lnTo>
                  <a:lnTo>
                    <a:pt x="524" y="682"/>
                  </a:lnTo>
                  <a:lnTo>
                    <a:pt x="527" y="674"/>
                  </a:lnTo>
                  <a:lnTo>
                    <a:pt x="531" y="666"/>
                  </a:lnTo>
                  <a:lnTo>
                    <a:pt x="538" y="659"/>
                  </a:lnTo>
                  <a:lnTo>
                    <a:pt x="548" y="652"/>
                  </a:lnTo>
                  <a:lnTo>
                    <a:pt x="558" y="644"/>
                  </a:lnTo>
                  <a:lnTo>
                    <a:pt x="565" y="636"/>
                  </a:lnTo>
                  <a:lnTo>
                    <a:pt x="569" y="630"/>
                  </a:lnTo>
                  <a:lnTo>
                    <a:pt x="573" y="628"/>
                  </a:lnTo>
                  <a:lnTo>
                    <a:pt x="578" y="627"/>
                  </a:lnTo>
                  <a:lnTo>
                    <a:pt x="585" y="624"/>
                  </a:lnTo>
                  <a:lnTo>
                    <a:pt x="593" y="622"/>
                  </a:lnTo>
                  <a:lnTo>
                    <a:pt x="601" y="620"/>
                  </a:lnTo>
                  <a:lnTo>
                    <a:pt x="608" y="618"/>
                  </a:lnTo>
                  <a:lnTo>
                    <a:pt x="613" y="617"/>
                  </a:lnTo>
                  <a:lnTo>
                    <a:pt x="615" y="617"/>
                  </a:lnTo>
                  <a:lnTo>
                    <a:pt x="614" y="618"/>
                  </a:lnTo>
                  <a:lnTo>
                    <a:pt x="613" y="622"/>
                  </a:lnTo>
                  <a:lnTo>
                    <a:pt x="611" y="625"/>
                  </a:lnTo>
                  <a:lnTo>
                    <a:pt x="609" y="628"/>
                  </a:lnTo>
                  <a:lnTo>
                    <a:pt x="611" y="631"/>
                  </a:lnTo>
                  <a:lnTo>
                    <a:pt x="615" y="635"/>
                  </a:lnTo>
                  <a:lnTo>
                    <a:pt x="620" y="638"/>
                  </a:lnTo>
                  <a:lnTo>
                    <a:pt x="622" y="642"/>
                  </a:lnTo>
                  <a:lnTo>
                    <a:pt x="620" y="644"/>
                  </a:lnTo>
                  <a:lnTo>
                    <a:pt x="615" y="645"/>
                  </a:lnTo>
                  <a:lnTo>
                    <a:pt x="609" y="646"/>
                  </a:lnTo>
                  <a:lnTo>
                    <a:pt x="607" y="646"/>
                  </a:lnTo>
                  <a:lnTo>
                    <a:pt x="590" y="657"/>
                  </a:lnTo>
                  <a:lnTo>
                    <a:pt x="578" y="652"/>
                  </a:lnTo>
                  <a:lnTo>
                    <a:pt x="577" y="652"/>
                  </a:lnTo>
                  <a:lnTo>
                    <a:pt x="576" y="652"/>
                  </a:lnTo>
                  <a:lnTo>
                    <a:pt x="574" y="653"/>
                  </a:lnTo>
                  <a:lnTo>
                    <a:pt x="573" y="657"/>
                  </a:lnTo>
                  <a:lnTo>
                    <a:pt x="570" y="662"/>
                  </a:lnTo>
                  <a:lnTo>
                    <a:pt x="567" y="667"/>
                  </a:lnTo>
                  <a:lnTo>
                    <a:pt x="563" y="671"/>
                  </a:lnTo>
                  <a:lnTo>
                    <a:pt x="562" y="673"/>
                  </a:lnTo>
                  <a:lnTo>
                    <a:pt x="561" y="673"/>
                  </a:lnTo>
                  <a:lnTo>
                    <a:pt x="559" y="675"/>
                  </a:lnTo>
                  <a:lnTo>
                    <a:pt x="555" y="677"/>
                  </a:lnTo>
                  <a:lnTo>
                    <a:pt x="554" y="682"/>
                  </a:lnTo>
                  <a:lnTo>
                    <a:pt x="553" y="691"/>
                  </a:lnTo>
                  <a:lnTo>
                    <a:pt x="551" y="704"/>
                  </a:lnTo>
                  <a:lnTo>
                    <a:pt x="550" y="716"/>
                  </a:lnTo>
                  <a:lnTo>
                    <a:pt x="551" y="724"/>
                  </a:lnTo>
                  <a:lnTo>
                    <a:pt x="554" y="728"/>
                  </a:lnTo>
                  <a:lnTo>
                    <a:pt x="560" y="727"/>
                  </a:lnTo>
                  <a:lnTo>
                    <a:pt x="563" y="726"/>
                  </a:lnTo>
                  <a:lnTo>
                    <a:pt x="566" y="724"/>
                  </a:lnTo>
                  <a:lnTo>
                    <a:pt x="563" y="736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50"/>
                  </a:lnTo>
                  <a:lnTo>
                    <a:pt x="550" y="756"/>
                  </a:lnTo>
                  <a:lnTo>
                    <a:pt x="554" y="758"/>
                  </a:lnTo>
                  <a:lnTo>
                    <a:pt x="558" y="757"/>
                  </a:lnTo>
                  <a:lnTo>
                    <a:pt x="562" y="756"/>
                  </a:lnTo>
                  <a:lnTo>
                    <a:pt x="568" y="753"/>
                  </a:lnTo>
                  <a:lnTo>
                    <a:pt x="575" y="751"/>
                  </a:lnTo>
                  <a:lnTo>
                    <a:pt x="581" y="749"/>
                  </a:lnTo>
                  <a:lnTo>
                    <a:pt x="585" y="746"/>
                  </a:lnTo>
                  <a:lnTo>
                    <a:pt x="589" y="745"/>
                  </a:lnTo>
                  <a:lnTo>
                    <a:pt x="590" y="744"/>
                  </a:lnTo>
                  <a:lnTo>
                    <a:pt x="592" y="734"/>
                  </a:lnTo>
                  <a:lnTo>
                    <a:pt x="603" y="736"/>
                  </a:lnTo>
                  <a:lnTo>
                    <a:pt x="616" y="703"/>
                  </a:lnTo>
                  <a:lnTo>
                    <a:pt x="628" y="708"/>
                  </a:lnTo>
                  <a:lnTo>
                    <a:pt x="642" y="710"/>
                  </a:lnTo>
                  <a:lnTo>
                    <a:pt x="654" y="704"/>
                  </a:lnTo>
                  <a:lnTo>
                    <a:pt x="654" y="700"/>
                  </a:lnTo>
                  <a:lnTo>
                    <a:pt x="653" y="693"/>
                  </a:lnTo>
                  <a:lnTo>
                    <a:pt x="652" y="685"/>
                  </a:lnTo>
                  <a:lnTo>
                    <a:pt x="653" y="681"/>
                  </a:lnTo>
                  <a:lnTo>
                    <a:pt x="656" y="677"/>
                  </a:lnTo>
                  <a:lnTo>
                    <a:pt x="659" y="673"/>
                  </a:lnTo>
                  <a:lnTo>
                    <a:pt x="661" y="669"/>
                  </a:lnTo>
                  <a:lnTo>
                    <a:pt x="662" y="668"/>
                  </a:lnTo>
                  <a:lnTo>
                    <a:pt x="662" y="667"/>
                  </a:lnTo>
                  <a:lnTo>
                    <a:pt x="662" y="663"/>
                  </a:lnTo>
                  <a:lnTo>
                    <a:pt x="660" y="660"/>
                  </a:lnTo>
                  <a:lnTo>
                    <a:pt x="658" y="659"/>
                  </a:lnTo>
                  <a:lnTo>
                    <a:pt x="654" y="660"/>
                  </a:lnTo>
                  <a:lnTo>
                    <a:pt x="652" y="662"/>
                  </a:lnTo>
                  <a:lnTo>
                    <a:pt x="650" y="665"/>
                  </a:lnTo>
                  <a:lnTo>
                    <a:pt x="649" y="666"/>
                  </a:lnTo>
                  <a:lnTo>
                    <a:pt x="649" y="655"/>
                  </a:lnTo>
                  <a:lnTo>
                    <a:pt x="661" y="636"/>
                  </a:lnTo>
                  <a:lnTo>
                    <a:pt x="676" y="633"/>
                  </a:lnTo>
                  <a:lnTo>
                    <a:pt x="698" y="635"/>
                  </a:lnTo>
                  <a:lnTo>
                    <a:pt x="700" y="632"/>
                  </a:lnTo>
                  <a:lnTo>
                    <a:pt x="705" y="628"/>
                  </a:lnTo>
                  <a:lnTo>
                    <a:pt x="710" y="625"/>
                  </a:lnTo>
                  <a:lnTo>
                    <a:pt x="713" y="629"/>
                  </a:lnTo>
                  <a:lnTo>
                    <a:pt x="713" y="637"/>
                  </a:lnTo>
                  <a:lnTo>
                    <a:pt x="712" y="645"/>
                  </a:lnTo>
                  <a:lnTo>
                    <a:pt x="711" y="652"/>
                  </a:lnTo>
                  <a:lnTo>
                    <a:pt x="711" y="654"/>
                  </a:lnTo>
                  <a:lnTo>
                    <a:pt x="727" y="667"/>
                  </a:lnTo>
                  <a:lnTo>
                    <a:pt x="758" y="675"/>
                  </a:lnTo>
                  <a:lnTo>
                    <a:pt x="759" y="680"/>
                  </a:lnTo>
                  <a:lnTo>
                    <a:pt x="763" y="689"/>
                  </a:lnTo>
                  <a:lnTo>
                    <a:pt x="767" y="699"/>
                  </a:lnTo>
                  <a:lnTo>
                    <a:pt x="771" y="704"/>
                  </a:lnTo>
                  <a:lnTo>
                    <a:pt x="773" y="704"/>
                  </a:lnTo>
                  <a:lnTo>
                    <a:pt x="779" y="704"/>
                  </a:lnTo>
                  <a:lnTo>
                    <a:pt x="785" y="705"/>
                  </a:lnTo>
                  <a:lnTo>
                    <a:pt x="791" y="705"/>
                  </a:lnTo>
                  <a:lnTo>
                    <a:pt x="798" y="705"/>
                  </a:lnTo>
                  <a:lnTo>
                    <a:pt x="804" y="706"/>
                  </a:lnTo>
                  <a:lnTo>
                    <a:pt x="809" y="706"/>
                  </a:lnTo>
                  <a:lnTo>
                    <a:pt x="810" y="706"/>
                  </a:lnTo>
                  <a:lnTo>
                    <a:pt x="836" y="690"/>
                  </a:lnTo>
                  <a:lnTo>
                    <a:pt x="839" y="693"/>
                  </a:lnTo>
                  <a:lnTo>
                    <a:pt x="846" y="700"/>
                  </a:lnTo>
                  <a:lnTo>
                    <a:pt x="854" y="708"/>
                  </a:lnTo>
                  <a:lnTo>
                    <a:pt x="859" y="712"/>
                  </a:lnTo>
                  <a:lnTo>
                    <a:pt x="863" y="712"/>
                  </a:lnTo>
                  <a:lnTo>
                    <a:pt x="867" y="713"/>
                  </a:lnTo>
                  <a:lnTo>
                    <a:pt x="873" y="713"/>
                  </a:lnTo>
                  <a:lnTo>
                    <a:pt x="879" y="713"/>
                  </a:lnTo>
                  <a:lnTo>
                    <a:pt x="885" y="714"/>
                  </a:lnTo>
                  <a:lnTo>
                    <a:pt x="889" y="714"/>
                  </a:lnTo>
                  <a:lnTo>
                    <a:pt x="893" y="714"/>
                  </a:lnTo>
                  <a:lnTo>
                    <a:pt x="894" y="714"/>
                  </a:lnTo>
                  <a:lnTo>
                    <a:pt x="896" y="713"/>
                  </a:lnTo>
                  <a:lnTo>
                    <a:pt x="901" y="710"/>
                  </a:lnTo>
                  <a:lnTo>
                    <a:pt x="907" y="706"/>
                  </a:lnTo>
                  <a:lnTo>
                    <a:pt x="912" y="703"/>
                  </a:lnTo>
                  <a:lnTo>
                    <a:pt x="918" y="700"/>
                  </a:lnTo>
                  <a:lnTo>
                    <a:pt x="925" y="701"/>
                  </a:lnTo>
                  <a:lnTo>
                    <a:pt x="930" y="704"/>
                  </a:lnTo>
                  <a:lnTo>
                    <a:pt x="931" y="707"/>
                  </a:lnTo>
                  <a:lnTo>
                    <a:pt x="928" y="711"/>
                  </a:lnTo>
                  <a:lnTo>
                    <a:pt x="925" y="712"/>
                  </a:lnTo>
                  <a:lnTo>
                    <a:pt x="923" y="713"/>
                  </a:lnTo>
                  <a:lnTo>
                    <a:pt x="922" y="713"/>
                  </a:lnTo>
                  <a:lnTo>
                    <a:pt x="917" y="711"/>
                  </a:lnTo>
                  <a:lnTo>
                    <a:pt x="917" y="713"/>
                  </a:lnTo>
                  <a:lnTo>
                    <a:pt x="916" y="719"/>
                  </a:lnTo>
                  <a:lnTo>
                    <a:pt x="916" y="724"/>
                  </a:lnTo>
                  <a:lnTo>
                    <a:pt x="918" y="728"/>
                  </a:lnTo>
                  <a:lnTo>
                    <a:pt x="922" y="730"/>
                  </a:lnTo>
                  <a:lnTo>
                    <a:pt x="925" y="733"/>
                  </a:lnTo>
                  <a:lnTo>
                    <a:pt x="931" y="736"/>
                  </a:lnTo>
                  <a:lnTo>
                    <a:pt x="937" y="737"/>
                  </a:lnTo>
                  <a:lnTo>
                    <a:pt x="942" y="739"/>
                  </a:lnTo>
                  <a:lnTo>
                    <a:pt x="947" y="745"/>
                  </a:lnTo>
                  <a:lnTo>
                    <a:pt x="950" y="752"/>
                  </a:lnTo>
                  <a:lnTo>
                    <a:pt x="952" y="758"/>
                  </a:lnTo>
                  <a:lnTo>
                    <a:pt x="953" y="760"/>
                  </a:lnTo>
                  <a:lnTo>
                    <a:pt x="956" y="764"/>
                  </a:lnTo>
                  <a:lnTo>
                    <a:pt x="961" y="767"/>
                  </a:lnTo>
                  <a:lnTo>
                    <a:pt x="965" y="772"/>
                  </a:lnTo>
                  <a:lnTo>
                    <a:pt x="971" y="776"/>
                  </a:lnTo>
                  <a:lnTo>
                    <a:pt x="978" y="781"/>
                  </a:lnTo>
                  <a:lnTo>
                    <a:pt x="985" y="786"/>
                  </a:lnTo>
                  <a:lnTo>
                    <a:pt x="991" y="790"/>
                  </a:lnTo>
                  <a:lnTo>
                    <a:pt x="998" y="794"/>
                  </a:lnTo>
                  <a:lnTo>
                    <a:pt x="1004" y="798"/>
                  </a:lnTo>
                  <a:lnTo>
                    <a:pt x="1011" y="802"/>
                  </a:lnTo>
                  <a:lnTo>
                    <a:pt x="1019" y="805"/>
                  </a:lnTo>
                  <a:lnTo>
                    <a:pt x="1026" y="809"/>
                  </a:lnTo>
                  <a:lnTo>
                    <a:pt x="1033" y="810"/>
                  </a:lnTo>
                  <a:lnTo>
                    <a:pt x="1038" y="811"/>
                  </a:lnTo>
                  <a:lnTo>
                    <a:pt x="1042" y="810"/>
                  </a:lnTo>
                  <a:lnTo>
                    <a:pt x="1046" y="804"/>
                  </a:lnTo>
                  <a:lnTo>
                    <a:pt x="1046" y="796"/>
                  </a:lnTo>
                  <a:lnTo>
                    <a:pt x="1042" y="789"/>
                  </a:lnTo>
                  <a:lnTo>
                    <a:pt x="1041" y="786"/>
                  </a:lnTo>
                  <a:lnTo>
                    <a:pt x="1063" y="801"/>
                  </a:lnTo>
                  <a:lnTo>
                    <a:pt x="1064" y="801"/>
                  </a:lnTo>
                  <a:lnTo>
                    <a:pt x="1067" y="801"/>
                  </a:lnTo>
                  <a:lnTo>
                    <a:pt x="1069" y="799"/>
                  </a:lnTo>
                  <a:lnTo>
                    <a:pt x="1070" y="796"/>
                  </a:lnTo>
                  <a:lnTo>
                    <a:pt x="1066" y="789"/>
                  </a:lnTo>
                  <a:lnTo>
                    <a:pt x="1059" y="779"/>
                  </a:lnTo>
                  <a:lnTo>
                    <a:pt x="1051" y="769"/>
                  </a:lnTo>
                  <a:lnTo>
                    <a:pt x="1049" y="764"/>
                  </a:lnTo>
                  <a:lnTo>
                    <a:pt x="1054" y="764"/>
                  </a:lnTo>
                  <a:lnTo>
                    <a:pt x="1061" y="768"/>
                  </a:lnTo>
                  <a:lnTo>
                    <a:pt x="1068" y="775"/>
                  </a:lnTo>
                  <a:lnTo>
                    <a:pt x="1072" y="781"/>
                  </a:lnTo>
                  <a:lnTo>
                    <a:pt x="1075" y="787"/>
                  </a:lnTo>
                  <a:lnTo>
                    <a:pt x="1078" y="794"/>
                  </a:lnTo>
                  <a:lnTo>
                    <a:pt x="1084" y="799"/>
                  </a:lnTo>
                  <a:lnTo>
                    <a:pt x="1095" y="804"/>
                  </a:lnTo>
                  <a:lnTo>
                    <a:pt x="1107" y="806"/>
                  </a:lnTo>
                  <a:lnTo>
                    <a:pt x="1112" y="807"/>
                  </a:lnTo>
                  <a:lnTo>
                    <a:pt x="1114" y="807"/>
                  </a:lnTo>
                  <a:lnTo>
                    <a:pt x="1117" y="826"/>
                  </a:lnTo>
                  <a:lnTo>
                    <a:pt x="1115" y="835"/>
                  </a:lnTo>
                  <a:lnTo>
                    <a:pt x="1117" y="836"/>
                  </a:lnTo>
                  <a:lnTo>
                    <a:pt x="1122" y="841"/>
                  </a:lnTo>
                  <a:lnTo>
                    <a:pt x="1128" y="845"/>
                  </a:lnTo>
                  <a:lnTo>
                    <a:pt x="1132" y="849"/>
                  </a:lnTo>
                  <a:lnTo>
                    <a:pt x="1136" y="851"/>
                  </a:lnTo>
                  <a:lnTo>
                    <a:pt x="1139" y="854"/>
                  </a:lnTo>
                  <a:lnTo>
                    <a:pt x="1143" y="854"/>
                  </a:lnTo>
                  <a:lnTo>
                    <a:pt x="1146" y="852"/>
                  </a:lnTo>
                  <a:lnTo>
                    <a:pt x="1148" y="852"/>
                  </a:lnTo>
                  <a:lnTo>
                    <a:pt x="1154" y="855"/>
                  </a:lnTo>
                  <a:lnTo>
                    <a:pt x="1161" y="859"/>
                  </a:lnTo>
                  <a:lnTo>
                    <a:pt x="1168" y="865"/>
                  </a:lnTo>
                  <a:lnTo>
                    <a:pt x="1176" y="871"/>
                  </a:lnTo>
                  <a:lnTo>
                    <a:pt x="1183" y="878"/>
                  </a:lnTo>
                  <a:lnTo>
                    <a:pt x="1188" y="882"/>
                  </a:lnTo>
                  <a:lnTo>
                    <a:pt x="1191" y="886"/>
                  </a:lnTo>
                  <a:lnTo>
                    <a:pt x="1194" y="892"/>
                  </a:lnTo>
                  <a:lnTo>
                    <a:pt x="1199" y="897"/>
                  </a:lnTo>
                  <a:lnTo>
                    <a:pt x="1203" y="904"/>
                  </a:lnTo>
                  <a:lnTo>
                    <a:pt x="1205" y="910"/>
                  </a:lnTo>
                  <a:lnTo>
                    <a:pt x="1206" y="915"/>
                  </a:lnTo>
                  <a:lnTo>
                    <a:pt x="1209" y="919"/>
                  </a:lnTo>
                  <a:lnTo>
                    <a:pt x="1212" y="922"/>
                  </a:lnTo>
                  <a:lnTo>
                    <a:pt x="1214" y="919"/>
                  </a:lnTo>
                  <a:lnTo>
                    <a:pt x="1215" y="913"/>
                  </a:lnTo>
                  <a:lnTo>
                    <a:pt x="1216" y="908"/>
                  </a:lnTo>
                  <a:lnTo>
                    <a:pt x="1219" y="903"/>
                  </a:lnTo>
                  <a:lnTo>
                    <a:pt x="1222" y="902"/>
                  </a:lnTo>
                  <a:lnTo>
                    <a:pt x="1228" y="902"/>
                  </a:lnTo>
                  <a:lnTo>
                    <a:pt x="1235" y="904"/>
                  </a:lnTo>
                  <a:lnTo>
                    <a:pt x="1241" y="908"/>
                  </a:lnTo>
                  <a:lnTo>
                    <a:pt x="1243" y="912"/>
                  </a:lnTo>
                  <a:lnTo>
                    <a:pt x="1245" y="924"/>
                  </a:lnTo>
                  <a:lnTo>
                    <a:pt x="1249" y="941"/>
                  </a:lnTo>
                  <a:lnTo>
                    <a:pt x="1253" y="956"/>
                  </a:lnTo>
                  <a:lnTo>
                    <a:pt x="1254" y="963"/>
                  </a:lnTo>
                  <a:lnTo>
                    <a:pt x="1272" y="965"/>
                  </a:lnTo>
                  <a:lnTo>
                    <a:pt x="1273" y="961"/>
                  </a:lnTo>
                  <a:lnTo>
                    <a:pt x="1276" y="949"/>
                  </a:lnTo>
                  <a:lnTo>
                    <a:pt x="1280" y="936"/>
                  </a:lnTo>
                  <a:lnTo>
                    <a:pt x="1280" y="926"/>
                  </a:lnTo>
                  <a:lnTo>
                    <a:pt x="1275" y="913"/>
                  </a:lnTo>
                  <a:lnTo>
                    <a:pt x="1265" y="895"/>
                  </a:lnTo>
                  <a:lnTo>
                    <a:pt x="1254" y="879"/>
                  </a:lnTo>
                  <a:lnTo>
                    <a:pt x="1250" y="872"/>
                  </a:lnTo>
                  <a:lnTo>
                    <a:pt x="1249" y="872"/>
                  </a:lnTo>
                  <a:lnTo>
                    <a:pt x="1245" y="872"/>
                  </a:lnTo>
                  <a:lnTo>
                    <a:pt x="1241" y="872"/>
                  </a:lnTo>
                  <a:lnTo>
                    <a:pt x="1235" y="872"/>
                  </a:lnTo>
                  <a:lnTo>
                    <a:pt x="1229" y="872"/>
                  </a:lnTo>
                  <a:lnTo>
                    <a:pt x="1223" y="871"/>
                  </a:lnTo>
                  <a:lnTo>
                    <a:pt x="1219" y="870"/>
                  </a:lnTo>
                  <a:lnTo>
                    <a:pt x="1215" y="869"/>
                  </a:lnTo>
                  <a:lnTo>
                    <a:pt x="1212" y="865"/>
                  </a:lnTo>
                  <a:lnTo>
                    <a:pt x="1206" y="858"/>
                  </a:lnTo>
                  <a:lnTo>
                    <a:pt x="1199" y="849"/>
                  </a:lnTo>
                  <a:lnTo>
                    <a:pt x="1191" y="839"/>
                  </a:lnTo>
                  <a:lnTo>
                    <a:pt x="1183" y="828"/>
                  </a:lnTo>
                  <a:lnTo>
                    <a:pt x="1176" y="820"/>
                  </a:lnTo>
                  <a:lnTo>
                    <a:pt x="1170" y="814"/>
                  </a:lnTo>
                  <a:lnTo>
                    <a:pt x="1167" y="812"/>
                  </a:lnTo>
                  <a:lnTo>
                    <a:pt x="1163" y="810"/>
                  </a:lnTo>
                  <a:lnTo>
                    <a:pt x="1158" y="805"/>
                  </a:lnTo>
                  <a:lnTo>
                    <a:pt x="1151" y="798"/>
                  </a:lnTo>
                  <a:lnTo>
                    <a:pt x="1143" y="789"/>
                  </a:lnTo>
                  <a:lnTo>
                    <a:pt x="1135" y="781"/>
                  </a:lnTo>
                  <a:lnTo>
                    <a:pt x="1128" y="772"/>
                  </a:lnTo>
                  <a:lnTo>
                    <a:pt x="1122" y="766"/>
                  </a:lnTo>
                  <a:lnTo>
                    <a:pt x="1120" y="761"/>
                  </a:lnTo>
                  <a:lnTo>
                    <a:pt x="1117" y="758"/>
                  </a:lnTo>
                  <a:lnTo>
                    <a:pt x="1113" y="751"/>
                  </a:lnTo>
                  <a:lnTo>
                    <a:pt x="1106" y="744"/>
                  </a:lnTo>
                  <a:lnTo>
                    <a:pt x="1098" y="736"/>
                  </a:lnTo>
                  <a:lnTo>
                    <a:pt x="1090" y="728"/>
                  </a:lnTo>
                  <a:lnTo>
                    <a:pt x="1083" y="721"/>
                  </a:lnTo>
                  <a:lnTo>
                    <a:pt x="1077" y="716"/>
                  </a:lnTo>
                  <a:lnTo>
                    <a:pt x="1074" y="715"/>
                  </a:lnTo>
                  <a:lnTo>
                    <a:pt x="1068" y="711"/>
                  </a:lnTo>
                  <a:lnTo>
                    <a:pt x="1059" y="699"/>
                  </a:lnTo>
                  <a:lnTo>
                    <a:pt x="1049" y="688"/>
                  </a:lnTo>
                  <a:lnTo>
                    <a:pt x="1046" y="682"/>
                  </a:lnTo>
                  <a:lnTo>
                    <a:pt x="1007" y="722"/>
                  </a:lnTo>
                  <a:lnTo>
                    <a:pt x="1010" y="729"/>
                  </a:lnTo>
                  <a:lnTo>
                    <a:pt x="995" y="741"/>
                  </a:lnTo>
                  <a:lnTo>
                    <a:pt x="973" y="713"/>
                  </a:lnTo>
                  <a:lnTo>
                    <a:pt x="957" y="695"/>
                  </a:lnTo>
                  <a:lnTo>
                    <a:pt x="954" y="695"/>
                  </a:lnTo>
                  <a:lnTo>
                    <a:pt x="946" y="695"/>
                  </a:lnTo>
                  <a:lnTo>
                    <a:pt x="938" y="692"/>
                  </a:lnTo>
                  <a:lnTo>
                    <a:pt x="933" y="689"/>
                  </a:lnTo>
                  <a:lnTo>
                    <a:pt x="932" y="682"/>
                  </a:lnTo>
                  <a:lnTo>
                    <a:pt x="933" y="674"/>
                  </a:lnTo>
                  <a:lnTo>
                    <a:pt x="931" y="667"/>
                  </a:lnTo>
                  <a:lnTo>
                    <a:pt x="925" y="66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baseline="2000" smtClean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grpSp>
          <p:nvGrpSpPr>
            <p:cNvPr id="31820" name="Group 332"/>
            <p:cNvGrpSpPr>
              <a:grpSpLocks/>
            </p:cNvGrpSpPr>
            <p:nvPr/>
          </p:nvGrpSpPr>
          <p:grpSpPr bwMode="auto">
            <a:xfrm>
              <a:off x="1798638" y="2054225"/>
              <a:ext cx="2324100" cy="1022350"/>
              <a:chOff x="1184" y="1294"/>
              <a:chExt cx="1464" cy="644"/>
            </a:xfrm>
          </p:grpSpPr>
          <p:sp>
            <p:nvSpPr>
              <p:cNvPr id="31882" name="Freeform 333"/>
              <p:cNvSpPr>
                <a:spLocks/>
              </p:cNvSpPr>
              <p:nvPr/>
            </p:nvSpPr>
            <p:spPr bwMode="auto">
              <a:xfrm>
                <a:off x="1295" y="1294"/>
                <a:ext cx="504" cy="307"/>
              </a:xfrm>
              <a:custGeom>
                <a:avLst/>
                <a:gdLst>
                  <a:gd name="T0" fmla="*/ 0 w 1148"/>
                  <a:gd name="T1" fmla="*/ 0 h 693"/>
                  <a:gd name="T2" fmla="*/ 0 w 1148"/>
                  <a:gd name="T3" fmla="*/ 0 h 693"/>
                  <a:gd name="T4" fmla="*/ 0 w 1148"/>
                  <a:gd name="T5" fmla="*/ 0 h 693"/>
                  <a:gd name="T6" fmla="*/ 0 w 1148"/>
                  <a:gd name="T7" fmla="*/ 0 h 693"/>
                  <a:gd name="T8" fmla="*/ 0 w 1148"/>
                  <a:gd name="T9" fmla="*/ 0 h 693"/>
                  <a:gd name="T10" fmla="*/ 0 w 1148"/>
                  <a:gd name="T11" fmla="*/ 0 h 693"/>
                  <a:gd name="T12" fmla="*/ 0 w 1148"/>
                  <a:gd name="T13" fmla="*/ 0 h 693"/>
                  <a:gd name="T14" fmla="*/ 0 w 1148"/>
                  <a:gd name="T15" fmla="*/ 0 h 693"/>
                  <a:gd name="T16" fmla="*/ 0 w 1148"/>
                  <a:gd name="T17" fmla="*/ 0 h 693"/>
                  <a:gd name="T18" fmla="*/ 0 w 1148"/>
                  <a:gd name="T19" fmla="*/ 0 h 693"/>
                  <a:gd name="T20" fmla="*/ 0 w 1148"/>
                  <a:gd name="T21" fmla="*/ 0 h 6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48"/>
                  <a:gd name="T34" fmla="*/ 0 h 693"/>
                  <a:gd name="T35" fmla="*/ 1148 w 1148"/>
                  <a:gd name="T36" fmla="*/ 693 h 6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48" h="693">
                    <a:moveTo>
                      <a:pt x="29" y="24"/>
                    </a:moveTo>
                    <a:lnTo>
                      <a:pt x="0" y="544"/>
                    </a:lnTo>
                    <a:lnTo>
                      <a:pt x="200" y="544"/>
                    </a:lnTo>
                    <a:lnTo>
                      <a:pt x="293" y="693"/>
                    </a:lnTo>
                    <a:lnTo>
                      <a:pt x="1076" y="693"/>
                    </a:lnTo>
                    <a:lnTo>
                      <a:pt x="1052" y="661"/>
                    </a:lnTo>
                    <a:lnTo>
                      <a:pt x="1148" y="0"/>
                    </a:lnTo>
                    <a:lnTo>
                      <a:pt x="213" y="0"/>
                    </a:lnTo>
                    <a:lnTo>
                      <a:pt x="182" y="115"/>
                    </a:lnTo>
                    <a:lnTo>
                      <a:pt x="29" y="2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31883" name="Freeform 334"/>
              <p:cNvSpPr>
                <a:spLocks/>
              </p:cNvSpPr>
              <p:nvPr/>
            </p:nvSpPr>
            <p:spPr bwMode="auto">
              <a:xfrm>
                <a:off x="1184" y="1534"/>
                <a:ext cx="614" cy="402"/>
              </a:xfrm>
              <a:custGeom>
                <a:avLst/>
                <a:gdLst>
                  <a:gd name="T0" fmla="*/ 0 w 1397"/>
                  <a:gd name="T1" fmla="*/ 0 h 906"/>
                  <a:gd name="T2" fmla="*/ 0 w 1397"/>
                  <a:gd name="T3" fmla="*/ 0 h 906"/>
                  <a:gd name="T4" fmla="*/ 0 w 1397"/>
                  <a:gd name="T5" fmla="*/ 0 h 906"/>
                  <a:gd name="T6" fmla="*/ 0 w 1397"/>
                  <a:gd name="T7" fmla="*/ 0 h 906"/>
                  <a:gd name="T8" fmla="*/ 0 w 1397"/>
                  <a:gd name="T9" fmla="*/ 0 h 906"/>
                  <a:gd name="T10" fmla="*/ 0 w 1397"/>
                  <a:gd name="T11" fmla="*/ 0 h 906"/>
                  <a:gd name="T12" fmla="*/ 0 w 1397"/>
                  <a:gd name="T13" fmla="*/ 0 h 906"/>
                  <a:gd name="T14" fmla="*/ 0 w 1397"/>
                  <a:gd name="T15" fmla="*/ 0 h 906"/>
                  <a:gd name="T16" fmla="*/ 0 w 1397"/>
                  <a:gd name="T17" fmla="*/ 0 h 906"/>
                  <a:gd name="T18" fmla="*/ 0 w 1397"/>
                  <a:gd name="T19" fmla="*/ 0 h 906"/>
                  <a:gd name="T20" fmla="*/ 0 w 1397"/>
                  <a:gd name="T21" fmla="*/ 0 h 906"/>
                  <a:gd name="T22" fmla="*/ 0 w 1397"/>
                  <a:gd name="T23" fmla="*/ 0 h 9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97"/>
                  <a:gd name="T37" fmla="*/ 0 h 906"/>
                  <a:gd name="T38" fmla="*/ 1397 w 1397"/>
                  <a:gd name="T39" fmla="*/ 906 h 90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97" h="906">
                    <a:moveTo>
                      <a:pt x="253" y="0"/>
                    </a:moveTo>
                    <a:lnTo>
                      <a:pt x="241" y="223"/>
                    </a:lnTo>
                    <a:lnTo>
                      <a:pt x="87" y="541"/>
                    </a:lnTo>
                    <a:lnTo>
                      <a:pt x="0" y="906"/>
                    </a:lnTo>
                    <a:lnTo>
                      <a:pt x="1212" y="906"/>
                    </a:lnTo>
                    <a:lnTo>
                      <a:pt x="1236" y="497"/>
                    </a:lnTo>
                    <a:lnTo>
                      <a:pt x="1397" y="233"/>
                    </a:lnTo>
                    <a:lnTo>
                      <a:pt x="1332" y="149"/>
                    </a:lnTo>
                    <a:lnTo>
                      <a:pt x="546" y="145"/>
                    </a:lnTo>
                    <a:lnTo>
                      <a:pt x="453" y="0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31884" name="Freeform 335"/>
              <p:cNvSpPr>
                <a:spLocks/>
              </p:cNvSpPr>
              <p:nvPr/>
            </p:nvSpPr>
            <p:spPr bwMode="auto">
              <a:xfrm>
                <a:off x="1715" y="1294"/>
                <a:ext cx="435" cy="644"/>
              </a:xfrm>
              <a:custGeom>
                <a:avLst/>
                <a:gdLst>
                  <a:gd name="T0" fmla="*/ 0 w 989"/>
                  <a:gd name="T1" fmla="*/ 0 h 1453"/>
                  <a:gd name="T2" fmla="*/ 0 w 989"/>
                  <a:gd name="T3" fmla="*/ 0 h 1453"/>
                  <a:gd name="T4" fmla="*/ 0 w 989"/>
                  <a:gd name="T5" fmla="*/ 0 h 1453"/>
                  <a:gd name="T6" fmla="*/ 0 w 989"/>
                  <a:gd name="T7" fmla="*/ 0 h 1453"/>
                  <a:gd name="T8" fmla="*/ 0 w 989"/>
                  <a:gd name="T9" fmla="*/ 0 h 1453"/>
                  <a:gd name="T10" fmla="*/ 0 w 989"/>
                  <a:gd name="T11" fmla="*/ 0 h 1453"/>
                  <a:gd name="T12" fmla="*/ 0 w 989"/>
                  <a:gd name="T13" fmla="*/ 0 h 1453"/>
                  <a:gd name="T14" fmla="*/ 0 w 989"/>
                  <a:gd name="T15" fmla="*/ 0 h 1453"/>
                  <a:gd name="T16" fmla="*/ 0 w 989"/>
                  <a:gd name="T17" fmla="*/ 0 h 1453"/>
                  <a:gd name="T18" fmla="*/ 0 w 989"/>
                  <a:gd name="T19" fmla="*/ 0 h 1453"/>
                  <a:gd name="T20" fmla="*/ 0 w 989"/>
                  <a:gd name="T21" fmla="*/ 0 h 1453"/>
                  <a:gd name="T22" fmla="*/ 0 w 989"/>
                  <a:gd name="T23" fmla="*/ 0 h 1453"/>
                  <a:gd name="T24" fmla="*/ 0 w 989"/>
                  <a:gd name="T25" fmla="*/ 0 h 1453"/>
                  <a:gd name="T26" fmla="*/ 0 w 989"/>
                  <a:gd name="T27" fmla="*/ 0 h 1453"/>
                  <a:gd name="T28" fmla="*/ 0 w 989"/>
                  <a:gd name="T29" fmla="*/ 0 h 14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89"/>
                  <a:gd name="T46" fmla="*/ 0 h 1453"/>
                  <a:gd name="T47" fmla="*/ 989 w 989"/>
                  <a:gd name="T48" fmla="*/ 1453 h 14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89" h="1453">
                    <a:moveTo>
                      <a:pt x="187" y="0"/>
                    </a:moveTo>
                    <a:lnTo>
                      <a:pt x="89" y="661"/>
                    </a:lnTo>
                    <a:lnTo>
                      <a:pt x="184" y="777"/>
                    </a:lnTo>
                    <a:lnTo>
                      <a:pt x="24" y="1039"/>
                    </a:lnTo>
                    <a:lnTo>
                      <a:pt x="0" y="1450"/>
                    </a:lnTo>
                    <a:lnTo>
                      <a:pt x="966" y="1453"/>
                    </a:lnTo>
                    <a:lnTo>
                      <a:pt x="989" y="1043"/>
                    </a:lnTo>
                    <a:lnTo>
                      <a:pt x="739" y="1072"/>
                    </a:lnTo>
                    <a:lnTo>
                      <a:pt x="572" y="779"/>
                    </a:lnTo>
                    <a:lnTo>
                      <a:pt x="483" y="803"/>
                    </a:lnTo>
                    <a:lnTo>
                      <a:pt x="555" y="513"/>
                    </a:lnTo>
                    <a:lnTo>
                      <a:pt x="297" y="336"/>
                    </a:lnTo>
                    <a:lnTo>
                      <a:pt x="347" y="3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31885" name="Freeform 336"/>
              <p:cNvSpPr>
                <a:spLocks/>
              </p:cNvSpPr>
              <p:nvPr/>
            </p:nvSpPr>
            <p:spPr bwMode="auto">
              <a:xfrm>
                <a:off x="1845" y="1294"/>
                <a:ext cx="803" cy="476"/>
              </a:xfrm>
              <a:custGeom>
                <a:avLst/>
                <a:gdLst>
                  <a:gd name="T0" fmla="*/ 0 w 1827"/>
                  <a:gd name="T1" fmla="*/ 0 h 1076"/>
                  <a:gd name="T2" fmla="*/ 0 w 1827"/>
                  <a:gd name="T3" fmla="*/ 0 h 1076"/>
                  <a:gd name="T4" fmla="*/ 0 w 1827"/>
                  <a:gd name="T5" fmla="*/ 0 h 1076"/>
                  <a:gd name="T6" fmla="*/ 0 w 1827"/>
                  <a:gd name="T7" fmla="*/ 0 h 1076"/>
                  <a:gd name="T8" fmla="*/ 0 w 1827"/>
                  <a:gd name="T9" fmla="*/ 0 h 1076"/>
                  <a:gd name="T10" fmla="*/ 0 w 1827"/>
                  <a:gd name="T11" fmla="*/ 0 h 1076"/>
                  <a:gd name="T12" fmla="*/ 0 w 1827"/>
                  <a:gd name="T13" fmla="*/ 0 h 1076"/>
                  <a:gd name="T14" fmla="*/ 0 w 1827"/>
                  <a:gd name="T15" fmla="*/ 0 h 1076"/>
                  <a:gd name="T16" fmla="*/ 0 w 1827"/>
                  <a:gd name="T17" fmla="*/ 0 h 1076"/>
                  <a:gd name="T18" fmla="*/ 0 w 1827"/>
                  <a:gd name="T19" fmla="*/ 0 h 1076"/>
                  <a:gd name="T20" fmla="*/ 0 w 1827"/>
                  <a:gd name="T21" fmla="*/ 0 h 1076"/>
                  <a:gd name="T22" fmla="*/ 0 w 1827"/>
                  <a:gd name="T23" fmla="*/ 0 h 10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27"/>
                  <a:gd name="T37" fmla="*/ 0 h 1076"/>
                  <a:gd name="T38" fmla="*/ 1827 w 1827"/>
                  <a:gd name="T39" fmla="*/ 1076 h 10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27" h="1076">
                    <a:moveTo>
                      <a:pt x="50" y="0"/>
                    </a:moveTo>
                    <a:lnTo>
                      <a:pt x="0" y="340"/>
                    </a:lnTo>
                    <a:lnTo>
                      <a:pt x="260" y="515"/>
                    </a:lnTo>
                    <a:lnTo>
                      <a:pt x="188" y="803"/>
                    </a:lnTo>
                    <a:lnTo>
                      <a:pt x="279" y="782"/>
                    </a:lnTo>
                    <a:lnTo>
                      <a:pt x="444" y="1076"/>
                    </a:lnTo>
                    <a:lnTo>
                      <a:pt x="694" y="1043"/>
                    </a:lnTo>
                    <a:lnTo>
                      <a:pt x="701" y="953"/>
                    </a:lnTo>
                    <a:lnTo>
                      <a:pt x="1827" y="951"/>
                    </a:lnTo>
                    <a:lnTo>
                      <a:pt x="1827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31821" name="Rectangle 337"/>
            <p:cNvSpPr>
              <a:spLocks noChangeArrowheads="1"/>
            </p:cNvSpPr>
            <p:nvPr/>
          </p:nvSpPr>
          <p:spPr bwMode="auto">
            <a:xfrm>
              <a:off x="2768600" y="2724150"/>
              <a:ext cx="2984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ID</a:t>
              </a:r>
            </a:p>
          </p:txBody>
        </p:sp>
        <p:sp>
          <p:nvSpPr>
            <p:cNvPr id="31822" name="Rectangle 338"/>
            <p:cNvSpPr>
              <a:spLocks noChangeArrowheads="1"/>
            </p:cNvSpPr>
            <p:nvPr/>
          </p:nvSpPr>
          <p:spPr bwMode="auto">
            <a:xfrm>
              <a:off x="2276475" y="2219325"/>
              <a:ext cx="3746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WA</a:t>
              </a:r>
            </a:p>
          </p:txBody>
        </p:sp>
        <p:sp>
          <p:nvSpPr>
            <p:cNvPr id="31823" name="Rectangle 339"/>
            <p:cNvSpPr>
              <a:spLocks noChangeArrowheads="1"/>
            </p:cNvSpPr>
            <p:nvPr/>
          </p:nvSpPr>
          <p:spPr bwMode="auto">
            <a:xfrm>
              <a:off x="811213" y="1466850"/>
              <a:ext cx="349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AK</a:t>
              </a:r>
            </a:p>
          </p:txBody>
        </p:sp>
        <p:sp>
          <p:nvSpPr>
            <p:cNvPr id="31824" name="Rectangle 340"/>
            <p:cNvSpPr>
              <a:spLocks noChangeArrowheads="1"/>
            </p:cNvSpPr>
            <p:nvPr/>
          </p:nvSpPr>
          <p:spPr bwMode="auto">
            <a:xfrm>
              <a:off x="2063750" y="2705100"/>
              <a:ext cx="355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OR</a:t>
              </a:r>
            </a:p>
          </p:txBody>
        </p:sp>
        <p:sp>
          <p:nvSpPr>
            <p:cNvPr id="31825" name="Rectangle 341"/>
            <p:cNvSpPr>
              <a:spLocks noChangeArrowheads="1"/>
            </p:cNvSpPr>
            <p:nvPr/>
          </p:nvSpPr>
          <p:spPr bwMode="auto">
            <a:xfrm>
              <a:off x="3373438" y="2286000"/>
              <a:ext cx="349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MT</a:t>
              </a:r>
            </a:p>
          </p:txBody>
        </p:sp>
        <p:sp>
          <p:nvSpPr>
            <p:cNvPr id="31826" name="Rectangle 342"/>
            <p:cNvSpPr>
              <a:spLocks noChangeArrowheads="1"/>
            </p:cNvSpPr>
            <p:nvPr/>
          </p:nvSpPr>
          <p:spPr bwMode="auto">
            <a:xfrm>
              <a:off x="2422525" y="3390900"/>
              <a:ext cx="3429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NV</a:t>
              </a:r>
            </a:p>
          </p:txBody>
        </p:sp>
        <p:sp>
          <p:nvSpPr>
            <p:cNvPr id="31827" name="Rectangle 343"/>
            <p:cNvSpPr>
              <a:spLocks noChangeArrowheads="1"/>
            </p:cNvSpPr>
            <p:nvPr/>
          </p:nvSpPr>
          <p:spPr bwMode="auto">
            <a:xfrm>
              <a:off x="3025775" y="3514725"/>
              <a:ext cx="3365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UT</a:t>
              </a:r>
            </a:p>
          </p:txBody>
        </p:sp>
        <p:sp>
          <p:nvSpPr>
            <p:cNvPr id="31828" name="Rectangle 344"/>
            <p:cNvSpPr>
              <a:spLocks noChangeArrowheads="1"/>
            </p:cNvSpPr>
            <p:nvPr/>
          </p:nvSpPr>
          <p:spPr bwMode="auto">
            <a:xfrm>
              <a:off x="3679825" y="4267200"/>
              <a:ext cx="3619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NM</a:t>
              </a:r>
            </a:p>
          </p:txBody>
        </p:sp>
        <p:sp>
          <p:nvSpPr>
            <p:cNvPr id="31829" name="Rectangle 345"/>
            <p:cNvSpPr>
              <a:spLocks noChangeArrowheads="1"/>
            </p:cNvSpPr>
            <p:nvPr/>
          </p:nvSpPr>
          <p:spPr bwMode="auto">
            <a:xfrm>
              <a:off x="3730625" y="3552825"/>
              <a:ext cx="355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CO</a:t>
              </a:r>
            </a:p>
          </p:txBody>
        </p:sp>
        <p:sp>
          <p:nvSpPr>
            <p:cNvPr id="31830" name="Rectangle 346"/>
            <p:cNvSpPr>
              <a:spLocks noChangeArrowheads="1"/>
            </p:cNvSpPr>
            <p:nvPr/>
          </p:nvSpPr>
          <p:spPr bwMode="auto">
            <a:xfrm>
              <a:off x="4892675" y="4822825"/>
              <a:ext cx="603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East TX</a:t>
              </a:r>
            </a:p>
          </p:txBody>
        </p:sp>
        <p:sp>
          <p:nvSpPr>
            <p:cNvPr id="31831" name="Text Box 347"/>
            <p:cNvSpPr txBox="1">
              <a:spLocks noChangeArrowheads="1"/>
            </p:cNvSpPr>
            <p:nvPr/>
          </p:nvSpPr>
          <p:spPr bwMode="auto">
            <a:xfrm>
              <a:off x="7627168" y="5257800"/>
              <a:ext cx="692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0" smtClean="0">
                  <a:solidFill>
                    <a:srgbClr val="002060"/>
                  </a:solidFill>
                  <a:latin typeface="Myriad Web Pro"/>
                  <a:ea typeface="PMingLiU" pitchFamily="18" charset="-120"/>
                </a:rPr>
                <a:t>Miami</a:t>
              </a:r>
            </a:p>
          </p:txBody>
        </p:sp>
        <p:sp>
          <p:nvSpPr>
            <p:cNvPr id="31832" name="Rectangle 348"/>
            <p:cNvSpPr>
              <a:spLocks noChangeArrowheads="1"/>
            </p:cNvSpPr>
            <p:nvPr/>
          </p:nvSpPr>
          <p:spPr bwMode="auto">
            <a:xfrm>
              <a:off x="7215188" y="4962525"/>
              <a:ext cx="3238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FL</a:t>
              </a:r>
            </a:p>
          </p:txBody>
        </p:sp>
        <p:sp>
          <p:nvSpPr>
            <p:cNvPr id="31833" name="Rectangle 349"/>
            <p:cNvSpPr>
              <a:spLocks noChangeArrowheads="1"/>
            </p:cNvSpPr>
            <p:nvPr/>
          </p:nvSpPr>
          <p:spPr bwMode="auto">
            <a:xfrm>
              <a:off x="1722438" y="323215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No.CA</a:t>
              </a:r>
            </a:p>
          </p:txBody>
        </p:sp>
        <p:sp>
          <p:nvSpPr>
            <p:cNvPr id="31834" name="Rectangle 350"/>
            <p:cNvSpPr>
              <a:spLocks noChangeArrowheads="1"/>
            </p:cNvSpPr>
            <p:nvPr/>
          </p:nvSpPr>
          <p:spPr bwMode="auto">
            <a:xfrm>
              <a:off x="2112963" y="4067175"/>
              <a:ext cx="5270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So.CA</a:t>
              </a:r>
            </a:p>
          </p:txBody>
        </p:sp>
        <p:sp>
          <p:nvSpPr>
            <p:cNvPr id="31835" name="Text Box 351"/>
            <p:cNvSpPr txBox="1">
              <a:spLocks noChangeArrowheads="1"/>
            </p:cNvSpPr>
            <p:nvPr/>
          </p:nvSpPr>
          <p:spPr bwMode="auto">
            <a:xfrm>
              <a:off x="1064388" y="4302234"/>
              <a:ext cx="12407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0" smtClean="0">
                  <a:solidFill>
                    <a:srgbClr val="002060"/>
                  </a:solidFill>
                  <a:latin typeface="Myriad Web Pro"/>
                  <a:ea typeface="PMingLiU" pitchFamily="18" charset="-120"/>
                </a:rPr>
                <a:t>Los Angeles</a:t>
              </a:r>
            </a:p>
          </p:txBody>
        </p:sp>
        <p:sp>
          <p:nvSpPr>
            <p:cNvPr id="31836" name="Text Box 352"/>
            <p:cNvSpPr txBox="1">
              <a:spLocks noChangeArrowheads="1"/>
            </p:cNvSpPr>
            <p:nvPr/>
          </p:nvSpPr>
          <p:spPr bwMode="auto">
            <a:xfrm>
              <a:off x="445747" y="3457575"/>
              <a:ext cx="140775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0" smtClean="0">
                  <a:solidFill>
                    <a:srgbClr val="002060"/>
                  </a:solidFill>
                  <a:latin typeface="Myriad Web Pro"/>
                  <a:ea typeface="PMingLiU" pitchFamily="18" charset="-120"/>
                </a:rPr>
                <a:t>San Francisco</a:t>
              </a:r>
            </a:p>
          </p:txBody>
        </p:sp>
        <p:sp>
          <p:nvSpPr>
            <p:cNvPr id="31837" name="Freeform 353"/>
            <p:cNvSpPr>
              <a:spLocks/>
            </p:cNvSpPr>
            <p:nvPr/>
          </p:nvSpPr>
          <p:spPr bwMode="auto">
            <a:xfrm>
              <a:off x="7599363" y="2927350"/>
              <a:ext cx="50800" cy="111125"/>
            </a:xfrm>
            <a:custGeom>
              <a:avLst/>
              <a:gdLst>
                <a:gd name="T0" fmla="*/ 0 w 32"/>
                <a:gd name="T1" fmla="*/ 0 h 70"/>
                <a:gd name="T2" fmla="*/ 2147483647 w 32"/>
                <a:gd name="T3" fmla="*/ 2147483647 h 70"/>
                <a:gd name="T4" fmla="*/ 0 60000 65536"/>
                <a:gd name="T5" fmla="*/ 0 60000 65536"/>
                <a:gd name="T6" fmla="*/ 0 w 32"/>
                <a:gd name="T7" fmla="*/ 0 h 70"/>
                <a:gd name="T8" fmla="*/ 32 w 32"/>
                <a:gd name="T9" fmla="*/ 70 h 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" h="70">
                  <a:moveTo>
                    <a:pt x="0" y="0"/>
                  </a:moveTo>
                  <a:lnTo>
                    <a:pt x="32" y="7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baseline="2000" smtClean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31838" name="Rectangle 354"/>
            <p:cNvSpPr>
              <a:spLocks noChangeArrowheads="1"/>
            </p:cNvSpPr>
            <p:nvPr/>
          </p:nvSpPr>
          <p:spPr bwMode="auto">
            <a:xfrm>
              <a:off x="2074863" y="5807075"/>
              <a:ext cx="2984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HI</a:t>
              </a:r>
            </a:p>
          </p:txBody>
        </p:sp>
        <p:sp>
          <p:nvSpPr>
            <p:cNvPr id="31839" name="Text Box 355"/>
            <p:cNvSpPr txBox="1">
              <a:spLocks noChangeArrowheads="1"/>
            </p:cNvSpPr>
            <p:nvPr/>
          </p:nvSpPr>
          <p:spPr bwMode="auto">
            <a:xfrm>
              <a:off x="852633" y="5390399"/>
              <a:ext cx="95891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0" smtClean="0">
                  <a:solidFill>
                    <a:srgbClr val="002060"/>
                  </a:solidFill>
                  <a:latin typeface="Myriad Web Pro"/>
                  <a:ea typeface="PMingLiU" pitchFamily="18" charset="-120"/>
                </a:rPr>
                <a:t>Honolulu</a:t>
              </a:r>
            </a:p>
          </p:txBody>
        </p:sp>
        <p:sp>
          <p:nvSpPr>
            <p:cNvPr id="31840" name="Text Box 356"/>
            <p:cNvSpPr txBox="1">
              <a:spLocks noChangeArrowheads="1"/>
            </p:cNvSpPr>
            <p:nvPr/>
          </p:nvSpPr>
          <p:spPr bwMode="auto">
            <a:xfrm>
              <a:off x="7752333" y="3385272"/>
              <a:ext cx="12698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0" smtClean="0">
                  <a:solidFill>
                    <a:srgbClr val="002060"/>
                  </a:solidFill>
                  <a:latin typeface="Myriad Web Pro"/>
                  <a:ea typeface="PMingLiU" pitchFamily="18" charset="-120"/>
                </a:rPr>
                <a:t>Washington DC</a:t>
              </a:r>
            </a:p>
          </p:txBody>
        </p:sp>
        <p:sp>
          <p:nvSpPr>
            <p:cNvPr id="31841" name="Text Box 357"/>
            <p:cNvSpPr txBox="1">
              <a:spLocks noChangeArrowheads="1"/>
            </p:cNvSpPr>
            <p:nvPr/>
          </p:nvSpPr>
          <p:spPr bwMode="auto">
            <a:xfrm>
              <a:off x="3169896" y="4920004"/>
              <a:ext cx="832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0" smtClean="0">
                  <a:solidFill>
                    <a:srgbClr val="002060"/>
                  </a:solidFill>
                  <a:latin typeface="Myriad Web Pro"/>
                  <a:ea typeface="PMingLiU" pitchFamily="18" charset="-120"/>
                </a:rPr>
                <a:t>El Paso</a:t>
              </a:r>
            </a:p>
          </p:txBody>
        </p:sp>
        <p:sp>
          <p:nvSpPr>
            <p:cNvPr id="31842" name="Text Box 358"/>
            <p:cNvSpPr txBox="1">
              <a:spLocks noChangeArrowheads="1"/>
            </p:cNvSpPr>
            <p:nvPr/>
          </p:nvSpPr>
          <p:spPr bwMode="auto">
            <a:xfrm>
              <a:off x="5256043" y="5218328"/>
              <a:ext cx="9092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0" smtClean="0">
                  <a:solidFill>
                    <a:srgbClr val="002060"/>
                  </a:solidFill>
                  <a:latin typeface="Myriad Web Pro"/>
                  <a:ea typeface="PMingLiU" pitchFamily="18" charset="-120"/>
                </a:rPr>
                <a:t>Houston</a:t>
              </a:r>
            </a:p>
          </p:txBody>
        </p:sp>
        <p:sp>
          <p:nvSpPr>
            <p:cNvPr id="31843" name="Text Box 359"/>
            <p:cNvSpPr txBox="1">
              <a:spLocks noChangeArrowheads="1"/>
            </p:cNvSpPr>
            <p:nvPr/>
          </p:nvSpPr>
          <p:spPr bwMode="auto">
            <a:xfrm>
              <a:off x="7759700" y="2797175"/>
              <a:ext cx="8226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0" smtClean="0">
                  <a:solidFill>
                    <a:srgbClr val="002060"/>
                  </a:solidFill>
                  <a:latin typeface="Myriad Web Pro"/>
                  <a:ea typeface="PMingLiU" pitchFamily="18" charset="-120"/>
                </a:rPr>
                <a:t>Newark</a:t>
              </a:r>
            </a:p>
          </p:txBody>
        </p:sp>
        <p:sp>
          <p:nvSpPr>
            <p:cNvPr id="31844" name="Text Box 360"/>
            <p:cNvSpPr txBox="1">
              <a:spLocks noChangeArrowheads="1"/>
            </p:cNvSpPr>
            <p:nvPr/>
          </p:nvSpPr>
          <p:spPr bwMode="auto">
            <a:xfrm>
              <a:off x="7855074" y="2571750"/>
              <a:ext cx="9855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0" smtClean="0">
                  <a:solidFill>
                    <a:srgbClr val="002060"/>
                  </a:solidFill>
                  <a:latin typeface="Myriad Web Pro"/>
                  <a:ea typeface="PMingLiU" pitchFamily="18" charset="-120"/>
                </a:rPr>
                <a:t>New York</a:t>
              </a:r>
            </a:p>
          </p:txBody>
        </p:sp>
        <p:sp>
          <p:nvSpPr>
            <p:cNvPr id="31845" name="Text Box 361"/>
            <p:cNvSpPr txBox="1">
              <a:spLocks noChangeArrowheads="1"/>
            </p:cNvSpPr>
            <p:nvPr/>
          </p:nvSpPr>
          <p:spPr bwMode="auto">
            <a:xfrm>
              <a:off x="8083550" y="2232025"/>
              <a:ext cx="8002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0" smtClean="0">
                  <a:solidFill>
                    <a:srgbClr val="002060"/>
                  </a:solidFill>
                  <a:latin typeface="Myriad Web Pro"/>
                  <a:ea typeface="PMingLiU" pitchFamily="18" charset="-120"/>
                </a:rPr>
                <a:t>Boston</a:t>
              </a:r>
            </a:p>
          </p:txBody>
        </p:sp>
        <p:grpSp>
          <p:nvGrpSpPr>
            <p:cNvPr id="31846" name="Group 362"/>
            <p:cNvGrpSpPr>
              <a:grpSpLocks/>
            </p:cNvGrpSpPr>
            <p:nvPr/>
          </p:nvGrpSpPr>
          <p:grpSpPr bwMode="auto">
            <a:xfrm>
              <a:off x="7983538" y="5719763"/>
              <a:ext cx="768350" cy="412750"/>
              <a:chOff x="5080" y="3603"/>
              <a:chExt cx="484" cy="260"/>
            </a:xfrm>
          </p:grpSpPr>
          <p:sp>
            <p:nvSpPr>
              <p:cNvPr id="31879" name="Freeform 363"/>
              <p:cNvSpPr>
                <a:spLocks/>
              </p:cNvSpPr>
              <p:nvPr/>
            </p:nvSpPr>
            <p:spPr bwMode="auto">
              <a:xfrm>
                <a:off x="5080" y="3651"/>
                <a:ext cx="353" cy="192"/>
              </a:xfrm>
              <a:custGeom>
                <a:avLst/>
                <a:gdLst>
                  <a:gd name="T0" fmla="*/ 5961 w 321"/>
                  <a:gd name="T1" fmla="*/ 2 h 252"/>
                  <a:gd name="T2" fmla="*/ 6441 w 321"/>
                  <a:gd name="T3" fmla="*/ 2 h 252"/>
                  <a:gd name="T4" fmla="*/ 6882 w 321"/>
                  <a:gd name="T5" fmla="*/ 2 h 252"/>
                  <a:gd name="T6" fmla="*/ 7128 w 321"/>
                  <a:gd name="T7" fmla="*/ 2 h 252"/>
                  <a:gd name="T8" fmla="*/ 7238 w 321"/>
                  <a:gd name="T9" fmla="*/ 2 h 252"/>
                  <a:gd name="T10" fmla="*/ 7393 w 321"/>
                  <a:gd name="T11" fmla="*/ 2 h 252"/>
                  <a:gd name="T12" fmla="*/ 7238 w 321"/>
                  <a:gd name="T13" fmla="*/ 2 h 252"/>
                  <a:gd name="T14" fmla="*/ 7061 w 321"/>
                  <a:gd name="T15" fmla="*/ 2 h 252"/>
                  <a:gd name="T16" fmla="*/ 6956 w 321"/>
                  <a:gd name="T17" fmla="*/ 2 h 252"/>
                  <a:gd name="T18" fmla="*/ 6694 w 321"/>
                  <a:gd name="T19" fmla="*/ 2 h 252"/>
                  <a:gd name="T20" fmla="*/ 6582 w 321"/>
                  <a:gd name="T21" fmla="*/ 2 h 252"/>
                  <a:gd name="T22" fmla="*/ 6582 w 321"/>
                  <a:gd name="T23" fmla="*/ 2 h 252"/>
                  <a:gd name="T24" fmla="*/ 6305 w 321"/>
                  <a:gd name="T25" fmla="*/ 2 h 252"/>
                  <a:gd name="T26" fmla="*/ 6269 w 321"/>
                  <a:gd name="T27" fmla="*/ 2 h 252"/>
                  <a:gd name="T28" fmla="*/ 6087 w 321"/>
                  <a:gd name="T29" fmla="*/ 2 h 252"/>
                  <a:gd name="T30" fmla="*/ 5855 w 321"/>
                  <a:gd name="T31" fmla="*/ 2 h 252"/>
                  <a:gd name="T32" fmla="*/ 5691 w 321"/>
                  <a:gd name="T33" fmla="*/ 2 h 252"/>
                  <a:gd name="T34" fmla="*/ 5588 w 321"/>
                  <a:gd name="T35" fmla="*/ 2 h 252"/>
                  <a:gd name="T36" fmla="*/ 5497 w 321"/>
                  <a:gd name="T37" fmla="*/ 2 h 252"/>
                  <a:gd name="T38" fmla="*/ 5365 w 321"/>
                  <a:gd name="T39" fmla="*/ 2 h 252"/>
                  <a:gd name="T40" fmla="*/ 4949 w 321"/>
                  <a:gd name="T41" fmla="*/ 2 h 252"/>
                  <a:gd name="T42" fmla="*/ 4714 w 321"/>
                  <a:gd name="T43" fmla="*/ 0 h 252"/>
                  <a:gd name="T44" fmla="*/ 4553 w 321"/>
                  <a:gd name="T45" fmla="*/ 2 h 252"/>
                  <a:gd name="T46" fmla="*/ 4210 w 321"/>
                  <a:gd name="T47" fmla="*/ 2 h 252"/>
                  <a:gd name="T48" fmla="*/ 3919 w 321"/>
                  <a:gd name="T49" fmla="*/ 2 h 252"/>
                  <a:gd name="T50" fmla="*/ 3640 w 321"/>
                  <a:gd name="T51" fmla="*/ 2 h 252"/>
                  <a:gd name="T52" fmla="*/ 3310 w 321"/>
                  <a:gd name="T53" fmla="*/ 2 h 252"/>
                  <a:gd name="T54" fmla="*/ 2977 w 321"/>
                  <a:gd name="T55" fmla="*/ 2 h 252"/>
                  <a:gd name="T56" fmla="*/ 2615 w 321"/>
                  <a:gd name="T57" fmla="*/ 2 h 252"/>
                  <a:gd name="T58" fmla="*/ 2290 w 321"/>
                  <a:gd name="T59" fmla="*/ 2 h 252"/>
                  <a:gd name="T60" fmla="*/ 2239 w 321"/>
                  <a:gd name="T61" fmla="*/ 2 h 252"/>
                  <a:gd name="T62" fmla="*/ 1851 w 321"/>
                  <a:gd name="T63" fmla="*/ 2 h 252"/>
                  <a:gd name="T64" fmla="*/ 1407 w 321"/>
                  <a:gd name="T65" fmla="*/ 2 h 252"/>
                  <a:gd name="T66" fmla="*/ 748 w 321"/>
                  <a:gd name="T67" fmla="*/ 2 h 252"/>
                  <a:gd name="T68" fmla="*/ 373 w 321"/>
                  <a:gd name="T69" fmla="*/ 2 h 252"/>
                  <a:gd name="T70" fmla="*/ 385 w 321"/>
                  <a:gd name="T71" fmla="*/ 2 h 252"/>
                  <a:gd name="T72" fmla="*/ 2 w 321"/>
                  <a:gd name="T73" fmla="*/ 2 h 252"/>
                  <a:gd name="T74" fmla="*/ 0 w 321"/>
                  <a:gd name="T75" fmla="*/ 2 h 252"/>
                  <a:gd name="T76" fmla="*/ 308 w 321"/>
                  <a:gd name="T77" fmla="*/ 2 h 252"/>
                  <a:gd name="T78" fmla="*/ 628 w 321"/>
                  <a:gd name="T79" fmla="*/ 2 h 252"/>
                  <a:gd name="T80" fmla="*/ 691 w 321"/>
                  <a:gd name="T81" fmla="*/ 2 h 252"/>
                  <a:gd name="T82" fmla="*/ 691 w 321"/>
                  <a:gd name="T83" fmla="*/ 2 h 252"/>
                  <a:gd name="T84" fmla="*/ 760 w 321"/>
                  <a:gd name="T85" fmla="*/ 2 h 252"/>
                  <a:gd name="T86" fmla="*/ 691 w 321"/>
                  <a:gd name="T87" fmla="*/ 2 h 252"/>
                  <a:gd name="T88" fmla="*/ 628 w 321"/>
                  <a:gd name="T89" fmla="*/ 2 h 252"/>
                  <a:gd name="T90" fmla="*/ 905 w 321"/>
                  <a:gd name="T91" fmla="*/ 2 h 252"/>
                  <a:gd name="T92" fmla="*/ 1407 w 321"/>
                  <a:gd name="T93" fmla="*/ 2 h 252"/>
                  <a:gd name="T94" fmla="*/ 1851 w 321"/>
                  <a:gd name="T95" fmla="*/ 2 h 252"/>
                  <a:gd name="T96" fmla="*/ 2058 w 321"/>
                  <a:gd name="T97" fmla="*/ 2 h 252"/>
                  <a:gd name="T98" fmla="*/ 2125 w 321"/>
                  <a:gd name="T99" fmla="*/ 2 h 252"/>
                  <a:gd name="T100" fmla="*/ 2491 w 321"/>
                  <a:gd name="T101" fmla="*/ 2 h 252"/>
                  <a:gd name="T102" fmla="*/ 3003 w 321"/>
                  <a:gd name="T103" fmla="*/ 2 h 252"/>
                  <a:gd name="T104" fmla="*/ 3421 w 321"/>
                  <a:gd name="T105" fmla="*/ 2 h 252"/>
                  <a:gd name="T106" fmla="*/ 3825 w 321"/>
                  <a:gd name="T107" fmla="*/ 2 h 252"/>
                  <a:gd name="T108" fmla="*/ 4310 w 321"/>
                  <a:gd name="T109" fmla="*/ 2 h 252"/>
                  <a:gd name="T110" fmla="*/ 4404 w 321"/>
                  <a:gd name="T111" fmla="*/ 2 h 252"/>
                  <a:gd name="T112" fmla="*/ 4781 w 321"/>
                  <a:gd name="T113" fmla="*/ 2 h 252"/>
                  <a:gd name="T114" fmla="*/ 5310 w 321"/>
                  <a:gd name="T115" fmla="*/ 2 h 252"/>
                  <a:gd name="T116" fmla="*/ 5618 w 321"/>
                  <a:gd name="T117" fmla="*/ 2 h 25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21"/>
                  <a:gd name="T178" fmla="*/ 0 h 252"/>
                  <a:gd name="T179" fmla="*/ 321 w 321"/>
                  <a:gd name="T180" fmla="*/ 252 h 25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21" h="252">
                    <a:moveTo>
                      <a:pt x="256" y="158"/>
                    </a:moveTo>
                    <a:lnTo>
                      <a:pt x="257" y="156"/>
                    </a:lnTo>
                    <a:lnTo>
                      <a:pt x="259" y="151"/>
                    </a:lnTo>
                    <a:lnTo>
                      <a:pt x="265" y="146"/>
                    </a:lnTo>
                    <a:lnTo>
                      <a:pt x="272" y="142"/>
                    </a:lnTo>
                    <a:lnTo>
                      <a:pt x="280" y="138"/>
                    </a:lnTo>
                    <a:lnTo>
                      <a:pt x="288" y="135"/>
                    </a:lnTo>
                    <a:lnTo>
                      <a:pt x="294" y="130"/>
                    </a:lnTo>
                    <a:lnTo>
                      <a:pt x="298" y="123"/>
                    </a:lnTo>
                    <a:lnTo>
                      <a:pt x="302" y="118"/>
                    </a:lnTo>
                    <a:lnTo>
                      <a:pt x="305" y="115"/>
                    </a:lnTo>
                    <a:lnTo>
                      <a:pt x="309" y="112"/>
                    </a:lnTo>
                    <a:lnTo>
                      <a:pt x="311" y="105"/>
                    </a:lnTo>
                    <a:lnTo>
                      <a:pt x="313" y="98"/>
                    </a:lnTo>
                    <a:lnTo>
                      <a:pt x="315" y="94"/>
                    </a:lnTo>
                    <a:lnTo>
                      <a:pt x="319" y="92"/>
                    </a:lnTo>
                    <a:lnTo>
                      <a:pt x="321" y="89"/>
                    </a:lnTo>
                    <a:lnTo>
                      <a:pt x="321" y="84"/>
                    </a:lnTo>
                    <a:lnTo>
                      <a:pt x="321" y="82"/>
                    </a:lnTo>
                    <a:lnTo>
                      <a:pt x="319" y="82"/>
                    </a:lnTo>
                    <a:lnTo>
                      <a:pt x="315" y="80"/>
                    </a:lnTo>
                    <a:lnTo>
                      <a:pt x="311" y="77"/>
                    </a:lnTo>
                    <a:lnTo>
                      <a:pt x="307" y="75"/>
                    </a:lnTo>
                    <a:lnTo>
                      <a:pt x="306" y="73"/>
                    </a:lnTo>
                    <a:lnTo>
                      <a:pt x="306" y="71"/>
                    </a:lnTo>
                    <a:lnTo>
                      <a:pt x="305" y="70"/>
                    </a:lnTo>
                    <a:lnTo>
                      <a:pt x="303" y="67"/>
                    </a:lnTo>
                    <a:lnTo>
                      <a:pt x="298" y="66"/>
                    </a:lnTo>
                    <a:lnTo>
                      <a:pt x="295" y="68"/>
                    </a:lnTo>
                    <a:lnTo>
                      <a:pt x="291" y="71"/>
                    </a:lnTo>
                    <a:lnTo>
                      <a:pt x="289" y="73"/>
                    </a:lnTo>
                    <a:lnTo>
                      <a:pt x="288" y="71"/>
                    </a:lnTo>
                    <a:lnTo>
                      <a:pt x="286" y="68"/>
                    </a:lnTo>
                    <a:lnTo>
                      <a:pt x="286" y="63"/>
                    </a:lnTo>
                    <a:lnTo>
                      <a:pt x="286" y="59"/>
                    </a:lnTo>
                    <a:lnTo>
                      <a:pt x="286" y="56"/>
                    </a:lnTo>
                    <a:lnTo>
                      <a:pt x="282" y="54"/>
                    </a:lnTo>
                    <a:lnTo>
                      <a:pt x="277" y="52"/>
                    </a:lnTo>
                    <a:lnTo>
                      <a:pt x="275" y="50"/>
                    </a:lnTo>
                    <a:lnTo>
                      <a:pt x="274" y="45"/>
                    </a:lnTo>
                    <a:lnTo>
                      <a:pt x="273" y="38"/>
                    </a:lnTo>
                    <a:lnTo>
                      <a:pt x="272" y="31"/>
                    </a:lnTo>
                    <a:lnTo>
                      <a:pt x="272" y="27"/>
                    </a:lnTo>
                    <a:lnTo>
                      <a:pt x="269" y="24"/>
                    </a:lnTo>
                    <a:lnTo>
                      <a:pt x="265" y="23"/>
                    </a:lnTo>
                    <a:lnTo>
                      <a:pt x="259" y="24"/>
                    </a:lnTo>
                    <a:lnTo>
                      <a:pt x="257" y="27"/>
                    </a:lnTo>
                    <a:lnTo>
                      <a:pt x="254" y="29"/>
                    </a:lnTo>
                    <a:lnTo>
                      <a:pt x="251" y="28"/>
                    </a:lnTo>
                    <a:lnTo>
                      <a:pt x="248" y="23"/>
                    </a:lnTo>
                    <a:lnTo>
                      <a:pt x="246" y="18"/>
                    </a:lnTo>
                    <a:lnTo>
                      <a:pt x="245" y="16"/>
                    </a:lnTo>
                    <a:lnTo>
                      <a:pt x="243" y="16"/>
                    </a:lnTo>
                    <a:lnTo>
                      <a:pt x="242" y="18"/>
                    </a:lnTo>
                    <a:lnTo>
                      <a:pt x="242" y="21"/>
                    </a:lnTo>
                    <a:lnTo>
                      <a:pt x="242" y="22"/>
                    </a:lnTo>
                    <a:lnTo>
                      <a:pt x="238" y="18"/>
                    </a:lnTo>
                    <a:lnTo>
                      <a:pt x="235" y="15"/>
                    </a:lnTo>
                    <a:lnTo>
                      <a:pt x="234" y="14"/>
                    </a:lnTo>
                    <a:lnTo>
                      <a:pt x="233" y="13"/>
                    </a:lnTo>
                    <a:lnTo>
                      <a:pt x="226" y="9"/>
                    </a:lnTo>
                    <a:lnTo>
                      <a:pt x="220" y="5"/>
                    </a:lnTo>
                    <a:lnTo>
                      <a:pt x="215" y="2"/>
                    </a:lnTo>
                    <a:lnTo>
                      <a:pt x="211" y="0"/>
                    </a:lnTo>
                    <a:lnTo>
                      <a:pt x="207" y="0"/>
                    </a:lnTo>
                    <a:lnTo>
                      <a:pt x="205" y="0"/>
                    </a:lnTo>
                    <a:lnTo>
                      <a:pt x="203" y="1"/>
                    </a:lnTo>
                    <a:lnTo>
                      <a:pt x="200" y="2"/>
                    </a:lnTo>
                    <a:lnTo>
                      <a:pt x="198" y="3"/>
                    </a:lnTo>
                    <a:lnTo>
                      <a:pt x="193" y="6"/>
                    </a:lnTo>
                    <a:lnTo>
                      <a:pt x="189" y="7"/>
                    </a:lnTo>
                    <a:lnTo>
                      <a:pt x="184" y="9"/>
                    </a:lnTo>
                    <a:lnTo>
                      <a:pt x="180" y="12"/>
                    </a:lnTo>
                    <a:lnTo>
                      <a:pt x="175" y="13"/>
                    </a:lnTo>
                    <a:lnTo>
                      <a:pt x="170" y="15"/>
                    </a:lnTo>
                    <a:lnTo>
                      <a:pt x="167" y="18"/>
                    </a:lnTo>
                    <a:lnTo>
                      <a:pt x="163" y="21"/>
                    </a:lnTo>
                    <a:lnTo>
                      <a:pt x="158" y="25"/>
                    </a:lnTo>
                    <a:lnTo>
                      <a:pt x="154" y="30"/>
                    </a:lnTo>
                    <a:lnTo>
                      <a:pt x="151" y="32"/>
                    </a:lnTo>
                    <a:lnTo>
                      <a:pt x="144" y="33"/>
                    </a:lnTo>
                    <a:lnTo>
                      <a:pt x="137" y="33"/>
                    </a:lnTo>
                    <a:lnTo>
                      <a:pt x="132" y="32"/>
                    </a:lnTo>
                    <a:lnTo>
                      <a:pt x="129" y="33"/>
                    </a:lnTo>
                    <a:lnTo>
                      <a:pt x="125" y="37"/>
                    </a:lnTo>
                    <a:lnTo>
                      <a:pt x="121" y="41"/>
                    </a:lnTo>
                    <a:lnTo>
                      <a:pt x="114" y="46"/>
                    </a:lnTo>
                    <a:lnTo>
                      <a:pt x="106" y="50"/>
                    </a:lnTo>
                    <a:lnTo>
                      <a:pt x="101" y="52"/>
                    </a:lnTo>
                    <a:lnTo>
                      <a:pt x="100" y="56"/>
                    </a:lnTo>
                    <a:lnTo>
                      <a:pt x="101" y="62"/>
                    </a:lnTo>
                    <a:lnTo>
                      <a:pt x="100" y="67"/>
                    </a:lnTo>
                    <a:lnTo>
                      <a:pt x="96" y="67"/>
                    </a:lnTo>
                    <a:lnTo>
                      <a:pt x="89" y="65"/>
                    </a:lnTo>
                    <a:lnTo>
                      <a:pt x="83" y="63"/>
                    </a:lnTo>
                    <a:lnTo>
                      <a:pt x="79" y="65"/>
                    </a:lnTo>
                    <a:lnTo>
                      <a:pt x="74" y="67"/>
                    </a:lnTo>
                    <a:lnTo>
                      <a:pt x="67" y="69"/>
                    </a:lnTo>
                    <a:lnTo>
                      <a:pt x="61" y="73"/>
                    </a:lnTo>
                    <a:lnTo>
                      <a:pt x="53" y="76"/>
                    </a:lnTo>
                    <a:lnTo>
                      <a:pt x="44" y="80"/>
                    </a:lnTo>
                    <a:lnTo>
                      <a:pt x="33" y="83"/>
                    </a:lnTo>
                    <a:lnTo>
                      <a:pt x="25" y="88"/>
                    </a:lnTo>
                    <a:lnTo>
                      <a:pt x="20" y="93"/>
                    </a:lnTo>
                    <a:lnTo>
                      <a:pt x="16" y="99"/>
                    </a:lnTo>
                    <a:lnTo>
                      <a:pt x="16" y="104"/>
                    </a:lnTo>
                    <a:lnTo>
                      <a:pt x="17" y="106"/>
                    </a:lnTo>
                    <a:lnTo>
                      <a:pt x="17" y="107"/>
                    </a:lnTo>
                    <a:lnTo>
                      <a:pt x="13" y="107"/>
                    </a:lnTo>
                    <a:lnTo>
                      <a:pt x="6" y="108"/>
                    </a:lnTo>
                    <a:lnTo>
                      <a:pt x="2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2" y="143"/>
                    </a:lnTo>
                    <a:lnTo>
                      <a:pt x="6" y="149"/>
                    </a:lnTo>
                    <a:lnTo>
                      <a:pt x="14" y="151"/>
                    </a:lnTo>
                    <a:lnTo>
                      <a:pt x="22" y="152"/>
                    </a:lnTo>
                    <a:lnTo>
                      <a:pt x="25" y="156"/>
                    </a:lnTo>
                    <a:lnTo>
                      <a:pt x="28" y="159"/>
                    </a:lnTo>
                    <a:lnTo>
                      <a:pt x="29" y="164"/>
                    </a:lnTo>
                    <a:lnTo>
                      <a:pt x="30" y="168"/>
                    </a:lnTo>
                    <a:lnTo>
                      <a:pt x="31" y="172"/>
                    </a:lnTo>
                    <a:lnTo>
                      <a:pt x="30" y="176"/>
                    </a:lnTo>
                    <a:lnTo>
                      <a:pt x="30" y="180"/>
                    </a:lnTo>
                    <a:lnTo>
                      <a:pt x="31" y="183"/>
                    </a:lnTo>
                    <a:lnTo>
                      <a:pt x="32" y="188"/>
                    </a:lnTo>
                    <a:lnTo>
                      <a:pt x="34" y="194"/>
                    </a:lnTo>
                    <a:lnTo>
                      <a:pt x="34" y="198"/>
                    </a:lnTo>
                    <a:lnTo>
                      <a:pt x="33" y="204"/>
                    </a:lnTo>
                    <a:lnTo>
                      <a:pt x="33" y="210"/>
                    </a:lnTo>
                    <a:lnTo>
                      <a:pt x="31" y="214"/>
                    </a:lnTo>
                    <a:lnTo>
                      <a:pt x="29" y="219"/>
                    </a:lnTo>
                    <a:lnTo>
                      <a:pt x="26" y="222"/>
                    </a:lnTo>
                    <a:lnTo>
                      <a:pt x="28" y="228"/>
                    </a:lnTo>
                    <a:lnTo>
                      <a:pt x="31" y="234"/>
                    </a:lnTo>
                    <a:lnTo>
                      <a:pt x="34" y="239"/>
                    </a:lnTo>
                    <a:lnTo>
                      <a:pt x="40" y="243"/>
                    </a:lnTo>
                    <a:lnTo>
                      <a:pt x="46" y="248"/>
                    </a:lnTo>
                    <a:lnTo>
                      <a:pt x="54" y="251"/>
                    </a:lnTo>
                    <a:lnTo>
                      <a:pt x="61" y="250"/>
                    </a:lnTo>
                    <a:lnTo>
                      <a:pt x="68" y="247"/>
                    </a:lnTo>
                    <a:lnTo>
                      <a:pt x="74" y="242"/>
                    </a:lnTo>
                    <a:lnTo>
                      <a:pt x="79" y="239"/>
                    </a:lnTo>
                    <a:lnTo>
                      <a:pt x="84" y="236"/>
                    </a:lnTo>
                    <a:lnTo>
                      <a:pt x="86" y="236"/>
                    </a:lnTo>
                    <a:lnTo>
                      <a:pt x="89" y="237"/>
                    </a:lnTo>
                    <a:lnTo>
                      <a:pt x="90" y="240"/>
                    </a:lnTo>
                    <a:lnTo>
                      <a:pt x="91" y="243"/>
                    </a:lnTo>
                    <a:lnTo>
                      <a:pt x="92" y="248"/>
                    </a:lnTo>
                    <a:lnTo>
                      <a:pt x="94" y="251"/>
                    </a:lnTo>
                    <a:lnTo>
                      <a:pt x="100" y="252"/>
                    </a:lnTo>
                    <a:lnTo>
                      <a:pt x="109" y="250"/>
                    </a:lnTo>
                    <a:lnTo>
                      <a:pt x="119" y="247"/>
                    </a:lnTo>
                    <a:lnTo>
                      <a:pt x="124" y="243"/>
                    </a:lnTo>
                    <a:lnTo>
                      <a:pt x="130" y="241"/>
                    </a:lnTo>
                    <a:lnTo>
                      <a:pt x="136" y="239"/>
                    </a:lnTo>
                    <a:lnTo>
                      <a:pt x="143" y="235"/>
                    </a:lnTo>
                    <a:lnTo>
                      <a:pt x="148" y="228"/>
                    </a:lnTo>
                    <a:lnTo>
                      <a:pt x="154" y="221"/>
                    </a:lnTo>
                    <a:lnTo>
                      <a:pt x="159" y="213"/>
                    </a:lnTo>
                    <a:lnTo>
                      <a:pt x="166" y="207"/>
                    </a:lnTo>
                    <a:lnTo>
                      <a:pt x="174" y="203"/>
                    </a:lnTo>
                    <a:lnTo>
                      <a:pt x="181" y="200"/>
                    </a:lnTo>
                    <a:lnTo>
                      <a:pt x="187" y="196"/>
                    </a:lnTo>
                    <a:lnTo>
                      <a:pt x="189" y="191"/>
                    </a:lnTo>
                    <a:lnTo>
                      <a:pt x="190" y="189"/>
                    </a:lnTo>
                    <a:lnTo>
                      <a:pt x="192" y="187"/>
                    </a:lnTo>
                    <a:lnTo>
                      <a:pt x="197" y="182"/>
                    </a:lnTo>
                    <a:lnTo>
                      <a:pt x="203" y="176"/>
                    </a:lnTo>
                    <a:lnTo>
                      <a:pt x="207" y="173"/>
                    </a:lnTo>
                    <a:lnTo>
                      <a:pt x="213" y="169"/>
                    </a:lnTo>
                    <a:lnTo>
                      <a:pt x="221" y="167"/>
                    </a:lnTo>
                    <a:lnTo>
                      <a:pt x="230" y="164"/>
                    </a:lnTo>
                    <a:lnTo>
                      <a:pt x="237" y="159"/>
                    </a:lnTo>
                    <a:lnTo>
                      <a:pt x="243" y="156"/>
                    </a:lnTo>
                    <a:lnTo>
                      <a:pt x="245" y="154"/>
                    </a:lnTo>
                    <a:lnTo>
                      <a:pt x="256" y="158"/>
                    </a:lnTo>
                    <a:close/>
                  </a:path>
                </a:pathLst>
              </a:custGeom>
              <a:solidFill>
                <a:srgbClr val="401B5B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31880" name="Freeform 364"/>
              <p:cNvSpPr>
                <a:spLocks/>
              </p:cNvSpPr>
              <p:nvPr/>
            </p:nvSpPr>
            <p:spPr bwMode="auto">
              <a:xfrm>
                <a:off x="5512" y="3747"/>
                <a:ext cx="52" cy="116"/>
              </a:xfrm>
              <a:custGeom>
                <a:avLst/>
                <a:gdLst>
                  <a:gd name="T0" fmla="*/ 1 w 104"/>
                  <a:gd name="T1" fmla="*/ 0 h 233"/>
                  <a:gd name="T2" fmla="*/ 1 w 104"/>
                  <a:gd name="T3" fmla="*/ 0 h 233"/>
                  <a:gd name="T4" fmla="*/ 1 w 104"/>
                  <a:gd name="T5" fmla="*/ 0 h 233"/>
                  <a:gd name="T6" fmla="*/ 1 w 104"/>
                  <a:gd name="T7" fmla="*/ 0 h 233"/>
                  <a:gd name="T8" fmla="*/ 1 w 104"/>
                  <a:gd name="T9" fmla="*/ 0 h 233"/>
                  <a:gd name="T10" fmla="*/ 1 w 104"/>
                  <a:gd name="T11" fmla="*/ 0 h 233"/>
                  <a:gd name="T12" fmla="*/ 1 w 104"/>
                  <a:gd name="T13" fmla="*/ 0 h 233"/>
                  <a:gd name="T14" fmla="*/ 1 w 104"/>
                  <a:gd name="T15" fmla="*/ 0 h 233"/>
                  <a:gd name="T16" fmla="*/ 1 w 104"/>
                  <a:gd name="T17" fmla="*/ 0 h 233"/>
                  <a:gd name="T18" fmla="*/ 1 w 104"/>
                  <a:gd name="T19" fmla="*/ 0 h 233"/>
                  <a:gd name="T20" fmla="*/ 1 w 104"/>
                  <a:gd name="T21" fmla="*/ 0 h 233"/>
                  <a:gd name="T22" fmla="*/ 1 w 104"/>
                  <a:gd name="T23" fmla="*/ 0 h 233"/>
                  <a:gd name="T24" fmla="*/ 1 w 104"/>
                  <a:gd name="T25" fmla="*/ 0 h 233"/>
                  <a:gd name="T26" fmla="*/ 1 w 104"/>
                  <a:gd name="T27" fmla="*/ 0 h 233"/>
                  <a:gd name="T28" fmla="*/ 1 w 104"/>
                  <a:gd name="T29" fmla="*/ 0 h 233"/>
                  <a:gd name="T30" fmla="*/ 1 w 104"/>
                  <a:gd name="T31" fmla="*/ 0 h 233"/>
                  <a:gd name="T32" fmla="*/ 1 w 104"/>
                  <a:gd name="T33" fmla="*/ 0 h 233"/>
                  <a:gd name="T34" fmla="*/ 1 w 104"/>
                  <a:gd name="T35" fmla="*/ 0 h 233"/>
                  <a:gd name="T36" fmla="*/ 1 w 104"/>
                  <a:gd name="T37" fmla="*/ 0 h 233"/>
                  <a:gd name="T38" fmla="*/ 1 w 104"/>
                  <a:gd name="T39" fmla="*/ 0 h 233"/>
                  <a:gd name="T40" fmla="*/ 1 w 104"/>
                  <a:gd name="T41" fmla="*/ 0 h 233"/>
                  <a:gd name="T42" fmla="*/ 1 w 104"/>
                  <a:gd name="T43" fmla="*/ 0 h 233"/>
                  <a:gd name="T44" fmla="*/ 0 w 104"/>
                  <a:gd name="T45" fmla="*/ 0 h 233"/>
                  <a:gd name="T46" fmla="*/ 1 w 104"/>
                  <a:gd name="T47" fmla="*/ 0 h 233"/>
                  <a:gd name="T48" fmla="*/ 1 w 104"/>
                  <a:gd name="T49" fmla="*/ 0 h 233"/>
                  <a:gd name="T50" fmla="*/ 1 w 104"/>
                  <a:gd name="T51" fmla="*/ 0 h 233"/>
                  <a:gd name="T52" fmla="*/ 1 w 104"/>
                  <a:gd name="T53" fmla="*/ 0 h 233"/>
                  <a:gd name="T54" fmla="*/ 1 w 104"/>
                  <a:gd name="T55" fmla="*/ 0 h 233"/>
                  <a:gd name="T56" fmla="*/ 1 w 104"/>
                  <a:gd name="T57" fmla="*/ 0 h 233"/>
                  <a:gd name="T58" fmla="*/ 1 w 104"/>
                  <a:gd name="T59" fmla="*/ 0 h 233"/>
                  <a:gd name="T60" fmla="*/ 1 w 104"/>
                  <a:gd name="T61" fmla="*/ 0 h 233"/>
                  <a:gd name="T62" fmla="*/ 1 w 104"/>
                  <a:gd name="T63" fmla="*/ 0 h 233"/>
                  <a:gd name="T64" fmla="*/ 1 w 104"/>
                  <a:gd name="T65" fmla="*/ 0 h 233"/>
                  <a:gd name="T66" fmla="*/ 1 w 104"/>
                  <a:gd name="T67" fmla="*/ 0 h 233"/>
                  <a:gd name="T68" fmla="*/ 1 w 104"/>
                  <a:gd name="T69" fmla="*/ 0 h 233"/>
                  <a:gd name="T70" fmla="*/ 1 w 104"/>
                  <a:gd name="T71" fmla="*/ 0 h 233"/>
                  <a:gd name="T72" fmla="*/ 1 w 104"/>
                  <a:gd name="T73" fmla="*/ 0 h 233"/>
                  <a:gd name="T74" fmla="*/ 1 w 104"/>
                  <a:gd name="T75" fmla="*/ 0 h 233"/>
                  <a:gd name="T76" fmla="*/ 1 w 104"/>
                  <a:gd name="T77" fmla="*/ 0 h 233"/>
                  <a:gd name="T78" fmla="*/ 1 w 104"/>
                  <a:gd name="T79" fmla="*/ 0 h 233"/>
                  <a:gd name="T80" fmla="*/ 1 w 104"/>
                  <a:gd name="T81" fmla="*/ 0 h 233"/>
                  <a:gd name="T82" fmla="*/ 1 w 104"/>
                  <a:gd name="T83" fmla="*/ 0 h 233"/>
                  <a:gd name="T84" fmla="*/ 1 w 104"/>
                  <a:gd name="T85" fmla="*/ 0 h 233"/>
                  <a:gd name="T86" fmla="*/ 1 w 104"/>
                  <a:gd name="T87" fmla="*/ 0 h 233"/>
                  <a:gd name="T88" fmla="*/ 1 w 104"/>
                  <a:gd name="T89" fmla="*/ 0 h 233"/>
                  <a:gd name="T90" fmla="*/ 1 w 104"/>
                  <a:gd name="T91" fmla="*/ 0 h 233"/>
                  <a:gd name="T92" fmla="*/ 1 w 104"/>
                  <a:gd name="T93" fmla="*/ 0 h 233"/>
                  <a:gd name="T94" fmla="*/ 1 w 104"/>
                  <a:gd name="T95" fmla="*/ 0 h 23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04"/>
                  <a:gd name="T145" fmla="*/ 0 h 233"/>
                  <a:gd name="T146" fmla="*/ 104 w 104"/>
                  <a:gd name="T147" fmla="*/ 233 h 23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04" h="233">
                    <a:moveTo>
                      <a:pt x="90" y="185"/>
                    </a:moveTo>
                    <a:lnTo>
                      <a:pt x="88" y="186"/>
                    </a:lnTo>
                    <a:lnTo>
                      <a:pt x="84" y="188"/>
                    </a:lnTo>
                    <a:lnTo>
                      <a:pt x="81" y="194"/>
                    </a:lnTo>
                    <a:lnTo>
                      <a:pt x="83" y="200"/>
                    </a:lnTo>
                    <a:lnTo>
                      <a:pt x="88" y="208"/>
                    </a:lnTo>
                    <a:lnTo>
                      <a:pt x="90" y="216"/>
                    </a:lnTo>
                    <a:lnTo>
                      <a:pt x="89" y="225"/>
                    </a:lnTo>
                    <a:lnTo>
                      <a:pt x="83" y="230"/>
                    </a:lnTo>
                    <a:lnTo>
                      <a:pt x="75" y="232"/>
                    </a:lnTo>
                    <a:lnTo>
                      <a:pt x="69" y="233"/>
                    </a:lnTo>
                    <a:lnTo>
                      <a:pt x="65" y="233"/>
                    </a:lnTo>
                    <a:lnTo>
                      <a:pt x="63" y="233"/>
                    </a:lnTo>
                    <a:lnTo>
                      <a:pt x="62" y="233"/>
                    </a:lnTo>
                    <a:lnTo>
                      <a:pt x="59" y="231"/>
                    </a:lnTo>
                    <a:lnTo>
                      <a:pt x="55" y="227"/>
                    </a:lnTo>
                    <a:lnTo>
                      <a:pt x="54" y="220"/>
                    </a:lnTo>
                    <a:lnTo>
                      <a:pt x="55" y="215"/>
                    </a:lnTo>
                    <a:lnTo>
                      <a:pt x="55" y="212"/>
                    </a:lnTo>
                    <a:lnTo>
                      <a:pt x="54" y="209"/>
                    </a:lnTo>
                    <a:lnTo>
                      <a:pt x="54" y="205"/>
                    </a:lnTo>
                    <a:lnTo>
                      <a:pt x="55" y="201"/>
                    </a:lnTo>
                    <a:lnTo>
                      <a:pt x="57" y="196"/>
                    </a:lnTo>
                    <a:lnTo>
                      <a:pt x="57" y="193"/>
                    </a:lnTo>
                    <a:lnTo>
                      <a:pt x="53" y="189"/>
                    </a:lnTo>
                    <a:lnTo>
                      <a:pt x="47" y="186"/>
                    </a:lnTo>
                    <a:lnTo>
                      <a:pt x="43" y="180"/>
                    </a:lnTo>
                    <a:lnTo>
                      <a:pt x="42" y="175"/>
                    </a:lnTo>
                    <a:lnTo>
                      <a:pt x="45" y="172"/>
                    </a:lnTo>
                    <a:lnTo>
                      <a:pt x="50" y="169"/>
                    </a:lnTo>
                    <a:lnTo>
                      <a:pt x="53" y="165"/>
                    </a:lnTo>
                    <a:lnTo>
                      <a:pt x="53" y="160"/>
                    </a:lnTo>
                    <a:lnTo>
                      <a:pt x="50" y="156"/>
                    </a:lnTo>
                    <a:lnTo>
                      <a:pt x="45" y="150"/>
                    </a:lnTo>
                    <a:lnTo>
                      <a:pt x="43" y="143"/>
                    </a:lnTo>
                    <a:lnTo>
                      <a:pt x="39" y="137"/>
                    </a:lnTo>
                    <a:lnTo>
                      <a:pt x="35" y="134"/>
                    </a:lnTo>
                    <a:lnTo>
                      <a:pt x="30" y="134"/>
                    </a:lnTo>
                    <a:lnTo>
                      <a:pt x="28" y="135"/>
                    </a:lnTo>
                    <a:lnTo>
                      <a:pt x="24" y="136"/>
                    </a:lnTo>
                    <a:lnTo>
                      <a:pt x="20" y="137"/>
                    </a:lnTo>
                    <a:lnTo>
                      <a:pt x="15" y="139"/>
                    </a:lnTo>
                    <a:lnTo>
                      <a:pt x="10" y="140"/>
                    </a:lnTo>
                    <a:lnTo>
                      <a:pt x="7" y="139"/>
                    </a:lnTo>
                    <a:lnTo>
                      <a:pt x="6" y="136"/>
                    </a:lnTo>
                    <a:lnTo>
                      <a:pt x="8" y="133"/>
                    </a:lnTo>
                    <a:lnTo>
                      <a:pt x="12" y="129"/>
                    </a:lnTo>
                    <a:lnTo>
                      <a:pt x="15" y="127"/>
                    </a:lnTo>
                    <a:lnTo>
                      <a:pt x="16" y="122"/>
                    </a:lnTo>
                    <a:lnTo>
                      <a:pt x="15" y="118"/>
                    </a:lnTo>
                    <a:lnTo>
                      <a:pt x="13" y="114"/>
                    </a:lnTo>
                    <a:lnTo>
                      <a:pt x="10" y="112"/>
                    </a:lnTo>
                    <a:lnTo>
                      <a:pt x="9" y="112"/>
                    </a:lnTo>
                    <a:lnTo>
                      <a:pt x="8" y="111"/>
                    </a:lnTo>
                    <a:lnTo>
                      <a:pt x="6" y="107"/>
                    </a:lnTo>
                    <a:lnTo>
                      <a:pt x="6" y="103"/>
                    </a:lnTo>
                    <a:lnTo>
                      <a:pt x="8" y="99"/>
                    </a:lnTo>
                    <a:lnTo>
                      <a:pt x="13" y="96"/>
                    </a:lnTo>
                    <a:lnTo>
                      <a:pt x="15" y="92"/>
                    </a:lnTo>
                    <a:lnTo>
                      <a:pt x="15" y="89"/>
                    </a:lnTo>
                    <a:lnTo>
                      <a:pt x="13" y="87"/>
                    </a:lnTo>
                    <a:lnTo>
                      <a:pt x="10" y="83"/>
                    </a:lnTo>
                    <a:lnTo>
                      <a:pt x="10" y="79"/>
                    </a:lnTo>
                    <a:lnTo>
                      <a:pt x="10" y="72"/>
                    </a:lnTo>
                    <a:lnTo>
                      <a:pt x="8" y="64"/>
                    </a:lnTo>
                    <a:lnTo>
                      <a:pt x="5" y="58"/>
                    </a:lnTo>
                    <a:lnTo>
                      <a:pt x="2" y="53"/>
                    </a:lnTo>
                    <a:lnTo>
                      <a:pt x="1" y="51"/>
                    </a:lnTo>
                    <a:lnTo>
                      <a:pt x="0" y="48"/>
                    </a:lnTo>
                    <a:lnTo>
                      <a:pt x="1" y="43"/>
                    </a:lnTo>
                    <a:lnTo>
                      <a:pt x="2" y="41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2" y="33"/>
                    </a:lnTo>
                    <a:lnTo>
                      <a:pt x="4" y="30"/>
                    </a:lnTo>
                    <a:lnTo>
                      <a:pt x="6" y="28"/>
                    </a:lnTo>
                    <a:lnTo>
                      <a:pt x="9" y="26"/>
                    </a:lnTo>
                    <a:lnTo>
                      <a:pt x="15" y="23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8" y="22"/>
                    </a:lnTo>
                    <a:lnTo>
                      <a:pt x="30" y="20"/>
                    </a:lnTo>
                    <a:lnTo>
                      <a:pt x="31" y="15"/>
                    </a:lnTo>
                    <a:lnTo>
                      <a:pt x="34" y="12"/>
                    </a:lnTo>
                    <a:lnTo>
                      <a:pt x="37" y="13"/>
                    </a:lnTo>
                    <a:lnTo>
                      <a:pt x="40" y="14"/>
                    </a:lnTo>
                    <a:lnTo>
                      <a:pt x="43" y="15"/>
                    </a:lnTo>
                    <a:lnTo>
                      <a:pt x="45" y="16"/>
                    </a:lnTo>
                    <a:lnTo>
                      <a:pt x="49" y="18"/>
                    </a:lnTo>
                    <a:lnTo>
                      <a:pt x="52" y="18"/>
                    </a:lnTo>
                    <a:lnTo>
                      <a:pt x="54" y="14"/>
                    </a:lnTo>
                    <a:lnTo>
                      <a:pt x="55" y="7"/>
                    </a:lnTo>
                    <a:lnTo>
                      <a:pt x="58" y="3"/>
                    </a:lnTo>
                    <a:lnTo>
                      <a:pt x="61" y="0"/>
                    </a:lnTo>
                    <a:lnTo>
                      <a:pt x="65" y="4"/>
                    </a:lnTo>
                    <a:lnTo>
                      <a:pt x="68" y="9"/>
                    </a:lnTo>
                    <a:lnTo>
                      <a:pt x="70" y="14"/>
                    </a:lnTo>
                    <a:lnTo>
                      <a:pt x="73" y="16"/>
                    </a:lnTo>
                    <a:lnTo>
                      <a:pt x="75" y="18"/>
                    </a:lnTo>
                    <a:lnTo>
                      <a:pt x="80" y="18"/>
                    </a:lnTo>
                    <a:lnTo>
                      <a:pt x="85" y="20"/>
                    </a:lnTo>
                    <a:lnTo>
                      <a:pt x="88" y="23"/>
                    </a:lnTo>
                    <a:lnTo>
                      <a:pt x="85" y="29"/>
                    </a:lnTo>
                    <a:lnTo>
                      <a:pt x="80" y="35"/>
                    </a:lnTo>
                    <a:lnTo>
                      <a:pt x="75" y="41"/>
                    </a:lnTo>
                    <a:lnTo>
                      <a:pt x="74" y="45"/>
                    </a:lnTo>
                    <a:lnTo>
                      <a:pt x="76" y="51"/>
                    </a:lnTo>
                    <a:lnTo>
                      <a:pt x="82" y="54"/>
                    </a:lnTo>
                    <a:lnTo>
                      <a:pt x="87" y="57"/>
                    </a:lnTo>
                    <a:lnTo>
                      <a:pt x="90" y="59"/>
                    </a:lnTo>
                    <a:lnTo>
                      <a:pt x="91" y="59"/>
                    </a:lnTo>
                    <a:lnTo>
                      <a:pt x="90" y="60"/>
                    </a:lnTo>
                    <a:lnTo>
                      <a:pt x="88" y="63"/>
                    </a:lnTo>
                    <a:lnTo>
                      <a:pt x="85" y="65"/>
                    </a:lnTo>
                    <a:lnTo>
                      <a:pt x="85" y="69"/>
                    </a:lnTo>
                    <a:lnTo>
                      <a:pt x="88" y="72"/>
                    </a:lnTo>
                    <a:lnTo>
                      <a:pt x="92" y="72"/>
                    </a:lnTo>
                    <a:lnTo>
                      <a:pt x="96" y="74"/>
                    </a:lnTo>
                    <a:lnTo>
                      <a:pt x="95" y="77"/>
                    </a:lnTo>
                    <a:lnTo>
                      <a:pt x="92" y="82"/>
                    </a:lnTo>
                    <a:lnTo>
                      <a:pt x="90" y="86"/>
                    </a:lnTo>
                    <a:lnTo>
                      <a:pt x="88" y="88"/>
                    </a:lnTo>
                    <a:lnTo>
                      <a:pt x="83" y="90"/>
                    </a:lnTo>
                    <a:lnTo>
                      <a:pt x="80" y="94"/>
                    </a:lnTo>
                    <a:lnTo>
                      <a:pt x="80" y="99"/>
                    </a:lnTo>
                    <a:lnTo>
                      <a:pt x="81" y="106"/>
                    </a:lnTo>
                    <a:lnTo>
                      <a:pt x="83" y="114"/>
                    </a:lnTo>
                    <a:lnTo>
                      <a:pt x="85" y="121"/>
                    </a:lnTo>
                    <a:lnTo>
                      <a:pt x="89" y="127"/>
                    </a:lnTo>
                    <a:lnTo>
                      <a:pt x="90" y="132"/>
                    </a:lnTo>
                    <a:lnTo>
                      <a:pt x="91" y="134"/>
                    </a:lnTo>
                    <a:lnTo>
                      <a:pt x="98" y="136"/>
                    </a:lnTo>
                    <a:lnTo>
                      <a:pt x="98" y="137"/>
                    </a:lnTo>
                    <a:lnTo>
                      <a:pt x="97" y="141"/>
                    </a:lnTo>
                    <a:lnTo>
                      <a:pt x="97" y="145"/>
                    </a:lnTo>
                    <a:lnTo>
                      <a:pt x="98" y="149"/>
                    </a:lnTo>
                    <a:lnTo>
                      <a:pt x="101" y="154"/>
                    </a:lnTo>
                    <a:lnTo>
                      <a:pt x="104" y="158"/>
                    </a:lnTo>
                    <a:lnTo>
                      <a:pt x="104" y="164"/>
                    </a:lnTo>
                    <a:lnTo>
                      <a:pt x="100" y="169"/>
                    </a:lnTo>
                    <a:lnTo>
                      <a:pt x="95" y="173"/>
                    </a:lnTo>
                    <a:lnTo>
                      <a:pt x="93" y="178"/>
                    </a:lnTo>
                    <a:lnTo>
                      <a:pt x="92" y="181"/>
                    </a:lnTo>
                    <a:lnTo>
                      <a:pt x="90" y="185"/>
                    </a:lnTo>
                    <a:close/>
                  </a:path>
                </a:pathLst>
              </a:custGeom>
              <a:solidFill>
                <a:srgbClr val="401B5B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31881" name="Freeform 365"/>
              <p:cNvSpPr>
                <a:spLocks/>
              </p:cNvSpPr>
              <p:nvPr/>
            </p:nvSpPr>
            <p:spPr bwMode="auto">
              <a:xfrm>
                <a:off x="5465" y="3603"/>
                <a:ext cx="66" cy="90"/>
              </a:xfrm>
              <a:custGeom>
                <a:avLst/>
                <a:gdLst>
                  <a:gd name="T0" fmla="*/ 1 w 131"/>
                  <a:gd name="T1" fmla="*/ 1 h 180"/>
                  <a:gd name="T2" fmla="*/ 1 w 131"/>
                  <a:gd name="T3" fmla="*/ 1 h 180"/>
                  <a:gd name="T4" fmla="*/ 1 w 131"/>
                  <a:gd name="T5" fmla="*/ 1 h 180"/>
                  <a:gd name="T6" fmla="*/ 1 w 131"/>
                  <a:gd name="T7" fmla="*/ 1 h 180"/>
                  <a:gd name="T8" fmla="*/ 1 w 131"/>
                  <a:gd name="T9" fmla="*/ 1 h 180"/>
                  <a:gd name="T10" fmla="*/ 1 w 131"/>
                  <a:gd name="T11" fmla="*/ 1 h 180"/>
                  <a:gd name="T12" fmla="*/ 1 w 131"/>
                  <a:gd name="T13" fmla="*/ 1 h 180"/>
                  <a:gd name="T14" fmla="*/ 1 w 131"/>
                  <a:gd name="T15" fmla="*/ 1 h 180"/>
                  <a:gd name="T16" fmla="*/ 1 w 131"/>
                  <a:gd name="T17" fmla="*/ 1 h 180"/>
                  <a:gd name="T18" fmla="*/ 1 w 131"/>
                  <a:gd name="T19" fmla="*/ 1 h 180"/>
                  <a:gd name="T20" fmla="*/ 1 w 131"/>
                  <a:gd name="T21" fmla="*/ 1 h 180"/>
                  <a:gd name="T22" fmla="*/ 1 w 131"/>
                  <a:gd name="T23" fmla="*/ 1 h 180"/>
                  <a:gd name="T24" fmla="*/ 1 w 131"/>
                  <a:gd name="T25" fmla="*/ 1 h 180"/>
                  <a:gd name="T26" fmla="*/ 1 w 131"/>
                  <a:gd name="T27" fmla="*/ 1 h 180"/>
                  <a:gd name="T28" fmla="*/ 1 w 131"/>
                  <a:gd name="T29" fmla="*/ 1 h 180"/>
                  <a:gd name="T30" fmla="*/ 1 w 131"/>
                  <a:gd name="T31" fmla="*/ 1 h 180"/>
                  <a:gd name="T32" fmla="*/ 1 w 131"/>
                  <a:gd name="T33" fmla="*/ 1 h 180"/>
                  <a:gd name="T34" fmla="*/ 1 w 131"/>
                  <a:gd name="T35" fmla="*/ 1 h 180"/>
                  <a:gd name="T36" fmla="*/ 1 w 131"/>
                  <a:gd name="T37" fmla="*/ 1 h 180"/>
                  <a:gd name="T38" fmla="*/ 1 w 131"/>
                  <a:gd name="T39" fmla="*/ 1 h 180"/>
                  <a:gd name="T40" fmla="*/ 1 w 131"/>
                  <a:gd name="T41" fmla="*/ 1 h 180"/>
                  <a:gd name="T42" fmla="*/ 1 w 131"/>
                  <a:gd name="T43" fmla="*/ 1 h 180"/>
                  <a:gd name="T44" fmla="*/ 1 w 131"/>
                  <a:gd name="T45" fmla="*/ 1 h 180"/>
                  <a:gd name="T46" fmla="*/ 1 w 131"/>
                  <a:gd name="T47" fmla="*/ 1 h 180"/>
                  <a:gd name="T48" fmla="*/ 1 w 131"/>
                  <a:gd name="T49" fmla="*/ 1 h 180"/>
                  <a:gd name="T50" fmla="*/ 1 w 131"/>
                  <a:gd name="T51" fmla="*/ 1 h 180"/>
                  <a:gd name="T52" fmla="*/ 1 w 131"/>
                  <a:gd name="T53" fmla="*/ 1 h 180"/>
                  <a:gd name="T54" fmla="*/ 1 w 131"/>
                  <a:gd name="T55" fmla="*/ 1 h 180"/>
                  <a:gd name="T56" fmla="*/ 1 w 131"/>
                  <a:gd name="T57" fmla="*/ 1 h 180"/>
                  <a:gd name="T58" fmla="*/ 1 w 131"/>
                  <a:gd name="T59" fmla="*/ 1 h 180"/>
                  <a:gd name="T60" fmla="*/ 1 w 131"/>
                  <a:gd name="T61" fmla="*/ 1 h 180"/>
                  <a:gd name="T62" fmla="*/ 0 w 131"/>
                  <a:gd name="T63" fmla="*/ 1 h 180"/>
                  <a:gd name="T64" fmla="*/ 1 w 131"/>
                  <a:gd name="T65" fmla="*/ 1 h 180"/>
                  <a:gd name="T66" fmla="*/ 1 w 131"/>
                  <a:gd name="T67" fmla="*/ 1 h 180"/>
                  <a:gd name="T68" fmla="*/ 1 w 131"/>
                  <a:gd name="T69" fmla="*/ 1 h 180"/>
                  <a:gd name="T70" fmla="*/ 1 w 131"/>
                  <a:gd name="T71" fmla="*/ 1 h 180"/>
                  <a:gd name="T72" fmla="*/ 1 w 131"/>
                  <a:gd name="T73" fmla="*/ 1 h 180"/>
                  <a:gd name="T74" fmla="*/ 1 w 131"/>
                  <a:gd name="T75" fmla="*/ 1 h 180"/>
                  <a:gd name="T76" fmla="*/ 1 w 131"/>
                  <a:gd name="T77" fmla="*/ 1 h 180"/>
                  <a:gd name="T78" fmla="*/ 1 w 131"/>
                  <a:gd name="T79" fmla="*/ 1 h 180"/>
                  <a:gd name="T80" fmla="*/ 1 w 131"/>
                  <a:gd name="T81" fmla="*/ 1 h 180"/>
                  <a:gd name="T82" fmla="*/ 1 w 131"/>
                  <a:gd name="T83" fmla="*/ 1 h 180"/>
                  <a:gd name="T84" fmla="*/ 1 w 131"/>
                  <a:gd name="T85" fmla="*/ 1 h 180"/>
                  <a:gd name="T86" fmla="*/ 1 w 131"/>
                  <a:gd name="T87" fmla="*/ 1 h 180"/>
                  <a:gd name="T88" fmla="*/ 1 w 131"/>
                  <a:gd name="T89" fmla="*/ 1 h 180"/>
                  <a:gd name="T90" fmla="*/ 1 w 131"/>
                  <a:gd name="T91" fmla="*/ 1 h 180"/>
                  <a:gd name="T92" fmla="*/ 1 w 131"/>
                  <a:gd name="T93" fmla="*/ 1 h 180"/>
                  <a:gd name="T94" fmla="*/ 1 w 131"/>
                  <a:gd name="T95" fmla="*/ 1 h 180"/>
                  <a:gd name="T96" fmla="*/ 1 w 131"/>
                  <a:gd name="T97" fmla="*/ 1 h 180"/>
                  <a:gd name="T98" fmla="*/ 1 w 131"/>
                  <a:gd name="T99" fmla="*/ 1 h 180"/>
                  <a:gd name="T100" fmla="*/ 1 w 131"/>
                  <a:gd name="T101" fmla="*/ 1 h 1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1"/>
                  <a:gd name="T154" fmla="*/ 0 h 180"/>
                  <a:gd name="T155" fmla="*/ 131 w 131"/>
                  <a:gd name="T156" fmla="*/ 180 h 1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1" h="180">
                    <a:moveTo>
                      <a:pt x="121" y="72"/>
                    </a:moveTo>
                    <a:lnTo>
                      <a:pt x="121" y="70"/>
                    </a:lnTo>
                    <a:lnTo>
                      <a:pt x="120" y="63"/>
                    </a:lnTo>
                    <a:lnTo>
                      <a:pt x="119" y="56"/>
                    </a:lnTo>
                    <a:lnTo>
                      <a:pt x="117" y="48"/>
                    </a:lnTo>
                    <a:lnTo>
                      <a:pt x="116" y="41"/>
                    </a:lnTo>
                    <a:lnTo>
                      <a:pt x="116" y="37"/>
                    </a:lnTo>
                    <a:lnTo>
                      <a:pt x="116" y="32"/>
                    </a:lnTo>
                    <a:lnTo>
                      <a:pt x="115" y="29"/>
                    </a:lnTo>
                    <a:lnTo>
                      <a:pt x="114" y="26"/>
                    </a:lnTo>
                    <a:lnTo>
                      <a:pt x="114" y="24"/>
                    </a:lnTo>
                    <a:lnTo>
                      <a:pt x="115" y="23"/>
                    </a:lnTo>
                    <a:lnTo>
                      <a:pt x="116" y="19"/>
                    </a:lnTo>
                    <a:lnTo>
                      <a:pt x="116" y="16"/>
                    </a:lnTo>
                    <a:lnTo>
                      <a:pt x="115" y="14"/>
                    </a:lnTo>
                    <a:lnTo>
                      <a:pt x="113" y="12"/>
                    </a:lnTo>
                    <a:lnTo>
                      <a:pt x="109" y="12"/>
                    </a:lnTo>
                    <a:lnTo>
                      <a:pt x="106" y="11"/>
                    </a:lnTo>
                    <a:lnTo>
                      <a:pt x="104" y="9"/>
                    </a:lnTo>
                    <a:lnTo>
                      <a:pt x="101" y="8"/>
                    </a:lnTo>
                    <a:lnTo>
                      <a:pt x="101" y="7"/>
                    </a:lnTo>
                    <a:lnTo>
                      <a:pt x="100" y="6"/>
                    </a:lnTo>
                    <a:lnTo>
                      <a:pt x="99" y="4"/>
                    </a:lnTo>
                    <a:lnTo>
                      <a:pt x="97" y="3"/>
                    </a:lnTo>
                    <a:lnTo>
                      <a:pt x="94" y="6"/>
                    </a:lnTo>
                    <a:lnTo>
                      <a:pt x="92" y="8"/>
                    </a:lnTo>
                    <a:lnTo>
                      <a:pt x="91" y="9"/>
                    </a:lnTo>
                    <a:lnTo>
                      <a:pt x="90" y="10"/>
                    </a:lnTo>
                    <a:lnTo>
                      <a:pt x="89" y="14"/>
                    </a:lnTo>
                    <a:lnTo>
                      <a:pt x="88" y="17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16"/>
                    </a:lnTo>
                    <a:lnTo>
                      <a:pt x="79" y="12"/>
                    </a:lnTo>
                    <a:lnTo>
                      <a:pt x="78" y="10"/>
                    </a:lnTo>
                    <a:lnTo>
                      <a:pt x="76" y="8"/>
                    </a:lnTo>
                    <a:lnTo>
                      <a:pt x="73" y="6"/>
                    </a:lnTo>
                    <a:lnTo>
                      <a:pt x="68" y="2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60" y="1"/>
                    </a:lnTo>
                    <a:lnTo>
                      <a:pt x="58" y="2"/>
                    </a:lnTo>
                    <a:lnTo>
                      <a:pt x="55" y="2"/>
                    </a:lnTo>
                    <a:lnTo>
                      <a:pt x="54" y="1"/>
                    </a:lnTo>
                    <a:lnTo>
                      <a:pt x="53" y="1"/>
                    </a:lnTo>
                    <a:lnTo>
                      <a:pt x="52" y="1"/>
                    </a:lnTo>
                    <a:lnTo>
                      <a:pt x="47" y="0"/>
                    </a:lnTo>
                    <a:lnTo>
                      <a:pt x="44" y="1"/>
                    </a:lnTo>
                    <a:lnTo>
                      <a:pt x="41" y="7"/>
                    </a:lnTo>
                    <a:lnTo>
                      <a:pt x="41" y="12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38" y="18"/>
                    </a:lnTo>
                    <a:lnTo>
                      <a:pt x="35" y="19"/>
                    </a:lnTo>
                    <a:lnTo>
                      <a:pt x="32" y="19"/>
                    </a:lnTo>
                    <a:lnTo>
                      <a:pt x="31" y="22"/>
                    </a:lnTo>
                    <a:lnTo>
                      <a:pt x="31" y="25"/>
                    </a:lnTo>
                    <a:lnTo>
                      <a:pt x="31" y="29"/>
                    </a:lnTo>
                    <a:lnTo>
                      <a:pt x="31" y="31"/>
                    </a:lnTo>
                    <a:lnTo>
                      <a:pt x="30" y="32"/>
                    </a:lnTo>
                    <a:lnTo>
                      <a:pt x="26" y="33"/>
                    </a:lnTo>
                    <a:lnTo>
                      <a:pt x="22" y="35"/>
                    </a:lnTo>
                    <a:lnTo>
                      <a:pt x="17" y="37"/>
                    </a:lnTo>
                    <a:lnTo>
                      <a:pt x="14" y="39"/>
                    </a:lnTo>
                    <a:lnTo>
                      <a:pt x="11" y="41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1" y="50"/>
                    </a:lnTo>
                    <a:lnTo>
                      <a:pt x="17" y="52"/>
                    </a:lnTo>
                    <a:lnTo>
                      <a:pt x="17" y="53"/>
                    </a:lnTo>
                    <a:lnTo>
                      <a:pt x="20" y="56"/>
                    </a:lnTo>
                    <a:lnTo>
                      <a:pt x="21" y="62"/>
                    </a:lnTo>
                    <a:lnTo>
                      <a:pt x="21" y="68"/>
                    </a:lnTo>
                    <a:lnTo>
                      <a:pt x="20" y="72"/>
                    </a:lnTo>
                    <a:lnTo>
                      <a:pt x="18" y="77"/>
                    </a:lnTo>
                    <a:lnTo>
                      <a:pt x="17" y="80"/>
                    </a:lnTo>
                    <a:lnTo>
                      <a:pt x="16" y="82"/>
                    </a:lnTo>
                    <a:lnTo>
                      <a:pt x="16" y="83"/>
                    </a:lnTo>
                    <a:lnTo>
                      <a:pt x="15" y="86"/>
                    </a:lnTo>
                    <a:lnTo>
                      <a:pt x="14" y="90"/>
                    </a:lnTo>
                    <a:lnTo>
                      <a:pt x="11" y="92"/>
                    </a:lnTo>
                    <a:lnTo>
                      <a:pt x="9" y="95"/>
                    </a:lnTo>
                    <a:lnTo>
                      <a:pt x="8" y="99"/>
                    </a:lnTo>
                    <a:lnTo>
                      <a:pt x="8" y="103"/>
                    </a:lnTo>
                    <a:lnTo>
                      <a:pt x="10" y="106"/>
                    </a:lnTo>
                    <a:lnTo>
                      <a:pt x="13" y="107"/>
                    </a:lnTo>
                    <a:lnTo>
                      <a:pt x="13" y="108"/>
                    </a:lnTo>
                    <a:lnTo>
                      <a:pt x="11" y="110"/>
                    </a:lnTo>
                    <a:lnTo>
                      <a:pt x="9" y="114"/>
                    </a:lnTo>
                    <a:lnTo>
                      <a:pt x="6" y="118"/>
                    </a:lnTo>
                    <a:lnTo>
                      <a:pt x="3" y="124"/>
                    </a:lnTo>
                    <a:lnTo>
                      <a:pt x="1" y="129"/>
                    </a:lnTo>
                    <a:lnTo>
                      <a:pt x="1" y="131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3" y="140"/>
                    </a:lnTo>
                    <a:lnTo>
                      <a:pt x="8" y="141"/>
                    </a:lnTo>
                    <a:lnTo>
                      <a:pt x="10" y="144"/>
                    </a:lnTo>
                    <a:lnTo>
                      <a:pt x="10" y="146"/>
                    </a:lnTo>
                    <a:lnTo>
                      <a:pt x="11" y="151"/>
                    </a:lnTo>
                    <a:lnTo>
                      <a:pt x="13" y="155"/>
                    </a:lnTo>
                    <a:lnTo>
                      <a:pt x="15" y="159"/>
                    </a:lnTo>
                    <a:lnTo>
                      <a:pt x="17" y="161"/>
                    </a:lnTo>
                    <a:lnTo>
                      <a:pt x="21" y="160"/>
                    </a:lnTo>
                    <a:lnTo>
                      <a:pt x="24" y="158"/>
                    </a:lnTo>
                    <a:lnTo>
                      <a:pt x="28" y="156"/>
                    </a:lnTo>
                    <a:lnTo>
                      <a:pt x="30" y="158"/>
                    </a:lnTo>
                    <a:lnTo>
                      <a:pt x="32" y="161"/>
                    </a:lnTo>
                    <a:lnTo>
                      <a:pt x="35" y="167"/>
                    </a:lnTo>
                    <a:lnTo>
                      <a:pt x="38" y="173"/>
                    </a:lnTo>
                    <a:lnTo>
                      <a:pt x="43" y="177"/>
                    </a:lnTo>
                    <a:lnTo>
                      <a:pt x="46" y="180"/>
                    </a:lnTo>
                    <a:lnTo>
                      <a:pt x="49" y="178"/>
                    </a:lnTo>
                    <a:lnTo>
                      <a:pt x="53" y="177"/>
                    </a:lnTo>
                    <a:lnTo>
                      <a:pt x="56" y="175"/>
                    </a:lnTo>
                    <a:lnTo>
                      <a:pt x="60" y="173"/>
                    </a:lnTo>
                    <a:lnTo>
                      <a:pt x="62" y="171"/>
                    </a:lnTo>
                    <a:lnTo>
                      <a:pt x="66" y="171"/>
                    </a:lnTo>
                    <a:lnTo>
                      <a:pt x="67" y="173"/>
                    </a:lnTo>
                    <a:lnTo>
                      <a:pt x="68" y="176"/>
                    </a:lnTo>
                    <a:lnTo>
                      <a:pt x="68" y="180"/>
                    </a:lnTo>
                    <a:lnTo>
                      <a:pt x="69" y="180"/>
                    </a:lnTo>
                    <a:lnTo>
                      <a:pt x="70" y="178"/>
                    </a:lnTo>
                    <a:lnTo>
                      <a:pt x="73" y="175"/>
                    </a:lnTo>
                    <a:lnTo>
                      <a:pt x="74" y="173"/>
                    </a:lnTo>
                    <a:lnTo>
                      <a:pt x="76" y="173"/>
                    </a:lnTo>
                    <a:lnTo>
                      <a:pt x="77" y="174"/>
                    </a:lnTo>
                    <a:lnTo>
                      <a:pt x="79" y="174"/>
                    </a:lnTo>
                    <a:lnTo>
                      <a:pt x="82" y="173"/>
                    </a:lnTo>
                    <a:lnTo>
                      <a:pt x="83" y="171"/>
                    </a:lnTo>
                    <a:lnTo>
                      <a:pt x="84" y="169"/>
                    </a:lnTo>
                    <a:lnTo>
                      <a:pt x="85" y="166"/>
                    </a:lnTo>
                    <a:lnTo>
                      <a:pt x="86" y="163"/>
                    </a:lnTo>
                    <a:lnTo>
                      <a:pt x="89" y="161"/>
                    </a:lnTo>
                    <a:lnTo>
                      <a:pt x="91" y="161"/>
                    </a:lnTo>
                    <a:lnTo>
                      <a:pt x="98" y="160"/>
                    </a:lnTo>
                    <a:lnTo>
                      <a:pt x="106" y="158"/>
                    </a:lnTo>
                    <a:lnTo>
                      <a:pt x="113" y="154"/>
                    </a:lnTo>
                    <a:lnTo>
                      <a:pt x="116" y="150"/>
                    </a:lnTo>
                    <a:lnTo>
                      <a:pt x="117" y="144"/>
                    </a:lnTo>
                    <a:lnTo>
                      <a:pt x="117" y="138"/>
                    </a:lnTo>
                    <a:lnTo>
                      <a:pt x="120" y="133"/>
                    </a:lnTo>
                    <a:lnTo>
                      <a:pt x="122" y="131"/>
                    </a:lnTo>
                    <a:lnTo>
                      <a:pt x="126" y="130"/>
                    </a:lnTo>
                    <a:lnTo>
                      <a:pt x="129" y="130"/>
                    </a:lnTo>
                    <a:lnTo>
                      <a:pt x="131" y="129"/>
                    </a:lnTo>
                    <a:lnTo>
                      <a:pt x="131" y="127"/>
                    </a:lnTo>
                    <a:lnTo>
                      <a:pt x="129" y="123"/>
                    </a:lnTo>
                    <a:lnTo>
                      <a:pt x="127" y="113"/>
                    </a:lnTo>
                    <a:lnTo>
                      <a:pt x="123" y="95"/>
                    </a:lnTo>
                    <a:lnTo>
                      <a:pt x="122" y="79"/>
                    </a:lnTo>
                    <a:lnTo>
                      <a:pt x="121" y="72"/>
                    </a:lnTo>
                    <a:close/>
                  </a:path>
                </a:pathLst>
              </a:custGeom>
              <a:solidFill>
                <a:srgbClr val="401B5B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baseline="2000" smtClean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31847" name="Rectangle 366"/>
            <p:cNvSpPr>
              <a:spLocks noChangeArrowheads="1"/>
            </p:cNvSpPr>
            <p:nvPr/>
          </p:nvSpPr>
          <p:spPr bwMode="auto">
            <a:xfrm>
              <a:off x="332653" y="5904578"/>
              <a:ext cx="355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GU</a:t>
              </a:r>
            </a:p>
          </p:txBody>
        </p:sp>
        <p:sp>
          <p:nvSpPr>
            <p:cNvPr id="31848" name="Text Box 367"/>
            <p:cNvSpPr txBox="1">
              <a:spLocks noChangeArrowheads="1"/>
            </p:cNvSpPr>
            <p:nvPr/>
          </p:nvSpPr>
          <p:spPr bwMode="auto">
            <a:xfrm>
              <a:off x="7778750" y="6076950"/>
              <a:ext cx="9797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0" smtClean="0">
                  <a:solidFill>
                    <a:srgbClr val="002060"/>
                  </a:solidFill>
                  <a:latin typeface="Myriad Web Pro"/>
                  <a:ea typeface="PMingLiU" pitchFamily="18" charset="-120"/>
                </a:rPr>
                <a:t>San Juan</a:t>
              </a:r>
            </a:p>
          </p:txBody>
        </p:sp>
        <p:sp>
          <p:nvSpPr>
            <p:cNvPr id="31849" name="Text Box 368"/>
            <p:cNvSpPr txBox="1">
              <a:spLocks noChangeArrowheads="1"/>
            </p:cNvSpPr>
            <p:nvPr/>
          </p:nvSpPr>
          <p:spPr bwMode="auto">
            <a:xfrm>
              <a:off x="4632099" y="1610114"/>
              <a:ext cx="1217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0" smtClean="0">
                  <a:solidFill>
                    <a:srgbClr val="002060"/>
                  </a:solidFill>
                  <a:latin typeface="Myriad Web Pro"/>
                  <a:ea typeface="PMingLiU" pitchFamily="18" charset="-120"/>
                </a:rPr>
                <a:t>Minneapolis</a:t>
              </a:r>
            </a:p>
          </p:txBody>
        </p:sp>
        <p:sp>
          <p:nvSpPr>
            <p:cNvPr id="31850" name="Text Box 369"/>
            <p:cNvSpPr txBox="1">
              <a:spLocks noChangeArrowheads="1"/>
            </p:cNvSpPr>
            <p:nvPr/>
          </p:nvSpPr>
          <p:spPr bwMode="auto">
            <a:xfrm>
              <a:off x="6478499" y="2058401"/>
              <a:ext cx="7617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0" smtClean="0">
                  <a:solidFill>
                    <a:srgbClr val="002060"/>
                  </a:solidFill>
                  <a:latin typeface="Myriad Web Pro"/>
                  <a:ea typeface="PMingLiU" pitchFamily="18" charset="-120"/>
                </a:rPr>
                <a:t>Detroit</a:t>
              </a:r>
            </a:p>
          </p:txBody>
        </p:sp>
        <p:sp>
          <p:nvSpPr>
            <p:cNvPr id="31851" name="Text Box 370"/>
            <p:cNvSpPr txBox="1">
              <a:spLocks noChangeArrowheads="1"/>
            </p:cNvSpPr>
            <p:nvPr/>
          </p:nvSpPr>
          <p:spPr bwMode="auto">
            <a:xfrm>
              <a:off x="605264" y="2006382"/>
              <a:ext cx="111921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0" smtClean="0">
                  <a:solidFill>
                    <a:srgbClr val="002060"/>
                  </a:solidFill>
                  <a:latin typeface="Myriad Web Pro"/>
                  <a:ea typeface="PMingLiU" pitchFamily="18" charset="-120"/>
                </a:rPr>
                <a:t>Anchorage</a:t>
              </a:r>
            </a:p>
          </p:txBody>
        </p:sp>
        <p:sp>
          <p:nvSpPr>
            <p:cNvPr id="31852" name="Rectangle 371"/>
            <p:cNvSpPr>
              <a:spLocks noChangeArrowheads="1"/>
            </p:cNvSpPr>
            <p:nvPr/>
          </p:nvSpPr>
          <p:spPr bwMode="auto">
            <a:xfrm>
              <a:off x="4052888" y="4873625"/>
              <a:ext cx="68421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West TX</a:t>
              </a:r>
            </a:p>
          </p:txBody>
        </p:sp>
        <p:sp>
          <p:nvSpPr>
            <p:cNvPr id="31853" name="Oval 372"/>
            <p:cNvSpPr>
              <a:spLocks noChangeArrowheads="1"/>
            </p:cNvSpPr>
            <p:nvPr/>
          </p:nvSpPr>
          <p:spPr bwMode="auto">
            <a:xfrm>
              <a:off x="941388" y="1733550"/>
              <a:ext cx="128587" cy="13017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854" name="Oval 373"/>
            <p:cNvSpPr>
              <a:spLocks noChangeArrowheads="1"/>
            </p:cNvSpPr>
            <p:nvPr/>
          </p:nvSpPr>
          <p:spPr bwMode="auto">
            <a:xfrm>
              <a:off x="2097088" y="2057400"/>
              <a:ext cx="128587" cy="13017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855" name="Oval 374"/>
            <p:cNvSpPr>
              <a:spLocks noChangeArrowheads="1"/>
            </p:cNvSpPr>
            <p:nvPr/>
          </p:nvSpPr>
          <p:spPr bwMode="auto">
            <a:xfrm>
              <a:off x="1798638" y="3536950"/>
              <a:ext cx="128587" cy="13017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856" name="Oval 375"/>
            <p:cNvSpPr>
              <a:spLocks noChangeArrowheads="1"/>
            </p:cNvSpPr>
            <p:nvPr/>
          </p:nvSpPr>
          <p:spPr bwMode="auto">
            <a:xfrm>
              <a:off x="2211388" y="4375150"/>
              <a:ext cx="128587" cy="13017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857" name="Oval 376"/>
            <p:cNvSpPr>
              <a:spLocks noChangeArrowheads="1"/>
            </p:cNvSpPr>
            <p:nvPr/>
          </p:nvSpPr>
          <p:spPr bwMode="auto">
            <a:xfrm>
              <a:off x="5957888" y="2978150"/>
              <a:ext cx="128587" cy="13017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858" name="Oval 377"/>
            <p:cNvSpPr>
              <a:spLocks noChangeArrowheads="1"/>
            </p:cNvSpPr>
            <p:nvPr/>
          </p:nvSpPr>
          <p:spPr bwMode="auto">
            <a:xfrm>
              <a:off x="5329238" y="5035550"/>
              <a:ext cx="128587" cy="13017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859" name="Oval 378"/>
            <p:cNvSpPr>
              <a:spLocks noChangeArrowheads="1"/>
            </p:cNvSpPr>
            <p:nvPr/>
          </p:nvSpPr>
          <p:spPr bwMode="auto">
            <a:xfrm>
              <a:off x="7526338" y="5365750"/>
              <a:ext cx="128587" cy="13017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860" name="Oval 379"/>
            <p:cNvSpPr>
              <a:spLocks noChangeArrowheads="1"/>
            </p:cNvSpPr>
            <p:nvPr/>
          </p:nvSpPr>
          <p:spPr bwMode="auto">
            <a:xfrm>
              <a:off x="6904038" y="4241800"/>
              <a:ext cx="128587" cy="13017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861" name="Oval 380"/>
            <p:cNvSpPr>
              <a:spLocks noChangeArrowheads="1"/>
            </p:cNvSpPr>
            <p:nvPr/>
          </p:nvSpPr>
          <p:spPr bwMode="auto">
            <a:xfrm>
              <a:off x="6427788" y="2863850"/>
              <a:ext cx="128587" cy="13017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862" name="Oval 381"/>
            <p:cNvSpPr>
              <a:spLocks noChangeArrowheads="1"/>
            </p:cNvSpPr>
            <p:nvPr/>
          </p:nvSpPr>
          <p:spPr bwMode="auto">
            <a:xfrm>
              <a:off x="7380288" y="3157538"/>
              <a:ext cx="128587" cy="13017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863" name="Oval 382"/>
            <p:cNvSpPr>
              <a:spLocks noChangeArrowheads="1"/>
            </p:cNvSpPr>
            <p:nvPr/>
          </p:nvSpPr>
          <p:spPr bwMode="auto">
            <a:xfrm>
              <a:off x="7672388" y="2844800"/>
              <a:ext cx="128587" cy="13017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864" name="Oval 383"/>
            <p:cNvSpPr>
              <a:spLocks noChangeArrowheads="1"/>
            </p:cNvSpPr>
            <p:nvPr/>
          </p:nvSpPr>
          <p:spPr bwMode="auto">
            <a:xfrm>
              <a:off x="7773988" y="2632075"/>
              <a:ext cx="128587" cy="13017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865" name="Oval 384"/>
            <p:cNvSpPr>
              <a:spLocks noChangeArrowheads="1"/>
            </p:cNvSpPr>
            <p:nvPr/>
          </p:nvSpPr>
          <p:spPr bwMode="auto">
            <a:xfrm>
              <a:off x="7993063" y="2308225"/>
              <a:ext cx="128587" cy="13017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866" name="Oval 385"/>
            <p:cNvSpPr>
              <a:spLocks noChangeArrowheads="1"/>
            </p:cNvSpPr>
            <p:nvPr/>
          </p:nvSpPr>
          <p:spPr bwMode="auto">
            <a:xfrm>
              <a:off x="8088313" y="5876925"/>
              <a:ext cx="128587" cy="13017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867" name="Text Box 386"/>
            <p:cNvSpPr txBox="1">
              <a:spLocks noChangeArrowheads="1"/>
            </p:cNvSpPr>
            <p:nvPr/>
          </p:nvSpPr>
          <p:spPr bwMode="auto">
            <a:xfrm>
              <a:off x="8193088" y="5799138"/>
              <a:ext cx="3429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 baseline="0" smtClean="0">
                  <a:solidFill>
                    <a:prstClr val="white"/>
                  </a:solidFill>
                  <a:ea typeface="PMingLiU" pitchFamily="18" charset="-120"/>
                </a:rPr>
                <a:t>PR</a:t>
              </a:r>
            </a:p>
          </p:txBody>
        </p:sp>
        <p:sp>
          <p:nvSpPr>
            <p:cNvPr id="31868" name="Oval 387"/>
            <p:cNvSpPr>
              <a:spLocks noChangeArrowheads="1"/>
            </p:cNvSpPr>
            <p:nvPr/>
          </p:nvSpPr>
          <p:spPr bwMode="auto">
            <a:xfrm>
              <a:off x="1347788" y="5273675"/>
              <a:ext cx="128587" cy="13017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869" name="Text Box 392"/>
            <p:cNvSpPr txBox="1">
              <a:spLocks noChangeArrowheads="1"/>
            </p:cNvSpPr>
            <p:nvPr/>
          </p:nvSpPr>
          <p:spPr bwMode="auto">
            <a:xfrm>
              <a:off x="7720017" y="3075548"/>
              <a:ext cx="13255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0" smtClean="0">
                  <a:solidFill>
                    <a:srgbClr val="002060"/>
                  </a:solidFill>
                  <a:latin typeface="Myriad Web Pro"/>
                  <a:ea typeface="PMingLiU" pitchFamily="18" charset="-120"/>
                </a:rPr>
                <a:t>Philadelphia</a:t>
              </a:r>
            </a:p>
          </p:txBody>
        </p:sp>
        <p:sp>
          <p:nvSpPr>
            <p:cNvPr id="31870" name="Text Box 393"/>
            <p:cNvSpPr txBox="1">
              <a:spLocks noChangeArrowheads="1"/>
            </p:cNvSpPr>
            <p:nvPr/>
          </p:nvSpPr>
          <p:spPr bwMode="auto">
            <a:xfrm>
              <a:off x="3909636" y="5371725"/>
              <a:ext cx="7191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0" smtClean="0">
                  <a:solidFill>
                    <a:srgbClr val="002060"/>
                  </a:solidFill>
                  <a:latin typeface="Myriad Web Pro"/>
                  <a:ea typeface="PMingLiU" pitchFamily="18" charset="-120"/>
                </a:rPr>
                <a:t>Dallas</a:t>
              </a:r>
            </a:p>
          </p:txBody>
        </p:sp>
        <p:sp>
          <p:nvSpPr>
            <p:cNvPr id="31871" name="Oval 395"/>
            <p:cNvSpPr>
              <a:spLocks noChangeArrowheads="1"/>
            </p:cNvSpPr>
            <p:nvPr/>
          </p:nvSpPr>
          <p:spPr bwMode="auto">
            <a:xfrm>
              <a:off x="5300663" y="2663825"/>
              <a:ext cx="128587" cy="13017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872" name="Rectangle 397"/>
            <p:cNvSpPr>
              <a:spLocks noChangeArrowheads="1"/>
            </p:cNvSpPr>
            <p:nvPr/>
          </p:nvSpPr>
          <p:spPr bwMode="auto">
            <a:xfrm>
              <a:off x="4217988" y="4403725"/>
              <a:ext cx="68421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2060"/>
                  </a:solidFill>
                  <a:latin typeface="Arial" pitchFamily="34" charset="0"/>
                  <a:ea typeface="PMingLiU" pitchFamily="18" charset="-120"/>
                </a:rPr>
                <a:t>North TX</a:t>
              </a:r>
            </a:p>
          </p:txBody>
        </p:sp>
        <p:sp>
          <p:nvSpPr>
            <p:cNvPr id="31873" name="Text Box 399"/>
            <p:cNvSpPr txBox="1">
              <a:spLocks noChangeArrowheads="1"/>
            </p:cNvSpPr>
            <p:nvPr/>
          </p:nvSpPr>
          <p:spPr bwMode="auto">
            <a:xfrm>
              <a:off x="7654724" y="2420395"/>
              <a:ext cx="3365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 baseline="0" smtClean="0">
                  <a:solidFill>
                    <a:srgbClr val="002060"/>
                  </a:solidFill>
                  <a:ea typeface="PMingLiU" pitchFamily="18" charset="-120"/>
                </a:rPr>
                <a:t>CT</a:t>
              </a:r>
            </a:p>
          </p:txBody>
        </p:sp>
        <p:sp>
          <p:nvSpPr>
            <p:cNvPr id="31874" name="Oval 400"/>
            <p:cNvSpPr>
              <a:spLocks noChangeArrowheads="1"/>
            </p:cNvSpPr>
            <p:nvPr/>
          </p:nvSpPr>
          <p:spPr bwMode="auto">
            <a:xfrm>
              <a:off x="2414588" y="4641850"/>
              <a:ext cx="128587" cy="13017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875" name="Oval 402"/>
            <p:cNvSpPr>
              <a:spLocks noChangeArrowheads="1"/>
            </p:cNvSpPr>
            <p:nvPr/>
          </p:nvSpPr>
          <p:spPr bwMode="auto">
            <a:xfrm>
              <a:off x="7466013" y="2800350"/>
              <a:ext cx="128587" cy="13017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876" name="Oval 404"/>
            <p:cNvSpPr>
              <a:spLocks noChangeArrowheads="1"/>
            </p:cNvSpPr>
            <p:nvPr/>
          </p:nvSpPr>
          <p:spPr bwMode="auto">
            <a:xfrm>
              <a:off x="3790950" y="4808538"/>
              <a:ext cx="128588" cy="13017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877" name="Oval 405"/>
            <p:cNvSpPr>
              <a:spLocks noChangeArrowheads="1"/>
            </p:cNvSpPr>
            <p:nvPr/>
          </p:nvSpPr>
          <p:spPr bwMode="auto">
            <a:xfrm>
              <a:off x="4959350" y="4552950"/>
              <a:ext cx="128588" cy="13017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878" name="Text Box 401"/>
            <p:cNvSpPr txBox="1">
              <a:spLocks noChangeArrowheads="1"/>
            </p:cNvSpPr>
            <p:nvPr/>
          </p:nvSpPr>
          <p:spPr bwMode="auto">
            <a:xfrm rot="-1678322">
              <a:off x="7502018" y="2898545"/>
              <a:ext cx="2315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0" baseline="0" smtClean="0">
                  <a:solidFill>
                    <a:srgbClr val="002060"/>
                  </a:solidFill>
                  <a:ea typeface="PMingLiU" pitchFamily="18" charset="-120"/>
                </a:rPr>
                <a:t>DE</a:t>
              </a:r>
            </a:p>
          </p:txBody>
        </p:sp>
      </p:grpSp>
      <p:sp>
        <p:nvSpPr>
          <p:cNvPr id="31750" name="Text Box 403"/>
          <p:cNvSpPr txBox="1">
            <a:spLocks noChangeArrowheads="1"/>
          </p:cNvSpPr>
          <p:nvPr/>
        </p:nvSpPr>
        <p:spPr bwMode="auto">
          <a:xfrm>
            <a:off x="0" y="355600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00" baseline="0" smtClean="0">
                <a:solidFill>
                  <a:srgbClr val="002060"/>
                </a:solidFill>
                <a:latin typeface="Myriad Web Pro"/>
                <a:ea typeface="PMingLiU" pitchFamily="18" charset="-120"/>
              </a:rPr>
              <a:t>CDC Quarantine Station Jurisdictions</a:t>
            </a:r>
          </a:p>
        </p:txBody>
      </p:sp>
      <p:sp>
        <p:nvSpPr>
          <p:cNvPr id="415" name="Text Box 408"/>
          <p:cNvSpPr txBox="1">
            <a:spLocks noChangeArrowheads="1"/>
          </p:cNvSpPr>
          <p:nvPr/>
        </p:nvSpPr>
        <p:spPr bwMode="auto">
          <a:xfrm>
            <a:off x="3352800" y="5846763"/>
            <a:ext cx="3714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002060"/>
                </a:solidFill>
                <a:ea typeface="新細明體" pitchFamily="18" charset="-120"/>
              </a:rPr>
              <a:t>CDC Quarantine Station (n=20)</a:t>
            </a:r>
          </a:p>
        </p:txBody>
      </p:sp>
      <p:sp>
        <p:nvSpPr>
          <p:cNvPr id="416" name="Oval 377"/>
          <p:cNvSpPr>
            <a:spLocks noChangeArrowheads="1"/>
          </p:cNvSpPr>
          <p:nvPr/>
        </p:nvSpPr>
        <p:spPr bwMode="auto">
          <a:xfrm>
            <a:off x="3109913" y="5934075"/>
            <a:ext cx="203200" cy="2063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10" name="AutoShape 394"/>
          <p:cNvSpPr>
            <a:spLocks noChangeArrowheads="1"/>
          </p:cNvSpPr>
          <p:nvPr/>
        </p:nvSpPr>
        <p:spPr bwMode="auto">
          <a:xfrm rot="7993296" flipH="1">
            <a:off x="4186238" y="4943475"/>
            <a:ext cx="928687" cy="106363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13" name="AutoShape 389"/>
          <p:cNvSpPr>
            <a:spLocks noChangeArrowheads="1"/>
          </p:cNvSpPr>
          <p:nvPr/>
        </p:nvSpPr>
        <p:spPr bwMode="auto">
          <a:xfrm rot="16545838">
            <a:off x="7181850" y="3981450"/>
            <a:ext cx="107950" cy="450850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18" name="AutoShape 389"/>
          <p:cNvSpPr>
            <a:spLocks noChangeArrowheads="1"/>
          </p:cNvSpPr>
          <p:nvPr/>
        </p:nvSpPr>
        <p:spPr bwMode="auto">
          <a:xfrm rot="19186243">
            <a:off x="7575550" y="3081338"/>
            <a:ext cx="106363" cy="465137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19" name="AutoShape 391"/>
          <p:cNvSpPr>
            <a:spLocks noChangeArrowheads="1"/>
          </p:cNvSpPr>
          <p:nvPr/>
        </p:nvSpPr>
        <p:spPr bwMode="auto">
          <a:xfrm rot="19172892">
            <a:off x="7626350" y="2809875"/>
            <a:ext cx="98425" cy="336550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20" name="AutoShape 388"/>
          <p:cNvSpPr>
            <a:spLocks noChangeArrowheads="1"/>
          </p:cNvSpPr>
          <p:nvPr/>
        </p:nvSpPr>
        <p:spPr bwMode="auto">
          <a:xfrm rot="12820843">
            <a:off x="6559550" y="2209800"/>
            <a:ext cx="106363" cy="620713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21" name="AutoShape 396"/>
          <p:cNvSpPr>
            <a:spLocks noChangeArrowheads="1"/>
          </p:cNvSpPr>
          <p:nvPr/>
        </p:nvSpPr>
        <p:spPr bwMode="auto">
          <a:xfrm rot="10297439">
            <a:off x="5084763" y="1816100"/>
            <a:ext cx="112712" cy="776288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22" name="AutoShape 398"/>
          <p:cNvSpPr>
            <a:spLocks noChangeArrowheads="1"/>
          </p:cNvSpPr>
          <p:nvPr/>
        </p:nvSpPr>
        <p:spPr bwMode="auto">
          <a:xfrm rot="10942056" flipH="1">
            <a:off x="5981700" y="2058988"/>
            <a:ext cx="115888" cy="822325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09" name="Slide Number Placeholder 3"/>
          <p:cNvSpPr txBox="1">
            <a:spLocks noGrp="1"/>
          </p:cNvSpPr>
          <p:nvPr/>
        </p:nvSpPr>
        <p:spPr bwMode="auto">
          <a:xfrm>
            <a:off x="8545513" y="6392863"/>
            <a:ext cx="598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456BD8F4-C7D6-4D52-9971-3FA3428E53F2}" type="slidenum">
              <a:rPr lang="en-US" sz="2000" b="0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2000" b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32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1596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Public Health Processing of Migrants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12" y="1143000"/>
            <a:ext cx="5254388" cy="5105400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1200"/>
              </a:spcAft>
              <a:defRPr/>
            </a:pPr>
            <a:r>
              <a:rPr lang="en-US" sz="2500" kern="0" dirty="0" smtClean="0"/>
              <a:t>Prevent the introduction and </a:t>
            </a:r>
            <a:r>
              <a:rPr lang="en-US" sz="2500" kern="0" dirty="0" smtClean="0">
                <a:solidFill>
                  <a:schemeClr val="bg2"/>
                </a:solidFill>
              </a:rPr>
              <a:t>spread of communicable disease among first-time migrants to U.S.</a:t>
            </a:r>
          </a:p>
          <a:p>
            <a:pPr>
              <a:spcBef>
                <a:spcPts val="200"/>
              </a:spcBef>
              <a:spcAft>
                <a:spcPts val="1200"/>
              </a:spcAft>
              <a:defRPr/>
            </a:pPr>
            <a:r>
              <a:rPr lang="en-US" sz="2500" kern="0" dirty="0" smtClean="0"/>
              <a:t>Review and collect medical info from migrant visa packets</a:t>
            </a:r>
          </a:p>
          <a:p>
            <a:pPr>
              <a:spcBef>
                <a:spcPts val="200"/>
              </a:spcBef>
              <a:spcAft>
                <a:spcPts val="1200"/>
              </a:spcAft>
              <a:defRPr/>
            </a:pPr>
            <a:r>
              <a:rPr lang="en-US" sz="2500" kern="0" dirty="0" smtClean="0"/>
              <a:t>Maintain communication with state health departments</a:t>
            </a: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500" kern="0" dirty="0" smtClean="0"/>
              <a:t>Recognize </a:t>
            </a:r>
            <a:r>
              <a:rPr lang="en-US" sz="2500" kern="0" dirty="0"/>
              <a:t>and respond to communicable disease events among migrants</a:t>
            </a:r>
          </a:p>
        </p:txBody>
      </p:sp>
      <p:pic>
        <p:nvPicPr>
          <p:cNvPr id="4" name="Picture 2" descr="\\cdc\project\ccid_ncpdcid_dgmq\QBHS\Photos\LAX\DSC007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714" y="1295400"/>
            <a:ext cx="3069086" cy="221656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8545513" y="6381750"/>
            <a:ext cx="598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F70C19EB-026F-49E0-ACD8-2EF732E0209F}" type="slidenum">
              <a:rPr lang="en-US" sz="2000" b="0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2000" b="0" dirty="0" smtClean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714" y="3886200"/>
            <a:ext cx="3069086" cy="22098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2165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382000" cy="71596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Port of Entry Coordination</a:t>
            </a:r>
            <a:endParaRPr lang="en-US" sz="3600" b="1" i="1" dirty="0">
              <a:solidFill>
                <a:srgbClr val="FFC000"/>
              </a:solidFill>
            </a:endParaRPr>
          </a:p>
        </p:txBody>
      </p:sp>
      <p:sp>
        <p:nvSpPr>
          <p:cNvPr id="19" name="Slide Number Placeholder 3"/>
          <p:cNvSpPr txBox="1">
            <a:spLocks noGrp="1"/>
          </p:cNvSpPr>
          <p:nvPr/>
        </p:nvSpPr>
        <p:spPr bwMode="auto">
          <a:xfrm>
            <a:off x="8545513" y="6381750"/>
            <a:ext cx="598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F70C19EB-026F-49E0-ACD8-2EF732E0209F}" type="slidenum">
              <a:rPr lang="en-US" sz="2000" b="0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2000" b="0" dirty="0" smtClean="0">
              <a:solidFill>
                <a:prstClr val="white"/>
              </a:solidFill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349025" y="1066800"/>
            <a:ext cx="8458200" cy="1524000"/>
          </a:xfrm>
        </p:spPr>
        <p:txBody>
          <a:bodyPr/>
          <a:lstStyle/>
          <a:p>
            <a:r>
              <a:rPr lang="en-US" sz="2500" dirty="0" smtClean="0"/>
              <a:t>Port and community partner training</a:t>
            </a:r>
          </a:p>
          <a:p>
            <a:r>
              <a:rPr lang="en-US" sz="2500" dirty="0" smtClean="0"/>
              <a:t>Public health surveillance</a:t>
            </a:r>
          </a:p>
          <a:p>
            <a:r>
              <a:rPr lang="en-US" sz="2500" dirty="0" smtClean="0"/>
              <a:t>Health information for international travelers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" name="Picture 2" descr="\\cdc\project\CCID_NCPDCID_DGMQ_Anchorage\Pictures\2013\TravAlert\ANC_TravAler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2667000"/>
            <a:ext cx="3291783" cy="28194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1381" y="4478543"/>
            <a:ext cx="3298838" cy="161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0" y="2618095"/>
            <a:ext cx="47299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C000"/>
                </a:solidFill>
              </a:rPr>
              <a:t>TravAlert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Real-time risk communication messages to targeted audiences at ports of entry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Messages in multiple languages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935" y="5540570"/>
            <a:ext cx="329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ANC </a:t>
            </a:r>
            <a:r>
              <a:rPr lang="en-US" dirty="0" err="1" smtClean="0">
                <a:solidFill>
                  <a:schemeClr val="bg1"/>
                </a:solidFill>
              </a:rPr>
              <a:t>TravAlert</a:t>
            </a:r>
            <a:r>
              <a:rPr lang="en-US" dirty="0" smtClean="0">
                <a:solidFill>
                  <a:schemeClr val="bg1"/>
                </a:solidFill>
              </a:rPr>
              <a:t>, installed in 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47800" y="2971800"/>
            <a:ext cx="14478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9216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Emergency Preparedness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195388"/>
            <a:ext cx="5334001" cy="47482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/>
              <a:t>Disease-specific protocols</a:t>
            </a:r>
          </a:p>
          <a:p>
            <a:r>
              <a:rPr lang="en-US" sz="2800" dirty="0" smtClean="0"/>
              <a:t>Communicable Disease Response Plans</a:t>
            </a:r>
          </a:p>
          <a:p>
            <a:pPr lvl="1"/>
            <a:r>
              <a:rPr lang="en-US" dirty="0" smtClean="0"/>
              <a:t>Airport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Maritime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sz="2800" dirty="0"/>
              <a:t>Port of entry screening </a:t>
            </a:r>
            <a:r>
              <a:rPr lang="en-US" sz="2800" dirty="0" smtClean="0"/>
              <a:t>plan</a:t>
            </a: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 smtClean="0"/>
              <a:t>Exercises</a:t>
            </a:r>
          </a:p>
          <a:p>
            <a:r>
              <a:rPr lang="en-US" sz="2800" dirty="0" smtClean="0"/>
              <a:t>After Action Reports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83" y="1195317"/>
            <a:ext cx="2624919" cy="291948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147" name="Picture 3" descr="\\cdc\project\CCID_NCPDCID_DGMQ_Anchorage\Pictures\2012\Maritime TTX-April\IMG00158-20120405-102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5502" y="4305300"/>
            <a:ext cx="2590800" cy="19431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8545513" y="6381750"/>
            <a:ext cx="598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F70C19EB-026F-49E0-ACD8-2EF732E0209F}" type="slidenum">
              <a:rPr lang="en-US" sz="2000" b="0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2000" b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3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Mass Migration Emergency Planning</a:t>
            </a:r>
            <a:endParaRPr lang="en-US" sz="3600" b="1" dirty="0">
              <a:solidFill>
                <a:srgbClr val="FFC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1586" y="3657600"/>
            <a:ext cx="2743200" cy="15361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o they all need to be screened? Hundreds of people queue to check-in at the international terminal at Narita Airport outside Tokyo in Japan today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1586" y="1676400"/>
            <a:ext cx="2743200" cy="16764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8545513" y="6381750"/>
            <a:ext cx="598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F70C19EB-026F-49E0-ACD8-2EF732E0209F}" type="slidenum">
              <a:rPr lang="en-US" sz="2000" b="0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2000" b="0" dirty="0" smtClean="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500188"/>
            <a:ext cx="5029200" cy="48815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Port of entry support role during mass migration emergencies when requested by HHS</a:t>
            </a:r>
          </a:p>
          <a:p>
            <a:pPr lvl="1"/>
            <a:r>
              <a:rPr lang="en-US" sz="2400" dirty="0" smtClean="0"/>
              <a:t>e.g. , 2011 Japan Earthquake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Coordination with local, state and federal partners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943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HHS = Department of Health and Human Services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 bwMode="auto">
          <a:xfrm>
            <a:off x="457200" y="365125"/>
            <a:ext cx="8229600" cy="701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smtClean="0">
                <a:solidFill>
                  <a:srgbClr val="FFC000"/>
                </a:solidFill>
              </a:rPr>
              <a:t>Travel </a:t>
            </a:r>
            <a:r>
              <a:rPr lang="en-US" sz="3600" b="1" dirty="0">
                <a:solidFill>
                  <a:srgbClr val="FFC000"/>
                </a:solidFill>
              </a:rPr>
              <a:t>Restrictions and </a:t>
            </a:r>
            <a:r>
              <a:rPr lang="en-US" sz="3600" b="1" dirty="0" smtClean="0">
                <a:solidFill>
                  <a:srgbClr val="FFC000"/>
                </a:solidFill>
              </a:rPr>
              <a:t>Interventions</a:t>
            </a:r>
            <a:endParaRPr lang="en-US" sz="3600" b="1" dirty="0" smtClean="0">
              <a:cs typeface="Arial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43044" y="5791200"/>
            <a:ext cx="8496156" cy="640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1800" i="1" dirty="0" smtClean="0"/>
              <a:t>The patient must meet all of the above criteria to be placed on the DNB and Lookout lists.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3044" y="4572000"/>
            <a:ext cx="8496156" cy="1143000"/>
            <a:chOff x="185738" y="3409950"/>
            <a:chExt cx="8834437" cy="1304925"/>
          </a:xfrm>
        </p:grpSpPr>
        <p:grpSp>
          <p:nvGrpSpPr>
            <p:cNvPr id="66564" name="Group 19"/>
            <p:cNvGrpSpPr>
              <a:grpSpLocks/>
            </p:cNvGrpSpPr>
            <p:nvPr/>
          </p:nvGrpSpPr>
          <p:grpSpPr bwMode="auto">
            <a:xfrm>
              <a:off x="185738" y="3409950"/>
              <a:ext cx="3263900" cy="1304925"/>
              <a:chOff x="2678" y="1727219"/>
              <a:chExt cx="3263800" cy="1305520"/>
            </a:xfrm>
          </p:grpSpPr>
          <p:sp>
            <p:nvSpPr>
              <p:cNvPr id="27" name="Chevron 26"/>
              <p:cNvSpPr/>
              <p:nvPr/>
            </p:nvSpPr>
            <p:spPr>
              <a:xfrm>
                <a:off x="2678" y="1727219"/>
                <a:ext cx="3263800" cy="1305520"/>
              </a:xfrm>
              <a:prstGeom prst="chevron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28" name="Chevron 4"/>
              <p:cNvSpPr/>
              <p:nvPr/>
            </p:nvSpPr>
            <p:spPr>
              <a:xfrm>
                <a:off x="655120" y="1727219"/>
                <a:ext cx="1958915" cy="13055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2012" tIns="30671" rIns="30671" bIns="30671" spcCol="1270" anchor="ctr"/>
              <a:lstStyle/>
              <a:p>
                <a:pPr algn="ctr" defTabSz="10223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2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Infectious</a:t>
                </a:r>
              </a:p>
            </p:txBody>
          </p:sp>
        </p:grpSp>
        <p:grpSp>
          <p:nvGrpSpPr>
            <p:cNvPr id="66565" name="Group 20"/>
            <p:cNvGrpSpPr>
              <a:grpSpLocks/>
            </p:cNvGrpSpPr>
            <p:nvPr/>
          </p:nvGrpSpPr>
          <p:grpSpPr bwMode="auto">
            <a:xfrm>
              <a:off x="2970213" y="3409950"/>
              <a:ext cx="3263900" cy="1304925"/>
              <a:chOff x="2940099" y="1727219"/>
              <a:chExt cx="3263800" cy="1305520"/>
            </a:xfrm>
          </p:grpSpPr>
          <p:sp>
            <p:nvSpPr>
              <p:cNvPr id="25" name="Chevron 24"/>
              <p:cNvSpPr/>
              <p:nvPr/>
            </p:nvSpPr>
            <p:spPr>
              <a:xfrm>
                <a:off x="2940099" y="1727219"/>
                <a:ext cx="3263800" cy="1305520"/>
              </a:xfrm>
              <a:prstGeom prst="chevron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26" name="Chevron 6"/>
              <p:cNvSpPr/>
              <p:nvPr/>
            </p:nvSpPr>
            <p:spPr>
              <a:xfrm>
                <a:off x="3592541" y="1727219"/>
                <a:ext cx="1958915" cy="13055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2012" tIns="30671" rIns="30671" bIns="30671" spcCol="1270" anchor="ctr"/>
              <a:lstStyle/>
              <a:p>
                <a:pPr algn="ctr" defTabSz="10223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Non-compliant or unaware of diagnosis</a:t>
                </a:r>
              </a:p>
            </p:txBody>
          </p:sp>
        </p:grpSp>
        <p:grpSp>
          <p:nvGrpSpPr>
            <p:cNvPr id="66566" name="Group 21"/>
            <p:cNvGrpSpPr>
              <a:grpSpLocks/>
            </p:cNvGrpSpPr>
            <p:nvPr/>
          </p:nvGrpSpPr>
          <p:grpSpPr bwMode="auto">
            <a:xfrm>
              <a:off x="5756275" y="3409950"/>
              <a:ext cx="3263900" cy="1304925"/>
              <a:chOff x="5877520" y="1727219"/>
              <a:chExt cx="3263800" cy="1305520"/>
            </a:xfrm>
          </p:grpSpPr>
          <p:sp>
            <p:nvSpPr>
              <p:cNvPr id="23" name="Chevron 22"/>
              <p:cNvSpPr/>
              <p:nvPr/>
            </p:nvSpPr>
            <p:spPr>
              <a:xfrm>
                <a:off x="5877520" y="1727219"/>
                <a:ext cx="3263800" cy="1305520"/>
              </a:xfrm>
              <a:prstGeom prst="chevron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24" name="Chevron 8"/>
              <p:cNvSpPr/>
              <p:nvPr/>
            </p:nvSpPr>
            <p:spPr>
              <a:xfrm>
                <a:off x="6529963" y="1727219"/>
                <a:ext cx="1958915" cy="13055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2012" tIns="30671" rIns="30671" bIns="30671" spcCol="1270" anchor="ctr"/>
              <a:lstStyle/>
              <a:p>
                <a:pPr algn="ctr" defTabSz="10223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Expressed intention to travel</a:t>
                </a:r>
              </a:p>
            </p:txBody>
          </p:sp>
        </p:grpSp>
      </p:grpSp>
      <p:sp>
        <p:nvSpPr>
          <p:cNvPr id="66567" name="Slide Number Placeholder 3"/>
          <p:cNvSpPr txBox="1">
            <a:spLocks noGrp="1"/>
          </p:cNvSpPr>
          <p:nvPr/>
        </p:nvSpPr>
        <p:spPr bwMode="auto">
          <a:xfrm>
            <a:off x="8545513" y="6381750"/>
            <a:ext cx="598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76273059-95BC-439D-8705-5326657E1B47}" type="slidenum">
              <a:rPr lang="en-US" sz="2000" b="0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2000" b="0" dirty="0" smtClean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379" y="1374100"/>
            <a:ext cx="853995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</a:rPr>
              <a:t>Do </a:t>
            </a:r>
            <a:r>
              <a:rPr lang="en-US" sz="2500" dirty="0">
                <a:solidFill>
                  <a:schemeClr val="bg1"/>
                </a:solidFill>
              </a:rPr>
              <a:t>Not </a:t>
            </a:r>
            <a:r>
              <a:rPr lang="en-US" sz="2500" dirty="0" smtClean="0">
                <a:solidFill>
                  <a:schemeClr val="bg1"/>
                </a:solidFill>
              </a:rPr>
              <a:t>Board (DNB)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P</a:t>
            </a:r>
            <a:r>
              <a:rPr lang="en-US" sz="2200" kern="0" dirty="0" smtClean="0">
                <a:solidFill>
                  <a:schemeClr val="bg1"/>
                </a:solidFill>
              </a:rPr>
              <a:t>revents issuance </a:t>
            </a:r>
            <a:r>
              <a:rPr lang="en-US" sz="2200" kern="0" dirty="0">
                <a:solidFill>
                  <a:schemeClr val="bg1"/>
                </a:solidFill>
              </a:rPr>
              <a:t>of airline boarding passes </a:t>
            </a:r>
            <a:r>
              <a:rPr lang="en-US" sz="2200" kern="0" dirty="0" smtClean="0">
                <a:solidFill>
                  <a:schemeClr val="bg1"/>
                </a:solidFill>
              </a:rPr>
              <a:t>to individuals with communicable diseases that pose a public health threat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kern="0" dirty="0" smtClean="0">
                <a:solidFill>
                  <a:schemeClr val="bg1"/>
                </a:solidFill>
              </a:rPr>
              <a:t>Applies </a:t>
            </a:r>
            <a:r>
              <a:rPr lang="en-US" sz="2200" kern="0" dirty="0">
                <a:solidFill>
                  <a:schemeClr val="bg1"/>
                </a:solidFill>
              </a:rPr>
              <a:t>to all flights (domestic and </a:t>
            </a:r>
            <a:r>
              <a:rPr lang="en-US" sz="2200" kern="0" dirty="0" smtClean="0">
                <a:solidFill>
                  <a:schemeClr val="bg1"/>
                </a:solidFill>
              </a:rPr>
              <a:t>international)</a:t>
            </a:r>
            <a:endParaRPr lang="en-US" sz="2200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</a:rPr>
              <a:t>Lookout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Pr</a:t>
            </a:r>
            <a:r>
              <a:rPr lang="en-US" sz="2200" kern="0" dirty="0" smtClean="0">
                <a:solidFill>
                  <a:schemeClr val="bg1"/>
                </a:solidFill>
              </a:rPr>
              <a:t>ompts </a:t>
            </a:r>
            <a:r>
              <a:rPr lang="en-US" sz="2200" kern="0" dirty="0">
                <a:solidFill>
                  <a:schemeClr val="bg1"/>
                </a:solidFill>
              </a:rPr>
              <a:t>U.S. Customs and Border Protection to notify CDC Quarantine Station </a:t>
            </a:r>
            <a:r>
              <a:rPr lang="en-US" sz="2200" kern="0" dirty="0" smtClean="0">
                <a:solidFill>
                  <a:schemeClr val="bg1"/>
                </a:solidFill>
              </a:rPr>
              <a:t>when </a:t>
            </a:r>
            <a:r>
              <a:rPr lang="en-US" sz="2200" kern="0" dirty="0">
                <a:solidFill>
                  <a:schemeClr val="bg1"/>
                </a:solidFill>
              </a:rPr>
              <a:t>such persons attempt to enter </a:t>
            </a:r>
            <a:r>
              <a:rPr lang="en-US" sz="2200" kern="0" dirty="0" smtClean="0">
                <a:solidFill>
                  <a:schemeClr val="bg1"/>
                </a:solidFill>
              </a:rPr>
              <a:t>U.S</a:t>
            </a:r>
            <a:r>
              <a:rPr lang="en-US" sz="2200" kern="0" dirty="0">
                <a:solidFill>
                  <a:schemeClr val="bg1"/>
                </a:solidFill>
              </a:rPr>
              <a:t>. </a:t>
            </a:r>
            <a:endParaRPr lang="en-US" sz="2200" kern="0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kern="0" dirty="0" smtClean="0">
                <a:solidFill>
                  <a:schemeClr val="bg1"/>
                </a:solidFill>
              </a:rPr>
              <a:t>Does </a:t>
            </a:r>
            <a:r>
              <a:rPr lang="en-US" sz="2200" kern="0" dirty="0">
                <a:solidFill>
                  <a:schemeClr val="bg1"/>
                </a:solidFill>
              </a:rPr>
              <a:t>not prevent travel</a:t>
            </a:r>
          </a:p>
        </p:txBody>
      </p:sp>
    </p:spTree>
    <p:extLst>
      <p:ext uri="{BB962C8B-B14F-4D97-AF65-F5344CB8AC3E}">
        <p14:creationId xmlns:p14="http://schemas.microsoft.com/office/powerpoint/2010/main" val="116820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Animal and Cargo Surveillance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9956" cy="838200"/>
          </a:xfrm>
        </p:spPr>
        <p:txBody>
          <a:bodyPr/>
          <a:lstStyle/>
          <a:p>
            <a:r>
              <a:rPr lang="en-US" sz="2500" dirty="0"/>
              <a:t>Inspection of animals, </a:t>
            </a:r>
            <a:r>
              <a:rPr lang="en-US" sz="2500" dirty="0" smtClean="0"/>
              <a:t>cargo, other items regulated by CDC</a:t>
            </a:r>
          </a:p>
          <a:p>
            <a:pPr lvl="1"/>
            <a:r>
              <a:rPr lang="en-US" sz="2100" dirty="0"/>
              <a:t>P</a:t>
            </a:r>
            <a:r>
              <a:rPr lang="en-US" sz="2100" dirty="0" smtClean="0"/>
              <a:t>ose </a:t>
            </a:r>
            <a:r>
              <a:rPr lang="en-US" sz="2100" dirty="0"/>
              <a:t>a potential threat to human </a:t>
            </a:r>
            <a:r>
              <a:rPr lang="en-US" sz="2100" dirty="0" smtClean="0"/>
              <a:t>health</a:t>
            </a:r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4023000"/>
            <a:ext cx="2301922" cy="19968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034" y="1981200"/>
            <a:ext cx="2304288" cy="172821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90600" y="2099608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Dogs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Cats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Bats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Turtles &lt; 4 inches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Nonhuman primates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Human remains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2099608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Civets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African rodents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Bushmeat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Snails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Infectious biologic agents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271427"/>
            <a:ext cx="5941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500" dirty="0">
                <a:solidFill>
                  <a:prstClr val="white"/>
                </a:solidFill>
              </a:rPr>
              <a:t>Seizure </a:t>
            </a:r>
            <a:r>
              <a:rPr lang="en-US" sz="2500" dirty="0">
                <a:solidFill>
                  <a:schemeClr val="bg2"/>
                </a:solidFill>
              </a:rPr>
              <a:t>and </a:t>
            </a:r>
            <a:r>
              <a:rPr lang="en-US" sz="2500" dirty="0" smtClean="0">
                <a:solidFill>
                  <a:schemeClr val="bg2"/>
                </a:solidFill>
              </a:rPr>
              <a:t>denial of entry for </a:t>
            </a:r>
            <a:r>
              <a:rPr lang="en-US" sz="2500" dirty="0" smtClean="0">
                <a:solidFill>
                  <a:prstClr val="white"/>
                </a:solidFill>
              </a:rPr>
              <a:t>shipments </a:t>
            </a:r>
            <a:r>
              <a:rPr lang="en-US" sz="2500" dirty="0">
                <a:solidFill>
                  <a:prstClr val="white"/>
                </a:solidFill>
              </a:rPr>
              <a:t>not in compliance </a:t>
            </a:r>
            <a:r>
              <a:rPr lang="en-US" sz="2500" dirty="0" smtClean="0">
                <a:solidFill>
                  <a:prstClr val="white"/>
                </a:solidFill>
              </a:rPr>
              <a:t>with CDC </a:t>
            </a:r>
            <a:r>
              <a:rPr lang="en-US" sz="2500" dirty="0">
                <a:solidFill>
                  <a:prstClr val="white"/>
                </a:solidFill>
              </a:rPr>
              <a:t>regulations</a:t>
            </a:r>
          </a:p>
          <a:p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3"/>
          <p:cNvSpPr txBox="1">
            <a:spLocks noGrp="1"/>
          </p:cNvSpPr>
          <p:nvPr/>
        </p:nvSpPr>
        <p:spPr bwMode="auto">
          <a:xfrm>
            <a:off x="8545513" y="6381750"/>
            <a:ext cx="598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F70C19EB-026F-49E0-ACD8-2EF732E0209F}" type="slidenum">
              <a:rPr lang="en-US" sz="2000" b="0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2000" b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Emergency Illness Response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5791200" cy="3429000"/>
          </a:xfrm>
        </p:spPr>
        <p:txBody>
          <a:bodyPr/>
          <a:lstStyle/>
          <a:p>
            <a:r>
              <a:rPr lang="en-US" sz="2500" dirty="0" smtClean="0"/>
              <a:t>Suspected or confirmed communicable diseases                         of public health concern</a:t>
            </a:r>
          </a:p>
          <a:p>
            <a:r>
              <a:rPr lang="en-US" sz="2500" dirty="0"/>
              <a:t>Isolation and quarantine</a:t>
            </a:r>
          </a:p>
          <a:p>
            <a:r>
              <a:rPr lang="en-US" sz="2500" dirty="0" smtClean="0"/>
              <a:t>Health information to travelers</a:t>
            </a:r>
          </a:p>
          <a:p>
            <a:r>
              <a:rPr lang="en-US" sz="2500" dirty="0" smtClean="0">
                <a:solidFill>
                  <a:schemeClr val="bg2"/>
                </a:solidFill>
              </a:rPr>
              <a:t>Facilitate notification, evaluation and treatment or prophylaxis of contacts</a:t>
            </a:r>
          </a:p>
          <a:p>
            <a:r>
              <a:rPr lang="en-US" sz="2500" dirty="0" smtClean="0"/>
              <a:t>On-call and available 24/7</a:t>
            </a:r>
            <a:endParaRPr lang="en-US" sz="2500" dirty="0"/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6424" y="3777860"/>
            <a:ext cx="2531776" cy="2424162"/>
          </a:xfrm>
          <a:prstGeom prst="rect">
            <a:avLst/>
          </a:prstGeom>
          <a:ln w="31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56"/>
          <p:cNvSpPr>
            <a:spLocks noChangeArrowheads="1"/>
          </p:cNvSpPr>
          <p:nvPr/>
        </p:nvSpPr>
        <p:spPr bwMode="auto">
          <a:xfrm>
            <a:off x="5082609" y="990600"/>
            <a:ext cx="2765991" cy="2347913"/>
          </a:xfrm>
          <a:prstGeom prst="ellipse">
            <a:avLst/>
          </a:pr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6" name="Oval 57"/>
          <p:cNvSpPr>
            <a:spLocks noChangeArrowheads="1"/>
          </p:cNvSpPr>
          <p:nvPr/>
        </p:nvSpPr>
        <p:spPr bwMode="auto">
          <a:xfrm>
            <a:off x="990600" y="4419600"/>
            <a:ext cx="2971800" cy="1971674"/>
          </a:xfrm>
          <a:prstGeom prst="ellipse">
            <a:avLst/>
          </a:prstGeom>
          <a:blipFill dpi="0" rotWithShape="0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8545513" y="6381750"/>
            <a:ext cx="598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F70C19EB-026F-49E0-ACD8-2EF732E0209F}" type="slidenum">
              <a:rPr lang="en-US" sz="2000" b="0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2000" b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5" name="Rectangle 22"/>
          <p:cNvSpPr>
            <a:spLocks noChangeArrowheads="1"/>
          </p:cNvSpPr>
          <p:nvPr/>
        </p:nvSpPr>
        <p:spPr bwMode="auto">
          <a:xfrm>
            <a:off x="490538" y="4387850"/>
            <a:ext cx="8161337" cy="930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3020" name="Text Box 17"/>
          <p:cNvSpPr txBox="1">
            <a:spLocks noChangeArrowheads="1"/>
          </p:cNvSpPr>
          <p:nvPr/>
        </p:nvSpPr>
        <p:spPr bwMode="auto">
          <a:xfrm>
            <a:off x="1522414" y="4441825"/>
            <a:ext cx="7129462" cy="861774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dirty="0">
                <a:solidFill>
                  <a:prstClr val="black"/>
                </a:solidFill>
              </a:rPr>
              <a:t>Require transfer to </a:t>
            </a:r>
            <a:r>
              <a:rPr lang="en-US" sz="2500" dirty="0" smtClean="0">
                <a:solidFill>
                  <a:prstClr val="black"/>
                </a:solidFill>
              </a:rPr>
              <a:t>a hospital </a:t>
            </a:r>
            <a:r>
              <a:rPr lang="en-US" sz="2500" dirty="0">
                <a:solidFill>
                  <a:prstClr val="black"/>
                </a:solidFill>
              </a:rPr>
              <a:t>if </a:t>
            </a:r>
            <a:r>
              <a:rPr lang="en-US" sz="2500" dirty="0" err="1">
                <a:solidFill>
                  <a:prstClr val="black"/>
                </a:solidFill>
              </a:rPr>
              <a:t>quarantinable</a:t>
            </a:r>
            <a:r>
              <a:rPr lang="en-US" sz="2500" dirty="0">
                <a:solidFill>
                  <a:prstClr val="black"/>
                </a:solidFill>
              </a:rPr>
              <a:t> disease suspected</a:t>
            </a:r>
          </a:p>
        </p:txBody>
      </p:sp>
      <p:sp>
        <p:nvSpPr>
          <p:cNvPr id="43023" name="Rectangle 20"/>
          <p:cNvSpPr>
            <a:spLocks noChangeArrowheads="1"/>
          </p:cNvSpPr>
          <p:nvPr/>
        </p:nvSpPr>
        <p:spPr bwMode="auto">
          <a:xfrm>
            <a:off x="488951" y="4387850"/>
            <a:ext cx="1006475" cy="93027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3024" name="Text Box 21"/>
          <p:cNvSpPr txBox="1">
            <a:spLocks noChangeArrowheads="1"/>
          </p:cNvSpPr>
          <p:nvPr/>
        </p:nvSpPr>
        <p:spPr bwMode="auto">
          <a:xfrm>
            <a:off x="685801" y="4349750"/>
            <a:ext cx="608013" cy="100647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3029" name="Rectangle 9"/>
          <p:cNvSpPr>
            <a:spLocks noChangeArrowheads="1"/>
          </p:cNvSpPr>
          <p:nvPr/>
        </p:nvSpPr>
        <p:spPr bwMode="auto">
          <a:xfrm>
            <a:off x="503239" y="3263900"/>
            <a:ext cx="8148636" cy="930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609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5763"/>
            <a:ext cx="8839200" cy="1214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FFC000"/>
                </a:solidFill>
              </a:rPr>
              <a:t>CDC Quarantine Station Role in Communicable Disease Response </a:t>
            </a:r>
            <a:r>
              <a:rPr lang="en-US" altLang="en-US" sz="4000" b="1" dirty="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4609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4800" y="1701800"/>
            <a:ext cx="8599487" cy="172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indent="-231775" eaLnBrk="1" hangingPunct="1">
              <a:lnSpc>
                <a:spcPct val="90000"/>
              </a:lnSpc>
            </a:pPr>
            <a:r>
              <a:rPr lang="en-US" altLang="en-US" sz="2500" dirty="0" smtClean="0">
                <a:solidFill>
                  <a:schemeClr val="bg1"/>
                </a:solidFill>
              </a:rPr>
              <a:t>Determine if illness is a public health threat and needs public health action</a:t>
            </a:r>
          </a:p>
          <a:p>
            <a:pPr marL="231775" indent="-231775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500" dirty="0" smtClean="0">
                <a:solidFill>
                  <a:schemeClr val="bg1"/>
                </a:solidFill>
              </a:rPr>
              <a:t>Three outcomes from CDC’s assessment:</a:t>
            </a:r>
          </a:p>
        </p:txBody>
      </p:sp>
      <p:sp>
        <p:nvSpPr>
          <p:cNvPr id="46099" name="Text Box 6"/>
          <p:cNvSpPr txBox="1">
            <a:spLocks noChangeArrowheads="1"/>
          </p:cNvSpPr>
          <p:nvPr/>
        </p:nvSpPr>
        <p:spPr bwMode="auto">
          <a:xfrm>
            <a:off x="1509714" y="3314700"/>
            <a:ext cx="714216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 smtClean="0">
                <a:solidFill>
                  <a:prstClr val="black"/>
                </a:solidFill>
                <a:latin typeface="+mj-lt"/>
              </a:rPr>
              <a:t>Recommend traveler seek medical care and/or delay travel until noninfectious</a:t>
            </a:r>
          </a:p>
        </p:txBody>
      </p:sp>
      <p:sp>
        <p:nvSpPr>
          <p:cNvPr id="46100" name="Rectangle 7"/>
          <p:cNvSpPr>
            <a:spLocks noChangeArrowheads="1"/>
          </p:cNvSpPr>
          <p:nvPr/>
        </p:nvSpPr>
        <p:spPr bwMode="auto">
          <a:xfrm>
            <a:off x="503238" y="3260725"/>
            <a:ext cx="10064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6101" name="Text Box 8"/>
          <p:cNvSpPr txBox="1">
            <a:spLocks noChangeArrowheads="1"/>
          </p:cNvSpPr>
          <p:nvPr/>
        </p:nvSpPr>
        <p:spPr bwMode="auto">
          <a:xfrm>
            <a:off x="685800" y="3222625"/>
            <a:ext cx="608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smtClean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0726" name="Rectangle 11"/>
          <p:cNvSpPr>
            <a:spLocks noChangeArrowheads="1"/>
          </p:cNvSpPr>
          <p:nvPr/>
        </p:nvSpPr>
        <p:spPr bwMode="auto">
          <a:xfrm>
            <a:off x="512764" y="5448300"/>
            <a:ext cx="8139112" cy="9461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105" name="Text Box 12"/>
          <p:cNvSpPr txBox="1">
            <a:spLocks noChangeArrowheads="1"/>
          </p:cNvSpPr>
          <p:nvPr/>
        </p:nvSpPr>
        <p:spPr bwMode="auto">
          <a:xfrm>
            <a:off x="1522415" y="5695146"/>
            <a:ext cx="732472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 smtClean="0">
                <a:solidFill>
                  <a:prstClr val="black"/>
                </a:solidFill>
                <a:latin typeface="+mj-lt"/>
              </a:rPr>
              <a:t>Allow traveler to continue their voyage</a:t>
            </a:r>
          </a:p>
        </p:txBody>
      </p:sp>
      <p:sp>
        <p:nvSpPr>
          <p:cNvPr id="46106" name="Rectangle 13"/>
          <p:cNvSpPr>
            <a:spLocks noChangeArrowheads="1"/>
          </p:cNvSpPr>
          <p:nvPr/>
        </p:nvSpPr>
        <p:spPr bwMode="auto">
          <a:xfrm>
            <a:off x="515938" y="5456238"/>
            <a:ext cx="10064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6107" name="Text Box 14"/>
          <p:cNvSpPr txBox="1">
            <a:spLocks noChangeArrowheads="1"/>
          </p:cNvSpPr>
          <p:nvPr/>
        </p:nvSpPr>
        <p:spPr bwMode="auto">
          <a:xfrm>
            <a:off x="714375" y="5418138"/>
            <a:ext cx="608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smtClean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6" name="Slide Number Placeholder 3"/>
          <p:cNvSpPr txBox="1">
            <a:spLocks noGrp="1"/>
          </p:cNvSpPr>
          <p:nvPr/>
        </p:nvSpPr>
        <p:spPr bwMode="auto">
          <a:xfrm>
            <a:off x="8545513" y="6381750"/>
            <a:ext cx="598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76273059-95BC-439D-8705-5326657E1B47}" type="slidenum">
              <a:rPr lang="en-US" sz="2000" b="0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2000" b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23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79" y="381000"/>
            <a:ext cx="8229600" cy="762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A Work of Partnerships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" y="1220492"/>
            <a:ext cx="89535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>
                <a:solidFill>
                  <a:prstClr val="white"/>
                </a:solidFill>
              </a:rPr>
              <a:t>Critical to detect and control communicable disease threats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>
                <a:solidFill>
                  <a:prstClr val="white"/>
                </a:solidFill>
              </a:rPr>
              <a:t>Form </a:t>
            </a:r>
            <a:r>
              <a:rPr lang="en-US" sz="2500" dirty="0">
                <a:solidFill>
                  <a:prstClr val="white"/>
                </a:solidFill>
              </a:rPr>
              <a:t>a Quarantine Network that </a:t>
            </a:r>
            <a:r>
              <a:rPr lang="en-US" sz="2500" dirty="0" smtClean="0">
                <a:solidFill>
                  <a:prstClr val="white"/>
                </a:solidFill>
              </a:rPr>
              <a:t>protects </a:t>
            </a:r>
            <a:r>
              <a:rPr lang="en-US" sz="2500" dirty="0">
                <a:solidFill>
                  <a:prstClr val="white"/>
                </a:solidFill>
              </a:rPr>
              <a:t>health of </a:t>
            </a:r>
            <a:r>
              <a:rPr lang="en-US" sz="2500" dirty="0" smtClean="0">
                <a:solidFill>
                  <a:prstClr val="white"/>
                </a:solidFill>
              </a:rPr>
              <a:t> </a:t>
            </a:r>
            <a:r>
              <a:rPr lang="en-US" sz="2500" dirty="0">
                <a:solidFill>
                  <a:prstClr val="white"/>
                </a:solidFill>
              </a:rPr>
              <a:t>international community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500" dirty="0" smtClean="0">
                <a:solidFill>
                  <a:prstClr val="white"/>
                </a:solidFill>
              </a:rPr>
              <a:t>Local, state, federal, international </a:t>
            </a:r>
            <a:r>
              <a:rPr lang="en-US" sz="2500" dirty="0">
                <a:solidFill>
                  <a:prstClr val="white"/>
                </a:solidFill>
              </a:rPr>
              <a:t>&amp;</a:t>
            </a:r>
            <a:r>
              <a:rPr lang="en-US" sz="2500" dirty="0" smtClean="0">
                <a:solidFill>
                  <a:prstClr val="white"/>
                </a:solidFill>
              </a:rPr>
              <a:t> private industry 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500" dirty="0" smtClean="0">
                <a:solidFill>
                  <a:prstClr val="white"/>
                </a:solidFill>
              </a:rPr>
              <a:t>Port</a:t>
            </a:r>
          </a:p>
          <a:p>
            <a:pPr marL="1257300" lvl="2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500" dirty="0" smtClean="0">
                <a:solidFill>
                  <a:prstClr val="white"/>
                </a:solidFill>
              </a:rPr>
              <a:t>CBP</a:t>
            </a:r>
          </a:p>
          <a:p>
            <a:pPr marL="1257300" lvl="2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500" dirty="0" smtClean="0">
                <a:solidFill>
                  <a:prstClr val="white"/>
                </a:solidFill>
              </a:rPr>
              <a:t>EMS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500" dirty="0" smtClean="0">
                <a:solidFill>
                  <a:prstClr val="white"/>
                </a:solidFill>
              </a:rPr>
              <a:t>Public Health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500" dirty="0" smtClean="0">
                <a:solidFill>
                  <a:prstClr val="white"/>
                </a:solidFill>
              </a:rPr>
              <a:t>Law enforcement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500" dirty="0" smtClean="0">
                <a:solidFill>
                  <a:prstClr val="white"/>
                </a:solidFill>
              </a:rPr>
              <a:t>Travel industry</a:t>
            </a: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8545513" y="6381750"/>
            <a:ext cx="598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F70C19EB-026F-49E0-ACD8-2EF732E0209F}" type="slidenum">
              <a:rPr lang="en-US" sz="2000" b="0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2000" b="0" dirty="0" smtClean="0">
              <a:solidFill>
                <a:prstClr val="white"/>
              </a:solidFill>
            </a:endParaRPr>
          </a:p>
        </p:txBody>
      </p:sp>
      <p:pic>
        <p:nvPicPr>
          <p:cNvPr id="1027" name="Picture 3" descr="\\cdc\project\CCID_NCPDCID_DGMQ_Anchorage\Pictures\2013\CBP Partnershi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450" y="3352800"/>
            <a:ext cx="3161646" cy="257566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70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374063" cy="78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FFC000"/>
                </a:solidFill>
              </a:rPr>
              <a:t>History of U.S. Quarantine System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914400"/>
            <a:ext cx="5049603" cy="5640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sz="2200" dirty="0" smtClean="0"/>
              <a:t>1799: First quarantine station in Philadelphia due to yellow fever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sz="2200" dirty="0" smtClean="0"/>
              <a:t>1878: </a:t>
            </a:r>
            <a:r>
              <a:rPr lang="en-US" sz="2200" dirty="0" err="1" smtClean="0"/>
              <a:t>Natl</a:t>
            </a:r>
            <a:r>
              <a:rPr lang="en-US" sz="2200" dirty="0" smtClean="0"/>
              <a:t> Quarantine Act passed (state to federal quarantine power)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sz="2200" dirty="0" smtClean="0"/>
              <a:t>1944: Public Health Service Act formed fed </a:t>
            </a:r>
            <a:r>
              <a:rPr lang="en-US" sz="2200" dirty="0" err="1" smtClean="0"/>
              <a:t>govt</a:t>
            </a:r>
            <a:r>
              <a:rPr lang="en-US" sz="2200" dirty="0" smtClean="0"/>
              <a:t> quarantine authority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sz="2200" dirty="0" smtClean="0"/>
              <a:t>1967: CDC took over federal quarantine functions 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sz="2200" dirty="0" smtClean="0"/>
              <a:t>1967</a:t>
            </a:r>
            <a:r>
              <a:rPr lang="en-US" sz="2200" dirty="0" smtClean="0">
                <a:latin typeface="Calibri"/>
              </a:rPr>
              <a:t>─</a:t>
            </a:r>
            <a:r>
              <a:rPr lang="en-US" sz="2200" dirty="0" smtClean="0"/>
              <a:t>2003:  Reorganization of the U.S. Quarantine System with reduced staff and facilities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sz="2200" dirty="0" smtClean="0"/>
              <a:t>2003</a:t>
            </a:r>
            <a:r>
              <a:rPr lang="en-US" sz="2200" dirty="0" smtClean="0">
                <a:latin typeface="Calibri"/>
              </a:rPr>
              <a:t>─</a:t>
            </a:r>
            <a:r>
              <a:rPr lang="en-US" sz="2200" dirty="0"/>
              <a:t>p</a:t>
            </a:r>
            <a:r>
              <a:rPr lang="en-US" sz="2200" dirty="0" smtClean="0"/>
              <a:t>resent</a:t>
            </a:r>
            <a:r>
              <a:rPr lang="en-US" sz="2200" dirty="0" smtClean="0"/>
              <a:t>: Newly emerging threats led to expansion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pic>
        <p:nvPicPr>
          <p:cNvPr id="15364" name="Picture 5" descr="cuban air lift to miam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479" y="1316038"/>
            <a:ext cx="3182937" cy="2417762"/>
          </a:xfrm>
          <a:prstGeom prst="rect">
            <a:avLst/>
          </a:prstGeom>
          <a:noFill/>
          <a:ln w="317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26629" name="Slide Number Placeholder 3"/>
          <p:cNvSpPr txBox="1">
            <a:spLocks noGrp="1"/>
          </p:cNvSpPr>
          <p:nvPr/>
        </p:nvSpPr>
        <p:spPr bwMode="auto">
          <a:xfrm>
            <a:off x="8545513" y="6392863"/>
            <a:ext cx="598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456BD8F4-C7D6-4D52-9971-3FA3428E53F2}" type="slidenum">
              <a:rPr lang="en-US" sz="2000" b="0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2000" b="0" dirty="0" smtClean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354403" y="4106218"/>
            <a:ext cx="3191110" cy="2218382"/>
            <a:chOff x="4471367" y="2574861"/>
            <a:chExt cx="4262438" cy="3273424"/>
          </a:xfrm>
        </p:grpSpPr>
        <p:pic>
          <p:nvPicPr>
            <p:cNvPr id="8" name="Picture 4" descr="OVERSEAS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1367" y="2574861"/>
              <a:ext cx="4262438" cy="2947987"/>
            </a:xfrm>
            <a:prstGeom prst="rect">
              <a:avLst/>
            </a:prstGeom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5006354" y="3705161"/>
              <a:ext cx="914400" cy="2143124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2800" b="1" baseline="2000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1796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2856" y="1549400"/>
            <a:ext cx="2307772" cy="50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2856" y="3429000"/>
            <a:ext cx="2307772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711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19088"/>
            <a:ext cx="8839200" cy="1128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FFC000"/>
                </a:solidFill>
              </a:rPr>
              <a:t>Typical Process for Notification </a:t>
            </a:r>
            <a:br>
              <a:rPr lang="en-US" altLang="en-US" sz="3600" b="1" dirty="0" smtClean="0">
                <a:solidFill>
                  <a:srgbClr val="FFC000"/>
                </a:solidFill>
              </a:rPr>
            </a:br>
            <a:r>
              <a:rPr lang="en-US" altLang="en-US" sz="3600" b="1" dirty="0">
                <a:solidFill>
                  <a:srgbClr val="FFC000"/>
                </a:solidFill>
              </a:rPr>
              <a:t>&amp;</a:t>
            </a:r>
            <a:r>
              <a:rPr lang="en-US" altLang="en-US" sz="3600" b="1" dirty="0" smtClean="0">
                <a:solidFill>
                  <a:srgbClr val="FFC000"/>
                </a:solidFill>
              </a:rPr>
              <a:t> Response between Partners &amp; CDC</a:t>
            </a:r>
          </a:p>
        </p:txBody>
      </p:sp>
      <p:sp>
        <p:nvSpPr>
          <p:cNvPr id="47113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85763" y="1598612"/>
            <a:ext cx="8464550" cy="4954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682625" algn="l"/>
              </a:tabLst>
            </a:pPr>
            <a:r>
              <a:rPr lang="en-US" altLang="en-US" sz="2800" b="1" dirty="0" smtClean="0"/>
              <a:t>Notification</a:t>
            </a:r>
            <a:r>
              <a:rPr lang="en-US" altLang="en-US" sz="2600" b="1" dirty="0" smtClean="0">
                <a:solidFill>
                  <a:schemeClr val="bg1"/>
                </a:solidFill>
              </a:rPr>
              <a:t> </a:t>
            </a:r>
          </a:p>
          <a:p>
            <a:pPr marL="723900" lvl="1" indent="-266700" eaLnBrk="1" hangingPunct="1">
              <a:lnSpc>
                <a:spcPct val="90000"/>
              </a:lnSpc>
              <a:buFontTx/>
              <a:buChar char="•"/>
              <a:tabLst>
                <a:tab pos="682625" algn="l"/>
              </a:tabLst>
            </a:pPr>
            <a:r>
              <a:rPr lang="en-US" altLang="en-US" sz="2450" dirty="0" smtClean="0">
                <a:solidFill>
                  <a:schemeClr val="bg1"/>
                </a:solidFill>
              </a:rPr>
              <a:t>Ill travelers enter the United States via airports, land borders, and seaports</a:t>
            </a:r>
          </a:p>
          <a:p>
            <a:pPr marL="723900" lvl="1" indent="-266700" eaLnBrk="1" hangingPunct="1">
              <a:lnSpc>
                <a:spcPct val="90000"/>
              </a:lnSpc>
              <a:buFontTx/>
              <a:buChar char="•"/>
              <a:tabLst>
                <a:tab pos="682625" algn="l"/>
              </a:tabLst>
            </a:pPr>
            <a:r>
              <a:rPr lang="en-US" altLang="en-US" sz="2450" dirty="0" smtClean="0">
                <a:solidFill>
                  <a:schemeClr val="bg1"/>
                </a:solidFill>
              </a:rPr>
              <a:t>We learn of illnesses from partners (CBP, EMS, etc…)</a:t>
            </a:r>
          </a:p>
          <a:p>
            <a:pPr marL="723900" lvl="1" indent="-266700" eaLnBrk="1" hangingPunct="1">
              <a:lnSpc>
                <a:spcPct val="90000"/>
              </a:lnSpc>
              <a:buFont typeface="Arial" pitchFamily="34" charset="0"/>
              <a:buNone/>
              <a:tabLst>
                <a:tab pos="682625" algn="l"/>
              </a:tabLst>
            </a:pPr>
            <a:r>
              <a:rPr lang="en-US" altLang="en-US" sz="2200" b="1" dirty="0" smtClean="0">
                <a:solidFill>
                  <a:schemeClr val="bg1"/>
                </a:solidFill>
              </a:rPr>
              <a:t/>
            </a:r>
            <a:br>
              <a:rPr lang="en-US" altLang="en-US" sz="2200" b="1" dirty="0" smtClean="0">
                <a:solidFill>
                  <a:schemeClr val="bg1"/>
                </a:solidFill>
              </a:rPr>
            </a:br>
            <a:endParaRPr lang="en-US" altLang="en-US" sz="2200" b="1" dirty="0" smtClean="0">
              <a:solidFill>
                <a:schemeClr val="bg1"/>
              </a:solidFill>
            </a:endParaRPr>
          </a:p>
        </p:txBody>
      </p:sp>
      <p:pic>
        <p:nvPicPr>
          <p:cNvPr id="31748" name="Picture 4" descr="DSC_00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1199" y="3429000"/>
            <a:ext cx="2491801" cy="1954213"/>
          </a:xfrm>
          <a:prstGeom prst="rect">
            <a:avLst/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</p:spPr>
      </p:pic>
      <p:sp>
        <p:nvSpPr>
          <p:cNvPr id="47115" name="Rectangle 2"/>
          <p:cNvSpPr txBox="1">
            <a:spLocks noChangeArrowheads="1"/>
          </p:cNvSpPr>
          <p:nvPr/>
        </p:nvSpPr>
        <p:spPr bwMode="auto">
          <a:xfrm>
            <a:off x="360228" y="3429000"/>
            <a:ext cx="5910971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tabLst>
                <a:tab pos="682625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3900" indent="-266700">
              <a:tabLst>
                <a:tab pos="682625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682625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682625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682625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+mj-lt"/>
              </a:rPr>
              <a:t>Response</a:t>
            </a:r>
          </a:p>
          <a:p>
            <a:pPr lvl="1" fontAlgn="base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altLang="en-US" sz="2450" i="1" dirty="0" smtClean="0">
                <a:solidFill>
                  <a:schemeClr val="bg1"/>
                </a:solidFill>
                <a:latin typeface="+mj-lt"/>
              </a:rPr>
              <a:t>If CDC on site</a:t>
            </a:r>
            <a:r>
              <a:rPr lang="en-US" altLang="en-US" sz="2450" i="1" dirty="0" smtClean="0">
                <a:solidFill>
                  <a:prstClr val="white"/>
                </a:solidFill>
                <a:latin typeface="+mj-lt"/>
              </a:rPr>
              <a:t>:</a:t>
            </a:r>
            <a:r>
              <a:rPr lang="en-US" altLang="en-US" sz="2450" dirty="0" smtClean="0">
                <a:solidFill>
                  <a:prstClr val="white"/>
                </a:solidFill>
                <a:latin typeface="+mj-lt"/>
              </a:rPr>
              <a:t> CDC quarantine staff board conveyance with EMS and conduct a public health assessment </a:t>
            </a:r>
          </a:p>
          <a:p>
            <a:pPr lvl="1" fontAlgn="base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altLang="en-US" sz="2450" i="1" dirty="0" smtClean="0">
                <a:solidFill>
                  <a:prstClr val="white"/>
                </a:solidFill>
                <a:latin typeface="+mj-lt"/>
              </a:rPr>
              <a:t>If </a:t>
            </a:r>
            <a:r>
              <a:rPr lang="en-US" altLang="en-US" sz="2450" i="1" dirty="0" smtClean="0">
                <a:solidFill>
                  <a:schemeClr val="bg1"/>
                </a:solidFill>
                <a:latin typeface="+mj-lt"/>
              </a:rPr>
              <a:t>CDC NOT </a:t>
            </a:r>
            <a:r>
              <a:rPr lang="en-US" altLang="en-US" sz="2450" i="1" dirty="0" smtClean="0">
                <a:solidFill>
                  <a:prstClr val="white"/>
                </a:solidFill>
                <a:latin typeface="+mj-lt"/>
              </a:rPr>
              <a:t>on site:</a:t>
            </a:r>
            <a:r>
              <a:rPr lang="en-US" altLang="en-US" sz="2450" dirty="0" smtClean="0">
                <a:solidFill>
                  <a:prstClr val="white"/>
                </a:solidFill>
                <a:latin typeface="+mj-lt"/>
              </a:rPr>
              <a:t> CDC quarantine staff obtain EMS’s assessment and communicate recommendations</a:t>
            </a:r>
            <a:endParaRPr lang="en-US" altLang="en-US" sz="2450" dirty="0" smtClean="0">
              <a:solidFill>
                <a:prstClr val="white"/>
              </a:solidFill>
            </a:endParaRPr>
          </a:p>
        </p:txBody>
      </p:sp>
      <p:sp>
        <p:nvSpPr>
          <p:cNvPr id="8" name="Slide Number Placeholder 3"/>
          <p:cNvSpPr txBox="1">
            <a:spLocks noGrp="1"/>
          </p:cNvSpPr>
          <p:nvPr/>
        </p:nvSpPr>
        <p:spPr bwMode="auto">
          <a:xfrm>
            <a:off x="8545513" y="6381750"/>
            <a:ext cx="598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76273059-95BC-439D-8705-5326657E1B47}" type="slidenum">
              <a:rPr lang="en-US" sz="2000" b="0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2000" b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25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7729"/>
            <a:ext cx="8229600" cy="760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FFC000"/>
                </a:solidFill>
              </a:rPr>
              <a:t>RING Card</a:t>
            </a:r>
          </a:p>
        </p:txBody>
      </p:sp>
      <p:sp>
        <p:nvSpPr>
          <p:cNvPr id="48134" name="TextBox 9"/>
          <p:cNvSpPr txBox="1">
            <a:spLocks noChangeArrowheads="1"/>
          </p:cNvSpPr>
          <p:nvPr/>
        </p:nvSpPr>
        <p:spPr bwMode="auto">
          <a:xfrm>
            <a:off x="1905000" y="914400"/>
            <a:ext cx="129063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00" b="1" i="1" dirty="0" smtClean="0">
                <a:solidFill>
                  <a:prstClr val="white"/>
                </a:solidFill>
                <a:latin typeface="+mj-lt"/>
              </a:rPr>
              <a:t>Front</a:t>
            </a:r>
          </a:p>
        </p:txBody>
      </p:sp>
      <p:sp>
        <p:nvSpPr>
          <p:cNvPr id="48135" name="TextBox 10"/>
          <p:cNvSpPr txBox="1">
            <a:spLocks noChangeArrowheads="1"/>
          </p:cNvSpPr>
          <p:nvPr/>
        </p:nvSpPr>
        <p:spPr bwMode="auto">
          <a:xfrm>
            <a:off x="5638800" y="914400"/>
            <a:ext cx="129222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00" b="1" i="1" dirty="0" smtClean="0">
                <a:solidFill>
                  <a:prstClr val="white"/>
                </a:solidFill>
                <a:latin typeface="+mj-lt"/>
              </a:rPr>
              <a:t>Back</a:t>
            </a:r>
          </a:p>
        </p:txBody>
      </p:sp>
      <p:sp>
        <p:nvSpPr>
          <p:cNvPr id="9" name="Slide Number Placeholder 3"/>
          <p:cNvSpPr txBox="1">
            <a:spLocks noGrp="1"/>
          </p:cNvSpPr>
          <p:nvPr/>
        </p:nvSpPr>
        <p:spPr bwMode="auto">
          <a:xfrm>
            <a:off x="8545513" y="6381750"/>
            <a:ext cx="598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76273059-95BC-439D-8705-5326657E1B47}" type="slidenum">
              <a:rPr lang="en-US" sz="2000" b="0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2000" b="0" dirty="0" smtClean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91454"/>
            <a:ext cx="3083552" cy="486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91454"/>
            <a:ext cx="2992850" cy="479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097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325" y="306387"/>
            <a:ext cx="8229600" cy="760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FFC000"/>
                </a:solidFill>
              </a:rPr>
              <a:t>EMS Card</a:t>
            </a:r>
          </a:p>
        </p:txBody>
      </p:sp>
      <p:pic>
        <p:nvPicPr>
          <p:cNvPr id="7" name="Picture 6" descr="09_210828-A_Myers_EMScard_V2-2_Page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048000" cy="44958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09_210828-A_Myers_EMScard_V2-2_Page_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3048000" cy="44958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134" name="TextBox 9"/>
          <p:cNvSpPr txBox="1">
            <a:spLocks noChangeArrowheads="1"/>
          </p:cNvSpPr>
          <p:nvPr/>
        </p:nvSpPr>
        <p:spPr bwMode="auto">
          <a:xfrm>
            <a:off x="1905000" y="914400"/>
            <a:ext cx="129063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00" b="1" i="1" dirty="0" smtClean="0">
                <a:solidFill>
                  <a:prstClr val="white"/>
                </a:solidFill>
                <a:latin typeface="+mj-lt"/>
              </a:rPr>
              <a:t>Front</a:t>
            </a:r>
          </a:p>
        </p:txBody>
      </p:sp>
      <p:sp>
        <p:nvSpPr>
          <p:cNvPr id="48135" name="TextBox 10"/>
          <p:cNvSpPr txBox="1">
            <a:spLocks noChangeArrowheads="1"/>
          </p:cNvSpPr>
          <p:nvPr/>
        </p:nvSpPr>
        <p:spPr bwMode="auto">
          <a:xfrm>
            <a:off x="5638800" y="914400"/>
            <a:ext cx="129222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00" b="1" i="1" dirty="0" smtClean="0">
                <a:solidFill>
                  <a:prstClr val="white"/>
                </a:solidFill>
                <a:latin typeface="+mj-lt"/>
              </a:rPr>
              <a:t>Back</a:t>
            </a:r>
          </a:p>
        </p:txBody>
      </p:sp>
      <p:sp>
        <p:nvSpPr>
          <p:cNvPr id="9" name="Slide Number Placeholder 3"/>
          <p:cNvSpPr txBox="1">
            <a:spLocks noGrp="1"/>
          </p:cNvSpPr>
          <p:nvPr/>
        </p:nvSpPr>
        <p:spPr bwMode="auto">
          <a:xfrm>
            <a:off x="8545513" y="6381750"/>
            <a:ext cx="598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76273059-95BC-439D-8705-5326657E1B47}" type="slidenum">
              <a:rPr lang="en-US" sz="2000" b="0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2000" b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15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Contact Information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500" u="sng" dirty="0" smtClean="0">
                <a:solidFill>
                  <a:schemeClr val="bg1"/>
                </a:solidFill>
              </a:rPr>
              <a:t>CDC Los Angeles Quarantine Station</a:t>
            </a:r>
            <a:r>
              <a:rPr lang="en-US" sz="2500" dirty="0" smtClean="0">
                <a:solidFill>
                  <a:schemeClr val="bg1"/>
                </a:solidFill>
              </a:rPr>
              <a:t/>
            </a:r>
            <a:br>
              <a:rPr lang="en-US" sz="2500" dirty="0" smtClean="0">
                <a:solidFill>
                  <a:schemeClr val="bg1"/>
                </a:solidFill>
              </a:rPr>
            </a:br>
            <a:r>
              <a:rPr lang="en-US" sz="2500" dirty="0" smtClean="0">
                <a:solidFill>
                  <a:schemeClr val="bg1"/>
                </a:solidFill>
              </a:rPr>
              <a:t>Phone: (310) 215-2365 – 24 hours a day</a:t>
            </a:r>
          </a:p>
          <a:p>
            <a:pPr marL="0" indent="0" algn="ctr">
              <a:buNone/>
            </a:pPr>
            <a:r>
              <a:rPr lang="en-US" sz="2500" dirty="0" smtClean="0">
                <a:solidFill>
                  <a:schemeClr val="bg1"/>
                </a:solidFill>
              </a:rPr>
              <a:t>QS-LosAngeles@cdc.gov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8545513" y="6381750"/>
            <a:ext cx="598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76273059-95BC-439D-8705-5326657E1B47}" type="slidenum">
              <a:rPr lang="en-US" sz="2000" b="0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2000" b="0" dirty="0" smtClean="0">
              <a:solidFill>
                <a:prstClr val="white"/>
              </a:solidFill>
            </a:endParaRPr>
          </a:p>
        </p:txBody>
      </p:sp>
      <p:pic>
        <p:nvPicPr>
          <p:cNvPr id="1026" name="Picture 2" descr="\\cdc.gov\private\M326\wjf3\LAX\Photos\LAX Q Station Staff Photo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54" y="1600200"/>
            <a:ext cx="58928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91715"/>
            <a:ext cx="8610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51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smtClean="0">
                <a:solidFill>
                  <a:srgbClr val="FFC000"/>
                </a:solidFill>
                <a:cs typeface="Arial" pitchFamily="34" charset="0"/>
              </a:rPr>
              <a:t>Quarantine and Border Health Services Branch Mission</a:t>
            </a:r>
          </a:p>
        </p:txBody>
      </p:sp>
      <p:grpSp>
        <p:nvGrpSpPr>
          <p:cNvPr id="33795" name="Group 17"/>
          <p:cNvGrpSpPr>
            <a:grpSpLocks/>
          </p:cNvGrpSpPr>
          <p:nvPr/>
        </p:nvGrpSpPr>
        <p:grpSpPr bwMode="auto">
          <a:xfrm>
            <a:off x="609600" y="1752600"/>
            <a:ext cx="7848600" cy="3922713"/>
            <a:chOff x="537" y="1241"/>
            <a:chExt cx="4927" cy="2737"/>
          </a:xfrm>
        </p:grpSpPr>
        <p:sp>
          <p:nvSpPr>
            <p:cNvPr id="33796" name="Rectangle 8"/>
            <p:cNvSpPr>
              <a:spLocks noChangeArrowheads="1"/>
            </p:cNvSpPr>
            <p:nvPr/>
          </p:nvSpPr>
          <p:spPr bwMode="auto">
            <a:xfrm>
              <a:off x="537" y="1241"/>
              <a:ext cx="4927" cy="27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baseline="2000" smtClean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33797" name="Rectangle 9"/>
            <p:cNvSpPr>
              <a:spLocks noChangeArrowheads="1"/>
            </p:cNvSpPr>
            <p:nvPr/>
          </p:nvSpPr>
          <p:spPr bwMode="auto">
            <a:xfrm>
              <a:off x="2333" y="1286"/>
              <a:ext cx="3081" cy="261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baseline="2000" smtClean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2482" y="1644"/>
              <a:ext cx="2781" cy="2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882" tIns="50941" rIns="101882" bIns="5094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8B7B7"/>
                </a:buClr>
                <a:buSzPct val="70000"/>
                <a:defRPr/>
              </a:pPr>
              <a:r>
                <a:rPr lang="en-US" sz="3600" b="1" baseline="2000" dirty="0">
                  <a:solidFill>
                    <a:srgbClr val="002060"/>
                  </a:solidFill>
                </a:rPr>
                <a:t>Ensuring 24/7 public health capability to prevent or mitigate the introduction, transmission, and interstate spread of communicable disease in the United States and </a:t>
              </a:r>
              <a:r>
                <a:rPr lang="en-US" sz="3600" b="1" baseline="2000" dirty="0" smtClean="0">
                  <a:solidFill>
                    <a:srgbClr val="002060"/>
                  </a:solidFill>
                </a:rPr>
                <a:t>territories</a:t>
              </a:r>
              <a:endParaRPr lang="en-US" sz="3600" b="1" baseline="2000" dirty="0">
                <a:solidFill>
                  <a:srgbClr val="00206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8B7B7"/>
                </a:buClr>
                <a:buSzPct val="70000"/>
                <a:defRPr/>
              </a:pPr>
              <a:endParaRPr lang="en-US" sz="3200" b="1" baseline="2000" dirty="0">
                <a:solidFill>
                  <a:srgbClr val="00206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E8B7B7"/>
                </a:buClr>
                <a:buSzPct val="70000"/>
                <a:defRPr/>
              </a:pPr>
              <a:endParaRPr lang="en-US" sz="3200" b="1" baseline="2000" dirty="0">
                <a:solidFill>
                  <a:srgbClr val="002060"/>
                </a:solidFill>
              </a:endParaRPr>
            </a:p>
          </p:txBody>
        </p:sp>
        <p:pic>
          <p:nvPicPr>
            <p:cNvPr id="33799" name="Picture 11" descr="IMG_012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" y="1286"/>
              <a:ext cx="1699" cy="12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00" name="Picture 12" descr="DSC01740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" y="2628"/>
              <a:ext cx="1699" cy="12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lide Number Placeholder 3"/>
          <p:cNvSpPr txBox="1">
            <a:spLocks noGrp="1"/>
          </p:cNvSpPr>
          <p:nvPr/>
        </p:nvSpPr>
        <p:spPr bwMode="auto">
          <a:xfrm>
            <a:off x="8545513" y="6392863"/>
            <a:ext cx="598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456BD8F4-C7D6-4D52-9971-3FA3428E53F2}" type="slidenum">
              <a:rPr lang="en-US" sz="2000" b="0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2000" b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53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14628" y="3957638"/>
            <a:ext cx="7472362" cy="224639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06400"/>
            <a:ext cx="8915400" cy="119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500" b="1" dirty="0">
                <a:solidFill>
                  <a:srgbClr val="FFC000"/>
                </a:solidFill>
              </a:rPr>
              <a:t>Required Reporting of an Ill Traveler </a:t>
            </a:r>
            <a:r>
              <a:rPr lang="en-US" sz="3500" b="1" dirty="0" smtClean="0">
                <a:solidFill>
                  <a:srgbClr val="FFC000"/>
                </a:solidFill>
              </a:rPr>
              <a:t>on </a:t>
            </a:r>
            <a:r>
              <a:rPr lang="en-US" sz="3500" b="1" dirty="0">
                <a:solidFill>
                  <a:srgbClr val="FFC000"/>
                </a:solidFill>
              </a:rPr>
              <a:t>International or Interstate Conveyance</a:t>
            </a:r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7036526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baseline="20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800" b="1" baseline="20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800" b="1" baseline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800" b="1" baseline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800" b="1" baseline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8545513" y="6323013"/>
            <a:ext cx="598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baseline="20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800" b="1" baseline="20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800" b="1" baseline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800" b="1" baseline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800" b="1" baseline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fld id="{A54CF250-831B-42E3-8F75-99A27B0CFFA3}" type="slidenum">
              <a:rPr lang="en-US" sz="2000" b="0">
                <a:solidFill>
                  <a:prstClr val="white"/>
                </a:solidFill>
              </a:rPr>
              <a:pPr algn="ctr" eaLnBrk="1" hangingPunct="1"/>
              <a:t>4</a:t>
            </a:fld>
            <a:endParaRPr lang="en-US" sz="2000" b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8038" y="1724025"/>
            <a:ext cx="3414712" cy="209550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/>
        </p:spPr>
      </p:pic>
      <p:pic>
        <p:nvPicPr>
          <p:cNvPr id="10" name="Picture 5" descr="MPj0399305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1711325"/>
            <a:ext cx="3409950" cy="2103438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/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71562" y="4038600"/>
            <a:ext cx="7105787" cy="215443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91440" bIns="91440">
            <a:spAutoFit/>
          </a:bodyPr>
          <a:lstStyle/>
          <a:p>
            <a:pPr algn="ctr" eaLnBrk="0" hangingPunct="0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42 Code of Federal Regulations Parts 70 and 71: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rgbClr val="002060"/>
                </a:solidFill>
              </a:rPr>
              <a:t>Prior to arriving at a U.S. port, the captain of a plane, ship, or other conveyance is required by federal law to report any </a:t>
            </a:r>
            <a:r>
              <a:rPr lang="en-US" sz="2000" dirty="0" smtClean="0">
                <a:solidFill>
                  <a:srgbClr val="002060"/>
                </a:solidFill>
              </a:rPr>
              <a:t>death </a:t>
            </a:r>
            <a:r>
              <a:rPr lang="en-US" sz="2000" dirty="0">
                <a:solidFill>
                  <a:srgbClr val="002060"/>
                </a:solidFill>
              </a:rPr>
              <a:t>onboard and certain illnesses that may represent a communicable </a:t>
            </a:r>
            <a:r>
              <a:rPr lang="en-US" sz="2000" dirty="0" smtClean="0">
                <a:solidFill>
                  <a:srgbClr val="002060"/>
                </a:solidFill>
              </a:rPr>
              <a:t>disease to </a:t>
            </a:r>
            <a:r>
              <a:rPr lang="en-US" sz="2000" dirty="0">
                <a:solidFill>
                  <a:srgbClr val="002060"/>
                </a:solidFill>
              </a:rPr>
              <a:t>the CDC (international or interstate) or local health authority (interstate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60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81000" y="1828800"/>
            <a:ext cx="8382000" cy="408353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71685" name="Title 1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Executive 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 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Communicable Disease Control</a:t>
            </a:r>
            <a:endParaRPr lang="en-US" sz="3600" b="1" dirty="0" smtClean="0">
              <a:solidFill>
                <a:srgbClr val="FFC000"/>
              </a:solidFill>
            </a:endParaRPr>
          </a:p>
        </p:txBody>
      </p:sp>
      <p:sp>
        <p:nvSpPr>
          <p:cNvPr id="44038" name="Text Placeholder 10"/>
          <p:cNvSpPr>
            <a:spLocks noGrp="1"/>
          </p:cNvSpPr>
          <p:nvPr>
            <p:ph idx="1"/>
          </p:nvPr>
        </p:nvSpPr>
        <p:spPr bwMode="auto">
          <a:xfrm>
            <a:off x="381000" y="6049963"/>
            <a:ext cx="8463756" cy="427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sz="2000" i="1" dirty="0" smtClean="0"/>
              <a:t>Presidential Executive Order 13295,  as amended by Executive Order 13375</a:t>
            </a: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381000" y="2603500"/>
            <a:ext cx="4038601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Cholera</a:t>
            </a: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Diphtheria</a:t>
            </a:r>
          </a:p>
          <a:p>
            <a:pPr marL="457200" indent="-457200" fontAlgn="base">
              <a:spcBef>
                <a:spcPts val="40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Infectious </a:t>
            </a:r>
            <a:r>
              <a:rPr lang="en-US" sz="26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tuberculosis</a:t>
            </a:r>
            <a:endParaRPr lang="en-US" sz="26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Plague</a:t>
            </a: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Smallpox</a:t>
            </a: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Fever</a:t>
            </a: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endParaRPr lang="en-US" sz="26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4495996" y="2524125"/>
            <a:ext cx="442515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fontAlgn="base">
              <a:spcBef>
                <a:spcPts val="200"/>
              </a:spcBef>
              <a:spcAft>
                <a:spcPts val="2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Viral </a:t>
            </a:r>
            <a:r>
              <a:rPr lang="en-US" sz="26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hemorrhagic </a:t>
            </a:r>
            <a:r>
              <a:rPr lang="en-US" sz="2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6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evers</a:t>
            </a:r>
            <a:endParaRPr lang="en-US" sz="26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base">
              <a:spcBef>
                <a:spcPts val="200"/>
              </a:spcBef>
              <a:spcAft>
                <a:spcPts val="2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acute respiratory syndrome (SARS)</a:t>
            </a:r>
          </a:p>
          <a:p>
            <a:pPr marL="457200" indent="-457200" fontAlgn="base">
              <a:spcBef>
                <a:spcPts val="200"/>
              </a:spcBef>
              <a:spcAft>
                <a:spcPts val="2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 or reemerging influenza causing or with potential to cause </a:t>
            </a:r>
            <a:r>
              <a:rPr lang="en-US" sz="26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pandemic (e.g. MERS)</a:t>
            </a:r>
            <a:endParaRPr lang="en-US" sz="2600" baseline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41" name="Slide Number Placeholder 3"/>
          <p:cNvSpPr txBox="1">
            <a:spLocks noGrp="1"/>
          </p:cNvSpPr>
          <p:nvPr/>
        </p:nvSpPr>
        <p:spPr bwMode="auto">
          <a:xfrm>
            <a:off x="8545513" y="6357938"/>
            <a:ext cx="598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8E2A3320-8A58-4687-A0F6-698998B361FD}" type="slidenum">
              <a:rPr lang="en-US" sz="2000" b="0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2000" b="0" smtClean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045732"/>
            <a:ext cx="891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 smtClean="0">
                <a:solidFill>
                  <a:prstClr val="white"/>
                </a:solidFill>
              </a:rPr>
              <a:t>Federally </a:t>
            </a:r>
            <a:r>
              <a:rPr lang="en-US" sz="2500" b="1" u="sng" dirty="0" err="1" smtClean="0">
                <a:solidFill>
                  <a:prstClr val="white"/>
                </a:solidFill>
              </a:rPr>
              <a:t>Quarantinable</a:t>
            </a:r>
            <a:r>
              <a:rPr lang="en-US" sz="2500" b="1" u="sng" dirty="0" smtClean="0">
                <a:solidFill>
                  <a:prstClr val="white"/>
                </a:solidFill>
              </a:rPr>
              <a:t> Communicable Diseases</a:t>
            </a:r>
            <a:endParaRPr lang="en-US" sz="2500" b="1" u="sn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30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ChangeArrowheads="1"/>
          </p:cNvSpPr>
          <p:nvPr/>
        </p:nvSpPr>
        <p:spPr bwMode="auto">
          <a:xfrm>
            <a:off x="304800" y="1044575"/>
            <a:ext cx="8539956" cy="54324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68288"/>
            <a:ext cx="9144000" cy="79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600" b="1" dirty="0" smtClean="0">
                <a:solidFill>
                  <a:srgbClr val="FFC000"/>
                </a:solidFill>
              </a:rPr>
              <a:t>Criteria for Reporting to CDC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4800" y="2057400"/>
            <a:ext cx="8839200" cy="4662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altLang="en-US" sz="2500" b="1" dirty="0" smtClean="0">
                <a:solidFill>
                  <a:schemeClr val="bg1"/>
                </a:solidFill>
              </a:rPr>
              <a:t>FEVER </a:t>
            </a:r>
            <a:r>
              <a:rPr lang="en-US" altLang="en-US" sz="2500" dirty="0" smtClean="0">
                <a:solidFill>
                  <a:schemeClr val="bg1"/>
                </a:solidFill>
              </a:rPr>
              <a:t>(warm to the touch, history of feeling feverish, measured temperature of ≥ 100°F or </a:t>
            </a:r>
            <a:r>
              <a:rPr lang="en-US" altLang="en-US" sz="2500" dirty="0" smtClean="0">
                <a:solidFill>
                  <a:schemeClr val="bg1"/>
                </a:solidFill>
              </a:rPr>
              <a:t>≥ 38°C)</a:t>
            </a:r>
          </a:p>
          <a:p>
            <a:pPr marL="0" indent="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en-US" sz="2500" b="1" dirty="0" smtClean="0">
                <a:solidFill>
                  <a:schemeClr val="bg1"/>
                </a:solidFill>
              </a:rPr>
              <a:t>				</a:t>
            </a:r>
            <a:r>
              <a:rPr lang="en-US" altLang="en-US" sz="2500" b="1" u="sng" dirty="0" smtClean="0">
                <a:solidFill>
                  <a:schemeClr val="bg1"/>
                </a:solidFill>
              </a:rPr>
              <a:t>AND</a:t>
            </a:r>
            <a:r>
              <a:rPr lang="en-US" altLang="en-US" sz="25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altLang="en-US" sz="2500" b="1" dirty="0" smtClean="0">
                <a:solidFill>
                  <a:schemeClr val="bg1"/>
                </a:solidFill>
              </a:rPr>
              <a:t>ONE </a:t>
            </a:r>
            <a:r>
              <a:rPr lang="en-US" altLang="en-US" sz="2500" b="1" dirty="0" smtClean="0">
                <a:solidFill>
                  <a:schemeClr val="bg1"/>
                </a:solidFill>
              </a:rPr>
              <a:t>or more of these conditions: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endParaRPr lang="en-US" altLang="en-US" sz="2200" b="1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endParaRPr lang="en-US" altLang="en-US" sz="2200" b="1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endParaRPr lang="en-US" altLang="en-US" sz="2200" b="1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endParaRPr lang="en-US" altLang="en-US" sz="2200" b="1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en-US" sz="2200" b="1" dirty="0" smtClean="0">
                <a:solidFill>
                  <a:schemeClr val="bg1"/>
                </a:solidFill>
              </a:rPr>
              <a:t/>
            </a:r>
            <a:br>
              <a:rPr lang="en-US" altLang="en-US" sz="2200" b="1" dirty="0" smtClean="0">
                <a:solidFill>
                  <a:schemeClr val="bg1"/>
                </a:solidFill>
              </a:rPr>
            </a:br>
            <a:endParaRPr lang="en-US" altLang="en-US" sz="600" b="1" dirty="0" smtClean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949824" y="3959225"/>
            <a:ext cx="486251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lvl="1" indent="-285750" eaLnBrk="0" fontAlgn="base" hangingPunct="0">
              <a:spcBef>
                <a:spcPts val="200"/>
              </a:spcBef>
              <a:spcAft>
                <a:spcPts val="200"/>
              </a:spcAft>
              <a:buFontTx/>
              <a:buChar char="–"/>
              <a:defRPr/>
            </a:pPr>
            <a:endParaRPr lang="en-US" sz="2000" b="1" kern="0" dirty="0">
              <a:solidFill>
                <a:prstClr val="white"/>
              </a:solidFill>
            </a:endParaRPr>
          </a:p>
          <a:p>
            <a:pPr marL="742950" lvl="1" indent="-285750" eaLnBrk="0" fontAlgn="base" hangingPunct="0">
              <a:spcBef>
                <a:spcPts val="200"/>
              </a:spcBef>
              <a:spcAft>
                <a:spcPts val="200"/>
              </a:spcAft>
              <a:buFontTx/>
              <a:buChar char="–"/>
              <a:defRPr/>
            </a:pPr>
            <a:r>
              <a:rPr lang="en-US" sz="2500" kern="0" dirty="0">
                <a:solidFill>
                  <a:prstClr val="white"/>
                </a:solidFill>
              </a:rPr>
              <a:t>Recent paralysis</a:t>
            </a:r>
          </a:p>
          <a:p>
            <a:pPr marL="742950" lvl="1" indent="-285750" eaLnBrk="0" fontAlgn="base" hangingPunct="0">
              <a:spcBef>
                <a:spcPts val="200"/>
              </a:spcBef>
              <a:spcAft>
                <a:spcPts val="200"/>
              </a:spcAft>
              <a:buFontTx/>
              <a:buChar char="–"/>
              <a:defRPr/>
            </a:pPr>
            <a:r>
              <a:rPr lang="en-US" sz="2500" kern="0" dirty="0">
                <a:solidFill>
                  <a:prstClr val="white"/>
                </a:solidFill>
              </a:rPr>
              <a:t>Jaundice</a:t>
            </a:r>
          </a:p>
          <a:p>
            <a:pPr marL="742950" lvl="1" indent="-285750" eaLnBrk="0" fontAlgn="base" hangingPunct="0">
              <a:spcBef>
                <a:spcPts val="200"/>
              </a:spcBef>
              <a:spcAft>
                <a:spcPts val="200"/>
              </a:spcAft>
              <a:buFontTx/>
              <a:buChar char="–"/>
              <a:defRPr/>
            </a:pPr>
            <a:r>
              <a:rPr lang="en-US" sz="2500" kern="0" dirty="0">
                <a:solidFill>
                  <a:prstClr val="white"/>
                </a:solidFill>
              </a:rPr>
              <a:t>Swollen glands</a:t>
            </a:r>
          </a:p>
          <a:p>
            <a:pPr marL="742950" lvl="1" indent="-285750" eaLnBrk="0" fontAlgn="base" hangingPunct="0">
              <a:spcBef>
                <a:spcPts val="200"/>
              </a:spcBef>
              <a:spcAft>
                <a:spcPts val="200"/>
              </a:spcAft>
              <a:buFontTx/>
              <a:buChar char="–"/>
              <a:defRPr/>
            </a:pPr>
            <a:r>
              <a:rPr lang="en-US" sz="2500" kern="0" dirty="0">
                <a:solidFill>
                  <a:prstClr val="white"/>
                </a:solidFill>
              </a:rPr>
              <a:t>Severe vomiting</a:t>
            </a:r>
          </a:p>
          <a:p>
            <a:pPr marL="742950" lvl="1" indent="-285750" eaLnBrk="0" fontAlgn="base" hangingPunct="0">
              <a:spcBef>
                <a:spcPts val="200"/>
              </a:spcBef>
              <a:spcAft>
                <a:spcPts val="200"/>
              </a:spcAft>
              <a:buFontTx/>
              <a:buChar char="–"/>
              <a:defRPr/>
            </a:pPr>
            <a:r>
              <a:rPr lang="en-US" sz="2500" kern="0" dirty="0">
                <a:solidFill>
                  <a:prstClr val="white"/>
                </a:solidFill>
              </a:rPr>
              <a:t>Severe diarrhea</a:t>
            </a:r>
            <a:endParaRPr lang="en-US" sz="2500" kern="0" dirty="0">
              <a:solidFill>
                <a:srgbClr val="FFD911"/>
              </a:solidFill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6412" y="3962400"/>
            <a:ext cx="5183187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lvl="1" indent="-285750" eaLnBrk="0" fontAlgn="base" hangingPunct="0">
              <a:spcBef>
                <a:spcPts val="200"/>
              </a:spcBef>
              <a:spcAft>
                <a:spcPts val="200"/>
              </a:spcAft>
              <a:buFontTx/>
              <a:buChar char="–"/>
              <a:defRPr/>
            </a:pPr>
            <a:r>
              <a:rPr lang="en-US" sz="2500" kern="0" dirty="0">
                <a:solidFill>
                  <a:prstClr val="white"/>
                </a:solidFill>
              </a:rPr>
              <a:t>Skin rash</a:t>
            </a:r>
          </a:p>
          <a:p>
            <a:pPr marL="742950" lvl="1" indent="-285750" eaLnBrk="0" fontAlgn="base" hangingPunct="0">
              <a:spcBef>
                <a:spcPts val="200"/>
              </a:spcBef>
              <a:spcAft>
                <a:spcPts val="200"/>
              </a:spcAft>
              <a:buFontTx/>
              <a:buChar char="–"/>
              <a:defRPr/>
            </a:pPr>
            <a:r>
              <a:rPr lang="en-US" sz="2500" kern="0" dirty="0">
                <a:solidFill>
                  <a:prstClr val="white"/>
                </a:solidFill>
              </a:rPr>
              <a:t>Difficulty breathing</a:t>
            </a:r>
          </a:p>
          <a:p>
            <a:pPr marL="742950" lvl="1" indent="-285750" eaLnBrk="0" fontAlgn="base" hangingPunct="0">
              <a:spcBef>
                <a:spcPts val="200"/>
              </a:spcBef>
              <a:spcAft>
                <a:spcPts val="200"/>
              </a:spcAft>
              <a:buFontTx/>
              <a:buChar char="–"/>
              <a:defRPr/>
            </a:pPr>
            <a:r>
              <a:rPr lang="en-US" sz="2500" kern="0" dirty="0">
                <a:solidFill>
                  <a:prstClr val="white"/>
                </a:solidFill>
              </a:rPr>
              <a:t>Decreased consciousness</a:t>
            </a:r>
          </a:p>
          <a:p>
            <a:pPr marL="742950" lvl="1" indent="-285750" eaLnBrk="0" fontAlgn="base" hangingPunct="0">
              <a:spcBef>
                <a:spcPts val="200"/>
              </a:spcBef>
              <a:spcAft>
                <a:spcPts val="200"/>
              </a:spcAft>
              <a:buFontTx/>
              <a:buChar char="–"/>
              <a:defRPr/>
            </a:pPr>
            <a:r>
              <a:rPr lang="en-US" sz="2500" kern="0" dirty="0">
                <a:solidFill>
                  <a:prstClr val="white"/>
                </a:solidFill>
              </a:rPr>
              <a:t>Persistent cough</a:t>
            </a:r>
          </a:p>
          <a:p>
            <a:pPr marL="742950" lvl="1" indent="-285750" eaLnBrk="0" fontAlgn="base" hangingPunct="0">
              <a:spcBef>
                <a:spcPts val="200"/>
              </a:spcBef>
              <a:spcAft>
                <a:spcPts val="200"/>
              </a:spcAft>
              <a:buFontTx/>
              <a:buChar char="–"/>
              <a:defRPr/>
            </a:pPr>
            <a:r>
              <a:rPr lang="en-US" sz="2500" kern="0" dirty="0">
                <a:solidFill>
                  <a:prstClr val="white"/>
                </a:solidFill>
              </a:rPr>
              <a:t>Unusual bruising or bleeding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1" y="1055688"/>
            <a:ext cx="8539956" cy="9255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  <a:ea typeface="+mj-ea"/>
                <a:cs typeface="+mj-cs"/>
              </a:rPr>
              <a:t>Notify CDC of all deaths and any illnesses in </a:t>
            </a:r>
            <a:br>
              <a:rPr lang="en-US" sz="2800" b="1" kern="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2800" b="1" kern="0" dirty="0">
                <a:solidFill>
                  <a:prstClr val="black"/>
                </a:solidFill>
                <a:ea typeface="+mj-ea"/>
                <a:cs typeface="+mj-cs"/>
              </a:rPr>
              <a:t>travelers entering the United States </a:t>
            </a:r>
            <a:r>
              <a:rPr lang="en-US" sz="2800" b="1" kern="0" dirty="0" smtClean="0">
                <a:solidFill>
                  <a:prstClr val="black"/>
                </a:solidFill>
                <a:ea typeface="+mj-ea"/>
                <a:cs typeface="+mj-cs"/>
              </a:rPr>
              <a:t>with…</a:t>
            </a:r>
            <a:endParaRPr lang="en-US" sz="2800" b="1" kern="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8" name="Slide Number Placeholder 3"/>
          <p:cNvSpPr txBox="1">
            <a:spLocks noGrp="1"/>
          </p:cNvSpPr>
          <p:nvPr/>
        </p:nvSpPr>
        <p:spPr bwMode="auto">
          <a:xfrm>
            <a:off x="8545513" y="6457950"/>
            <a:ext cx="598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76273059-95BC-439D-8705-5326657E1B47}" type="slidenum">
              <a:rPr lang="en-US" sz="2000" b="0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2000" b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61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2675" y="1848394"/>
            <a:ext cx="8244125" cy="38666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61" name="Title 1"/>
          <p:cNvSpPr>
            <a:spLocks noGrp="1"/>
          </p:cNvSpPr>
          <p:nvPr>
            <p:ph type="title"/>
          </p:nvPr>
        </p:nvSpPr>
        <p:spPr bwMode="auto">
          <a:xfrm>
            <a:off x="454992" y="381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smtClean="0">
                <a:solidFill>
                  <a:srgbClr val="FFC000"/>
                </a:solidFill>
                <a:cs typeface="Arial" pitchFamily="34" charset="0"/>
              </a:rPr>
              <a:t>Other Communicable Diseases </a:t>
            </a:r>
            <a:br>
              <a:rPr lang="en-US" sz="3600" b="1" dirty="0" smtClean="0">
                <a:solidFill>
                  <a:srgbClr val="FFC000"/>
                </a:solidFill>
                <a:cs typeface="Arial" pitchFamily="34" charset="0"/>
              </a:rPr>
            </a:br>
            <a:r>
              <a:rPr lang="en-US" sz="3600" b="1" dirty="0" smtClean="0">
                <a:solidFill>
                  <a:srgbClr val="FFC000"/>
                </a:solidFill>
                <a:cs typeface="Arial" pitchFamily="34" charset="0"/>
              </a:rPr>
              <a:t>of Public Health Concern*</a:t>
            </a:r>
          </a:p>
        </p:txBody>
      </p:sp>
      <p:sp>
        <p:nvSpPr>
          <p:cNvPr id="9113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713977" y="2041525"/>
            <a:ext cx="3832226" cy="3513137"/>
          </a:xfrm>
        </p:spPr>
        <p:txBody>
          <a:bodyPr/>
          <a:lstStyle/>
          <a:p>
            <a:pPr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Malaria</a:t>
            </a:r>
          </a:p>
          <a:p>
            <a:pPr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Typhoid</a:t>
            </a:r>
          </a:p>
          <a:p>
            <a:pPr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Varicella</a:t>
            </a:r>
          </a:p>
          <a:p>
            <a:pPr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Rabies</a:t>
            </a:r>
          </a:p>
          <a:p>
            <a:pPr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Measles</a:t>
            </a:r>
          </a:p>
          <a:p>
            <a:pPr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Meningococcal disease</a:t>
            </a:r>
          </a:p>
          <a:p>
            <a:pPr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Legionellosis</a:t>
            </a: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14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18050" y="2051050"/>
            <a:ext cx="4038600" cy="3511550"/>
          </a:xfrm>
        </p:spPr>
        <p:txBody>
          <a:bodyPr/>
          <a:lstStyle/>
          <a:p>
            <a:pPr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Polio</a:t>
            </a:r>
          </a:p>
          <a:p>
            <a:pPr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</a:t>
            </a:r>
          </a:p>
          <a:p>
            <a:pPr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Zoonotic poxviruses</a:t>
            </a:r>
          </a:p>
          <a:p>
            <a:pPr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Pertussis</a:t>
            </a: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Mumps</a:t>
            </a:r>
          </a:p>
          <a:p>
            <a:pPr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Rubella</a:t>
            </a:r>
          </a:p>
          <a:p>
            <a:pPr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Infectious diarrhea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141" name="Rectangle 7"/>
          <p:cNvSpPr>
            <a:spLocks noChangeArrowheads="1"/>
          </p:cNvSpPr>
          <p:nvPr/>
        </p:nvSpPr>
        <p:spPr bwMode="auto">
          <a:xfrm>
            <a:off x="304800" y="6096000"/>
            <a:ext cx="853995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</a:rPr>
              <a:t>*</a:t>
            </a:r>
            <a:r>
              <a:rPr lang="en-US" sz="20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their ability to spread and </a:t>
            </a:r>
            <a:r>
              <a:rPr lang="en-US" sz="20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 significant </a:t>
            </a:r>
            <a:r>
              <a:rPr lang="en-US" sz="20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illness or death</a:t>
            </a:r>
          </a:p>
        </p:txBody>
      </p:sp>
      <p:sp>
        <p:nvSpPr>
          <p:cNvPr id="45065" name="Slide Number Placeholder 3"/>
          <p:cNvSpPr txBox="1">
            <a:spLocks noGrp="1"/>
          </p:cNvSpPr>
          <p:nvPr/>
        </p:nvSpPr>
        <p:spPr bwMode="auto">
          <a:xfrm>
            <a:off x="8545513" y="6357938"/>
            <a:ext cx="598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F7300310-03AD-4EF2-BBA5-EDC950172FB1}" type="slidenum">
              <a:rPr lang="en-US" sz="2000" b="0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2000" b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581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98284" y="1524001"/>
            <a:ext cx="1335316" cy="38099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98284" y="3363687"/>
            <a:ext cx="1716316" cy="3701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4" name="Title 1"/>
          <p:cNvSpPr>
            <a:spLocks noGrp="1"/>
          </p:cNvSpPr>
          <p:nvPr>
            <p:ph type="title"/>
          </p:nvPr>
        </p:nvSpPr>
        <p:spPr bwMode="auto">
          <a:xfrm>
            <a:off x="381000" y="381001"/>
            <a:ext cx="8382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FFC000"/>
                </a:solidFill>
                <a:cs typeface="Arial" pitchFamily="34" charset="0"/>
              </a:rPr>
              <a:t>Definitions</a:t>
            </a:r>
          </a:p>
        </p:txBody>
      </p:sp>
      <p:sp>
        <p:nvSpPr>
          <p:cNvPr id="39945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609600" y="1463675"/>
            <a:ext cx="82296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sz="2500" dirty="0" smtClean="0"/>
              <a:t>   </a:t>
            </a:r>
            <a:r>
              <a:rPr lang="en-US" altLang="en-US" sz="2500" dirty="0" smtClean="0">
                <a:solidFill>
                  <a:schemeClr val="tx1"/>
                </a:solidFill>
              </a:rPr>
              <a:t>Isolation</a:t>
            </a:r>
            <a:r>
              <a:rPr lang="en-US" altLang="en-US" sz="2500" dirty="0" smtClean="0"/>
              <a:t>   The separation of ill persons who have a specific infectious illness from those who are healthy and the restriction of their movement to stop the spread of that illness</a:t>
            </a:r>
          </a:p>
          <a:p>
            <a:pPr eaLnBrk="1" hangingPunct="1">
              <a:spcBef>
                <a:spcPts val="2400"/>
              </a:spcBef>
              <a:buFontTx/>
              <a:buNone/>
            </a:pPr>
            <a:r>
              <a:rPr lang="en-US" altLang="en-US" sz="2500" dirty="0" smtClean="0">
                <a:solidFill>
                  <a:schemeClr val="tx1"/>
                </a:solidFill>
              </a:rPr>
              <a:t>   Quarantine   </a:t>
            </a:r>
            <a:r>
              <a:rPr lang="en-US" altLang="en-US" sz="2500" dirty="0" smtClean="0"/>
              <a:t>The separation and restriction of movement of well persons who, while not yet ill, have been exposed to an infectious agent and therefore may become infectious</a:t>
            </a:r>
          </a:p>
        </p:txBody>
      </p:sp>
      <p:sp>
        <p:nvSpPr>
          <p:cNvPr id="39946" name="Slide Number Placeholder 3"/>
          <p:cNvSpPr txBox="1">
            <a:spLocks noGrp="1"/>
          </p:cNvSpPr>
          <p:nvPr/>
        </p:nvSpPr>
        <p:spPr bwMode="auto">
          <a:xfrm>
            <a:off x="8545513" y="6381750"/>
            <a:ext cx="598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9CFACE6D-5732-4FD7-BAC7-B223BC7384E8}" type="slidenum">
              <a:rPr lang="en-US" altLang="en-US" sz="2000" baseline="2000">
                <a:solidFill>
                  <a:srgbClr val="FFFFFF"/>
                </a:solidFill>
              </a:rPr>
              <a:pPr algn="ctr" eaLnBrk="1" hangingPunct="1"/>
              <a:t>8</a:t>
            </a:fld>
            <a:endParaRPr lang="en-US" altLang="en-US" sz="2000" baseline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55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Diamond 680"/>
          <p:cNvSpPr/>
          <p:nvPr/>
        </p:nvSpPr>
        <p:spPr>
          <a:xfrm>
            <a:off x="7861300" y="6396038"/>
            <a:ext cx="46038" cy="46037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2" name="Rounded Rectangle 681"/>
          <p:cNvSpPr/>
          <p:nvPr/>
        </p:nvSpPr>
        <p:spPr>
          <a:xfrm>
            <a:off x="228600" y="243068"/>
            <a:ext cx="8670701" cy="6209248"/>
          </a:xfrm>
          <a:prstGeom prst="roundRect">
            <a:avLst>
              <a:gd name="adj" fmla="val 3330"/>
            </a:avLst>
          </a:prstGeom>
          <a:solidFill>
            <a:srgbClr val="DDDDDD"/>
          </a:solidFill>
          <a:ln>
            <a:solidFill>
              <a:srgbClr val="CDDCFF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3" name="Freeform 2"/>
          <p:cNvSpPr>
            <a:spLocks/>
          </p:cNvSpPr>
          <p:nvPr/>
        </p:nvSpPr>
        <p:spPr bwMode="auto">
          <a:xfrm>
            <a:off x="7431088" y="2576513"/>
            <a:ext cx="273050" cy="509587"/>
          </a:xfrm>
          <a:custGeom>
            <a:avLst/>
            <a:gdLst>
              <a:gd name="T0" fmla="*/ 2147483647 w 172"/>
              <a:gd name="T1" fmla="*/ 0 h 321"/>
              <a:gd name="T2" fmla="*/ 2147483647 w 172"/>
              <a:gd name="T3" fmla="*/ 2147483647 h 321"/>
              <a:gd name="T4" fmla="*/ 2147483647 w 172"/>
              <a:gd name="T5" fmla="*/ 2147483647 h 321"/>
              <a:gd name="T6" fmla="*/ 2147483647 w 172"/>
              <a:gd name="T7" fmla="*/ 2147483647 h 321"/>
              <a:gd name="T8" fmla="*/ 0 w 172"/>
              <a:gd name="T9" fmla="*/ 2147483647 h 321"/>
              <a:gd name="T10" fmla="*/ 2147483647 w 172"/>
              <a:gd name="T11" fmla="*/ 2147483647 h 321"/>
              <a:gd name="T12" fmla="*/ 2147483647 w 172"/>
              <a:gd name="T13" fmla="*/ 2147483647 h 321"/>
              <a:gd name="T14" fmla="*/ 2147483647 w 172"/>
              <a:gd name="T15" fmla="*/ 2147483647 h 321"/>
              <a:gd name="T16" fmla="*/ 2147483647 w 172"/>
              <a:gd name="T17" fmla="*/ 2147483647 h 321"/>
              <a:gd name="T18" fmla="*/ 2147483647 w 172"/>
              <a:gd name="T19" fmla="*/ 2147483647 h 321"/>
              <a:gd name="T20" fmla="*/ 2147483647 w 172"/>
              <a:gd name="T21" fmla="*/ 2147483647 h 321"/>
              <a:gd name="T22" fmla="*/ 2147483647 w 172"/>
              <a:gd name="T23" fmla="*/ 2147483647 h 321"/>
              <a:gd name="T24" fmla="*/ 2147483647 w 172"/>
              <a:gd name="T25" fmla="*/ 0 h 321"/>
              <a:gd name="T26" fmla="*/ 2147483647 w 172"/>
              <a:gd name="T27" fmla="*/ 0 h 3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2"/>
              <a:gd name="T43" fmla="*/ 0 h 321"/>
              <a:gd name="T44" fmla="*/ 172 w 172"/>
              <a:gd name="T45" fmla="*/ 321 h 3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2" h="321">
                <a:moveTo>
                  <a:pt x="57" y="0"/>
                </a:moveTo>
                <a:lnTo>
                  <a:pt x="47" y="70"/>
                </a:lnTo>
                <a:lnTo>
                  <a:pt x="87" y="127"/>
                </a:lnTo>
                <a:lnTo>
                  <a:pt x="87" y="169"/>
                </a:lnTo>
                <a:lnTo>
                  <a:pt x="0" y="172"/>
                </a:lnTo>
                <a:lnTo>
                  <a:pt x="22" y="230"/>
                </a:lnTo>
                <a:lnTo>
                  <a:pt x="64" y="321"/>
                </a:lnTo>
                <a:lnTo>
                  <a:pt x="134" y="321"/>
                </a:lnTo>
                <a:lnTo>
                  <a:pt x="90" y="246"/>
                </a:lnTo>
                <a:lnTo>
                  <a:pt x="89" y="247"/>
                </a:lnTo>
                <a:lnTo>
                  <a:pt x="149" y="247"/>
                </a:lnTo>
                <a:lnTo>
                  <a:pt x="172" y="68"/>
                </a:lnTo>
                <a:lnTo>
                  <a:pt x="57" y="0"/>
                </a:lnTo>
                <a:close/>
              </a:path>
            </a:pathLst>
          </a:custGeom>
          <a:solidFill>
            <a:srgbClr val="0D44B3"/>
          </a:solidFill>
          <a:ln w="9525" cap="flat" cmpd="sng">
            <a:solidFill>
              <a:srgbClr val="0D44B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798702" y="2577026"/>
            <a:ext cx="841375" cy="506413"/>
            <a:chOff x="4380" y="1672"/>
            <a:chExt cx="530" cy="319"/>
          </a:xfrm>
          <a:solidFill>
            <a:srgbClr val="0D44B3"/>
          </a:solidFill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380" y="1672"/>
              <a:ext cx="530" cy="314"/>
              <a:chOff x="4380" y="1672"/>
              <a:chExt cx="530" cy="314"/>
            </a:xfrm>
            <a:grpFill/>
          </p:grpSpPr>
          <p:sp>
            <p:nvSpPr>
              <p:cNvPr id="687" name="Freeform 5"/>
              <p:cNvSpPr>
                <a:spLocks/>
              </p:cNvSpPr>
              <p:nvPr/>
            </p:nvSpPr>
            <p:spPr bwMode="auto">
              <a:xfrm>
                <a:off x="4380" y="1672"/>
                <a:ext cx="486" cy="230"/>
              </a:xfrm>
              <a:custGeom>
                <a:avLst/>
                <a:gdLst>
                  <a:gd name="T0" fmla="*/ 113 w 1169"/>
                  <a:gd name="T1" fmla="*/ 0 h 542"/>
                  <a:gd name="T2" fmla="*/ 0 w 1169"/>
                  <a:gd name="T3" fmla="*/ 106 h 542"/>
                  <a:gd name="T4" fmla="*/ 127 w 1169"/>
                  <a:gd name="T5" fmla="*/ 542 h 542"/>
                  <a:gd name="T6" fmla="*/ 1015 w 1169"/>
                  <a:gd name="T7" fmla="*/ 542 h 542"/>
                  <a:gd name="T8" fmla="*/ 971 w 1169"/>
                  <a:gd name="T9" fmla="*/ 397 h 542"/>
                  <a:gd name="T10" fmla="*/ 1169 w 1169"/>
                  <a:gd name="T11" fmla="*/ 397 h 542"/>
                  <a:gd name="T12" fmla="*/ 1169 w 1169"/>
                  <a:gd name="T13" fmla="*/ 297 h 542"/>
                  <a:gd name="T14" fmla="*/ 1074 w 1169"/>
                  <a:gd name="T15" fmla="*/ 165 h 542"/>
                  <a:gd name="T16" fmla="*/ 1097 w 1169"/>
                  <a:gd name="T17" fmla="*/ 3 h 542"/>
                  <a:gd name="T18" fmla="*/ 113 w 1169"/>
                  <a:gd name="T19" fmla="*/ 0 h 542"/>
                  <a:gd name="T20" fmla="*/ 113 w 1169"/>
                  <a:gd name="T21" fmla="*/ 0 h 5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9"/>
                  <a:gd name="T34" fmla="*/ 0 h 542"/>
                  <a:gd name="T35" fmla="*/ 1169 w 1169"/>
                  <a:gd name="T36" fmla="*/ 542 h 5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9" h="542">
                    <a:moveTo>
                      <a:pt x="113" y="0"/>
                    </a:moveTo>
                    <a:lnTo>
                      <a:pt x="0" y="106"/>
                    </a:lnTo>
                    <a:lnTo>
                      <a:pt x="127" y="542"/>
                    </a:lnTo>
                    <a:lnTo>
                      <a:pt x="1015" y="542"/>
                    </a:lnTo>
                    <a:lnTo>
                      <a:pt x="971" y="397"/>
                    </a:lnTo>
                    <a:lnTo>
                      <a:pt x="1169" y="397"/>
                    </a:lnTo>
                    <a:lnTo>
                      <a:pt x="1169" y="297"/>
                    </a:lnTo>
                    <a:lnTo>
                      <a:pt x="1074" y="165"/>
                    </a:lnTo>
                    <a:lnTo>
                      <a:pt x="1097" y="3"/>
                    </a:lnTo>
                    <a:lnTo>
                      <a:pt x="113" y="0"/>
                    </a:lnTo>
                    <a:close/>
                  </a:path>
                </a:pathLst>
              </a:custGeom>
              <a:grpFill/>
              <a:ln w="9525">
                <a:solidFill>
                  <a:srgbClr val="0D44B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8" name="Freeform 6"/>
              <p:cNvSpPr>
                <a:spLocks/>
              </p:cNvSpPr>
              <p:nvPr/>
            </p:nvSpPr>
            <p:spPr bwMode="auto">
              <a:xfrm>
                <a:off x="4780" y="1836"/>
                <a:ext cx="130" cy="150"/>
              </a:xfrm>
              <a:custGeom>
                <a:avLst/>
                <a:gdLst>
                  <a:gd name="T0" fmla="*/ 62 w 130"/>
                  <a:gd name="T1" fmla="*/ 6 h 154"/>
                  <a:gd name="T2" fmla="*/ 100 w 130"/>
                  <a:gd name="T3" fmla="*/ 88 h 154"/>
                  <a:gd name="T4" fmla="*/ 58 w 130"/>
                  <a:gd name="T5" fmla="*/ 4 h 154"/>
                  <a:gd name="T6" fmla="*/ 58 w 130"/>
                  <a:gd name="T7" fmla="*/ 2 h 154"/>
                  <a:gd name="T8" fmla="*/ 0 w 130"/>
                  <a:gd name="T9" fmla="*/ 4 h 154"/>
                  <a:gd name="T10" fmla="*/ 22 w 130"/>
                  <a:gd name="T11" fmla="*/ 62 h 154"/>
                  <a:gd name="T12" fmla="*/ 64 w 130"/>
                  <a:gd name="T13" fmla="*/ 153 h 154"/>
                  <a:gd name="T14" fmla="*/ 130 w 130"/>
                  <a:gd name="T15" fmla="*/ 154 h 154"/>
                  <a:gd name="T16" fmla="*/ 94 w 130"/>
                  <a:gd name="T17" fmla="*/ 80 h 154"/>
                  <a:gd name="T18" fmla="*/ 88 w 130"/>
                  <a:gd name="T19" fmla="*/ 76 h 154"/>
                  <a:gd name="T20" fmla="*/ 130 w 130"/>
                  <a:gd name="T21" fmla="*/ 154 h 154"/>
                  <a:gd name="T22" fmla="*/ 60 w 130"/>
                  <a:gd name="T23" fmla="*/ 0 h 154"/>
                  <a:gd name="T24" fmla="*/ 52 w 130"/>
                  <a:gd name="T25" fmla="*/ 4 h 154"/>
                  <a:gd name="T26" fmla="*/ 62 w 130"/>
                  <a:gd name="T27" fmla="*/ 6 h 1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0"/>
                  <a:gd name="T43" fmla="*/ 0 h 154"/>
                  <a:gd name="T44" fmla="*/ 130 w 130"/>
                  <a:gd name="T45" fmla="*/ 154 h 1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0" h="154">
                    <a:moveTo>
                      <a:pt x="62" y="6"/>
                    </a:moveTo>
                    <a:lnTo>
                      <a:pt x="100" y="88"/>
                    </a:lnTo>
                    <a:lnTo>
                      <a:pt x="58" y="4"/>
                    </a:lnTo>
                    <a:lnTo>
                      <a:pt x="58" y="2"/>
                    </a:lnTo>
                    <a:lnTo>
                      <a:pt x="0" y="4"/>
                    </a:lnTo>
                    <a:lnTo>
                      <a:pt x="22" y="62"/>
                    </a:lnTo>
                    <a:lnTo>
                      <a:pt x="64" y="153"/>
                    </a:lnTo>
                    <a:lnTo>
                      <a:pt x="130" y="154"/>
                    </a:lnTo>
                    <a:lnTo>
                      <a:pt x="94" y="80"/>
                    </a:lnTo>
                    <a:lnTo>
                      <a:pt x="88" y="76"/>
                    </a:lnTo>
                    <a:lnTo>
                      <a:pt x="130" y="154"/>
                    </a:lnTo>
                    <a:lnTo>
                      <a:pt x="60" y="0"/>
                    </a:lnTo>
                    <a:lnTo>
                      <a:pt x="52" y="4"/>
                    </a:lnTo>
                    <a:lnTo>
                      <a:pt x="62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0D44B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86" name="Freeform 7"/>
            <p:cNvSpPr>
              <a:spLocks/>
            </p:cNvSpPr>
            <p:nvPr/>
          </p:nvSpPr>
          <p:spPr bwMode="auto">
            <a:xfrm>
              <a:off x="4776" y="1841"/>
              <a:ext cx="134" cy="150"/>
            </a:xfrm>
            <a:custGeom>
              <a:avLst/>
              <a:gdLst>
                <a:gd name="T0" fmla="*/ 60 w 134"/>
                <a:gd name="T1" fmla="*/ 0 h 150"/>
                <a:gd name="T2" fmla="*/ 0 w 134"/>
                <a:gd name="T3" fmla="*/ 1 h 150"/>
                <a:gd name="T4" fmla="*/ 22 w 134"/>
                <a:gd name="T5" fmla="*/ 59 h 150"/>
                <a:gd name="T6" fmla="*/ 64 w 134"/>
                <a:gd name="T7" fmla="*/ 150 h 150"/>
                <a:gd name="T8" fmla="*/ 134 w 134"/>
                <a:gd name="T9" fmla="*/ 150 h 150"/>
                <a:gd name="T10" fmla="*/ 96 w 134"/>
                <a:gd name="T11" fmla="*/ 74 h 150"/>
                <a:gd name="T12" fmla="*/ 90 w 134"/>
                <a:gd name="T13" fmla="*/ 71 h 150"/>
                <a:gd name="T14" fmla="*/ 60 w 134"/>
                <a:gd name="T15" fmla="*/ 0 h 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"/>
                <a:gd name="T25" fmla="*/ 0 h 150"/>
                <a:gd name="T26" fmla="*/ 134 w 134"/>
                <a:gd name="T27" fmla="*/ 150 h 1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" h="150">
                  <a:moveTo>
                    <a:pt x="60" y="0"/>
                  </a:moveTo>
                  <a:lnTo>
                    <a:pt x="0" y="1"/>
                  </a:lnTo>
                  <a:lnTo>
                    <a:pt x="22" y="59"/>
                  </a:lnTo>
                  <a:lnTo>
                    <a:pt x="64" y="150"/>
                  </a:lnTo>
                  <a:lnTo>
                    <a:pt x="134" y="150"/>
                  </a:lnTo>
                  <a:lnTo>
                    <a:pt x="96" y="74"/>
                  </a:lnTo>
                  <a:lnTo>
                    <a:pt x="90" y="7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04800" y="4800600"/>
            <a:ext cx="2346326" cy="1544639"/>
            <a:chOff x="127" y="3154"/>
            <a:chExt cx="1478" cy="973"/>
          </a:xfrm>
          <a:solidFill>
            <a:srgbClr val="0D44B3"/>
          </a:solidFill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127" y="3155"/>
              <a:ext cx="1477" cy="972"/>
              <a:chOff x="127" y="3155"/>
              <a:chExt cx="1477" cy="972"/>
            </a:xfrm>
            <a:grpFill/>
          </p:grpSpPr>
          <p:sp>
            <p:nvSpPr>
              <p:cNvPr id="699" name="Freeform 10"/>
              <p:cNvSpPr>
                <a:spLocks/>
              </p:cNvSpPr>
              <p:nvPr/>
            </p:nvSpPr>
            <p:spPr bwMode="auto">
              <a:xfrm>
                <a:off x="1344" y="3593"/>
                <a:ext cx="260" cy="283"/>
              </a:xfrm>
              <a:custGeom>
                <a:avLst/>
                <a:gdLst>
                  <a:gd name="T0" fmla="*/ 319 w 991"/>
                  <a:gd name="T1" fmla="*/ 1029 h 1057"/>
                  <a:gd name="T2" fmla="*/ 393 w 991"/>
                  <a:gd name="T3" fmla="*/ 1005 h 1057"/>
                  <a:gd name="T4" fmla="*/ 384 w 991"/>
                  <a:gd name="T5" fmla="*/ 965 h 1057"/>
                  <a:gd name="T6" fmla="*/ 499 w 991"/>
                  <a:gd name="T7" fmla="*/ 897 h 1057"/>
                  <a:gd name="T8" fmla="*/ 595 w 991"/>
                  <a:gd name="T9" fmla="*/ 774 h 1057"/>
                  <a:gd name="T10" fmla="*/ 660 w 991"/>
                  <a:gd name="T11" fmla="*/ 831 h 1057"/>
                  <a:gd name="T12" fmla="*/ 786 w 991"/>
                  <a:gd name="T13" fmla="*/ 762 h 1057"/>
                  <a:gd name="T14" fmla="*/ 851 w 991"/>
                  <a:gd name="T15" fmla="*/ 722 h 1057"/>
                  <a:gd name="T16" fmla="*/ 883 w 991"/>
                  <a:gd name="T17" fmla="*/ 657 h 1057"/>
                  <a:gd name="T18" fmla="*/ 979 w 991"/>
                  <a:gd name="T19" fmla="*/ 601 h 1057"/>
                  <a:gd name="T20" fmla="*/ 991 w 991"/>
                  <a:gd name="T21" fmla="*/ 548 h 1057"/>
                  <a:gd name="T22" fmla="*/ 894 w 991"/>
                  <a:gd name="T23" fmla="*/ 522 h 1057"/>
                  <a:gd name="T24" fmla="*/ 851 w 991"/>
                  <a:gd name="T25" fmla="*/ 377 h 1057"/>
                  <a:gd name="T26" fmla="*/ 757 w 991"/>
                  <a:gd name="T27" fmla="*/ 399 h 1057"/>
                  <a:gd name="T28" fmla="*/ 757 w 991"/>
                  <a:gd name="T29" fmla="*/ 308 h 1057"/>
                  <a:gd name="T30" fmla="*/ 712 w 991"/>
                  <a:gd name="T31" fmla="*/ 256 h 1057"/>
                  <a:gd name="T32" fmla="*/ 564 w 991"/>
                  <a:gd name="T33" fmla="*/ 162 h 1057"/>
                  <a:gd name="T34" fmla="*/ 455 w 991"/>
                  <a:gd name="T35" fmla="*/ 148 h 1057"/>
                  <a:gd name="T36" fmla="*/ 404 w 991"/>
                  <a:gd name="T37" fmla="*/ 95 h 1057"/>
                  <a:gd name="T38" fmla="*/ 170 w 991"/>
                  <a:gd name="T39" fmla="*/ 0 h 1057"/>
                  <a:gd name="T40" fmla="*/ 138 w 991"/>
                  <a:gd name="T41" fmla="*/ 28 h 1057"/>
                  <a:gd name="T42" fmla="*/ 138 w 991"/>
                  <a:gd name="T43" fmla="*/ 107 h 1057"/>
                  <a:gd name="T44" fmla="*/ 181 w 991"/>
                  <a:gd name="T45" fmla="*/ 132 h 1057"/>
                  <a:gd name="T46" fmla="*/ 181 w 991"/>
                  <a:gd name="T47" fmla="*/ 216 h 1057"/>
                  <a:gd name="T48" fmla="*/ 147 w 991"/>
                  <a:gd name="T49" fmla="*/ 268 h 1057"/>
                  <a:gd name="T50" fmla="*/ 116 w 991"/>
                  <a:gd name="T51" fmla="*/ 308 h 1057"/>
                  <a:gd name="T52" fmla="*/ 55 w 991"/>
                  <a:gd name="T53" fmla="*/ 322 h 1057"/>
                  <a:gd name="T54" fmla="*/ 0 w 991"/>
                  <a:gd name="T55" fmla="*/ 426 h 1057"/>
                  <a:gd name="T56" fmla="*/ 126 w 991"/>
                  <a:gd name="T57" fmla="*/ 697 h 1057"/>
                  <a:gd name="T58" fmla="*/ 126 w 991"/>
                  <a:gd name="T59" fmla="*/ 870 h 1057"/>
                  <a:gd name="T60" fmla="*/ 104 w 991"/>
                  <a:gd name="T61" fmla="*/ 921 h 1057"/>
                  <a:gd name="T62" fmla="*/ 126 w 991"/>
                  <a:gd name="T63" fmla="*/ 990 h 1057"/>
                  <a:gd name="T64" fmla="*/ 275 w 991"/>
                  <a:gd name="T65" fmla="*/ 1057 h 1057"/>
                  <a:gd name="T66" fmla="*/ 319 w 991"/>
                  <a:gd name="T67" fmla="*/ 1029 h 1057"/>
                  <a:gd name="T68" fmla="*/ 319 w 991"/>
                  <a:gd name="T69" fmla="*/ 1029 h 10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91"/>
                  <a:gd name="T106" fmla="*/ 0 h 1057"/>
                  <a:gd name="T107" fmla="*/ 991 w 991"/>
                  <a:gd name="T108" fmla="*/ 1057 h 105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91" h="1057">
                    <a:moveTo>
                      <a:pt x="319" y="1029"/>
                    </a:moveTo>
                    <a:lnTo>
                      <a:pt x="393" y="1005"/>
                    </a:lnTo>
                    <a:lnTo>
                      <a:pt x="384" y="965"/>
                    </a:lnTo>
                    <a:lnTo>
                      <a:pt x="499" y="897"/>
                    </a:lnTo>
                    <a:lnTo>
                      <a:pt x="595" y="774"/>
                    </a:lnTo>
                    <a:lnTo>
                      <a:pt x="660" y="831"/>
                    </a:lnTo>
                    <a:lnTo>
                      <a:pt x="786" y="762"/>
                    </a:lnTo>
                    <a:lnTo>
                      <a:pt x="851" y="722"/>
                    </a:lnTo>
                    <a:lnTo>
                      <a:pt x="883" y="657"/>
                    </a:lnTo>
                    <a:lnTo>
                      <a:pt x="979" y="601"/>
                    </a:lnTo>
                    <a:lnTo>
                      <a:pt x="991" y="548"/>
                    </a:lnTo>
                    <a:lnTo>
                      <a:pt x="894" y="522"/>
                    </a:lnTo>
                    <a:lnTo>
                      <a:pt x="851" y="377"/>
                    </a:lnTo>
                    <a:lnTo>
                      <a:pt x="757" y="399"/>
                    </a:lnTo>
                    <a:lnTo>
                      <a:pt x="757" y="308"/>
                    </a:lnTo>
                    <a:lnTo>
                      <a:pt x="712" y="256"/>
                    </a:lnTo>
                    <a:lnTo>
                      <a:pt x="564" y="162"/>
                    </a:lnTo>
                    <a:lnTo>
                      <a:pt x="455" y="148"/>
                    </a:lnTo>
                    <a:lnTo>
                      <a:pt x="404" y="95"/>
                    </a:lnTo>
                    <a:lnTo>
                      <a:pt x="170" y="0"/>
                    </a:lnTo>
                    <a:lnTo>
                      <a:pt x="138" y="28"/>
                    </a:lnTo>
                    <a:lnTo>
                      <a:pt x="138" y="107"/>
                    </a:lnTo>
                    <a:lnTo>
                      <a:pt x="181" y="132"/>
                    </a:lnTo>
                    <a:lnTo>
                      <a:pt x="181" y="216"/>
                    </a:lnTo>
                    <a:lnTo>
                      <a:pt x="147" y="268"/>
                    </a:lnTo>
                    <a:lnTo>
                      <a:pt x="116" y="308"/>
                    </a:lnTo>
                    <a:lnTo>
                      <a:pt x="55" y="322"/>
                    </a:lnTo>
                    <a:lnTo>
                      <a:pt x="0" y="426"/>
                    </a:lnTo>
                    <a:lnTo>
                      <a:pt x="126" y="697"/>
                    </a:lnTo>
                    <a:lnTo>
                      <a:pt x="126" y="870"/>
                    </a:lnTo>
                    <a:lnTo>
                      <a:pt x="104" y="921"/>
                    </a:lnTo>
                    <a:lnTo>
                      <a:pt x="126" y="990"/>
                    </a:lnTo>
                    <a:lnTo>
                      <a:pt x="275" y="1057"/>
                    </a:lnTo>
                    <a:lnTo>
                      <a:pt x="319" y="1029"/>
                    </a:lnTo>
                    <a:close/>
                  </a:path>
                </a:pathLst>
              </a:custGeom>
              <a:grpFill/>
              <a:ln w="9525">
                <a:solidFill>
                  <a:srgbClr val="0D44B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0" name="Freeform 11"/>
              <p:cNvSpPr>
                <a:spLocks/>
              </p:cNvSpPr>
              <p:nvPr/>
            </p:nvSpPr>
            <p:spPr bwMode="auto">
              <a:xfrm>
                <a:off x="1203" y="3411"/>
                <a:ext cx="154" cy="100"/>
              </a:xfrm>
              <a:custGeom>
                <a:avLst/>
                <a:gdLst>
                  <a:gd name="T0" fmla="*/ 586 w 586"/>
                  <a:gd name="T1" fmla="*/ 253 h 375"/>
                  <a:gd name="T2" fmla="*/ 586 w 586"/>
                  <a:gd name="T3" fmla="*/ 176 h 375"/>
                  <a:gd name="T4" fmla="*/ 481 w 586"/>
                  <a:gd name="T5" fmla="*/ 148 h 375"/>
                  <a:gd name="T6" fmla="*/ 461 w 586"/>
                  <a:gd name="T7" fmla="*/ 92 h 375"/>
                  <a:gd name="T8" fmla="*/ 416 w 586"/>
                  <a:gd name="T9" fmla="*/ 92 h 375"/>
                  <a:gd name="T10" fmla="*/ 375 w 586"/>
                  <a:gd name="T11" fmla="*/ 31 h 375"/>
                  <a:gd name="T12" fmla="*/ 258 w 586"/>
                  <a:gd name="T13" fmla="*/ 31 h 375"/>
                  <a:gd name="T14" fmla="*/ 174 w 586"/>
                  <a:gd name="T15" fmla="*/ 92 h 375"/>
                  <a:gd name="T16" fmla="*/ 109 w 586"/>
                  <a:gd name="T17" fmla="*/ 0 h 375"/>
                  <a:gd name="T18" fmla="*/ 56 w 586"/>
                  <a:gd name="T19" fmla="*/ 0 h 375"/>
                  <a:gd name="T20" fmla="*/ 0 w 586"/>
                  <a:gd name="T21" fmla="*/ 55 h 375"/>
                  <a:gd name="T22" fmla="*/ 35 w 586"/>
                  <a:gd name="T23" fmla="*/ 148 h 375"/>
                  <a:gd name="T24" fmla="*/ 129 w 586"/>
                  <a:gd name="T25" fmla="*/ 203 h 375"/>
                  <a:gd name="T26" fmla="*/ 202 w 586"/>
                  <a:gd name="T27" fmla="*/ 282 h 375"/>
                  <a:gd name="T28" fmla="*/ 184 w 586"/>
                  <a:gd name="T29" fmla="*/ 323 h 375"/>
                  <a:gd name="T30" fmla="*/ 312 w 586"/>
                  <a:gd name="T31" fmla="*/ 375 h 375"/>
                  <a:gd name="T32" fmla="*/ 405 w 586"/>
                  <a:gd name="T33" fmla="*/ 310 h 375"/>
                  <a:gd name="T34" fmla="*/ 516 w 586"/>
                  <a:gd name="T35" fmla="*/ 310 h 375"/>
                  <a:gd name="T36" fmla="*/ 586 w 586"/>
                  <a:gd name="T37" fmla="*/ 253 h 375"/>
                  <a:gd name="T38" fmla="*/ 586 w 586"/>
                  <a:gd name="T39" fmla="*/ 253 h 3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6"/>
                  <a:gd name="T61" fmla="*/ 0 h 375"/>
                  <a:gd name="T62" fmla="*/ 586 w 586"/>
                  <a:gd name="T63" fmla="*/ 375 h 3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6" h="375">
                    <a:moveTo>
                      <a:pt x="586" y="253"/>
                    </a:moveTo>
                    <a:lnTo>
                      <a:pt x="586" y="176"/>
                    </a:lnTo>
                    <a:lnTo>
                      <a:pt x="481" y="148"/>
                    </a:lnTo>
                    <a:lnTo>
                      <a:pt x="461" y="92"/>
                    </a:lnTo>
                    <a:lnTo>
                      <a:pt x="416" y="92"/>
                    </a:lnTo>
                    <a:lnTo>
                      <a:pt x="375" y="31"/>
                    </a:lnTo>
                    <a:lnTo>
                      <a:pt x="258" y="31"/>
                    </a:lnTo>
                    <a:lnTo>
                      <a:pt x="174" y="92"/>
                    </a:lnTo>
                    <a:lnTo>
                      <a:pt x="109" y="0"/>
                    </a:lnTo>
                    <a:lnTo>
                      <a:pt x="56" y="0"/>
                    </a:lnTo>
                    <a:lnTo>
                      <a:pt x="0" y="55"/>
                    </a:lnTo>
                    <a:lnTo>
                      <a:pt x="35" y="148"/>
                    </a:lnTo>
                    <a:lnTo>
                      <a:pt x="129" y="203"/>
                    </a:lnTo>
                    <a:lnTo>
                      <a:pt x="202" y="282"/>
                    </a:lnTo>
                    <a:lnTo>
                      <a:pt x="184" y="323"/>
                    </a:lnTo>
                    <a:lnTo>
                      <a:pt x="312" y="375"/>
                    </a:lnTo>
                    <a:lnTo>
                      <a:pt x="405" y="310"/>
                    </a:lnTo>
                    <a:lnTo>
                      <a:pt x="516" y="310"/>
                    </a:lnTo>
                    <a:lnTo>
                      <a:pt x="586" y="253"/>
                    </a:lnTo>
                    <a:close/>
                  </a:path>
                </a:pathLst>
              </a:custGeom>
              <a:grpFill/>
              <a:ln w="9525">
                <a:solidFill>
                  <a:srgbClr val="0D44B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1" name="Freeform 12"/>
              <p:cNvSpPr>
                <a:spLocks/>
              </p:cNvSpPr>
              <p:nvPr/>
            </p:nvSpPr>
            <p:spPr bwMode="auto">
              <a:xfrm>
                <a:off x="1203" y="3488"/>
                <a:ext cx="33" cy="35"/>
              </a:xfrm>
              <a:custGeom>
                <a:avLst/>
                <a:gdLst>
                  <a:gd name="T0" fmla="*/ 127 w 127"/>
                  <a:gd name="T1" fmla="*/ 124 h 133"/>
                  <a:gd name="T2" fmla="*/ 106 w 127"/>
                  <a:gd name="T3" fmla="*/ 0 h 133"/>
                  <a:gd name="T4" fmla="*/ 0 w 127"/>
                  <a:gd name="T5" fmla="*/ 105 h 133"/>
                  <a:gd name="T6" fmla="*/ 12 w 127"/>
                  <a:gd name="T7" fmla="*/ 133 h 133"/>
                  <a:gd name="T8" fmla="*/ 127 w 127"/>
                  <a:gd name="T9" fmla="*/ 124 h 133"/>
                  <a:gd name="T10" fmla="*/ 127 w 127"/>
                  <a:gd name="T11" fmla="*/ 124 h 1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"/>
                  <a:gd name="T19" fmla="*/ 0 h 133"/>
                  <a:gd name="T20" fmla="*/ 127 w 127"/>
                  <a:gd name="T21" fmla="*/ 133 h 1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" h="133">
                    <a:moveTo>
                      <a:pt x="127" y="124"/>
                    </a:moveTo>
                    <a:lnTo>
                      <a:pt x="106" y="0"/>
                    </a:lnTo>
                    <a:lnTo>
                      <a:pt x="0" y="105"/>
                    </a:lnTo>
                    <a:lnTo>
                      <a:pt x="12" y="133"/>
                    </a:lnTo>
                    <a:lnTo>
                      <a:pt x="127" y="124"/>
                    </a:lnTo>
                    <a:close/>
                  </a:path>
                </a:pathLst>
              </a:custGeom>
              <a:grpFill/>
              <a:ln w="9525">
                <a:solidFill>
                  <a:srgbClr val="0D44B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2" name="Freeform 13"/>
              <p:cNvSpPr>
                <a:spLocks/>
              </p:cNvSpPr>
              <p:nvPr/>
            </p:nvSpPr>
            <p:spPr bwMode="auto">
              <a:xfrm>
                <a:off x="1128" y="3422"/>
                <a:ext cx="53" cy="49"/>
              </a:xfrm>
              <a:custGeom>
                <a:avLst/>
                <a:gdLst>
                  <a:gd name="T0" fmla="*/ 180 w 201"/>
                  <a:gd name="T1" fmla="*/ 187 h 187"/>
                  <a:gd name="T2" fmla="*/ 201 w 201"/>
                  <a:gd name="T3" fmla="*/ 121 h 187"/>
                  <a:gd name="T4" fmla="*/ 134 w 201"/>
                  <a:gd name="T5" fmla="*/ 54 h 187"/>
                  <a:gd name="T6" fmla="*/ 128 w 201"/>
                  <a:gd name="T7" fmla="*/ 0 h 187"/>
                  <a:gd name="T8" fmla="*/ 0 w 201"/>
                  <a:gd name="T9" fmla="*/ 0 h 187"/>
                  <a:gd name="T10" fmla="*/ 0 w 201"/>
                  <a:gd name="T11" fmla="*/ 65 h 187"/>
                  <a:gd name="T12" fmla="*/ 63 w 201"/>
                  <a:gd name="T13" fmla="*/ 121 h 187"/>
                  <a:gd name="T14" fmla="*/ 180 w 201"/>
                  <a:gd name="T15" fmla="*/ 187 h 187"/>
                  <a:gd name="T16" fmla="*/ 180 w 201"/>
                  <a:gd name="T17" fmla="*/ 187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1"/>
                  <a:gd name="T28" fmla="*/ 0 h 187"/>
                  <a:gd name="T29" fmla="*/ 201 w 201"/>
                  <a:gd name="T30" fmla="*/ 187 h 1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1" h="187">
                    <a:moveTo>
                      <a:pt x="180" y="187"/>
                    </a:moveTo>
                    <a:lnTo>
                      <a:pt x="201" y="121"/>
                    </a:lnTo>
                    <a:lnTo>
                      <a:pt x="134" y="54"/>
                    </a:lnTo>
                    <a:lnTo>
                      <a:pt x="128" y="0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63" y="121"/>
                    </a:lnTo>
                    <a:lnTo>
                      <a:pt x="180" y="187"/>
                    </a:lnTo>
                    <a:close/>
                  </a:path>
                </a:pathLst>
              </a:custGeom>
              <a:grpFill/>
              <a:ln w="9525">
                <a:solidFill>
                  <a:srgbClr val="0D44B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3" name="Freeform 14"/>
              <p:cNvSpPr>
                <a:spLocks/>
              </p:cNvSpPr>
              <p:nvPr/>
            </p:nvSpPr>
            <p:spPr bwMode="auto">
              <a:xfrm>
                <a:off x="1078" y="3356"/>
                <a:ext cx="122" cy="43"/>
              </a:xfrm>
              <a:custGeom>
                <a:avLst/>
                <a:gdLst>
                  <a:gd name="T0" fmla="*/ 470 w 470"/>
                  <a:gd name="T1" fmla="*/ 67 h 161"/>
                  <a:gd name="T2" fmla="*/ 426 w 470"/>
                  <a:gd name="T3" fmla="*/ 26 h 161"/>
                  <a:gd name="T4" fmla="*/ 311 w 470"/>
                  <a:gd name="T5" fmla="*/ 67 h 161"/>
                  <a:gd name="T6" fmla="*/ 33 w 470"/>
                  <a:gd name="T7" fmla="*/ 0 h 161"/>
                  <a:gd name="T8" fmla="*/ 0 w 470"/>
                  <a:gd name="T9" fmla="*/ 81 h 161"/>
                  <a:gd name="T10" fmla="*/ 0 w 470"/>
                  <a:gd name="T11" fmla="*/ 121 h 161"/>
                  <a:gd name="T12" fmla="*/ 130 w 470"/>
                  <a:gd name="T13" fmla="*/ 133 h 161"/>
                  <a:gd name="T14" fmla="*/ 195 w 470"/>
                  <a:gd name="T15" fmla="*/ 101 h 161"/>
                  <a:gd name="T16" fmla="*/ 258 w 470"/>
                  <a:gd name="T17" fmla="*/ 161 h 161"/>
                  <a:gd name="T18" fmla="*/ 363 w 470"/>
                  <a:gd name="T19" fmla="*/ 161 h 161"/>
                  <a:gd name="T20" fmla="*/ 426 w 470"/>
                  <a:gd name="T21" fmla="*/ 121 h 161"/>
                  <a:gd name="T22" fmla="*/ 470 w 470"/>
                  <a:gd name="T23" fmla="*/ 67 h 161"/>
                  <a:gd name="T24" fmla="*/ 470 w 470"/>
                  <a:gd name="T25" fmla="*/ 67 h 1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70"/>
                  <a:gd name="T40" fmla="*/ 0 h 161"/>
                  <a:gd name="T41" fmla="*/ 470 w 470"/>
                  <a:gd name="T42" fmla="*/ 161 h 1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70" h="161">
                    <a:moveTo>
                      <a:pt x="470" y="67"/>
                    </a:moveTo>
                    <a:lnTo>
                      <a:pt x="426" y="26"/>
                    </a:lnTo>
                    <a:lnTo>
                      <a:pt x="311" y="67"/>
                    </a:lnTo>
                    <a:lnTo>
                      <a:pt x="33" y="0"/>
                    </a:lnTo>
                    <a:lnTo>
                      <a:pt x="0" y="81"/>
                    </a:lnTo>
                    <a:lnTo>
                      <a:pt x="0" y="121"/>
                    </a:lnTo>
                    <a:lnTo>
                      <a:pt x="130" y="133"/>
                    </a:lnTo>
                    <a:lnTo>
                      <a:pt x="195" y="101"/>
                    </a:lnTo>
                    <a:lnTo>
                      <a:pt x="258" y="161"/>
                    </a:lnTo>
                    <a:lnTo>
                      <a:pt x="363" y="161"/>
                    </a:lnTo>
                    <a:lnTo>
                      <a:pt x="426" y="121"/>
                    </a:lnTo>
                    <a:lnTo>
                      <a:pt x="470" y="67"/>
                    </a:lnTo>
                    <a:close/>
                  </a:path>
                </a:pathLst>
              </a:custGeom>
              <a:grpFill/>
              <a:ln w="9525">
                <a:solidFill>
                  <a:srgbClr val="0D44B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4" name="Freeform 15"/>
              <p:cNvSpPr>
                <a:spLocks/>
              </p:cNvSpPr>
              <p:nvPr/>
            </p:nvSpPr>
            <p:spPr bwMode="auto">
              <a:xfrm>
                <a:off x="871" y="3262"/>
                <a:ext cx="132" cy="100"/>
              </a:xfrm>
              <a:custGeom>
                <a:avLst/>
                <a:gdLst>
                  <a:gd name="T0" fmla="*/ 491 w 500"/>
                  <a:gd name="T1" fmla="*/ 332 h 373"/>
                  <a:gd name="T2" fmla="*/ 500 w 500"/>
                  <a:gd name="T3" fmla="*/ 291 h 373"/>
                  <a:gd name="T4" fmla="*/ 448 w 500"/>
                  <a:gd name="T5" fmla="*/ 279 h 373"/>
                  <a:gd name="T6" fmla="*/ 448 w 500"/>
                  <a:gd name="T7" fmla="*/ 186 h 373"/>
                  <a:gd name="T8" fmla="*/ 394 w 500"/>
                  <a:gd name="T9" fmla="*/ 226 h 373"/>
                  <a:gd name="T10" fmla="*/ 342 w 500"/>
                  <a:gd name="T11" fmla="*/ 133 h 373"/>
                  <a:gd name="T12" fmla="*/ 383 w 500"/>
                  <a:gd name="T13" fmla="*/ 133 h 373"/>
                  <a:gd name="T14" fmla="*/ 277 w 500"/>
                  <a:gd name="T15" fmla="*/ 0 h 373"/>
                  <a:gd name="T16" fmla="*/ 212 w 500"/>
                  <a:gd name="T17" fmla="*/ 0 h 373"/>
                  <a:gd name="T18" fmla="*/ 148 w 500"/>
                  <a:gd name="T19" fmla="*/ 106 h 373"/>
                  <a:gd name="T20" fmla="*/ 0 w 500"/>
                  <a:gd name="T21" fmla="*/ 106 h 373"/>
                  <a:gd name="T22" fmla="*/ 55 w 500"/>
                  <a:gd name="T23" fmla="*/ 239 h 373"/>
                  <a:gd name="T24" fmla="*/ 115 w 500"/>
                  <a:gd name="T25" fmla="*/ 345 h 373"/>
                  <a:gd name="T26" fmla="*/ 256 w 500"/>
                  <a:gd name="T27" fmla="*/ 345 h 373"/>
                  <a:gd name="T28" fmla="*/ 225 w 500"/>
                  <a:gd name="T29" fmla="*/ 291 h 373"/>
                  <a:gd name="T30" fmla="*/ 298 w 500"/>
                  <a:gd name="T31" fmla="*/ 291 h 373"/>
                  <a:gd name="T32" fmla="*/ 330 w 500"/>
                  <a:gd name="T33" fmla="*/ 308 h 373"/>
                  <a:gd name="T34" fmla="*/ 371 w 500"/>
                  <a:gd name="T35" fmla="*/ 373 h 373"/>
                  <a:gd name="T36" fmla="*/ 491 w 500"/>
                  <a:gd name="T37" fmla="*/ 332 h 373"/>
                  <a:gd name="T38" fmla="*/ 491 w 500"/>
                  <a:gd name="T39" fmla="*/ 332 h 37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00"/>
                  <a:gd name="T61" fmla="*/ 0 h 373"/>
                  <a:gd name="T62" fmla="*/ 500 w 500"/>
                  <a:gd name="T63" fmla="*/ 373 h 37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00" h="373">
                    <a:moveTo>
                      <a:pt x="491" y="332"/>
                    </a:moveTo>
                    <a:lnTo>
                      <a:pt x="500" y="291"/>
                    </a:lnTo>
                    <a:lnTo>
                      <a:pt x="448" y="279"/>
                    </a:lnTo>
                    <a:lnTo>
                      <a:pt x="448" y="186"/>
                    </a:lnTo>
                    <a:lnTo>
                      <a:pt x="394" y="226"/>
                    </a:lnTo>
                    <a:lnTo>
                      <a:pt x="342" y="133"/>
                    </a:lnTo>
                    <a:lnTo>
                      <a:pt x="383" y="133"/>
                    </a:lnTo>
                    <a:lnTo>
                      <a:pt x="277" y="0"/>
                    </a:lnTo>
                    <a:lnTo>
                      <a:pt x="212" y="0"/>
                    </a:lnTo>
                    <a:lnTo>
                      <a:pt x="148" y="106"/>
                    </a:lnTo>
                    <a:lnTo>
                      <a:pt x="0" y="106"/>
                    </a:lnTo>
                    <a:lnTo>
                      <a:pt x="55" y="239"/>
                    </a:lnTo>
                    <a:lnTo>
                      <a:pt x="115" y="345"/>
                    </a:lnTo>
                    <a:lnTo>
                      <a:pt x="256" y="345"/>
                    </a:lnTo>
                    <a:lnTo>
                      <a:pt x="225" y="291"/>
                    </a:lnTo>
                    <a:lnTo>
                      <a:pt x="298" y="291"/>
                    </a:lnTo>
                    <a:lnTo>
                      <a:pt x="330" y="308"/>
                    </a:lnTo>
                    <a:lnTo>
                      <a:pt x="371" y="373"/>
                    </a:lnTo>
                    <a:lnTo>
                      <a:pt x="491" y="332"/>
                    </a:lnTo>
                    <a:close/>
                  </a:path>
                </a:pathLst>
              </a:custGeom>
              <a:grpFill/>
              <a:ln w="9525">
                <a:solidFill>
                  <a:srgbClr val="0D44B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5" name="Freeform 16"/>
              <p:cNvSpPr>
                <a:spLocks/>
              </p:cNvSpPr>
              <p:nvPr/>
            </p:nvSpPr>
            <p:spPr bwMode="auto">
              <a:xfrm>
                <a:off x="652" y="3155"/>
                <a:ext cx="106" cy="89"/>
              </a:xfrm>
              <a:custGeom>
                <a:avLst/>
                <a:gdLst>
                  <a:gd name="T0" fmla="*/ 278 w 405"/>
                  <a:gd name="T1" fmla="*/ 293 h 333"/>
                  <a:gd name="T2" fmla="*/ 311 w 405"/>
                  <a:gd name="T3" fmla="*/ 256 h 333"/>
                  <a:gd name="T4" fmla="*/ 330 w 405"/>
                  <a:gd name="T5" fmla="*/ 228 h 333"/>
                  <a:gd name="T6" fmla="*/ 330 w 405"/>
                  <a:gd name="T7" fmla="*/ 160 h 333"/>
                  <a:gd name="T8" fmla="*/ 405 w 405"/>
                  <a:gd name="T9" fmla="*/ 119 h 333"/>
                  <a:gd name="T10" fmla="*/ 405 w 405"/>
                  <a:gd name="T11" fmla="*/ 54 h 333"/>
                  <a:gd name="T12" fmla="*/ 363 w 405"/>
                  <a:gd name="T13" fmla="*/ 0 h 333"/>
                  <a:gd name="T14" fmla="*/ 246 w 405"/>
                  <a:gd name="T15" fmla="*/ 0 h 333"/>
                  <a:gd name="T16" fmla="*/ 190 w 405"/>
                  <a:gd name="T17" fmla="*/ 12 h 333"/>
                  <a:gd name="T18" fmla="*/ 55 w 405"/>
                  <a:gd name="T19" fmla="*/ 67 h 333"/>
                  <a:gd name="T20" fmla="*/ 0 w 405"/>
                  <a:gd name="T21" fmla="*/ 147 h 333"/>
                  <a:gd name="T22" fmla="*/ 0 w 405"/>
                  <a:gd name="T23" fmla="*/ 240 h 333"/>
                  <a:gd name="T24" fmla="*/ 140 w 405"/>
                  <a:gd name="T25" fmla="*/ 256 h 333"/>
                  <a:gd name="T26" fmla="*/ 181 w 405"/>
                  <a:gd name="T27" fmla="*/ 333 h 333"/>
                  <a:gd name="T28" fmla="*/ 246 w 405"/>
                  <a:gd name="T29" fmla="*/ 305 h 333"/>
                  <a:gd name="T30" fmla="*/ 278 w 405"/>
                  <a:gd name="T31" fmla="*/ 293 h 333"/>
                  <a:gd name="T32" fmla="*/ 278 w 405"/>
                  <a:gd name="T33" fmla="*/ 293 h 3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5"/>
                  <a:gd name="T52" fmla="*/ 0 h 333"/>
                  <a:gd name="T53" fmla="*/ 405 w 405"/>
                  <a:gd name="T54" fmla="*/ 333 h 3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5" h="333">
                    <a:moveTo>
                      <a:pt x="278" y="293"/>
                    </a:moveTo>
                    <a:lnTo>
                      <a:pt x="311" y="256"/>
                    </a:lnTo>
                    <a:lnTo>
                      <a:pt x="330" y="228"/>
                    </a:lnTo>
                    <a:lnTo>
                      <a:pt x="330" y="160"/>
                    </a:lnTo>
                    <a:lnTo>
                      <a:pt x="405" y="119"/>
                    </a:lnTo>
                    <a:lnTo>
                      <a:pt x="405" y="54"/>
                    </a:lnTo>
                    <a:lnTo>
                      <a:pt x="363" y="0"/>
                    </a:lnTo>
                    <a:lnTo>
                      <a:pt x="246" y="0"/>
                    </a:lnTo>
                    <a:lnTo>
                      <a:pt x="190" y="12"/>
                    </a:lnTo>
                    <a:lnTo>
                      <a:pt x="55" y="67"/>
                    </a:lnTo>
                    <a:lnTo>
                      <a:pt x="0" y="147"/>
                    </a:lnTo>
                    <a:lnTo>
                      <a:pt x="0" y="240"/>
                    </a:lnTo>
                    <a:lnTo>
                      <a:pt x="140" y="256"/>
                    </a:lnTo>
                    <a:lnTo>
                      <a:pt x="181" y="333"/>
                    </a:lnTo>
                    <a:lnTo>
                      <a:pt x="246" y="305"/>
                    </a:lnTo>
                    <a:lnTo>
                      <a:pt x="278" y="293"/>
                    </a:lnTo>
                    <a:close/>
                  </a:path>
                </a:pathLst>
              </a:custGeom>
              <a:grpFill/>
              <a:ln w="9525">
                <a:solidFill>
                  <a:srgbClr val="0D44B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6" name="Freeform 17"/>
              <p:cNvSpPr>
                <a:spLocks/>
              </p:cNvSpPr>
              <p:nvPr/>
            </p:nvSpPr>
            <p:spPr bwMode="auto">
              <a:xfrm>
                <a:off x="558" y="3208"/>
                <a:ext cx="46" cy="54"/>
              </a:xfrm>
              <a:custGeom>
                <a:avLst/>
                <a:gdLst>
                  <a:gd name="T0" fmla="*/ 20 w 178"/>
                  <a:gd name="T1" fmla="*/ 201 h 201"/>
                  <a:gd name="T2" fmla="*/ 49 w 178"/>
                  <a:gd name="T3" fmla="*/ 120 h 201"/>
                  <a:gd name="T4" fmla="*/ 135 w 178"/>
                  <a:gd name="T5" fmla="*/ 80 h 201"/>
                  <a:gd name="T6" fmla="*/ 135 w 178"/>
                  <a:gd name="T7" fmla="*/ 56 h 201"/>
                  <a:gd name="T8" fmla="*/ 178 w 178"/>
                  <a:gd name="T9" fmla="*/ 0 h 201"/>
                  <a:gd name="T10" fmla="*/ 114 w 178"/>
                  <a:gd name="T11" fmla="*/ 0 h 201"/>
                  <a:gd name="T12" fmla="*/ 73 w 178"/>
                  <a:gd name="T13" fmla="*/ 68 h 201"/>
                  <a:gd name="T14" fmla="*/ 8 w 178"/>
                  <a:gd name="T15" fmla="*/ 80 h 201"/>
                  <a:gd name="T16" fmla="*/ 0 w 178"/>
                  <a:gd name="T17" fmla="*/ 201 h 201"/>
                  <a:gd name="T18" fmla="*/ 20 w 178"/>
                  <a:gd name="T19" fmla="*/ 201 h 201"/>
                  <a:gd name="T20" fmla="*/ 20 w 178"/>
                  <a:gd name="T21" fmla="*/ 201 h 2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8"/>
                  <a:gd name="T34" fmla="*/ 0 h 201"/>
                  <a:gd name="T35" fmla="*/ 178 w 178"/>
                  <a:gd name="T36" fmla="*/ 201 h 2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8" h="201">
                    <a:moveTo>
                      <a:pt x="20" y="201"/>
                    </a:moveTo>
                    <a:lnTo>
                      <a:pt x="49" y="120"/>
                    </a:lnTo>
                    <a:lnTo>
                      <a:pt x="135" y="80"/>
                    </a:lnTo>
                    <a:lnTo>
                      <a:pt x="135" y="56"/>
                    </a:lnTo>
                    <a:lnTo>
                      <a:pt x="178" y="0"/>
                    </a:lnTo>
                    <a:lnTo>
                      <a:pt x="114" y="0"/>
                    </a:lnTo>
                    <a:lnTo>
                      <a:pt x="73" y="68"/>
                    </a:lnTo>
                    <a:lnTo>
                      <a:pt x="8" y="80"/>
                    </a:lnTo>
                    <a:lnTo>
                      <a:pt x="0" y="201"/>
                    </a:lnTo>
                    <a:lnTo>
                      <a:pt x="20" y="201"/>
                    </a:lnTo>
                    <a:close/>
                  </a:path>
                </a:pathLst>
              </a:custGeom>
              <a:grpFill/>
              <a:ln w="9525">
                <a:solidFill>
                  <a:srgbClr val="0D44B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127" y="3682"/>
                <a:ext cx="345" cy="445"/>
                <a:chOff x="1684" y="1804"/>
                <a:chExt cx="2371" cy="2214"/>
              </a:xfrm>
              <a:grpFill/>
            </p:grpSpPr>
            <p:sp>
              <p:nvSpPr>
                <p:cNvPr id="708" name="Freeform 19"/>
                <p:cNvSpPr>
                  <a:spLocks/>
                </p:cNvSpPr>
                <p:nvPr/>
              </p:nvSpPr>
              <p:spPr bwMode="auto">
                <a:xfrm>
                  <a:off x="3979" y="2093"/>
                  <a:ext cx="36" cy="10"/>
                </a:xfrm>
                <a:custGeom>
                  <a:avLst/>
                  <a:gdLst>
                    <a:gd name="T0" fmla="*/ 36 w 36"/>
                    <a:gd name="T1" fmla="*/ 3 h 10"/>
                    <a:gd name="T2" fmla="*/ 33 w 36"/>
                    <a:gd name="T3" fmla="*/ 3 h 10"/>
                    <a:gd name="T4" fmla="*/ 29 w 36"/>
                    <a:gd name="T5" fmla="*/ 0 h 10"/>
                    <a:gd name="T6" fmla="*/ 8 w 36"/>
                    <a:gd name="T7" fmla="*/ 0 h 10"/>
                    <a:gd name="T8" fmla="*/ 0 w 36"/>
                    <a:gd name="T9" fmla="*/ 7 h 10"/>
                    <a:gd name="T10" fmla="*/ 4 w 36"/>
                    <a:gd name="T11" fmla="*/ 10 h 10"/>
                    <a:gd name="T12" fmla="*/ 8 w 36"/>
                    <a:gd name="T13" fmla="*/ 10 h 10"/>
                    <a:gd name="T14" fmla="*/ 11 w 36"/>
                    <a:gd name="T15" fmla="*/ 7 h 10"/>
                    <a:gd name="T16" fmla="*/ 26 w 36"/>
                    <a:gd name="T17" fmla="*/ 7 h 10"/>
                    <a:gd name="T18" fmla="*/ 29 w 36"/>
                    <a:gd name="T19" fmla="*/ 10 h 10"/>
                    <a:gd name="T20" fmla="*/ 29 w 36"/>
                    <a:gd name="T21" fmla="*/ 7 h 10"/>
                    <a:gd name="T22" fmla="*/ 36 w 36"/>
                    <a:gd name="T23" fmla="*/ 3 h 10"/>
                    <a:gd name="T24" fmla="*/ 33 w 36"/>
                    <a:gd name="T25" fmla="*/ 3 h 10"/>
                    <a:gd name="T26" fmla="*/ 36 w 36"/>
                    <a:gd name="T27" fmla="*/ 3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6"/>
                    <a:gd name="T43" fmla="*/ 0 h 10"/>
                    <a:gd name="T44" fmla="*/ 36 w 36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6" h="10">
                      <a:moveTo>
                        <a:pt x="36" y="3"/>
                      </a:moveTo>
                      <a:lnTo>
                        <a:pt x="33" y="3"/>
                      </a:lnTo>
                      <a:lnTo>
                        <a:pt x="29" y="0"/>
                      </a:lnTo>
                      <a:lnTo>
                        <a:pt x="8" y="0"/>
                      </a:lnTo>
                      <a:lnTo>
                        <a:pt x="0" y="7"/>
                      </a:lnTo>
                      <a:lnTo>
                        <a:pt x="4" y="10"/>
                      </a:lnTo>
                      <a:lnTo>
                        <a:pt x="8" y="10"/>
                      </a:lnTo>
                      <a:lnTo>
                        <a:pt x="11" y="7"/>
                      </a:lnTo>
                      <a:lnTo>
                        <a:pt x="26" y="7"/>
                      </a:lnTo>
                      <a:lnTo>
                        <a:pt x="29" y="10"/>
                      </a:lnTo>
                      <a:lnTo>
                        <a:pt x="29" y="7"/>
                      </a:lnTo>
                      <a:lnTo>
                        <a:pt x="36" y="3"/>
                      </a:lnTo>
                      <a:lnTo>
                        <a:pt x="33" y="3"/>
                      </a:lnTo>
                      <a:lnTo>
                        <a:pt x="36" y="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09" name="Freeform 20"/>
                <p:cNvSpPr>
                  <a:spLocks/>
                </p:cNvSpPr>
                <p:nvPr/>
              </p:nvSpPr>
              <p:spPr bwMode="auto">
                <a:xfrm>
                  <a:off x="4008" y="2096"/>
                  <a:ext cx="22" cy="33"/>
                </a:xfrm>
                <a:custGeom>
                  <a:avLst/>
                  <a:gdLst>
                    <a:gd name="T0" fmla="*/ 15 w 22"/>
                    <a:gd name="T1" fmla="*/ 25 h 33"/>
                    <a:gd name="T2" fmla="*/ 22 w 22"/>
                    <a:gd name="T3" fmla="*/ 25 h 33"/>
                    <a:gd name="T4" fmla="*/ 7 w 22"/>
                    <a:gd name="T5" fmla="*/ 0 h 33"/>
                    <a:gd name="T6" fmla="*/ 0 w 22"/>
                    <a:gd name="T7" fmla="*/ 4 h 33"/>
                    <a:gd name="T8" fmla="*/ 15 w 22"/>
                    <a:gd name="T9" fmla="*/ 29 h 33"/>
                    <a:gd name="T10" fmla="*/ 18 w 22"/>
                    <a:gd name="T11" fmla="*/ 29 h 33"/>
                    <a:gd name="T12" fmla="*/ 15 w 22"/>
                    <a:gd name="T13" fmla="*/ 29 h 33"/>
                    <a:gd name="T14" fmla="*/ 15 w 22"/>
                    <a:gd name="T15" fmla="*/ 33 h 33"/>
                    <a:gd name="T16" fmla="*/ 18 w 22"/>
                    <a:gd name="T17" fmla="*/ 29 h 33"/>
                    <a:gd name="T18" fmla="*/ 15 w 22"/>
                    <a:gd name="T19" fmla="*/ 25 h 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"/>
                    <a:gd name="T31" fmla="*/ 0 h 33"/>
                    <a:gd name="T32" fmla="*/ 22 w 22"/>
                    <a:gd name="T33" fmla="*/ 33 h 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" h="33">
                      <a:moveTo>
                        <a:pt x="15" y="25"/>
                      </a:moveTo>
                      <a:lnTo>
                        <a:pt x="22" y="25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15" y="29"/>
                      </a:lnTo>
                      <a:lnTo>
                        <a:pt x="18" y="29"/>
                      </a:lnTo>
                      <a:lnTo>
                        <a:pt x="15" y="29"/>
                      </a:lnTo>
                      <a:lnTo>
                        <a:pt x="15" y="33"/>
                      </a:lnTo>
                      <a:lnTo>
                        <a:pt x="18" y="29"/>
                      </a:lnTo>
                      <a:lnTo>
                        <a:pt x="15" y="2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10" name="Freeform 21"/>
                <p:cNvSpPr>
                  <a:spLocks/>
                </p:cNvSpPr>
                <p:nvPr/>
              </p:nvSpPr>
              <p:spPr bwMode="auto">
                <a:xfrm>
                  <a:off x="4023" y="2111"/>
                  <a:ext cx="18" cy="14"/>
                </a:xfrm>
                <a:custGeom>
                  <a:avLst/>
                  <a:gdLst>
                    <a:gd name="T0" fmla="*/ 18 w 18"/>
                    <a:gd name="T1" fmla="*/ 3 h 14"/>
                    <a:gd name="T2" fmla="*/ 10 w 18"/>
                    <a:gd name="T3" fmla="*/ 3 h 14"/>
                    <a:gd name="T4" fmla="*/ 0 w 18"/>
                    <a:gd name="T5" fmla="*/ 10 h 14"/>
                    <a:gd name="T6" fmla="*/ 3 w 18"/>
                    <a:gd name="T7" fmla="*/ 14 h 14"/>
                    <a:gd name="T8" fmla="*/ 14 w 18"/>
                    <a:gd name="T9" fmla="*/ 7 h 14"/>
                    <a:gd name="T10" fmla="*/ 10 w 18"/>
                    <a:gd name="T11" fmla="*/ 7 h 14"/>
                    <a:gd name="T12" fmla="*/ 18 w 18"/>
                    <a:gd name="T13" fmla="*/ 3 h 14"/>
                    <a:gd name="T14" fmla="*/ 14 w 18"/>
                    <a:gd name="T15" fmla="*/ 0 h 14"/>
                    <a:gd name="T16" fmla="*/ 10 w 18"/>
                    <a:gd name="T17" fmla="*/ 3 h 14"/>
                    <a:gd name="T18" fmla="*/ 18 w 18"/>
                    <a:gd name="T19" fmla="*/ 3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4"/>
                    <a:gd name="T32" fmla="*/ 18 w 18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4">
                      <a:moveTo>
                        <a:pt x="18" y="3"/>
                      </a:moveTo>
                      <a:lnTo>
                        <a:pt x="10" y="3"/>
                      </a:lnTo>
                      <a:lnTo>
                        <a:pt x="0" y="10"/>
                      </a:lnTo>
                      <a:lnTo>
                        <a:pt x="3" y="14"/>
                      </a:lnTo>
                      <a:lnTo>
                        <a:pt x="14" y="7"/>
                      </a:lnTo>
                      <a:lnTo>
                        <a:pt x="10" y="7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0" y="3"/>
                      </a:lnTo>
                      <a:lnTo>
                        <a:pt x="18" y="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11" name="Freeform 22"/>
                <p:cNvSpPr>
                  <a:spLocks/>
                </p:cNvSpPr>
                <p:nvPr/>
              </p:nvSpPr>
              <p:spPr bwMode="auto">
                <a:xfrm>
                  <a:off x="4033" y="2114"/>
                  <a:ext cx="22" cy="33"/>
                </a:xfrm>
                <a:custGeom>
                  <a:avLst/>
                  <a:gdLst>
                    <a:gd name="T0" fmla="*/ 18 w 22"/>
                    <a:gd name="T1" fmla="*/ 33 h 33"/>
                    <a:gd name="T2" fmla="*/ 22 w 22"/>
                    <a:gd name="T3" fmla="*/ 29 h 33"/>
                    <a:gd name="T4" fmla="*/ 18 w 22"/>
                    <a:gd name="T5" fmla="*/ 22 h 33"/>
                    <a:gd name="T6" fmla="*/ 15 w 22"/>
                    <a:gd name="T7" fmla="*/ 11 h 33"/>
                    <a:gd name="T8" fmla="*/ 11 w 22"/>
                    <a:gd name="T9" fmla="*/ 7 h 33"/>
                    <a:gd name="T10" fmla="*/ 8 w 22"/>
                    <a:gd name="T11" fmla="*/ 0 h 33"/>
                    <a:gd name="T12" fmla="*/ 0 w 22"/>
                    <a:gd name="T13" fmla="*/ 4 h 33"/>
                    <a:gd name="T14" fmla="*/ 4 w 22"/>
                    <a:gd name="T15" fmla="*/ 11 h 33"/>
                    <a:gd name="T16" fmla="*/ 8 w 22"/>
                    <a:gd name="T17" fmla="*/ 15 h 33"/>
                    <a:gd name="T18" fmla="*/ 11 w 22"/>
                    <a:gd name="T19" fmla="*/ 26 h 33"/>
                    <a:gd name="T20" fmla="*/ 15 w 22"/>
                    <a:gd name="T21" fmla="*/ 33 h 33"/>
                    <a:gd name="T22" fmla="*/ 15 w 22"/>
                    <a:gd name="T23" fmla="*/ 29 h 33"/>
                    <a:gd name="T24" fmla="*/ 18 w 22"/>
                    <a:gd name="T25" fmla="*/ 33 h 33"/>
                    <a:gd name="T26" fmla="*/ 22 w 22"/>
                    <a:gd name="T27" fmla="*/ 33 h 33"/>
                    <a:gd name="T28" fmla="*/ 22 w 22"/>
                    <a:gd name="T29" fmla="*/ 29 h 33"/>
                    <a:gd name="T30" fmla="*/ 18 w 22"/>
                    <a:gd name="T31" fmla="*/ 33 h 3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2"/>
                    <a:gd name="T49" fmla="*/ 0 h 33"/>
                    <a:gd name="T50" fmla="*/ 22 w 22"/>
                    <a:gd name="T51" fmla="*/ 33 h 3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2" h="33">
                      <a:moveTo>
                        <a:pt x="18" y="33"/>
                      </a:moveTo>
                      <a:lnTo>
                        <a:pt x="22" y="29"/>
                      </a:lnTo>
                      <a:lnTo>
                        <a:pt x="18" y="22"/>
                      </a:lnTo>
                      <a:lnTo>
                        <a:pt x="15" y="11"/>
                      </a:lnTo>
                      <a:lnTo>
                        <a:pt x="11" y="7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4" y="11"/>
                      </a:lnTo>
                      <a:lnTo>
                        <a:pt x="8" y="15"/>
                      </a:lnTo>
                      <a:lnTo>
                        <a:pt x="11" y="26"/>
                      </a:lnTo>
                      <a:lnTo>
                        <a:pt x="15" y="33"/>
                      </a:lnTo>
                      <a:lnTo>
                        <a:pt x="15" y="29"/>
                      </a:lnTo>
                      <a:lnTo>
                        <a:pt x="18" y="33"/>
                      </a:lnTo>
                      <a:lnTo>
                        <a:pt x="22" y="33"/>
                      </a:lnTo>
                      <a:lnTo>
                        <a:pt x="22" y="29"/>
                      </a:lnTo>
                      <a:lnTo>
                        <a:pt x="18" y="3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12" name="Freeform 23"/>
                <p:cNvSpPr>
                  <a:spLocks/>
                </p:cNvSpPr>
                <p:nvPr/>
              </p:nvSpPr>
              <p:spPr bwMode="auto">
                <a:xfrm>
                  <a:off x="4026" y="2143"/>
                  <a:ext cx="25" cy="90"/>
                </a:xfrm>
                <a:custGeom>
                  <a:avLst/>
                  <a:gdLst>
                    <a:gd name="T0" fmla="*/ 7 w 25"/>
                    <a:gd name="T1" fmla="*/ 90 h 90"/>
                    <a:gd name="T2" fmla="*/ 11 w 25"/>
                    <a:gd name="T3" fmla="*/ 79 h 90"/>
                    <a:gd name="T4" fmla="*/ 15 w 25"/>
                    <a:gd name="T5" fmla="*/ 69 h 90"/>
                    <a:gd name="T6" fmla="*/ 15 w 25"/>
                    <a:gd name="T7" fmla="*/ 58 h 90"/>
                    <a:gd name="T8" fmla="*/ 18 w 25"/>
                    <a:gd name="T9" fmla="*/ 43 h 90"/>
                    <a:gd name="T10" fmla="*/ 15 w 25"/>
                    <a:gd name="T11" fmla="*/ 33 h 90"/>
                    <a:gd name="T12" fmla="*/ 18 w 25"/>
                    <a:gd name="T13" fmla="*/ 22 h 90"/>
                    <a:gd name="T14" fmla="*/ 22 w 25"/>
                    <a:gd name="T15" fmla="*/ 15 h 90"/>
                    <a:gd name="T16" fmla="*/ 25 w 25"/>
                    <a:gd name="T17" fmla="*/ 4 h 90"/>
                    <a:gd name="T18" fmla="*/ 22 w 25"/>
                    <a:gd name="T19" fmla="*/ 0 h 90"/>
                    <a:gd name="T20" fmla="*/ 15 w 25"/>
                    <a:gd name="T21" fmla="*/ 11 h 90"/>
                    <a:gd name="T22" fmla="*/ 11 w 25"/>
                    <a:gd name="T23" fmla="*/ 22 h 90"/>
                    <a:gd name="T24" fmla="*/ 11 w 25"/>
                    <a:gd name="T25" fmla="*/ 33 h 90"/>
                    <a:gd name="T26" fmla="*/ 7 w 25"/>
                    <a:gd name="T27" fmla="*/ 43 h 90"/>
                    <a:gd name="T28" fmla="*/ 7 w 25"/>
                    <a:gd name="T29" fmla="*/ 69 h 90"/>
                    <a:gd name="T30" fmla="*/ 4 w 25"/>
                    <a:gd name="T31" fmla="*/ 79 h 90"/>
                    <a:gd name="T32" fmla="*/ 0 w 25"/>
                    <a:gd name="T33" fmla="*/ 87 h 90"/>
                    <a:gd name="T34" fmla="*/ 7 w 25"/>
                    <a:gd name="T35" fmla="*/ 90 h 9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5"/>
                    <a:gd name="T55" fmla="*/ 0 h 90"/>
                    <a:gd name="T56" fmla="*/ 25 w 25"/>
                    <a:gd name="T57" fmla="*/ 90 h 9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5" h="90">
                      <a:moveTo>
                        <a:pt x="7" y="90"/>
                      </a:moveTo>
                      <a:lnTo>
                        <a:pt x="11" y="79"/>
                      </a:lnTo>
                      <a:lnTo>
                        <a:pt x="15" y="69"/>
                      </a:lnTo>
                      <a:lnTo>
                        <a:pt x="15" y="58"/>
                      </a:lnTo>
                      <a:lnTo>
                        <a:pt x="18" y="43"/>
                      </a:lnTo>
                      <a:lnTo>
                        <a:pt x="15" y="33"/>
                      </a:lnTo>
                      <a:lnTo>
                        <a:pt x="18" y="22"/>
                      </a:lnTo>
                      <a:lnTo>
                        <a:pt x="22" y="15"/>
                      </a:lnTo>
                      <a:lnTo>
                        <a:pt x="25" y="4"/>
                      </a:lnTo>
                      <a:lnTo>
                        <a:pt x="22" y="0"/>
                      </a:lnTo>
                      <a:lnTo>
                        <a:pt x="15" y="11"/>
                      </a:lnTo>
                      <a:lnTo>
                        <a:pt x="11" y="22"/>
                      </a:lnTo>
                      <a:lnTo>
                        <a:pt x="11" y="33"/>
                      </a:lnTo>
                      <a:lnTo>
                        <a:pt x="7" y="43"/>
                      </a:lnTo>
                      <a:lnTo>
                        <a:pt x="7" y="69"/>
                      </a:lnTo>
                      <a:lnTo>
                        <a:pt x="4" y="79"/>
                      </a:lnTo>
                      <a:lnTo>
                        <a:pt x="0" y="87"/>
                      </a:lnTo>
                      <a:lnTo>
                        <a:pt x="7" y="9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13" name="Freeform 24"/>
                <p:cNvSpPr>
                  <a:spLocks/>
                </p:cNvSpPr>
                <p:nvPr/>
              </p:nvSpPr>
              <p:spPr bwMode="auto">
                <a:xfrm>
                  <a:off x="4008" y="2230"/>
                  <a:ext cx="25" cy="39"/>
                </a:xfrm>
                <a:custGeom>
                  <a:avLst/>
                  <a:gdLst>
                    <a:gd name="T0" fmla="*/ 7 w 25"/>
                    <a:gd name="T1" fmla="*/ 36 h 39"/>
                    <a:gd name="T2" fmla="*/ 7 w 25"/>
                    <a:gd name="T3" fmla="*/ 39 h 39"/>
                    <a:gd name="T4" fmla="*/ 25 w 25"/>
                    <a:gd name="T5" fmla="*/ 3 h 39"/>
                    <a:gd name="T6" fmla="*/ 18 w 25"/>
                    <a:gd name="T7" fmla="*/ 0 h 39"/>
                    <a:gd name="T8" fmla="*/ 0 w 25"/>
                    <a:gd name="T9" fmla="*/ 36 h 39"/>
                    <a:gd name="T10" fmla="*/ 0 w 25"/>
                    <a:gd name="T11" fmla="*/ 39 h 39"/>
                    <a:gd name="T12" fmla="*/ 0 w 25"/>
                    <a:gd name="T13" fmla="*/ 36 h 39"/>
                    <a:gd name="T14" fmla="*/ 0 w 25"/>
                    <a:gd name="T15" fmla="*/ 39 h 39"/>
                    <a:gd name="T16" fmla="*/ 7 w 25"/>
                    <a:gd name="T17" fmla="*/ 36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"/>
                    <a:gd name="T28" fmla="*/ 0 h 39"/>
                    <a:gd name="T29" fmla="*/ 25 w 25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" h="39">
                      <a:moveTo>
                        <a:pt x="7" y="36"/>
                      </a:moveTo>
                      <a:lnTo>
                        <a:pt x="7" y="39"/>
                      </a:lnTo>
                      <a:lnTo>
                        <a:pt x="25" y="3"/>
                      </a:lnTo>
                      <a:lnTo>
                        <a:pt x="18" y="0"/>
                      </a:lnTo>
                      <a:lnTo>
                        <a:pt x="0" y="36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9"/>
                      </a:lnTo>
                      <a:lnTo>
                        <a:pt x="7" y="3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14" name="Freeform 25"/>
                <p:cNvSpPr>
                  <a:spLocks/>
                </p:cNvSpPr>
                <p:nvPr/>
              </p:nvSpPr>
              <p:spPr bwMode="auto">
                <a:xfrm>
                  <a:off x="4008" y="2266"/>
                  <a:ext cx="11" cy="86"/>
                </a:xfrm>
                <a:custGeom>
                  <a:avLst/>
                  <a:gdLst>
                    <a:gd name="T0" fmla="*/ 11 w 11"/>
                    <a:gd name="T1" fmla="*/ 86 h 86"/>
                    <a:gd name="T2" fmla="*/ 11 w 11"/>
                    <a:gd name="T3" fmla="*/ 21 h 86"/>
                    <a:gd name="T4" fmla="*/ 7 w 11"/>
                    <a:gd name="T5" fmla="*/ 0 h 86"/>
                    <a:gd name="T6" fmla="*/ 0 w 11"/>
                    <a:gd name="T7" fmla="*/ 3 h 86"/>
                    <a:gd name="T8" fmla="*/ 4 w 11"/>
                    <a:gd name="T9" fmla="*/ 21 h 86"/>
                    <a:gd name="T10" fmla="*/ 4 w 11"/>
                    <a:gd name="T11" fmla="*/ 86 h 86"/>
                    <a:gd name="T12" fmla="*/ 4 w 11"/>
                    <a:gd name="T13" fmla="*/ 83 h 86"/>
                    <a:gd name="T14" fmla="*/ 11 w 11"/>
                    <a:gd name="T15" fmla="*/ 86 h 86"/>
                    <a:gd name="T16" fmla="*/ 11 w 11"/>
                    <a:gd name="T17" fmla="*/ 83 h 86"/>
                    <a:gd name="T18" fmla="*/ 11 w 11"/>
                    <a:gd name="T19" fmla="*/ 86 h 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86"/>
                    <a:gd name="T32" fmla="*/ 11 w 11"/>
                    <a:gd name="T33" fmla="*/ 86 h 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86">
                      <a:moveTo>
                        <a:pt x="11" y="86"/>
                      </a:moveTo>
                      <a:lnTo>
                        <a:pt x="11" y="21"/>
                      </a:ln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4" y="21"/>
                      </a:lnTo>
                      <a:lnTo>
                        <a:pt x="4" y="86"/>
                      </a:lnTo>
                      <a:lnTo>
                        <a:pt x="4" y="83"/>
                      </a:lnTo>
                      <a:lnTo>
                        <a:pt x="11" y="86"/>
                      </a:lnTo>
                      <a:lnTo>
                        <a:pt x="11" y="83"/>
                      </a:lnTo>
                      <a:lnTo>
                        <a:pt x="11" y="8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15" name="Freeform 26"/>
                <p:cNvSpPr>
                  <a:spLocks/>
                </p:cNvSpPr>
                <p:nvPr/>
              </p:nvSpPr>
              <p:spPr bwMode="auto">
                <a:xfrm>
                  <a:off x="3915" y="2349"/>
                  <a:ext cx="104" cy="68"/>
                </a:xfrm>
                <a:custGeom>
                  <a:avLst/>
                  <a:gdLst>
                    <a:gd name="T0" fmla="*/ 3 w 104"/>
                    <a:gd name="T1" fmla="*/ 68 h 68"/>
                    <a:gd name="T2" fmla="*/ 10 w 104"/>
                    <a:gd name="T3" fmla="*/ 64 h 68"/>
                    <a:gd name="T4" fmla="*/ 18 w 104"/>
                    <a:gd name="T5" fmla="*/ 61 h 68"/>
                    <a:gd name="T6" fmla="*/ 25 w 104"/>
                    <a:gd name="T7" fmla="*/ 57 h 68"/>
                    <a:gd name="T8" fmla="*/ 32 w 104"/>
                    <a:gd name="T9" fmla="*/ 57 h 68"/>
                    <a:gd name="T10" fmla="*/ 39 w 104"/>
                    <a:gd name="T11" fmla="*/ 54 h 68"/>
                    <a:gd name="T12" fmla="*/ 46 w 104"/>
                    <a:gd name="T13" fmla="*/ 54 h 68"/>
                    <a:gd name="T14" fmla="*/ 57 w 104"/>
                    <a:gd name="T15" fmla="*/ 50 h 68"/>
                    <a:gd name="T16" fmla="*/ 64 w 104"/>
                    <a:gd name="T17" fmla="*/ 50 h 68"/>
                    <a:gd name="T18" fmla="*/ 72 w 104"/>
                    <a:gd name="T19" fmla="*/ 46 h 68"/>
                    <a:gd name="T20" fmla="*/ 79 w 104"/>
                    <a:gd name="T21" fmla="*/ 43 h 68"/>
                    <a:gd name="T22" fmla="*/ 82 w 104"/>
                    <a:gd name="T23" fmla="*/ 36 h 68"/>
                    <a:gd name="T24" fmla="*/ 90 w 104"/>
                    <a:gd name="T25" fmla="*/ 32 h 68"/>
                    <a:gd name="T26" fmla="*/ 97 w 104"/>
                    <a:gd name="T27" fmla="*/ 25 h 68"/>
                    <a:gd name="T28" fmla="*/ 100 w 104"/>
                    <a:gd name="T29" fmla="*/ 18 h 68"/>
                    <a:gd name="T30" fmla="*/ 104 w 104"/>
                    <a:gd name="T31" fmla="*/ 10 h 68"/>
                    <a:gd name="T32" fmla="*/ 104 w 104"/>
                    <a:gd name="T33" fmla="*/ 3 h 68"/>
                    <a:gd name="T34" fmla="*/ 97 w 104"/>
                    <a:gd name="T35" fmla="*/ 0 h 68"/>
                    <a:gd name="T36" fmla="*/ 97 w 104"/>
                    <a:gd name="T37" fmla="*/ 10 h 68"/>
                    <a:gd name="T38" fmla="*/ 93 w 104"/>
                    <a:gd name="T39" fmla="*/ 14 h 68"/>
                    <a:gd name="T40" fmla="*/ 90 w 104"/>
                    <a:gd name="T41" fmla="*/ 21 h 68"/>
                    <a:gd name="T42" fmla="*/ 86 w 104"/>
                    <a:gd name="T43" fmla="*/ 28 h 68"/>
                    <a:gd name="T44" fmla="*/ 79 w 104"/>
                    <a:gd name="T45" fmla="*/ 32 h 68"/>
                    <a:gd name="T46" fmla="*/ 75 w 104"/>
                    <a:gd name="T47" fmla="*/ 36 h 68"/>
                    <a:gd name="T48" fmla="*/ 68 w 104"/>
                    <a:gd name="T49" fmla="*/ 39 h 68"/>
                    <a:gd name="T50" fmla="*/ 61 w 104"/>
                    <a:gd name="T51" fmla="*/ 43 h 68"/>
                    <a:gd name="T52" fmla="*/ 54 w 104"/>
                    <a:gd name="T53" fmla="*/ 43 h 68"/>
                    <a:gd name="T54" fmla="*/ 46 w 104"/>
                    <a:gd name="T55" fmla="*/ 46 h 68"/>
                    <a:gd name="T56" fmla="*/ 39 w 104"/>
                    <a:gd name="T57" fmla="*/ 50 h 68"/>
                    <a:gd name="T58" fmla="*/ 32 w 104"/>
                    <a:gd name="T59" fmla="*/ 50 h 68"/>
                    <a:gd name="T60" fmla="*/ 25 w 104"/>
                    <a:gd name="T61" fmla="*/ 54 h 68"/>
                    <a:gd name="T62" fmla="*/ 14 w 104"/>
                    <a:gd name="T63" fmla="*/ 54 h 68"/>
                    <a:gd name="T64" fmla="*/ 7 w 104"/>
                    <a:gd name="T65" fmla="*/ 57 h 68"/>
                    <a:gd name="T66" fmla="*/ 0 w 104"/>
                    <a:gd name="T67" fmla="*/ 61 h 68"/>
                    <a:gd name="T68" fmla="*/ 3 w 104"/>
                    <a:gd name="T69" fmla="*/ 68 h 6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04"/>
                    <a:gd name="T106" fmla="*/ 0 h 68"/>
                    <a:gd name="T107" fmla="*/ 104 w 104"/>
                    <a:gd name="T108" fmla="*/ 68 h 6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04" h="68">
                      <a:moveTo>
                        <a:pt x="3" y="68"/>
                      </a:moveTo>
                      <a:lnTo>
                        <a:pt x="10" y="64"/>
                      </a:lnTo>
                      <a:lnTo>
                        <a:pt x="18" y="61"/>
                      </a:lnTo>
                      <a:lnTo>
                        <a:pt x="25" y="57"/>
                      </a:lnTo>
                      <a:lnTo>
                        <a:pt x="32" y="57"/>
                      </a:lnTo>
                      <a:lnTo>
                        <a:pt x="39" y="54"/>
                      </a:lnTo>
                      <a:lnTo>
                        <a:pt x="46" y="54"/>
                      </a:lnTo>
                      <a:lnTo>
                        <a:pt x="57" y="50"/>
                      </a:lnTo>
                      <a:lnTo>
                        <a:pt x="64" y="50"/>
                      </a:lnTo>
                      <a:lnTo>
                        <a:pt x="72" y="46"/>
                      </a:lnTo>
                      <a:lnTo>
                        <a:pt x="79" y="43"/>
                      </a:lnTo>
                      <a:lnTo>
                        <a:pt x="82" y="36"/>
                      </a:lnTo>
                      <a:lnTo>
                        <a:pt x="90" y="32"/>
                      </a:lnTo>
                      <a:lnTo>
                        <a:pt x="97" y="25"/>
                      </a:lnTo>
                      <a:lnTo>
                        <a:pt x="100" y="18"/>
                      </a:lnTo>
                      <a:lnTo>
                        <a:pt x="104" y="10"/>
                      </a:lnTo>
                      <a:lnTo>
                        <a:pt x="104" y="3"/>
                      </a:lnTo>
                      <a:lnTo>
                        <a:pt x="97" y="0"/>
                      </a:lnTo>
                      <a:lnTo>
                        <a:pt x="97" y="10"/>
                      </a:lnTo>
                      <a:lnTo>
                        <a:pt x="93" y="14"/>
                      </a:lnTo>
                      <a:lnTo>
                        <a:pt x="90" y="21"/>
                      </a:lnTo>
                      <a:lnTo>
                        <a:pt x="86" y="28"/>
                      </a:lnTo>
                      <a:lnTo>
                        <a:pt x="79" y="32"/>
                      </a:lnTo>
                      <a:lnTo>
                        <a:pt x="75" y="36"/>
                      </a:lnTo>
                      <a:lnTo>
                        <a:pt x="68" y="39"/>
                      </a:lnTo>
                      <a:lnTo>
                        <a:pt x="61" y="43"/>
                      </a:lnTo>
                      <a:lnTo>
                        <a:pt x="54" y="43"/>
                      </a:lnTo>
                      <a:lnTo>
                        <a:pt x="46" y="46"/>
                      </a:lnTo>
                      <a:lnTo>
                        <a:pt x="39" y="50"/>
                      </a:lnTo>
                      <a:lnTo>
                        <a:pt x="32" y="50"/>
                      </a:lnTo>
                      <a:lnTo>
                        <a:pt x="25" y="54"/>
                      </a:lnTo>
                      <a:lnTo>
                        <a:pt x="14" y="54"/>
                      </a:lnTo>
                      <a:lnTo>
                        <a:pt x="7" y="57"/>
                      </a:lnTo>
                      <a:lnTo>
                        <a:pt x="0" y="61"/>
                      </a:lnTo>
                      <a:lnTo>
                        <a:pt x="3" y="6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16" name="Freeform 27"/>
                <p:cNvSpPr>
                  <a:spLocks/>
                </p:cNvSpPr>
                <p:nvPr/>
              </p:nvSpPr>
              <p:spPr bwMode="auto">
                <a:xfrm>
                  <a:off x="3871" y="2410"/>
                  <a:ext cx="47" cy="43"/>
                </a:xfrm>
                <a:custGeom>
                  <a:avLst/>
                  <a:gdLst>
                    <a:gd name="T0" fmla="*/ 4 w 47"/>
                    <a:gd name="T1" fmla="*/ 43 h 43"/>
                    <a:gd name="T2" fmla="*/ 4 w 47"/>
                    <a:gd name="T3" fmla="*/ 40 h 43"/>
                    <a:gd name="T4" fmla="*/ 47 w 47"/>
                    <a:gd name="T5" fmla="*/ 7 h 43"/>
                    <a:gd name="T6" fmla="*/ 44 w 47"/>
                    <a:gd name="T7" fmla="*/ 0 h 43"/>
                    <a:gd name="T8" fmla="*/ 0 w 47"/>
                    <a:gd name="T9" fmla="*/ 36 h 43"/>
                    <a:gd name="T10" fmla="*/ 4 w 47"/>
                    <a:gd name="T11" fmla="*/ 43 h 43"/>
                    <a:gd name="T12" fmla="*/ 4 w 47"/>
                    <a:gd name="T13" fmla="*/ 40 h 43"/>
                    <a:gd name="T14" fmla="*/ 4 w 47"/>
                    <a:gd name="T15" fmla="*/ 43 h 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"/>
                    <a:gd name="T25" fmla="*/ 0 h 43"/>
                    <a:gd name="T26" fmla="*/ 47 w 47"/>
                    <a:gd name="T27" fmla="*/ 43 h 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" h="43">
                      <a:moveTo>
                        <a:pt x="4" y="43"/>
                      </a:moveTo>
                      <a:lnTo>
                        <a:pt x="4" y="40"/>
                      </a:lnTo>
                      <a:lnTo>
                        <a:pt x="47" y="7"/>
                      </a:lnTo>
                      <a:lnTo>
                        <a:pt x="44" y="0"/>
                      </a:lnTo>
                      <a:lnTo>
                        <a:pt x="0" y="36"/>
                      </a:lnTo>
                      <a:lnTo>
                        <a:pt x="4" y="43"/>
                      </a:lnTo>
                      <a:lnTo>
                        <a:pt x="4" y="40"/>
                      </a:lnTo>
                      <a:lnTo>
                        <a:pt x="4" y="4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17" name="Freeform 28"/>
                <p:cNvSpPr>
                  <a:spLocks/>
                </p:cNvSpPr>
                <p:nvPr/>
              </p:nvSpPr>
              <p:spPr bwMode="auto">
                <a:xfrm>
                  <a:off x="3799" y="2446"/>
                  <a:ext cx="76" cy="36"/>
                </a:xfrm>
                <a:custGeom>
                  <a:avLst/>
                  <a:gdLst>
                    <a:gd name="T0" fmla="*/ 7 w 76"/>
                    <a:gd name="T1" fmla="*/ 32 h 36"/>
                    <a:gd name="T2" fmla="*/ 7 w 76"/>
                    <a:gd name="T3" fmla="*/ 36 h 36"/>
                    <a:gd name="T4" fmla="*/ 11 w 76"/>
                    <a:gd name="T5" fmla="*/ 29 h 36"/>
                    <a:gd name="T6" fmla="*/ 22 w 76"/>
                    <a:gd name="T7" fmla="*/ 22 h 36"/>
                    <a:gd name="T8" fmla="*/ 29 w 76"/>
                    <a:gd name="T9" fmla="*/ 18 h 36"/>
                    <a:gd name="T10" fmla="*/ 36 w 76"/>
                    <a:gd name="T11" fmla="*/ 18 h 36"/>
                    <a:gd name="T12" fmla="*/ 47 w 76"/>
                    <a:gd name="T13" fmla="*/ 14 h 36"/>
                    <a:gd name="T14" fmla="*/ 54 w 76"/>
                    <a:gd name="T15" fmla="*/ 11 h 36"/>
                    <a:gd name="T16" fmla="*/ 65 w 76"/>
                    <a:gd name="T17" fmla="*/ 11 h 36"/>
                    <a:gd name="T18" fmla="*/ 76 w 76"/>
                    <a:gd name="T19" fmla="*/ 7 h 36"/>
                    <a:gd name="T20" fmla="*/ 72 w 76"/>
                    <a:gd name="T21" fmla="*/ 0 h 36"/>
                    <a:gd name="T22" fmla="*/ 61 w 76"/>
                    <a:gd name="T23" fmla="*/ 4 h 36"/>
                    <a:gd name="T24" fmla="*/ 54 w 76"/>
                    <a:gd name="T25" fmla="*/ 4 h 36"/>
                    <a:gd name="T26" fmla="*/ 43 w 76"/>
                    <a:gd name="T27" fmla="*/ 7 h 36"/>
                    <a:gd name="T28" fmla="*/ 36 w 76"/>
                    <a:gd name="T29" fmla="*/ 11 h 36"/>
                    <a:gd name="T30" fmla="*/ 25 w 76"/>
                    <a:gd name="T31" fmla="*/ 14 h 36"/>
                    <a:gd name="T32" fmla="*/ 18 w 76"/>
                    <a:gd name="T33" fmla="*/ 18 h 36"/>
                    <a:gd name="T34" fmla="*/ 7 w 76"/>
                    <a:gd name="T35" fmla="*/ 22 h 36"/>
                    <a:gd name="T36" fmla="*/ 0 w 76"/>
                    <a:gd name="T37" fmla="*/ 32 h 36"/>
                    <a:gd name="T38" fmla="*/ 7 w 76"/>
                    <a:gd name="T39" fmla="*/ 32 h 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6"/>
                    <a:gd name="T61" fmla="*/ 0 h 36"/>
                    <a:gd name="T62" fmla="*/ 76 w 76"/>
                    <a:gd name="T63" fmla="*/ 36 h 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6" h="36">
                      <a:moveTo>
                        <a:pt x="7" y="32"/>
                      </a:moveTo>
                      <a:lnTo>
                        <a:pt x="7" y="36"/>
                      </a:lnTo>
                      <a:lnTo>
                        <a:pt x="11" y="29"/>
                      </a:lnTo>
                      <a:lnTo>
                        <a:pt x="22" y="22"/>
                      </a:lnTo>
                      <a:lnTo>
                        <a:pt x="29" y="18"/>
                      </a:lnTo>
                      <a:lnTo>
                        <a:pt x="36" y="18"/>
                      </a:lnTo>
                      <a:lnTo>
                        <a:pt x="47" y="14"/>
                      </a:lnTo>
                      <a:lnTo>
                        <a:pt x="54" y="11"/>
                      </a:lnTo>
                      <a:lnTo>
                        <a:pt x="65" y="11"/>
                      </a:lnTo>
                      <a:lnTo>
                        <a:pt x="76" y="7"/>
                      </a:lnTo>
                      <a:lnTo>
                        <a:pt x="72" y="0"/>
                      </a:lnTo>
                      <a:lnTo>
                        <a:pt x="61" y="4"/>
                      </a:lnTo>
                      <a:lnTo>
                        <a:pt x="54" y="4"/>
                      </a:lnTo>
                      <a:lnTo>
                        <a:pt x="43" y="7"/>
                      </a:lnTo>
                      <a:lnTo>
                        <a:pt x="36" y="11"/>
                      </a:lnTo>
                      <a:lnTo>
                        <a:pt x="25" y="14"/>
                      </a:lnTo>
                      <a:lnTo>
                        <a:pt x="18" y="18"/>
                      </a:lnTo>
                      <a:lnTo>
                        <a:pt x="7" y="22"/>
                      </a:lnTo>
                      <a:lnTo>
                        <a:pt x="0" y="32"/>
                      </a:lnTo>
                      <a:lnTo>
                        <a:pt x="7" y="3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18" name="Freeform 29"/>
                <p:cNvSpPr>
                  <a:spLocks/>
                </p:cNvSpPr>
                <p:nvPr/>
              </p:nvSpPr>
              <p:spPr bwMode="auto">
                <a:xfrm>
                  <a:off x="3799" y="2478"/>
                  <a:ext cx="18" cy="22"/>
                </a:xfrm>
                <a:custGeom>
                  <a:avLst/>
                  <a:gdLst>
                    <a:gd name="T0" fmla="*/ 18 w 18"/>
                    <a:gd name="T1" fmla="*/ 15 h 22"/>
                    <a:gd name="T2" fmla="*/ 15 w 18"/>
                    <a:gd name="T3" fmla="*/ 15 h 22"/>
                    <a:gd name="T4" fmla="*/ 7 w 18"/>
                    <a:gd name="T5" fmla="*/ 8 h 22"/>
                    <a:gd name="T6" fmla="*/ 7 w 18"/>
                    <a:gd name="T7" fmla="*/ 0 h 22"/>
                    <a:gd name="T8" fmla="*/ 0 w 18"/>
                    <a:gd name="T9" fmla="*/ 0 h 22"/>
                    <a:gd name="T10" fmla="*/ 0 w 18"/>
                    <a:gd name="T11" fmla="*/ 8 h 22"/>
                    <a:gd name="T12" fmla="*/ 4 w 18"/>
                    <a:gd name="T13" fmla="*/ 15 h 22"/>
                    <a:gd name="T14" fmla="*/ 7 w 18"/>
                    <a:gd name="T15" fmla="*/ 18 h 22"/>
                    <a:gd name="T16" fmla="*/ 18 w 18"/>
                    <a:gd name="T17" fmla="*/ 22 h 22"/>
                    <a:gd name="T18" fmla="*/ 18 w 18"/>
                    <a:gd name="T19" fmla="*/ 15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22"/>
                    <a:gd name="T32" fmla="*/ 18 w 18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22">
                      <a:moveTo>
                        <a:pt x="18" y="15"/>
                      </a:moveTo>
                      <a:lnTo>
                        <a:pt x="15" y="15"/>
                      </a:lnTo>
                      <a:lnTo>
                        <a:pt x="7" y="8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5"/>
                      </a:lnTo>
                      <a:lnTo>
                        <a:pt x="7" y="18"/>
                      </a:lnTo>
                      <a:lnTo>
                        <a:pt x="18" y="22"/>
                      </a:lnTo>
                      <a:lnTo>
                        <a:pt x="18" y="1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19" name="Freeform 30"/>
                <p:cNvSpPr>
                  <a:spLocks/>
                </p:cNvSpPr>
                <p:nvPr/>
              </p:nvSpPr>
              <p:spPr bwMode="auto">
                <a:xfrm>
                  <a:off x="3817" y="2493"/>
                  <a:ext cx="33" cy="14"/>
                </a:xfrm>
                <a:custGeom>
                  <a:avLst/>
                  <a:gdLst>
                    <a:gd name="T0" fmla="*/ 33 w 33"/>
                    <a:gd name="T1" fmla="*/ 11 h 14"/>
                    <a:gd name="T2" fmla="*/ 25 w 33"/>
                    <a:gd name="T3" fmla="*/ 3 h 14"/>
                    <a:gd name="T4" fmla="*/ 15 w 33"/>
                    <a:gd name="T5" fmla="*/ 3 h 14"/>
                    <a:gd name="T6" fmla="*/ 11 w 33"/>
                    <a:gd name="T7" fmla="*/ 0 h 14"/>
                    <a:gd name="T8" fmla="*/ 7 w 33"/>
                    <a:gd name="T9" fmla="*/ 3 h 14"/>
                    <a:gd name="T10" fmla="*/ 4 w 33"/>
                    <a:gd name="T11" fmla="*/ 3 h 14"/>
                    <a:gd name="T12" fmla="*/ 0 w 33"/>
                    <a:gd name="T13" fmla="*/ 0 h 14"/>
                    <a:gd name="T14" fmla="*/ 0 w 33"/>
                    <a:gd name="T15" fmla="*/ 7 h 14"/>
                    <a:gd name="T16" fmla="*/ 4 w 33"/>
                    <a:gd name="T17" fmla="*/ 11 h 14"/>
                    <a:gd name="T18" fmla="*/ 22 w 33"/>
                    <a:gd name="T19" fmla="*/ 11 h 14"/>
                    <a:gd name="T20" fmla="*/ 25 w 33"/>
                    <a:gd name="T21" fmla="*/ 14 h 14"/>
                    <a:gd name="T22" fmla="*/ 33 w 33"/>
                    <a:gd name="T23" fmla="*/ 11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"/>
                    <a:gd name="T37" fmla="*/ 0 h 14"/>
                    <a:gd name="T38" fmla="*/ 33 w 33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" h="14">
                      <a:moveTo>
                        <a:pt x="33" y="11"/>
                      </a:moveTo>
                      <a:lnTo>
                        <a:pt x="25" y="3"/>
                      </a:lnTo>
                      <a:lnTo>
                        <a:pt x="15" y="3"/>
                      </a:lnTo>
                      <a:lnTo>
                        <a:pt x="11" y="0"/>
                      </a:lnTo>
                      <a:lnTo>
                        <a:pt x="7" y="3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4" y="11"/>
                      </a:lnTo>
                      <a:lnTo>
                        <a:pt x="22" y="11"/>
                      </a:lnTo>
                      <a:lnTo>
                        <a:pt x="25" y="14"/>
                      </a:lnTo>
                      <a:lnTo>
                        <a:pt x="33" y="1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0" name="Freeform 31"/>
                <p:cNvSpPr>
                  <a:spLocks/>
                </p:cNvSpPr>
                <p:nvPr/>
              </p:nvSpPr>
              <p:spPr bwMode="auto">
                <a:xfrm>
                  <a:off x="3842" y="2504"/>
                  <a:ext cx="11" cy="46"/>
                </a:xfrm>
                <a:custGeom>
                  <a:avLst/>
                  <a:gdLst>
                    <a:gd name="T0" fmla="*/ 11 w 11"/>
                    <a:gd name="T1" fmla="*/ 43 h 46"/>
                    <a:gd name="T2" fmla="*/ 8 w 11"/>
                    <a:gd name="T3" fmla="*/ 43 h 46"/>
                    <a:gd name="T4" fmla="*/ 8 w 11"/>
                    <a:gd name="T5" fmla="*/ 0 h 46"/>
                    <a:gd name="T6" fmla="*/ 0 w 11"/>
                    <a:gd name="T7" fmla="*/ 3 h 46"/>
                    <a:gd name="T8" fmla="*/ 0 w 11"/>
                    <a:gd name="T9" fmla="*/ 46 h 46"/>
                    <a:gd name="T10" fmla="*/ 0 w 11"/>
                    <a:gd name="T11" fmla="*/ 43 h 46"/>
                    <a:gd name="T12" fmla="*/ 11 w 11"/>
                    <a:gd name="T13" fmla="*/ 43 h 46"/>
                    <a:gd name="T14" fmla="*/ 8 w 11"/>
                    <a:gd name="T15" fmla="*/ 43 h 46"/>
                    <a:gd name="T16" fmla="*/ 11 w 11"/>
                    <a:gd name="T17" fmla="*/ 43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46"/>
                    <a:gd name="T29" fmla="*/ 11 w 11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46">
                      <a:moveTo>
                        <a:pt x="11" y="43"/>
                      </a:moveTo>
                      <a:lnTo>
                        <a:pt x="8" y="43"/>
                      </a:lnTo>
                      <a:lnTo>
                        <a:pt x="8" y="0"/>
                      </a:lnTo>
                      <a:lnTo>
                        <a:pt x="0" y="3"/>
                      </a:lnTo>
                      <a:lnTo>
                        <a:pt x="0" y="46"/>
                      </a:lnTo>
                      <a:lnTo>
                        <a:pt x="0" y="43"/>
                      </a:lnTo>
                      <a:lnTo>
                        <a:pt x="11" y="43"/>
                      </a:lnTo>
                      <a:lnTo>
                        <a:pt x="8" y="43"/>
                      </a:lnTo>
                      <a:lnTo>
                        <a:pt x="11" y="4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1" name="Freeform 32"/>
                <p:cNvSpPr>
                  <a:spLocks/>
                </p:cNvSpPr>
                <p:nvPr/>
              </p:nvSpPr>
              <p:spPr bwMode="auto">
                <a:xfrm>
                  <a:off x="3828" y="2547"/>
                  <a:ext cx="25" cy="32"/>
                </a:xfrm>
                <a:custGeom>
                  <a:avLst/>
                  <a:gdLst>
                    <a:gd name="T0" fmla="*/ 4 w 25"/>
                    <a:gd name="T1" fmla="*/ 32 h 32"/>
                    <a:gd name="T2" fmla="*/ 18 w 25"/>
                    <a:gd name="T3" fmla="*/ 18 h 32"/>
                    <a:gd name="T4" fmla="*/ 22 w 25"/>
                    <a:gd name="T5" fmla="*/ 11 h 32"/>
                    <a:gd name="T6" fmla="*/ 25 w 25"/>
                    <a:gd name="T7" fmla="*/ 0 h 32"/>
                    <a:gd name="T8" fmla="*/ 14 w 25"/>
                    <a:gd name="T9" fmla="*/ 0 h 32"/>
                    <a:gd name="T10" fmla="*/ 14 w 25"/>
                    <a:gd name="T11" fmla="*/ 11 h 32"/>
                    <a:gd name="T12" fmla="*/ 11 w 25"/>
                    <a:gd name="T13" fmla="*/ 14 h 32"/>
                    <a:gd name="T14" fmla="*/ 7 w 25"/>
                    <a:gd name="T15" fmla="*/ 21 h 32"/>
                    <a:gd name="T16" fmla="*/ 0 w 25"/>
                    <a:gd name="T17" fmla="*/ 25 h 32"/>
                    <a:gd name="T18" fmla="*/ 4 w 25"/>
                    <a:gd name="T19" fmla="*/ 32 h 3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"/>
                    <a:gd name="T31" fmla="*/ 0 h 32"/>
                    <a:gd name="T32" fmla="*/ 25 w 25"/>
                    <a:gd name="T33" fmla="*/ 32 h 3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" h="32">
                      <a:moveTo>
                        <a:pt x="4" y="32"/>
                      </a:moveTo>
                      <a:lnTo>
                        <a:pt x="18" y="18"/>
                      </a:lnTo>
                      <a:lnTo>
                        <a:pt x="22" y="11"/>
                      </a:lnTo>
                      <a:lnTo>
                        <a:pt x="25" y="0"/>
                      </a:lnTo>
                      <a:lnTo>
                        <a:pt x="14" y="0"/>
                      </a:lnTo>
                      <a:lnTo>
                        <a:pt x="14" y="11"/>
                      </a:lnTo>
                      <a:lnTo>
                        <a:pt x="11" y="14"/>
                      </a:lnTo>
                      <a:lnTo>
                        <a:pt x="7" y="21"/>
                      </a:lnTo>
                      <a:lnTo>
                        <a:pt x="0" y="25"/>
                      </a:lnTo>
                      <a:lnTo>
                        <a:pt x="4" y="3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2" name="Freeform 33"/>
                <p:cNvSpPr>
                  <a:spLocks/>
                </p:cNvSpPr>
                <p:nvPr/>
              </p:nvSpPr>
              <p:spPr bwMode="auto">
                <a:xfrm>
                  <a:off x="3799" y="2572"/>
                  <a:ext cx="33" cy="22"/>
                </a:xfrm>
                <a:custGeom>
                  <a:avLst/>
                  <a:gdLst>
                    <a:gd name="T0" fmla="*/ 7 w 33"/>
                    <a:gd name="T1" fmla="*/ 22 h 22"/>
                    <a:gd name="T2" fmla="*/ 7 w 33"/>
                    <a:gd name="T3" fmla="*/ 14 h 22"/>
                    <a:gd name="T4" fmla="*/ 11 w 33"/>
                    <a:gd name="T5" fmla="*/ 14 h 22"/>
                    <a:gd name="T6" fmla="*/ 11 w 33"/>
                    <a:gd name="T7" fmla="*/ 11 h 22"/>
                    <a:gd name="T8" fmla="*/ 22 w 33"/>
                    <a:gd name="T9" fmla="*/ 11 h 22"/>
                    <a:gd name="T10" fmla="*/ 25 w 33"/>
                    <a:gd name="T11" fmla="*/ 7 h 22"/>
                    <a:gd name="T12" fmla="*/ 33 w 33"/>
                    <a:gd name="T13" fmla="*/ 7 h 22"/>
                    <a:gd name="T14" fmla="*/ 29 w 33"/>
                    <a:gd name="T15" fmla="*/ 0 h 22"/>
                    <a:gd name="T16" fmla="*/ 22 w 33"/>
                    <a:gd name="T17" fmla="*/ 0 h 22"/>
                    <a:gd name="T18" fmla="*/ 18 w 33"/>
                    <a:gd name="T19" fmla="*/ 4 h 22"/>
                    <a:gd name="T20" fmla="*/ 15 w 33"/>
                    <a:gd name="T21" fmla="*/ 4 h 22"/>
                    <a:gd name="T22" fmla="*/ 7 w 33"/>
                    <a:gd name="T23" fmla="*/ 7 h 22"/>
                    <a:gd name="T24" fmla="*/ 0 w 33"/>
                    <a:gd name="T25" fmla="*/ 14 h 22"/>
                    <a:gd name="T26" fmla="*/ 0 w 33"/>
                    <a:gd name="T27" fmla="*/ 18 h 22"/>
                    <a:gd name="T28" fmla="*/ 7 w 33"/>
                    <a:gd name="T29" fmla="*/ 22 h 22"/>
                    <a:gd name="T30" fmla="*/ 7 w 33"/>
                    <a:gd name="T31" fmla="*/ 18 h 22"/>
                    <a:gd name="T32" fmla="*/ 7 w 33"/>
                    <a:gd name="T33" fmla="*/ 22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22"/>
                    <a:gd name="T53" fmla="*/ 33 w 33"/>
                    <a:gd name="T54" fmla="*/ 22 h 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22">
                      <a:moveTo>
                        <a:pt x="7" y="22"/>
                      </a:moveTo>
                      <a:lnTo>
                        <a:pt x="7" y="14"/>
                      </a:lnTo>
                      <a:lnTo>
                        <a:pt x="11" y="14"/>
                      </a:lnTo>
                      <a:lnTo>
                        <a:pt x="11" y="11"/>
                      </a:lnTo>
                      <a:lnTo>
                        <a:pt x="22" y="11"/>
                      </a:lnTo>
                      <a:lnTo>
                        <a:pt x="25" y="7"/>
                      </a:lnTo>
                      <a:lnTo>
                        <a:pt x="33" y="7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8" y="4"/>
                      </a:lnTo>
                      <a:lnTo>
                        <a:pt x="15" y="4"/>
                      </a:lnTo>
                      <a:lnTo>
                        <a:pt x="7" y="7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7" y="22"/>
                      </a:lnTo>
                      <a:lnTo>
                        <a:pt x="7" y="18"/>
                      </a:lnTo>
                      <a:lnTo>
                        <a:pt x="7" y="2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3" name="Freeform 34"/>
                <p:cNvSpPr>
                  <a:spLocks/>
                </p:cNvSpPr>
                <p:nvPr/>
              </p:nvSpPr>
              <p:spPr bwMode="auto">
                <a:xfrm>
                  <a:off x="3796" y="2590"/>
                  <a:ext cx="10" cy="65"/>
                </a:xfrm>
                <a:custGeom>
                  <a:avLst/>
                  <a:gdLst>
                    <a:gd name="T0" fmla="*/ 7 w 10"/>
                    <a:gd name="T1" fmla="*/ 65 h 65"/>
                    <a:gd name="T2" fmla="*/ 7 w 10"/>
                    <a:gd name="T3" fmla="*/ 15 h 65"/>
                    <a:gd name="T4" fmla="*/ 10 w 10"/>
                    <a:gd name="T5" fmla="*/ 4 h 65"/>
                    <a:gd name="T6" fmla="*/ 3 w 10"/>
                    <a:gd name="T7" fmla="*/ 0 h 65"/>
                    <a:gd name="T8" fmla="*/ 0 w 10"/>
                    <a:gd name="T9" fmla="*/ 15 h 65"/>
                    <a:gd name="T10" fmla="*/ 0 w 10"/>
                    <a:gd name="T11" fmla="*/ 47 h 65"/>
                    <a:gd name="T12" fmla="*/ 3 w 10"/>
                    <a:gd name="T13" fmla="*/ 61 h 65"/>
                    <a:gd name="T14" fmla="*/ 7 w 10"/>
                    <a:gd name="T15" fmla="*/ 65 h 65"/>
                    <a:gd name="T16" fmla="*/ 7 w 10"/>
                    <a:gd name="T17" fmla="*/ 61 h 65"/>
                    <a:gd name="T18" fmla="*/ 7 w 10"/>
                    <a:gd name="T19" fmla="*/ 65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65"/>
                    <a:gd name="T32" fmla="*/ 10 w 10"/>
                    <a:gd name="T33" fmla="*/ 65 h 6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65">
                      <a:moveTo>
                        <a:pt x="7" y="65"/>
                      </a:moveTo>
                      <a:lnTo>
                        <a:pt x="7" y="15"/>
                      </a:lnTo>
                      <a:lnTo>
                        <a:pt x="10" y="4"/>
                      </a:lnTo>
                      <a:lnTo>
                        <a:pt x="3" y="0"/>
                      </a:lnTo>
                      <a:lnTo>
                        <a:pt x="0" y="15"/>
                      </a:lnTo>
                      <a:lnTo>
                        <a:pt x="0" y="47"/>
                      </a:lnTo>
                      <a:lnTo>
                        <a:pt x="3" y="61"/>
                      </a:lnTo>
                      <a:lnTo>
                        <a:pt x="7" y="65"/>
                      </a:lnTo>
                      <a:lnTo>
                        <a:pt x="7" y="61"/>
                      </a:lnTo>
                      <a:lnTo>
                        <a:pt x="7" y="6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4" name="Freeform 35"/>
                <p:cNvSpPr>
                  <a:spLocks/>
                </p:cNvSpPr>
                <p:nvPr/>
              </p:nvSpPr>
              <p:spPr bwMode="auto">
                <a:xfrm>
                  <a:off x="3781" y="2651"/>
                  <a:ext cx="22" cy="54"/>
                </a:xfrm>
                <a:custGeom>
                  <a:avLst/>
                  <a:gdLst>
                    <a:gd name="T0" fmla="*/ 11 w 22"/>
                    <a:gd name="T1" fmla="*/ 54 h 54"/>
                    <a:gd name="T2" fmla="*/ 7 w 22"/>
                    <a:gd name="T3" fmla="*/ 47 h 54"/>
                    <a:gd name="T4" fmla="*/ 7 w 22"/>
                    <a:gd name="T5" fmla="*/ 40 h 54"/>
                    <a:gd name="T6" fmla="*/ 11 w 22"/>
                    <a:gd name="T7" fmla="*/ 33 h 54"/>
                    <a:gd name="T8" fmla="*/ 11 w 22"/>
                    <a:gd name="T9" fmla="*/ 29 h 54"/>
                    <a:gd name="T10" fmla="*/ 15 w 22"/>
                    <a:gd name="T11" fmla="*/ 22 h 54"/>
                    <a:gd name="T12" fmla="*/ 18 w 22"/>
                    <a:gd name="T13" fmla="*/ 15 h 54"/>
                    <a:gd name="T14" fmla="*/ 18 w 22"/>
                    <a:gd name="T15" fmla="*/ 8 h 54"/>
                    <a:gd name="T16" fmla="*/ 22 w 22"/>
                    <a:gd name="T17" fmla="*/ 4 h 54"/>
                    <a:gd name="T18" fmla="*/ 18 w 22"/>
                    <a:gd name="T19" fmla="*/ 0 h 54"/>
                    <a:gd name="T20" fmla="*/ 15 w 22"/>
                    <a:gd name="T21" fmla="*/ 8 h 54"/>
                    <a:gd name="T22" fmla="*/ 11 w 22"/>
                    <a:gd name="T23" fmla="*/ 11 h 54"/>
                    <a:gd name="T24" fmla="*/ 7 w 22"/>
                    <a:gd name="T25" fmla="*/ 18 h 54"/>
                    <a:gd name="T26" fmla="*/ 4 w 22"/>
                    <a:gd name="T27" fmla="*/ 26 h 54"/>
                    <a:gd name="T28" fmla="*/ 4 w 22"/>
                    <a:gd name="T29" fmla="*/ 33 h 54"/>
                    <a:gd name="T30" fmla="*/ 0 w 22"/>
                    <a:gd name="T31" fmla="*/ 40 h 54"/>
                    <a:gd name="T32" fmla="*/ 0 w 22"/>
                    <a:gd name="T33" fmla="*/ 47 h 54"/>
                    <a:gd name="T34" fmla="*/ 4 w 22"/>
                    <a:gd name="T35" fmla="*/ 54 h 54"/>
                    <a:gd name="T36" fmla="*/ 11 w 22"/>
                    <a:gd name="T37" fmla="*/ 54 h 5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"/>
                    <a:gd name="T58" fmla="*/ 0 h 54"/>
                    <a:gd name="T59" fmla="*/ 22 w 22"/>
                    <a:gd name="T60" fmla="*/ 54 h 5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" h="54">
                      <a:moveTo>
                        <a:pt x="11" y="54"/>
                      </a:moveTo>
                      <a:lnTo>
                        <a:pt x="7" y="47"/>
                      </a:lnTo>
                      <a:lnTo>
                        <a:pt x="7" y="40"/>
                      </a:lnTo>
                      <a:lnTo>
                        <a:pt x="11" y="33"/>
                      </a:lnTo>
                      <a:lnTo>
                        <a:pt x="11" y="29"/>
                      </a:lnTo>
                      <a:lnTo>
                        <a:pt x="15" y="22"/>
                      </a:lnTo>
                      <a:lnTo>
                        <a:pt x="18" y="15"/>
                      </a:lnTo>
                      <a:lnTo>
                        <a:pt x="18" y="8"/>
                      </a:lnTo>
                      <a:lnTo>
                        <a:pt x="22" y="4"/>
                      </a:lnTo>
                      <a:lnTo>
                        <a:pt x="18" y="0"/>
                      </a:lnTo>
                      <a:lnTo>
                        <a:pt x="15" y="8"/>
                      </a:lnTo>
                      <a:lnTo>
                        <a:pt x="11" y="11"/>
                      </a:lnTo>
                      <a:lnTo>
                        <a:pt x="7" y="18"/>
                      </a:lnTo>
                      <a:lnTo>
                        <a:pt x="4" y="26"/>
                      </a:lnTo>
                      <a:lnTo>
                        <a:pt x="4" y="33"/>
                      </a:lnTo>
                      <a:lnTo>
                        <a:pt x="0" y="40"/>
                      </a:lnTo>
                      <a:lnTo>
                        <a:pt x="0" y="47"/>
                      </a:lnTo>
                      <a:lnTo>
                        <a:pt x="4" y="54"/>
                      </a:lnTo>
                      <a:lnTo>
                        <a:pt x="11" y="5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5" name="Freeform 36"/>
                <p:cNvSpPr>
                  <a:spLocks/>
                </p:cNvSpPr>
                <p:nvPr/>
              </p:nvSpPr>
              <p:spPr bwMode="auto">
                <a:xfrm>
                  <a:off x="3770" y="2705"/>
                  <a:ext cx="22" cy="11"/>
                </a:xfrm>
                <a:custGeom>
                  <a:avLst/>
                  <a:gdLst>
                    <a:gd name="T0" fmla="*/ 0 w 22"/>
                    <a:gd name="T1" fmla="*/ 11 h 11"/>
                    <a:gd name="T2" fmla="*/ 4 w 22"/>
                    <a:gd name="T3" fmla="*/ 8 h 11"/>
                    <a:gd name="T4" fmla="*/ 15 w 22"/>
                    <a:gd name="T5" fmla="*/ 8 h 11"/>
                    <a:gd name="T6" fmla="*/ 22 w 22"/>
                    <a:gd name="T7" fmla="*/ 0 h 11"/>
                    <a:gd name="T8" fmla="*/ 4 w 22"/>
                    <a:gd name="T9" fmla="*/ 0 h 11"/>
                    <a:gd name="T10" fmla="*/ 0 w 22"/>
                    <a:gd name="T11" fmla="*/ 4 h 11"/>
                    <a:gd name="T12" fmla="*/ 4 w 22"/>
                    <a:gd name="T13" fmla="*/ 4 h 11"/>
                    <a:gd name="T14" fmla="*/ 0 w 22"/>
                    <a:gd name="T15" fmla="*/ 11 h 11"/>
                    <a:gd name="T16" fmla="*/ 4 w 22"/>
                    <a:gd name="T17" fmla="*/ 11 h 11"/>
                    <a:gd name="T18" fmla="*/ 4 w 22"/>
                    <a:gd name="T19" fmla="*/ 8 h 11"/>
                    <a:gd name="T20" fmla="*/ 0 w 22"/>
                    <a:gd name="T21" fmla="*/ 11 h 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11"/>
                    <a:gd name="T35" fmla="*/ 22 w 22"/>
                    <a:gd name="T36" fmla="*/ 11 h 1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11">
                      <a:moveTo>
                        <a:pt x="0" y="11"/>
                      </a:moveTo>
                      <a:lnTo>
                        <a:pt x="4" y="8"/>
                      </a:lnTo>
                      <a:lnTo>
                        <a:pt x="15" y="8"/>
                      </a:lnTo>
                      <a:lnTo>
                        <a:pt x="22" y="0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4" y="8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6" name="Freeform 37"/>
                <p:cNvSpPr>
                  <a:spLocks/>
                </p:cNvSpPr>
                <p:nvPr/>
              </p:nvSpPr>
              <p:spPr bwMode="auto">
                <a:xfrm>
                  <a:off x="3745" y="2680"/>
                  <a:ext cx="29" cy="36"/>
                </a:xfrm>
                <a:custGeom>
                  <a:avLst/>
                  <a:gdLst>
                    <a:gd name="T0" fmla="*/ 0 w 29"/>
                    <a:gd name="T1" fmla="*/ 7 h 36"/>
                    <a:gd name="T2" fmla="*/ 4 w 29"/>
                    <a:gd name="T3" fmla="*/ 7 h 36"/>
                    <a:gd name="T4" fmla="*/ 15 w 29"/>
                    <a:gd name="T5" fmla="*/ 18 h 36"/>
                    <a:gd name="T6" fmla="*/ 15 w 29"/>
                    <a:gd name="T7" fmla="*/ 22 h 36"/>
                    <a:gd name="T8" fmla="*/ 18 w 29"/>
                    <a:gd name="T9" fmla="*/ 25 h 36"/>
                    <a:gd name="T10" fmla="*/ 22 w 29"/>
                    <a:gd name="T11" fmla="*/ 33 h 36"/>
                    <a:gd name="T12" fmla="*/ 25 w 29"/>
                    <a:gd name="T13" fmla="*/ 36 h 36"/>
                    <a:gd name="T14" fmla="*/ 29 w 29"/>
                    <a:gd name="T15" fmla="*/ 29 h 36"/>
                    <a:gd name="T16" fmla="*/ 25 w 29"/>
                    <a:gd name="T17" fmla="*/ 25 h 36"/>
                    <a:gd name="T18" fmla="*/ 25 w 29"/>
                    <a:gd name="T19" fmla="*/ 22 h 36"/>
                    <a:gd name="T20" fmla="*/ 18 w 29"/>
                    <a:gd name="T21" fmla="*/ 15 h 36"/>
                    <a:gd name="T22" fmla="*/ 15 w 29"/>
                    <a:gd name="T23" fmla="*/ 7 h 36"/>
                    <a:gd name="T24" fmla="*/ 11 w 29"/>
                    <a:gd name="T25" fmla="*/ 4 h 36"/>
                    <a:gd name="T26" fmla="*/ 7 w 29"/>
                    <a:gd name="T27" fmla="*/ 4 h 36"/>
                    <a:gd name="T28" fmla="*/ 0 w 29"/>
                    <a:gd name="T29" fmla="*/ 0 h 36"/>
                    <a:gd name="T30" fmla="*/ 0 w 29"/>
                    <a:gd name="T31" fmla="*/ 7 h 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9"/>
                    <a:gd name="T49" fmla="*/ 0 h 36"/>
                    <a:gd name="T50" fmla="*/ 29 w 29"/>
                    <a:gd name="T51" fmla="*/ 36 h 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9" h="36">
                      <a:moveTo>
                        <a:pt x="0" y="7"/>
                      </a:moveTo>
                      <a:lnTo>
                        <a:pt x="4" y="7"/>
                      </a:lnTo>
                      <a:lnTo>
                        <a:pt x="15" y="18"/>
                      </a:lnTo>
                      <a:lnTo>
                        <a:pt x="15" y="22"/>
                      </a:lnTo>
                      <a:lnTo>
                        <a:pt x="18" y="25"/>
                      </a:lnTo>
                      <a:lnTo>
                        <a:pt x="22" y="33"/>
                      </a:lnTo>
                      <a:lnTo>
                        <a:pt x="25" y="36"/>
                      </a:lnTo>
                      <a:lnTo>
                        <a:pt x="29" y="29"/>
                      </a:lnTo>
                      <a:lnTo>
                        <a:pt x="25" y="25"/>
                      </a:lnTo>
                      <a:lnTo>
                        <a:pt x="25" y="22"/>
                      </a:lnTo>
                      <a:lnTo>
                        <a:pt x="18" y="15"/>
                      </a:lnTo>
                      <a:lnTo>
                        <a:pt x="15" y="7"/>
                      </a:lnTo>
                      <a:lnTo>
                        <a:pt x="11" y="4"/>
                      </a:lnTo>
                      <a:lnTo>
                        <a:pt x="7" y="4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7" name="Freeform 38"/>
                <p:cNvSpPr>
                  <a:spLocks/>
                </p:cNvSpPr>
                <p:nvPr/>
              </p:nvSpPr>
              <p:spPr bwMode="auto">
                <a:xfrm>
                  <a:off x="3720" y="2680"/>
                  <a:ext cx="25" cy="25"/>
                </a:xfrm>
                <a:custGeom>
                  <a:avLst/>
                  <a:gdLst>
                    <a:gd name="T0" fmla="*/ 4 w 25"/>
                    <a:gd name="T1" fmla="*/ 25 h 25"/>
                    <a:gd name="T2" fmla="*/ 7 w 25"/>
                    <a:gd name="T3" fmla="*/ 22 h 25"/>
                    <a:gd name="T4" fmla="*/ 11 w 25"/>
                    <a:gd name="T5" fmla="*/ 22 h 25"/>
                    <a:gd name="T6" fmla="*/ 14 w 25"/>
                    <a:gd name="T7" fmla="*/ 18 h 25"/>
                    <a:gd name="T8" fmla="*/ 14 w 25"/>
                    <a:gd name="T9" fmla="*/ 15 h 25"/>
                    <a:gd name="T10" fmla="*/ 22 w 25"/>
                    <a:gd name="T11" fmla="*/ 7 h 25"/>
                    <a:gd name="T12" fmla="*/ 25 w 25"/>
                    <a:gd name="T13" fmla="*/ 7 h 25"/>
                    <a:gd name="T14" fmla="*/ 25 w 25"/>
                    <a:gd name="T15" fmla="*/ 0 h 25"/>
                    <a:gd name="T16" fmla="*/ 18 w 25"/>
                    <a:gd name="T17" fmla="*/ 4 h 25"/>
                    <a:gd name="T18" fmla="*/ 14 w 25"/>
                    <a:gd name="T19" fmla="*/ 4 h 25"/>
                    <a:gd name="T20" fmla="*/ 14 w 25"/>
                    <a:gd name="T21" fmla="*/ 7 h 25"/>
                    <a:gd name="T22" fmla="*/ 7 w 25"/>
                    <a:gd name="T23" fmla="*/ 15 h 25"/>
                    <a:gd name="T24" fmla="*/ 4 w 25"/>
                    <a:gd name="T25" fmla="*/ 15 h 25"/>
                    <a:gd name="T26" fmla="*/ 4 w 25"/>
                    <a:gd name="T27" fmla="*/ 18 h 25"/>
                    <a:gd name="T28" fmla="*/ 0 w 25"/>
                    <a:gd name="T29" fmla="*/ 18 h 25"/>
                    <a:gd name="T30" fmla="*/ 4 w 25"/>
                    <a:gd name="T31" fmla="*/ 25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5"/>
                    <a:gd name="T49" fmla="*/ 0 h 25"/>
                    <a:gd name="T50" fmla="*/ 25 w 25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5" h="25">
                      <a:moveTo>
                        <a:pt x="4" y="25"/>
                      </a:moveTo>
                      <a:lnTo>
                        <a:pt x="7" y="22"/>
                      </a:lnTo>
                      <a:lnTo>
                        <a:pt x="11" y="22"/>
                      </a:lnTo>
                      <a:lnTo>
                        <a:pt x="14" y="18"/>
                      </a:lnTo>
                      <a:lnTo>
                        <a:pt x="14" y="15"/>
                      </a:lnTo>
                      <a:lnTo>
                        <a:pt x="22" y="7"/>
                      </a:lnTo>
                      <a:lnTo>
                        <a:pt x="25" y="7"/>
                      </a:lnTo>
                      <a:lnTo>
                        <a:pt x="25" y="0"/>
                      </a:lnTo>
                      <a:lnTo>
                        <a:pt x="18" y="4"/>
                      </a:lnTo>
                      <a:lnTo>
                        <a:pt x="14" y="4"/>
                      </a:lnTo>
                      <a:lnTo>
                        <a:pt x="14" y="7"/>
                      </a:lnTo>
                      <a:lnTo>
                        <a:pt x="7" y="15"/>
                      </a:lnTo>
                      <a:lnTo>
                        <a:pt x="4" y="15"/>
                      </a:lnTo>
                      <a:lnTo>
                        <a:pt x="4" y="18"/>
                      </a:lnTo>
                      <a:lnTo>
                        <a:pt x="0" y="18"/>
                      </a:lnTo>
                      <a:lnTo>
                        <a:pt x="4" y="2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8" name="Freeform 39"/>
                <p:cNvSpPr>
                  <a:spLocks/>
                </p:cNvSpPr>
                <p:nvPr/>
              </p:nvSpPr>
              <p:spPr bwMode="auto">
                <a:xfrm>
                  <a:off x="3648" y="2698"/>
                  <a:ext cx="76" cy="29"/>
                </a:xfrm>
                <a:custGeom>
                  <a:avLst/>
                  <a:gdLst>
                    <a:gd name="T0" fmla="*/ 0 w 76"/>
                    <a:gd name="T1" fmla="*/ 29 h 29"/>
                    <a:gd name="T2" fmla="*/ 21 w 76"/>
                    <a:gd name="T3" fmla="*/ 29 h 29"/>
                    <a:gd name="T4" fmla="*/ 32 w 76"/>
                    <a:gd name="T5" fmla="*/ 25 h 29"/>
                    <a:gd name="T6" fmla="*/ 39 w 76"/>
                    <a:gd name="T7" fmla="*/ 25 h 29"/>
                    <a:gd name="T8" fmla="*/ 50 w 76"/>
                    <a:gd name="T9" fmla="*/ 22 h 29"/>
                    <a:gd name="T10" fmla="*/ 57 w 76"/>
                    <a:gd name="T11" fmla="*/ 15 h 29"/>
                    <a:gd name="T12" fmla="*/ 65 w 76"/>
                    <a:gd name="T13" fmla="*/ 11 h 29"/>
                    <a:gd name="T14" fmla="*/ 76 w 76"/>
                    <a:gd name="T15" fmla="*/ 7 h 29"/>
                    <a:gd name="T16" fmla="*/ 72 w 76"/>
                    <a:gd name="T17" fmla="*/ 0 h 29"/>
                    <a:gd name="T18" fmla="*/ 65 w 76"/>
                    <a:gd name="T19" fmla="*/ 4 h 29"/>
                    <a:gd name="T20" fmla="*/ 54 w 76"/>
                    <a:gd name="T21" fmla="*/ 7 h 29"/>
                    <a:gd name="T22" fmla="*/ 47 w 76"/>
                    <a:gd name="T23" fmla="*/ 15 h 29"/>
                    <a:gd name="T24" fmla="*/ 36 w 76"/>
                    <a:gd name="T25" fmla="*/ 18 h 29"/>
                    <a:gd name="T26" fmla="*/ 29 w 76"/>
                    <a:gd name="T27" fmla="*/ 22 h 29"/>
                    <a:gd name="T28" fmla="*/ 21 w 76"/>
                    <a:gd name="T29" fmla="*/ 22 h 29"/>
                    <a:gd name="T30" fmla="*/ 11 w 76"/>
                    <a:gd name="T31" fmla="*/ 25 h 29"/>
                    <a:gd name="T32" fmla="*/ 0 w 76"/>
                    <a:gd name="T33" fmla="*/ 25 h 29"/>
                    <a:gd name="T34" fmla="*/ 3 w 76"/>
                    <a:gd name="T35" fmla="*/ 25 h 29"/>
                    <a:gd name="T36" fmla="*/ 0 w 76"/>
                    <a:gd name="T37" fmla="*/ 29 h 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6"/>
                    <a:gd name="T58" fmla="*/ 0 h 29"/>
                    <a:gd name="T59" fmla="*/ 76 w 76"/>
                    <a:gd name="T60" fmla="*/ 29 h 2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6" h="29">
                      <a:moveTo>
                        <a:pt x="0" y="29"/>
                      </a:moveTo>
                      <a:lnTo>
                        <a:pt x="21" y="29"/>
                      </a:lnTo>
                      <a:lnTo>
                        <a:pt x="32" y="25"/>
                      </a:lnTo>
                      <a:lnTo>
                        <a:pt x="39" y="25"/>
                      </a:lnTo>
                      <a:lnTo>
                        <a:pt x="50" y="22"/>
                      </a:lnTo>
                      <a:lnTo>
                        <a:pt x="57" y="15"/>
                      </a:lnTo>
                      <a:lnTo>
                        <a:pt x="65" y="11"/>
                      </a:lnTo>
                      <a:lnTo>
                        <a:pt x="76" y="7"/>
                      </a:lnTo>
                      <a:lnTo>
                        <a:pt x="72" y="0"/>
                      </a:lnTo>
                      <a:lnTo>
                        <a:pt x="65" y="4"/>
                      </a:lnTo>
                      <a:lnTo>
                        <a:pt x="54" y="7"/>
                      </a:lnTo>
                      <a:lnTo>
                        <a:pt x="47" y="15"/>
                      </a:lnTo>
                      <a:lnTo>
                        <a:pt x="36" y="18"/>
                      </a:lnTo>
                      <a:lnTo>
                        <a:pt x="29" y="22"/>
                      </a:lnTo>
                      <a:lnTo>
                        <a:pt x="21" y="22"/>
                      </a:lnTo>
                      <a:lnTo>
                        <a:pt x="11" y="25"/>
                      </a:lnTo>
                      <a:lnTo>
                        <a:pt x="0" y="25"/>
                      </a:lnTo>
                      <a:lnTo>
                        <a:pt x="3" y="25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9" name="Freeform 40"/>
                <p:cNvSpPr>
                  <a:spLocks/>
                </p:cNvSpPr>
                <p:nvPr/>
              </p:nvSpPr>
              <p:spPr bwMode="auto">
                <a:xfrm>
                  <a:off x="3601" y="2698"/>
                  <a:ext cx="50" cy="29"/>
                </a:xfrm>
                <a:custGeom>
                  <a:avLst/>
                  <a:gdLst>
                    <a:gd name="T0" fmla="*/ 0 w 50"/>
                    <a:gd name="T1" fmla="*/ 7 h 29"/>
                    <a:gd name="T2" fmla="*/ 7 w 50"/>
                    <a:gd name="T3" fmla="*/ 7 h 29"/>
                    <a:gd name="T4" fmla="*/ 14 w 50"/>
                    <a:gd name="T5" fmla="*/ 11 h 29"/>
                    <a:gd name="T6" fmla="*/ 18 w 50"/>
                    <a:gd name="T7" fmla="*/ 11 h 29"/>
                    <a:gd name="T8" fmla="*/ 25 w 50"/>
                    <a:gd name="T9" fmla="*/ 15 h 29"/>
                    <a:gd name="T10" fmla="*/ 32 w 50"/>
                    <a:gd name="T11" fmla="*/ 18 h 29"/>
                    <a:gd name="T12" fmla="*/ 40 w 50"/>
                    <a:gd name="T13" fmla="*/ 25 h 29"/>
                    <a:gd name="T14" fmla="*/ 47 w 50"/>
                    <a:gd name="T15" fmla="*/ 29 h 29"/>
                    <a:gd name="T16" fmla="*/ 50 w 50"/>
                    <a:gd name="T17" fmla="*/ 25 h 29"/>
                    <a:gd name="T18" fmla="*/ 47 w 50"/>
                    <a:gd name="T19" fmla="*/ 18 h 29"/>
                    <a:gd name="T20" fmla="*/ 40 w 50"/>
                    <a:gd name="T21" fmla="*/ 15 h 29"/>
                    <a:gd name="T22" fmla="*/ 36 w 50"/>
                    <a:gd name="T23" fmla="*/ 11 h 29"/>
                    <a:gd name="T24" fmla="*/ 29 w 50"/>
                    <a:gd name="T25" fmla="*/ 7 h 29"/>
                    <a:gd name="T26" fmla="*/ 22 w 50"/>
                    <a:gd name="T27" fmla="*/ 4 h 29"/>
                    <a:gd name="T28" fmla="*/ 11 w 50"/>
                    <a:gd name="T29" fmla="*/ 4 h 29"/>
                    <a:gd name="T30" fmla="*/ 4 w 50"/>
                    <a:gd name="T31" fmla="*/ 0 h 29"/>
                    <a:gd name="T32" fmla="*/ 7 w 50"/>
                    <a:gd name="T33" fmla="*/ 4 h 29"/>
                    <a:gd name="T34" fmla="*/ 0 w 50"/>
                    <a:gd name="T35" fmla="*/ 7 h 29"/>
                    <a:gd name="T36" fmla="*/ 4 w 50"/>
                    <a:gd name="T37" fmla="*/ 7 h 29"/>
                    <a:gd name="T38" fmla="*/ 0 w 50"/>
                    <a:gd name="T39" fmla="*/ 7 h 2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0"/>
                    <a:gd name="T61" fmla="*/ 0 h 29"/>
                    <a:gd name="T62" fmla="*/ 50 w 50"/>
                    <a:gd name="T63" fmla="*/ 29 h 2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0" h="29">
                      <a:moveTo>
                        <a:pt x="0" y="7"/>
                      </a:moveTo>
                      <a:lnTo>
                        <a:pt x="7" y="7"/>
                      </a:lnTo>
                      <a:lnTo>
                        <a:pt x="14" y="11"/>
                      </a:lnTo>
                      <a:lnTo>
                        <a:pt x="18" y="11"/>
                      </a:lnTo>
                      <a:lnTo>
                        <a:pt x="25" y="15"/>
                      </a:lnTo>
                      <a:lnTo>
                        <a:pt x="32" y="18"/>
                      </a:lnTo>
                      <a:lnTo>
                        <a:pt x="40" y="25"/>
                      </a:lnTo>
                      <a:lnTo>
                        <a:pt x="47" y="29"/>
                      </a:lnTo>
                      <a:lnTo>
                        <a:pt x="50" y="25"/>
                      </a:lnTo>
                      <a:lnTo>
                        <a:pt x="47" y="18"/>
                      </a:lnTo>
                      <a:lnTo>
                        <a:pt x="40" y="15"/>
                      </a:lnTo>
                      <a:lnTo>
                        <a:pt x="36" y="11"/>
                      </a:lnTo>
                      <a:lnTo>
                        <a:pt x="29" y="7"/>
                      </a:lnTo>
                      <a:lnTo>
                        <a:pt x="22" y="4"/>
                      </a:lnTo>
                      <a:lnTo>
                        <a:pt x="11" y="4"/>
                      </a:lnTo>
                      <a:lnTo>
                        <a:pt x="4" y="0"/>
                      </a:lnTo>
                      <a:lnTo>
                        <a:pt x="7" y="4"/>
                      </a:lnTo>
                      <a:lnTo>
                        <a:pt x="0" y="7"/>
                      </a:lnTo>
                      <a:lnTo>
                        <a:pt x="4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0" name="Freeform 41"/>
                <p:cNvSpPr>
                  <a:spLocks/>
                </p:cNvSpPr>
                <p:nvPr/>
              </p:nvSpPr>
              <p:spPr bwMode="auto">
                <a:xfrm>
                  <a:off x="3583" y="2669"/>
                  <a:ext cx="25" cy="36"/>
                </a:xfrm>
                <a:custGeom>
                  <a:avLst/>
                  <a:gdLst>
                    <a:gd name="T0" fmla="*/ 0 w 25"/>
                    <a:gd name="T1" fmla="*/ 8 h 36"/>
                    <a:gd name="T2" fmla="*/ 7 w 25"/>
                    <a:gd name="T3" fmla="*/ 15 h 36"/>
                    <a:gd name="T4" fmla="*/ 7 w 25"/>
                    <a:gd name="T5" fmla="*/ 18 h 36"/>
                    <a:gd name="T6" fmla="*/ 14 w 25"/>
                    <a:gd name="T7" fmla="*/ 26 h 36"/>
                    <a:gd name="T8" fmla="*/ 14 w 25"/>
                    <a:gd name="T9" fmla="*/ 33 h 36"/>
                    <a:gd name="T10" fmla="*/ 18 w 25"/>
                    <a:gd name="T11" fmla="*/ 36 h 36"/>
                    <a:gd name="T12" fmla="*/ 25 w 25"/>
                    <a:gd name="T13" fmla="*/ 33 h 36"/>
                    <a:gd name="T14" fmla="*/ 18 w 25"/>
                    <a:gd name="T15" fmla="*/ 26 h 36"/>
                    <a:gd name="T16" fmla="*/ 18 w 25"/>
                    <a:gd name="T17" fmla="*/ 15 h 36"/>
                    <a:gd name="T18" fmla="*/ 7 w 25"/>
                    <a:gd name="T19" fmla="*/ 4 h 36"/>
                    <a:gd name="T20" fmla="*/ 0 w 25"/>
                    <a:gd name="T21" fmla="*/ 0 h 36"/>
                    <a:gd name="T22" fmla="*/ 0 w 25"/>
                    <a:gd name="T23" fmla="*/ 8 h 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"/>
                    <a:gd name="T37" fmla="*/ 0 h 36"/>
                    <a:gd name="T38" fmla="*/ 25 w 25"/>
                    <a:gd name="T39" fmla="*/ 36 h 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" h="36">
                      <a:moveTo>
                        <a:pt x="0" y="8"/>
                      </a:moveTo>
                      <a:lnTo>
                        <a:pt x="7" y="15"/>
                      </a:lnTo>
                      <a:lnTo>
                        <a:pt x="7" y="18"/>
                      </a:lnTo>
                      <a:lnTo>
                        <a:pt x="14" y="26"/>
                      </a:lnTo>
                      <a:lnTo>
                        <a:pt x="14" y="33"/>
                      </a:lnTo>
                      <a:lnTo>
                        <a:pt x="18" y="36"/>
                      </a:lnTo>
                      <a:lnTo>
                        <a:pt x="25" y="33"/>
                      </a:lnTo>
                      <a:lnTo>
                        <a:pt x="18" y="26"/>
                      </a:lnTo>
                      <a:lnTo>
                        <a:pt x="18" y="15"/>
                      </a:lnTo>
                      <a:lnTo>
                        <a:pt x="7" y="4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1" name="Freeform 42"/>
                <p:cNvSpPr>
                  <a:spLocks/>
                </p:cNvSpPr>
                <p:nvPr/>
              </p:nvSpPr>
              <p:spPr bwMode="auto">
                <a:xfrm>
                  <a:off x="3536" y="2669"/>
                  <a:ext cx="47" cy="44"/>
                </a:xfrm>
                <a:custGeom>
                  <a:avLst/>
                  <a:gdLst>
                    <a:gd name="T0" fmla="*/ 4 w 47"/>
                    <a:gd name="T1" fmla="*/ 40 h 44"/>
                    <a:gd name="T2" fmla="*/ 4 w 47"/>
                    <a:gd name="T3" fmla="*/ 44 h 44"/>
                    <a:gd name="T4" fmla="*/ 11 w 47"/>
                    <a:gd name="T5" fmla="*/ 36 h 44"/>
                    <a:gd name="T6" fmla="*/ 18 w 47"/>
                    <a:gd name="T7" fmla="*/ 33 h 44"/>
                    <a:gd name="T8" fmla="*/ 22 w 47"/>
                    <a:gd name="T9" fmla="*/ 26 h 44"/>
                    <a:gd name="T10" fmla="*/ 25 w 47"/>
                    <a:gd name="T11" fmla="*/ 18 h 44"/>
                    <a:gd name="T12" fmla="*/ 33 w 47"/>
                    <a:gd name="T13" fmla="*/ 15 h 44"/>
                    <a:gd name="T14" fmla="*/ 40 w 47"/>
                    <a:gd name="T15" fmla="*/ 8 h 44"/>
                    <a:gd name="T16" fmla="*/ 47 w 47"/>
                    <a:gd name="T17" fmla="*/ 8 h 44"/>
                    <a:gd name="T18" fmla="*/ 47 w 47"/>
                    <a:gd name="T19" fmla="*/ 0 h 44"/>
                    <a:gd name="T20" fmla="*/ 40 w 47"/>
                    <a:gd name="T21" fmla="*/ 0 h 44"/>
                    <a:gd name="T22" fmla="*/ 33 w 47"/>
                    <a:gd name="T23" fmla="*/ 4 h 44"/>
                    <a:gd name="T24" fmla="*/ 22 w 47"/>
                    <a:gd name="T25" fmla="*/ 15 h 44"/>
                    <a:gd name="T26" fmla="*/ 18 w 47"/>
                    <a:gd name="T27" fmla="*/ 22 h 44"/>
                    <a:gd name="T28" fmla="*/ 11 w 47"/>
                    <a:gd name="T29" fmla="*/ 26 h 44"/>
                    <a:gd name="T30" fmla="*/ 7 w 47"/>
                    <a:gd name="T31" fmla="*/ 33 h 44"/>
                    <a:gd name="T32" fmla="*/ 4 w 47"/>
                    <a:gd name="T33" fmla="*/ 33 h 44"/>
                    <a:gd name="T34" fmla="*/ 0 w 47"/>
                    <a:gd name="T35" fmla="*/ 36 h 44"/>
                    <a:gd name="T36" fmla="*/ 4 w 47"/>
                    <a:gd name="T37" fmla="*/ 33 h 44"/>
                    <a:gd name="T38" fmla="*/ 0 w 47"/>
                    <a:gd name="T39" fmla="*/ 36 h 44"/>
                    <a:gd name="T40" fmla="*/ 4 w 47"/>
                    <a:gd name="T41" fmla="*/ 40 h 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7"/>
                    <a:gd name="T64" fmla="*/ 0 h 44"/>
                    <a:gd name="T65" fmla="*/ 47 w 47"/>
                    <a:gd name="T66" fmla="*/ 44 h 4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7" h="44">
                      <a:moveTo>
                        <a:pt x="4" y="40"/>
                      </a:moveTo>
                      <a:lnTo>
                        <a:pt x="4" y="44"/>
                      </a:lnTo>
                      <a:lnTo>
                        <a:pt x="11" y="36"/>
                      </a:lnTo>
                      <a:lnTo>
                        <a:pt x="18" y="33"/>
                      </a:lnTo>
                      <a:lnTo>
                        <a:pt x="22" y="26"/>
                      </a:lnTo>
                      <a:lnTo>
                        <a:pt x="25" y="18"/>
                      </a:lnTo>
                      <a:lnTo>
                        <a:pt x="33" y="15"/>
                      </a:lnTo>
                      <a:lnTo>
                        <a:pt x="40" y="8"/>
                      </a:lnTo>
                      <a:lnTo>
                        <a:pt x="47" y="8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3" y="4"/>
                      </a:lnTo>
                      <a:lnTo>
                        <a:pt x="22" y="15"/>
                      </a:lnTo>
                      <a:lnTo>
                        <a:pt x="18" y="22"/>
                      </a:lnTo>
                      <a:lnTo>
                        <a:pt x="11" y="26"/>
                      </a:lnTo>
                      <a:lnTo>
                        <a:pt x="7" y="33"/>
                      </a:lnTo>
                      <a:lnTo>
                        <a:pt x="4" y="33"/>
                      </a:lnTo>
                      <a:lnTo>
                        <a:pt x="0" y="36"/>
                      </a:lnTo>
                      <a:lnTo>
                        <a:pt x="4" y="33"/>
                      </a:lnTo>
                      <a:lnTo>
                        <a:pt x="0" y="36"/>
                      </a:lnTo>
                      <a:lnTo>
                        <a:pt x="4" y="4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2" name="Freeform 43"/>
                <p:cNvSpPr>
                  <a:spLocks/>
                </p:cNvSpPr>
                <p:nvPr/>
              </p:nvSpPr>
              <p:spPr bwMode="auto">
                <a:xfrm>
                  <a:off x="3482" y="2695"/>
                  <a:ext cx="58" cy="21"/>
                </a:xfrm>
                <a:custGeom>
                  <a:avLst/>
                  <a:gdLst>
                    <a:gd name="T0" fmla="*/ 4 w 58"/>
                    <a:gd name="T1" fmla="*/ 7 h 21"/>
                    <a:gd name="T2" fmla="*/ 0 w 58"/>
                    <a:gd name="T3" fmla="*/ 7 h 21"/>
                    <a:gd name="T4" fmla="*/ 7 w 58"/>
                    <a:gd name="T5" fmla="*/ 7 h 21"/>
                    <a:gd name="T6" fmla="*/ 14 w 58"/>
                    <a:gd name="T7" fmla="*/ 10 h 21"/>
                    <a:gd name="T8" fmla="*/ 22 w 58"/>
                    <a:gd name="T9" fmla="*/ 14 h 21"/>
                    <a:gd name="T10" fmla="*/ 29 w 58"/>
                    <a:gd name="T11" fmla="*/ 18 h 21"/>
                    <a:gd name="T12" fmla="*/ 36 w 58"/>
                    <a:gd name="T13" fmla="*/ 21 h 21"/>
                    <a:gd name="T14" fmla="*/ 50 w 58"/>
                    <a:gd name="T15" fmla="*/ 21 h 21"/>
                    <a:gd name="T16" fmla="*/ 58 w 58"/>
                    <a:gd name="T17" fmla="*/ 14 h 21"/>
                    <a:gd name="T18" fmla="*/ 54 w 58"/>
                    <a:gd name="T19" fmla="*/ 10 h 21"/>
                    <a:gd name="T20" fmla="*/ 50 w 58"/>
                    <a:gd name="T21" fmla="*/ 10 h 21"/>
                    <a:gd name="T22" fmla="*/ 43 w 58"/>
                    <a:gd name="T23" fmla="*/ 14 h 21"/>
                    <a:gd name="T24" fmla="*/ 36 w 58"/>
                    <a:gd name="T25" fmla="*/ 14 h 21"/>
                    <a:gd name="T26" fmla="*/ 29 w 58"/>
                    <a:gd name="T27" fmla="*/ 10 h 21"/>
                    <a:gd name="T28" fmla="*/ 22 w 58"/>
                    <a:gd name="T29" fmla="*/ 7 h 21"/>
                    <a:gd name="T30" fmla="*/ 18 w 58"/>
                    <a:gd name="T31" fmla="*/ 7 h 21"/>
                    <a:gd name="T32" fmla="*/ 11 w 58"/>
                    <a:gd name="T33" fmla="*/ 3 h 21"/>
                    <a:gd name="T34" fmla="*/ 4 w 58"/>
                    <a:gd name="T35" fmla="*/ 0 h 21"/>
                    <a:gd name="T36" fmla="*/ 4 w 58"/>
                    <a:gd name="T37" fmla="*/ 7 h 2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8"/>
                    <a:gd name="T58" fmla="*/ 0 h 21"/>
                    <a:gd name="T59" fmla="*/ 58 w 58"/>
                    <a:gd name="T60" fmla="*/ 21 h 2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8" h="21">
                      <a:moveTo>
                        <a:pt x="4" y="7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29" y="18"/>
                      </a:lnTo>
                      <a:lnTo>
                        <a:pt x="36" y="21"/>
                      </a:lnTo>
                      <a:lnTo>
                        <a:pt x="50" y="21"/>
                      </a:lnTo>
                      <a:lnTo>
                        <a:pt x="58" y="14"/>
                      </a:lnTo>
                      <a:lnTo>
                        <a:pt x="54" y="10"/>
                      </a:lnTo>
                      <a:lnTo>
                        <a:pt x="50" y="10"/>
                      </a:lnTo>
                      <a:lnTo>
                        <a:pt x="43" y="14"/>
                      </a:lnTo>
                      <a:lnTo>
                        <a:pt x="36" y="14"/>
                      </a:lnTo>
                      <a:lnTo>
                        <a:pt x="29" y="10"/>
                      </a:lnTo>
                      <a:lnTo>
                        <a:pt x="22" y="7"/>
                      </a:lnTo>
                      <a:lnTo>
                        <a:pt x="18" y="7"/>
                      </a:lnTo>
                      <a:lnTo>
                        <a:pt x="11" y="3"/>
                      </a:lnTo>
                      <a:lnTo>
                        <a:pt x="4" y="0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3" name="Freeform 44"/>
                <p:cNvSpPr>
                  <a:spLocks/>
                </p:cNvSpPr>
                <p:nvPr/>
              </p:nvSpPr>
              <p:spPr bwMode="auto">
                <a:xfrm>
                  <a:off x="3446" y="2695"/>
                  <a:ext cx="40" cy="7"/>
                </a:xfrm>
                <a:custGeom>
                  <a:avLst/>
                  <a:gdLst>
                    <a:gd name="T0" fmla="*/ 0 w 40"/>
                    <a:gd name="T1" fmla="*/ 3 h 7"/>
                    <a:gd name="T2" fmla="*/ 4 w 40"/>
                    <a:gd name="T3" fmla="*/ 7 h 7"/>
                    <a:gd name="T4" fmla="*/ 40 w 40"/>
                    <a:gd name="T5" fmla="*/ 7 h 7"/>
                    <a:gd name="T6" fmla="*/ 40 w 40"/>
                    <a:gd name="T7" fmla="*/ 0 h 7"/>
                    <a:gd name="T8" fmla="*/ 25 w 40"/>
                    <a:gd name="T9" fmla="*/ 0 h 7"/>
                    <a:gd name="T10" fmla="*/ 22 w 40"/>
                    <a:gd name="T11" fmla="*/ 3 h 7"/>
                    <a:gd name="T12" fmla="*/ 18 w 40"/>
                    <a:gd name="T13" fmla="*/ 3 h 7"/>
                    <a:gd name="T14" fmla="*/ 14 w 40"/>
                    <a:gd name="T15" fmla="*/ 0 h 7"/>
                    <a:gd name="T16" fmla="*/ 7 w 40"/>
                    <a:gd name="T17" fmla="*/ 0 h 7"/>
                    <a:gd name="T18" fmla="*/ 0 w 40"/>
                    <a:gd name="T19" fmla="*/ 3 h 7"/>
                    <a:gd name="T20" fmla="*/ 4 w 40"/>
                    <a:gd name="T21" fmla="*/ 3 h 7"/>
                    <a:gd name="T22" fmla="*/ 4 w 40"/>
                    <a:gd name="T23" fmla="*/ 7 h 7"/>
                    <a:gd name="T24" fmla="*/ 0 w 40"/>
                    <a:gd name="T25" fmla="*/ 3 h 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"/>
                    <a:gd name="T40" fmla="*/ 0 h 7"/>
                    <a:gd name="T41" fmla="*/ 40 w 40"/>
                    <a:gd name="T42" fmla="*/ 7 h 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" h="7">
                      <a:moveTo>
                        <a:pt x="0" y="3"/>
                      </a:moveTo>
                      <a:lnTo>
                        <a:pt x="4" y="7"/>
                      </a:lnTo>
                      <a:lnTo>
                        <a:pt x="40" y="7"/>
                      </a:lnTo>
                      <a:lnTo>
                        <a:pt x="40" y="0"/>
                      </a:lnTo>
                      <a:lnTo>
                        <a:pt x="25" y="0"/>
                      </a:lnTo>
                      <a:lnTo>
                        <a:pt x="22" y="3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4" y="3"/>
                      </a:lnTo>
                      <a:lnTo>
                        <a:pt x="4" y="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4" name="Freeform 45"/>
                <p:cNvSpPr>
                  <a:spLocks/>
                </p:cNvSpPr>
                <p:nvPr/>
              </p:nvSpPr>
              <p:spPr bwMode="auto">
                <a:xfrm>
                  <a:off x="3424" y="2666"/>
                  <a:ext cx="29" cy="32"/>
                </a:xfrm>
                <a:custGeom>
                  <a:avLst/>
                  <a:gdLst>
                    <a:gd name="T0" fmla="*/ 4 w 29"/>
                    <a:gd name="T1" fmla="*/ 7 h 32"/>
                    <a:gd name="T2" fmla="*/ 0 w 29"/>
                    <a:gd name="T3" fmla="*/ 7 h 32"/>
                    <a:gd name="T4" fmla="*/ 4 w 29"/>
                    <a:gd name="T5" fmla="*/ 11 h 32"/>
                    <a:gd name="T6" fmla="*/ 8 w 29"/>
                    <a:gd name="T7" fmla="*/ 11 h 32"/>
                    <a:gd name="T8" fmla="*/ 15 w 29"/>
                    <a:gd name="T9" fmla="*/ 18 h 32"/>
                    <a:gd name="T10" fmla="*/ 15 w 29"/>
                    <a:gd name="T11" fmla="*/ 21 h 32"/>
                    <a:gd name="T12" fmla="*/ 18 w 29"/>
                    <a:gd name="T13" fmla="*/ 25 h 32"/>
                    <a:gd name="T14" fmla="*/ 18 w 29"/>
                    <a:gd name="T15" fmla="*/ 29 h 32"/>
                    <a:gd name="T16" fmla="*/ 22 w 29"/>
                    <a:gd name="T17" fmla="*/ 32 h 32"/>
                    <a:gd name="T18" fmla="*/ 29 w 29"/>
                    <a:gd name="T19" fmla="*/ 29 h 32"/>
                    <a:gd name="T20" fmla="*/ 26 w 29"/>
                    <a:gd name="T21" fmla="*/ 25 h 32"/>
                    <a:gd name="T22" fmla="*/ 26 w 29"/>
                    <a:gd name="T23" fmla="*/ 21 h 32"/>
                    <a:gd name="T24" fmla="*/ 15 w 29"/>
                    <a:gd name="T25" fmla="*/ 11 h 32"/>
                    <a:gd name="T26" fmla="*/ 15 w 29"/>
                    <a:gd name="T27" fmla="*/ 7 h 32"/>
                    <a:gd name="T28" fmla="*/ 8 w 29"/>
                    <a:gd name="T29" fmla="*/ 3 h 32"/>
                    <a:gd name="T30" fmla="*/ 4 w 29"/>
                    <a:gd name="T31" fmla="*/ 0 h 32"/>
                    <a:gd name="T32" fmla="*/ 4 w 29"/>
                    <a:gd name="T33" fmla="*/ 7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2"/>
                    <a:gd name="T53" fmla="*/ 29 w 29"/>
                    <a:gd name="T54" fmla="*/ 32 h 3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2">
                      <a:moveTo>
                        <a:pt x="4" y="7"/>
                      </a:moveTo>
                      <a:lnTo>
                        <a:pt x="0" y="7"/>
                      </a:lnTo>
                      <a:lnTo>
                        <a:pt x="4" y="11"/>
                      </a:lnTo>
                      <a:lnTo>
                        <a:pt x="8" y="11"/>
                      </a:lnTo>
                      <a:lnTo>
                        <a:pt x="15" y="18"/>
                      </a:lnTo>
                      <a:lnTo>
                        <a:pt x="15" y="21"/>
                      </a:lnTo>
                      <a:lnTo>
                        <a:pt x="18" y="25"/>
                      </a:lnTo>
                      <a:lnTo>
                        <a:pt x="18" y="29"/>
                      </a:lnTo>
                      <a:lnTo>
                        <a:pt x="22" y="32"/>
                      </a:lnTo>
                      <a:lnTo>
                        <a:pt x="29" y="29"/>
                      </a:lnTo>
                      <a:lnTo>
                        <a:pt x="26" y="25"/>
                      </a:lnTo>
                      <a:lnTo>
                        <a:pt x="26" y="21"/>
                      </a:lnTo>
                      <a:lnTo>
                        <a:pt x="15" y="11"/>
                      </a:lnTo>
                      <a:lnTo>
                        <a:pt x="15" y="7"/>
                      </a:lnTo>
                      <a:lnTo>
                        <a:pt x="8" y="3"/>
                      </a:lnTo>
                      <a:lnTo>
                        <a:pt x="4" y="0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5" name="Freeform 46"/>
                <p:cNvSpPr>
                  <a:spLocks/>
                </p:cNvSpPr>
                <p:nvPr/>
              </p:nvSpPr>
              <p:spPr bwMode="auto">
                <a:xfrm>
                  <a:off x="3392" y="2666"/>
                  <a:ext cx="36" cy="36"/>
                </a:xfrm>
                <a:custGeom>
                  <a:avLst/>
                  <a:gdLst>
                    <a:gd name="T0" fmla="*/ 4 w 36"/>
                    <a:gd name="T1" fmla="*/ 36 h 36"/>
                    <a:gd name="T2" fmla="*/ 7 w 36"/>
                    <a:gd name="T3" fmla="*/ 32 h 36"/>
                    <a:gd name="T4" fmla="*/ 11 w 36"/>
                    <a:gd name="T5" fmla="*/ 25 h 36"/>
                    <a:gd name="T6" fmla="*/ 14 w 36"/>
                    <a:gd name="T7" fmla="*/ 21 h 36"/>
                    <a:gd name="T8" fmla="*/ 14 w 36"/>
                    <a:gd name="T9" fmla="*/ 14 h 36"/>
                    <a:gd name="T10" fmla="*/ 22 w 36"/>
                    <a:gd name="T11" fmla="*/ 11 h 36"/>
                    <a:gd name="T12" fmla="*/ 25 w 36"/>
                    <a:gd name="T13" fmla="*/ 7 h 36"/>
                    <a:gd name="T14" fmla="*/ 36 w 36"/>
                    <a:gd name="T15" fmla="*/ 7 h 36"/>
                    <a:gd name="T16" fmla="*/ 36 w 36"/>
                    <a:gd name="T17" fmla="*/ 0 h 36"/>
                    <a:gd name="T18" fmla="*/ 22 w 36"/>
                    <a:gd name="T19" fmla="*/ 0 h 36"/>
                    <a:gd name="T20" fmla="*/ 11 w 36"/>
                    <a:gd name="T21" fmla="*/ 11 h 36"/>
                    <a:gd name="T22" fmla="*/ 7 w 36"/>
                    <a:gd name="T23" fmla="*/ 18 h 36"/>
                    <a:gd name="T24" fmla="*/ 4 w 36"/>
                    <a:gd name="T25" fmla="*/ 21 h 36"/>
                    <a:gd name="T26" fmla="*/ 0 w 36"/>
                    <a:gd name="T27" fmla="*/ 29 h 36"/>
                    <a:gd name="T28" fmla="*/ 0 w 36"/>
                    <a:gd name="T29" fmla="*/ 32 h 36"/>
                    <a:gd name="T30" fmla="*/ 4 w 36"/>
                    <a:gd name="T31" fmla="*/ 36 h 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6"/>
                    <a:gd name="T49" fmla="*/ 0 h 36"/>
                    <a:gd name="T50" fmla="*/ 36 w 36"/>
                    <a:gd name="T51" fmla="*/ 36 h 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6" h="36">
                      <a:moveTo>
                        <a:pt x="4" y="36"/>
                      </a:moveTo>
                      <a:lnTo>
                        <a:pt x="7" y="32"/>
                      </a:lnTo>
                      <a:lnTo>
                        <a:pt x="11" y="25"/>
                      </a:lnTo>
                      <a:lnTo>
                        <a:pt x="14" y="21"/>
                      </a:lnTo>
                      <a:lnTo>
                        <a:pt x="14" y="14"/>
                      </a:lnTo>
                      <a:lnTo>
                        <a:pt x="22" y="11"/>
                      </a:lnTo>
                      <a:lnTo>
                        <a:pt x="25" y="7"/>
                      </a:lnTo>
                      <a:lnTo>
                        <a:pt x="36" y="7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11" y="11"/>
                      </a:lnTo>
                      <a:lnTo>
                        <a:pt x="7" y="18"/>
                      </a:lnTo>
                      <a:lnTo>
                        <a:pt x="4" y="21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4" y="3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6" name="Freeform 47"/>
                <p:cNvSpPr>
                  <a:spLocks/>
                </p:cNvSpPr>
                <p:nvPr/>
              </p:nvSpPr>
              <p:spPr bwMode="auto">
                <a:xfrm>
                  <a:off x="3359" y="2698"/>
                  <a:ext cx="37" cy="25"/>
                </a:xfrm>
                <a:custGeom>
                  <a:avLst/>
                  <a:gdLst>
                    <a:gd name="T0" fmla="*/ 8 w 37"/>
                    <a:gd name="T1" fmla="*/ 25 h 25"/>
                    <a:gd name="T2" fmla="*/ 37 w 37"/>
                    <a:gd name="T3" fmla="*/ 4 h 25"/>
                    <a:gd name="T4" fmla="*/ 33 w 37"/>
                    <a:gd name="T5" fmla="*/ 0 h 25"/>
                    <a:gd name="T6" fmla="*/ 4 w 37"/>
                    <a:gd name="T7" fmla="*/ 22 h 25"/>
                    <a:gd name="T8" fmla="*/ 4 w 37"/>
                    <a:gd name="T9" fmla="*/ 25 h 25"/>
                    <a:gd name="T10" fmla="*/ 4 w 37"/>
                    <a:gd name="T11" fmla="*/ 22 h 25"/>
                    <a:gd name="T12" fmla="*/ 0 w 37"/>
                    <a:gd name="T13" fmla="*/ 25 h 25"/>
                    <a:gd name="T14" fmla="*/ 8 w 37"/>
                    <a:gd name="T15" fmla="*/ 2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7"/>
                    <a:gd name="T25" fmla="*/ 0 h 25"/>
                    <a:gd name="T26" fmla="*/ 37 w 3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7" h="25">
                      <a:moveTo>
                        <a:pt x="8" y="25"/>
                      </a:moveTo>
                      <a:lnTo>
                        <a:pt x="37" y="4"/>
                      </a:lnTo>
                      <a:lnTo>
                        <a:pt x="33" y="0"/>
                      </a:lnTo>
                      <a:lnTo>
                        <a:pt x="4" y="22"/>
                      </a:lnTo>
                      <a:lnTo>
                        <a:pt x="4" y="25"/>
                      </a:lnTo>
                      <a:lnTo>
                        <a:pt x="4" y="22"/>
                      </a:lnTo>
                      <a:lnTo>
                        <a:pt x="0" y="25"/>
                      </a:lnTo>
                      <a:lnTo>
                        <a:pt x="8" y="2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7" name="Freeform 48"/>
                <p:cNvSpPr>
                  <a:spLocks/>
                </p:cNvSpPr>
                <p:nvPr/>
              </p:nvSpPr>
              <p:spPr bwMode="auto">
                <a:xfrm>
                  <a:off x="3356" y="2723"/>
                  <a:ext cx="11" cy="29"/>
                </a:xfrm>
                <a:custGeom>
                  <a:avLst/>
                  <a:gdLst>
                    <a:gd name="T0" fmla="*/ 7 w 11"/>
                    <a:gd name="T1" fmla="*/ 29 h 29"/>
                    <a:gd name="T2" fmla="*/ 11 w 11"/>
                    <a:gd name="T3" fmla="*/ 22 h 29"/>
                    <a:gd name="T4" fmla="*/ 11 w 11"/>
                    <a:gd name="T5" fmla="*/ 0 h 29"/>
                    <a:gd name="T6" fmla="*/ 7 w 11"/>
                    <a:gd name="T7" fmla="*/ 0 h 29"/>
                    <a:gd name="T8" fmla="*/ 3 w 11"/>
                    <a:gd name="T9" fmla="*/ 8 h 29"/>
                    <a:gd name="T10" fmla="*/ 7 w 11"/>
                    <a:gd name="T11" fmla="*/ 15 h 29"/>
                    <a:gd name="T12" fmla="*/ 3 w 11"/>
                    <a:gd name="T13" fmla="*/ 19 h 29"/>
                    <a:gd name="T14" fmla="*/ 0 w 11"/>
                    <a:gd name="T15" fmla="*/ 26 h 29"/>
                    <a:gd name="T16" fmla="*/ 7 w 11"/>
                    <a:gd name="T17" fmla="*/ 29 h 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29"/>
                    <a:gd name="T29" fmla="*/ 11 w 11"/>
                    <a:gd name="T30" fmla="*/ 29 h 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29">
                      <a:moveTo>
                        <a:pt x="7" y="29"/>
                      </a:moveTo>
                      <a:lnTo>
                        <a:pt x="11" y="2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3" y="8"/>
                      </a:lnTo>
                      <a:lnTo>
                        <a:pt x="7" y="15"/>
                      </a:lnTo>
                      <a:lnTo>
                        <a:pt x="3" y="19"/>
                      </a:lnTo>
                      <a:lnTo>
                        <a:pt x="0" y="26"/>
                      </a:lnTo>
                      <a:lnTo>
                        <a:pt x="7" y="2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8" name="Freeform 49"/>
                <p:cNvSpPr>
                  <a:spLocks/>
                </p:cNvSpPr>
                <p:nvPr/>
              </p:nvSpPr>
              <p:spPr bwMode="auto">
                <a:xfrm>
                  <a:off x="3323" y="2749"/>
                  <a:ext cx="40" cy="18"/>
                </a:xfrm>
                <a:custGeom>
                  <a:avLst/>
                  <a:gdLst>
                    <a:gd name="T0" fmla="*/ 8 w 40"/>
                    <a:gd name="T1" fmla="*/ 14 h 18"/>
                    <a:gd name="T2" fmla="*/ 8 w 40"/>
                    <a:gd name="T3" fmla="*/ 18 h 18"/>
                    <a:gd name="T4" fmla="*/ 11 w 40"/>
                    <a:gd name="T5" fmla="*/ 14 h 18"/>
                    <a:gd name="T6" fmla="*/ 26 w 40"/>
                    <a:gd name="T7" fmla="*/ 14 h 18"/>
                    <a:gd name="T8" fmla="*/ 29 w 40"/>
                    <a:gd name="T9" fmla="*/ 11 h 18"/>
                    <a:gd name="T10" fmla="*/ 36 w 40"/>
                    <a:gd name="T11" fmla="*/ 7 h 18"/>
                    <a:gd name="T12" fmla="*/ 40 w 40"/>
                    <a:gd name="T13" fmla="*/ 3 h 18"/>
                    <a:gd name="T14" fmla="*/ 33 w 40"/>
                    <a:gd name="T15" fmla="*/ 0 h 18"/>
                    <a:gd name="T16" fmla="*/ 33 w 40"/>
                    <a:gd name="T17" fmla="*/ 3 h 18"/>
                    <a:gd name="T18" fmla="*/ 26 w 40"/>
                    <a:gd name="T19" fmla="*/ 3 h 18"/>
                    <a:gd name="T20" fmla="*/ 22 w 40"/>
                    <a:gd name="T21" fmla="*/ 7 h 18"/>
                    <a:gd name="T22" fmla="*/ 11 w 40"/>
                    <a:gd name="T23" fmla="*/ 7 h 18"/>
                    <a:gd name="T24" fmla="*/ 8 w 40"/>
                    <a:gd name="T25" fmla="*/ 11 h 18"/>
                    <a:gd name="T26" fmla="*/ 4 w 40"/>
                    <a:gd name="T27" fmla="*/ 11 h 18"/>
                    <a:gd name="T28" fmla="*/ 0 w 40"/>
                    <a:gd name="T29" fmla="*/ 14 h 18"/>
                    <a:gd name="T30" fmla="*/ 4 w 40"/>
                    <a:gd name="T31" fmla="*/ 11 h 18"/>
                    <a:gd name="T32" fmla="*/ 0 w 40"/>
                    <a:gd name="T33" fmla="*/ 11 h 18"/>
                    <a:gd name="T34" fmla="*/ 0 w 40"/>
                    <a:gd name="T35" fmla="*/ 14 h 18"/>
                    <a:gd name="T36" fmla="*/ 8 w 40"/>
                    <a:gd name="T37" fmla="*/ 14 h 1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"/>
                    <a:gd name="T58" fmla="*/ 0 h 18"/>
                    <a:gd name="T59" fmla="*/ 40 w 40"/>
                    <a:gd name="T60" fmla="*/ 18 h 1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" h="18">
                      <a:moveTo>
                        <a:pt x="8" y="14"/>
                      </a:moveTo>
                      <a:lnTo>
                        <a:pt x="8" y="18"/>
                      </a:lnTo>
                      <a:lnTo>
                        <a:pt x="11" y="14"/>
                      </a:lnTo>
                      <a:lnTo>
                        <a:pt x="26" y="14"/>
                      </a:lnTo>
                      <a:lnTo>
                        <a:pt x="29" y="11"/>
                      </a:lnTo>
                      <a:lnTo>
                        <a:pt x="36" y="7"/>
                      </a:lnTo>
                      <a:lnTo>
                        <a:pt x="40" y="3"/>
                      </a:lnTo>
                      <a:lnTo>
                        <a:pt x="33" y="0"/>
                      </a:lnTo>
                      <a:lnTo>
                        <a:pt x="33" y="3"/>
                      </a:lnTo>
                      <a:lnTo>
                        <a:pt x="26" y="3"/>
                      </a:lnTo>
                      <a:lnTo>
                        <a:pt x="22" y="7"/>
                      </a:lnTo>
                      <a:lnTo>
                        <a:pt x="11" y="7"/>
                      </a:lnTo>
                      <a:lnTo>
                        <a:pt x="8" y="11"/>
                      </a:lnTo>
                      <a:lnTo>
                        <a:pt x="4" y="11"/>
                      </a:lnTo>
                      <a:lnTo>
                        <a:pt x="0" y="14"/>
                      </a:lnTo>
                      <a:lnTo>
                        <a:pt x="4" y="11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9" name="Freeform 50"/>
                <p:cNvSpPr>
                  <a:spLocks/>
                </p:cNvSpPr>
                <p:nvPr/>
              </p:nvSpPr>
              <p:spPr bwMode="auto">
                <a:xfrm>
                  <a:off x="3259" y="2763"/>
                  <a:ext cx="72" cy="69"/>
                </a:xfrm>
                <a:custGeom>
                  <a:avLst/>
                  <a:gdLst>
                    <a:gd name="T0" fmla="*/ 7 w 72"/>
                    <a:gd name="T1" fmla="*/ 69 h 69"/>
                    <a:gd name="T2" fmla="*/ 10 w 72"/>
                    <a:gd name="T3" fmla="*/ 58 h 69"/>
                    <a:gd name="T4" fmla="*/ 25 w 72"/>
                    <a:gd name="T5" fmla="*/ 43 h 69"/>
                    <a:gd name="T6" fmla="*/ 36 w 72"/>
                    <a:gd name="T7" fmla="*/ 36 h 69"/>
                    <a:gd name="T8" fmla="*/ 46 w 72"/>
                    <a:gd name="T9" fmla="*/ 29 h 69"/>
                    <a:gd name="T10" fmla="*/ 57 w 72"/>
                    <a:gd name="T11" fmla="*/ 22 h 69"/>
                    <a:gd name="T12" fmla="*/ 64 w 72"/>
                    <a:gd name="T13" fmla="*/ 15 h 69"/>
                    <a:gd name="T14" fmla="*/ 72 w 72"/>
                    <a:gd name="T15" fmla="*/ 0 h 69"/>
                    <a:gd name="T16" fmla="*/ 64 w 72"/>
                    <a:gd name="T17" fmla="*/ 0 h 69"/>
                    <a:gd name="T18" fmla="*/ 61 w 72"/>
                    <a:gd name="T19" fmla="*/ 7 h 69"/>
                    <a:gd name="T20" fmla="*/ 43 w 72"/>
                    <a:gd name="T21" fmla="*/ 25 h 69"/>
                    <a:gd name="T22" fmla="*/ 32 w 72"/>
                    <a:gd name="T23" fmla="*/ 33 h 69"/>
                    <a:gd name="T24" fmla="*/ 21 w 72"/>
                    <a:gd name="T25" fmla="*/ 40 h 69"/>
                    <a:gd name="T26" fmla="*/ 14 w 72"/>
                    <a:gd name="T27" fmla="*/ 47 h 69"/>
                    <a:gd name="T28" fmla="*/ 3 w 72"/>
                    <a:gd name="T29" fmla="*/ 54 h 69"/>
                    <a:gd name="T30" fmla="*/ 0 w 72"/>
                    <a:gd name="T31" fmla="*/ 69 h 69"/>
                    <a:gd name="T32" fmla="*/ 7 w 72"/>
                    <a:gd name="T33" fmla="*/ 69 h 6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"/>
                    <a:gd name="T52" fmla="*/ 0 h 69"/>
                    <a:gd name="T53" fmla="*/ 72 w 72"/>
                    <a:gd name="T54" fmla="*/ 69 h 6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" h="69">
                      <a:moveTo>
                        <a:pt x="7" y="69"/>
                      </a:moveTo>
                      <a:lnTo>
                        <a:pt x="10" y="58"/>
                      </a:lnTo>
                      <a:lnTo>
                        <a:pt x="25" y="43"/>
                      </a:lnTo>
                      <a:lnTo>
                        <a:pt x="36" y="36"/>
                      </a:lnTo>
                      <a:lnTo>
                        <a:pt x="46" y="29"/>
                      </a:lnTo>
                      <a:lnTo>
                        <a:pt x="57" y="22"/>
                      </a:lnTo>
                      <a:lnTo>
                        <a:pt x="64" y="15"/>
                      </a:lnTo>
                      <a:lnTo>
                        <a:pt x="72" y="0"/>
                      </a:lnTo>
                      <a:lnTo>
                        <a:pt x="64" y="0"/>
                      </a:lnTo>
                      <a:lnTo>
                        <a:pt x="61" y="7"/>
                      </a:lnTo>
                      <a:lnTo>
                        <a:pt x="43" y="25"/>
                      </a:lnTo>
                      <a:lnTo>
                        <a:pt x="32" y="33"/>
                      </a:lnTo>
                      <a:lnTo>
                        <a:pt x="21" y="40"/>
                      </a:lnTo>
                      <a:lnTo>
                        <a:pt x="14" y="47"/>
                      </a:lnTo>
                      <a:lnTo>
                        <a:pt x="3" y="54"/>
                      </a:lnTo>
                      <a:lnTo>
                        <a:pt x="0" y="69"/>
                      </a:lnTo>
                      <a:lnTo>
                        <a:pt x="7" y="6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0" name="Freeform 51"/>
                <p:cNvSpPr>
                  <a:spLocks/>
                </p:cNvSpPr>
                <p:nvPr/>
              </p:nvSpPr>
              <p:spPr bwMode="auto">
                <a:xfrm>
                  <a:off x="3230" y="2832"/>
                  <a:ext cx="36" cy="46"/>
                </a:xfrm>
                <a:custGeom>
                  <a:avLst/>
                  <a:gdLst>
                    <a:gd name="T0" fmla="*/ 7 w 36"/>
                    <a:gd name="T1" fmla="*/ 43 h 46"/>
                    <a:gd name="T2" fmla="*/ 7 w 36"/>
                    <a:gd name="T3" fmla="*/ 46 h 46"/>
                    <a:gd name="T4" fmla="*/ 14 w 36"/>
                    <a:gd name="T5" fmla="*/ 43 h 46"/>
                    <a:gd name="T6" fmla="*/ 18 w 36"/>
                    <a:gd name="T7" fmla="*/ 36 h 46"/>
                    <a:gd name="T8" fmla="*/ 21 w 36"/>
                    <a:gd name="T9" fmla="*/ 32 h 46"/>
                    <a:gd name="T10" fmla="*/ 25 w 36"/>
                    <a:gd name="T11" fmla="*/ 25 h 46"/>
                    <a:gd name="T12" fmla="*/ 29 w 36"/>
                    <a:gd name="T13" fmla="*/ 21 h 46"/>
                    <a:gd name="T14" fmla="*/ 32 w 36"/>
                    <a:gd name="T15" fmla="*/ 14 h 46"/>
                    <a:gd name="T16" fmla="*/ 32 w 36"/>
                    <a:gd name="T17" fmla="*/ 7 h 46"/>
                    <a:gd name="T18" fmla="*/ 36 w 36"/>
                    <a:gd name="T19" fmla="*/ 0 h 46"/>
                    <a:gd name="T20" fmla="*/ 29 w 36"/>
                    <a:gd name="T21" fmla="*/ 0 h 46"/>
                    <a:gd name="T22" fmla="*/ 29 w 36"/>
                    <a:gd name="T23" fmla="*/ 7 h 46"/>
                    <a:gd name="T24" fmla="*/ 25 w 36"/>
                    <a:gd name="T25" fmla="*/ 10 h 46"/>
                    <a:gd name="T26" fmla="*/ 21 w 36"/>
                    <a:gd name="T27" fmla="*/ 18 h 46"/>
                    <a:gd name="T28" fmla="*/ 18 w 36"/>
                    <a:gd name="T29" fmla="*/ 21 h 46"/>
                    <a:gd name="T30" fmla="*/ 14 w 36"/>
                    <a:gd name="T31" fmla="*/ 28 h 46"/>
                    <a:gd name="T32" fmla="*/ 0 w 36"/>
                    <a:gd name="T33" fmla="*/ 43 h 46"/>
                    <a:gd name="T34" fmla="*/ 3 w 36"/>
                    <a:gd name="T35" fmla="*/ 39 h 46"/>
                    <a:gd name="T36" fmla="*/ 0 w 36"/>
                    <a:gd name="T37" fmla="*/ 43 h 46"/>
                    <a:gd name="T38" fmla="*/ 7 w 36"/>
                    <a:gd name="T39" fmla="*/ 43 h 4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6"/>
                    <a:gd name="T61" fmla="*/ 0 h 46"/>
                    <a:gd name="T62" fmla="*/ 36 w 36"/>
                    <a:gd name="T63" fmla="*/ 46 h 4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6" h="46">
                      <a:moveTo>
                        <a:pt x="7" y="43"/>
                      </a:moveTo>
                      <a:lnTo>
                        <a:pt x="7" y="46"/>
                      </a:lnTo>
                      <a:lnTo>
                        <a:pt x="14" y="43"/>
                      </a:lnTo>
                      <a:lnTo>
                        <a:pt x="18" y="36"/>
                      </a:lnTo>
                      <a:lnTo>
                        <a:pt x="21" y="32"/>
                      </a:lnTo>
                      <a:lnTo>
                        <a:pt x="25" y="25"/>
                      </a:lnTo>
                      <a:lnTo>
                        <a:pt x="29" y="21"/>
                      </a:lnTo>
                      <a:lnTo>
                        <a:pt x="32" y="14"/>
                      </a:lnTo>
                      <a:lnTo>
                        <a:pt x="32" y="7"/>
                      </a:lnTo>
                      <a:lnTo>
                        <a:pt x="36" y="0"/>
                      </a:lnTo>
                      <a:lnTo>
                        <a:pt x="29" y="0"/>
                      </a:lnTo>
                      <a:lnTo>
                        <a:pt x="29" y="7"/>
                      </a:lnTo>
                      <a:lnTo>
                        <a:pt x="25" y="10"/>
                      </a:lnTo>
                      <a:lnTo>
                        <a:pt x="21" y="18"/>
                      </a:lnTo>
                      <a:lnTo>
                        <a:pt x="18" y="21"/>
                      </a:lnTo>
                      <a:lnTo>
                        <a:pt x="14" y="28"/>
                      </a:lnTo>
                      <a:lnTo>
                        <a:pt x="0" y="43"/>
                      </a:lnTo>
                      <a:lnTo>
                        <a:pt x="3" y="39"/>
                      </a:lnTo>
                      <a:lnTo>
                        <a:pt x="0" y="43"/>
                      </a:lnTo>
                      <a:lnTo>
                        <a:pt x="7" y="4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1" name="Freeform 52"/>
                <p:cNvSpPr>
                  <a:spLocks/>
                </p:cNvSpPr>
                <p:nvPr/>
              </p:nvSpPr>
              <p:spPr bwMode="auto">
                <a:xfrm>
                  <a:off x="3219" y="2875"/>
                  <a:ext cx="18" cy="32"/>
                </a:xfrm>
                <a:custGeom>
                  <a:avLst/>
                  <a:gdLst>
                    <a:gd name="T0" fmla="*/ 0 w 18"/>
                    <a:gd name="T1" fmla="*/ 32 h 32"/>
                    <a:gd name="T2" fmla="*/ 4 w 18"/>
                    <a:gd name="T3" fmla="*/ 32 h 32"/>
                    <a:gd name="T4" fmla="*/ 11 w 18"/>
                    <a:gd name="T5" fmla="*/ 25 h 32"/>
                    <a:gd name="T6" fmla="*/ 14 w 18"/>
                    <a:gd name="T7" fmla="*/ 18 h 32"/>
                    <a:gd name="T8" fmla="*/ 18 w 18"/>
                    <a:gd name="T9" fmla="*/ 7 h 32"/>
                    <a:gd name="T10" fmla="*/ 18 w 18"/>
                    <a:gd name="T11" fmla="*/ 0 h 32"/>
                    <a:gd name="T12" fmla="*/ 11 w 18"/>
                    <a:gd name="T13" fmla="*/ 0 h 32"/>
                    <a:gd name="T14" fmla="*/ 11 w 18"/>
                    <a:gd name="T15" fmla="*/ 7 h 32"/>
                    <a:gd name="T16" fmla="*/ 7 w 18"/>
                    <a:gd name="T17" fmla="*/ 14 h 32"/>
                    <a:gd name="T18" fmla="*/ 4 w 18"/>
                    <a:gd name="T19" fmla="*/ 22 h 32"/>
                    <a:gd name="T20" fmla="*/ 0 w 18"/>
                    <a:gd name="T21" fmla="*/ 25 h 32"/>
                    <a:gd name="T22" fmla="*/ 0 w 18"/>
                    <a:gd name="T23" fmla="*/ 32 h 32"/>
                    <a:gd name="T24" fmla="*/ 4 w 18"/>
                    <a:gd name="T25" fmla="*/ 32 h 32"/>
                    <a:gd name="T26" fmla="*/ 0 w 18"/>
                    <a:gd name="T27" fmla="*/ 32 h 3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"/>
                    <a:gd name="T43" fmla="*/ 0 h 32"/>
                    <a:gd name="T44" fmla="*/ 18 w 18"/>
                    <a:gd name="T45" fmla="*/ 32 h 3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" h="32">
                      <a:moveTo>
                        <a:pt x="0" y="32"/>
                      </a:moveTo>
                      <a:lnTo>
                        <a:pt x="4" y="32"/>
                      </a:lnTo>
                      <a:lnTo>
                        <a:pt x="11" y="25"/>
                      </a:lnTo>
                      <a:lnTo>
                        <a:pt x="14" y="18"/>
                      </a:lnTo>
                      <a:lnTo>
                        <a:pt x="18" y="7"/>
                      </a:ln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11" y="7"/>
                      </a:lnTo>
                      <a:lnTo>
                        <a:pt x="7" y="14"/>
                      </a:lnTo>
                      <a:lnTo>
                        <a:pt x="4" y="22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4" y="32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2" name="Freeform 53"/>
                <p:cNvSpPr>
                  <a:spLocks/>
                </p:cNvSpPr>
                <p:nvPr/>
              </p:nvSpPr>
              <p:spPr bwMode="auto">
                <a:xfrm>
                  <a:off x="3176" y="2900"/>
                  <a:ext cx="43" cy="25"/>
                </a:xfrm>
                <a:custGeom>
                  <a:avLst/>
                  <a:gdLst>
                    <a:gd name="T0" fmla="*/ 3 w 43"/>
                    <a:gd name="T1" fmla="*/ 25 h 25"/>
                    <a:gd name="T2" fmla="*/ 7 w 43"/>
                    <a:gd name="T3" fmla="*/ 22 h 25"/>
                    <a:gd name="T4" fmla="*/ 14 w 43"/>
                    <a:gd name="T5" fmla="*/ 18 h 25"/>
                    <a:gd name="T6" fmla="*/ 21 w 43"/>
                    <a:gd name="T7" fmla="*/ 11 h 25"/>
                    <a:gd name="T8" fmla="*/ 29 w 43"/>
                    <a:gd name="T9" fmla="*/ 11 h 25"/>
                    <a:gd name="T10" fmla="*/ 32 w 43"/>
                    <a:gd name="T11" fmla="*/ 7 h 25"/>
                    <a:gd name="T12" fmla="*/ 43 w 43"/>
                    <a:gd name="T13" fmla="*/ 7 h 25"/>
                    <a:gd name="T14" fmla="*/ 43 w 43"/>
                    <a:gd name="T15" fmla="*/ 0 h 25"/>
                    <a:gd name="T16" fmla="*/ 32 w 43"/>
                    <a:gd name="T17" fmla="*/ 0 h 25"/>
                    <a:gd name="T18" fmla="*/ 25 w 43"/>
                    <a:gd name="T19" fmla="*/ 4 h 25"/>
                    <a:gd name="T20" fmla="*/ 18 w 43"/>
                    <a:gd name="T21" fmla="*/ 4 h 25"/>
                    <a:gd name="T22" fmla="*/ 14 w 43"/>
                    <a:gd name="T23" fmla="*/ 7 h 25"/>
                    <a:gd name="T24" fmla="*/ 7 w 43"/>
                    <a:gd name="T25" fmla="*/ 11 h 25"/>
                    <a:gd name="T26" fmla="*/ 3 w 43"/>
                    <a:gd name="T27" fmla="*/ 15 h 25"/>
                    <a:gd name="T28" fmla="*/ 0 w 43"/>
                    <a:gd name="T29" fmla="*/ 22 h 25"/>
                    <a:gd name="T30" fmla="*/ 3 w 43"/>
                    <a:gd name="T31" fmla="*/ 25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3"/>
                    <a:gd name="T49" fmla="*/ 0 h 25"/>
                    <a:gd name="T50" fmla="*/ 43 w 43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3" h="25">
                      <a:moveTo>
                        <a:pt x="3" y="25"/>
                      </a:moveTo>
                      <a:lnTo>
                        <a:pt x="7" y="22"/>
                      </a:lnTo>
                      <a:lnTo>
                        <a:pt x="14" y="18"/>
                      </a:lnTo>
                      <a:lnTo>
                        <a:pt x="21" y="11"/>
                      </a:lnTo>
                      <a:lnTo>
                        <a:pt x="29" y="11"/>
                      </a:lnTo>
                      <a:lnTo>
                        <a:pt x="32" y="7"/>
                      </a:lnTo>
                      <a:lnTo>
                        <a:pt x="43" y="7"/>
                      </a:lnTo>
                      <a:lnTo>
                        <a:pt x="43" y="0"/>
                      </a:lnTo>
                      <a:lnTo>
                        <a:pt x="32" y="0"/>
                      </a:lnTo>
                      <a:lnTo>
                        <a:pt x="25" y="4"/>
                      </a:lnTo>
                      <a:lnTo>
                        <a:pt x="18" y="4"/>
                      </a:lnTo>
                      <a:lnTo>
                        <a:pt x="14" y="7"/>
                      </a:lnTo>
                      <a:lnTo>
                        <a:pt x="7" y="11"/>
                      </a:lnTo>
                      <a:lnTo>
                        <a:pt x="3" y="15"/>
                      </a:lnTo>
                      <a:lnTo>
                        <a:pt x="0" y="22"/>
                      </a:lnTo>
                      <a:lnTo>
                        <a:pt x="3" y="2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3" name="Freeform 54"/>
                <p:cNvSpPr>
                  <a:spLocks/>
                </p:cNvSpPr>
                <p:nvPr/>
              </p:nvSpPr>
              <p:spPr bwMode="auto">
                <a:xfrm>
                  <a:off x="3150" y="2915"/>
                  <a:ext cx="29" cy="10"/>
                </a:xfrm>
                <a:custGeom>
                  <a:avLst/>
                  <a:gdLst>
                    <a:gd name="T0" fmla="*/ 8 w 29"/>
                    <a:gd name="T1" fmla="*/ 7 h 10"/>
                    <a:gd name="T2" fmla="*/ 4 w 29"/>
                    <a:gd name="T3" fmla="*/ 7 h 10"/>
                    <a:gd name="T4" fmla="*/ 11 w 29"/>
                    <a:gd name="T5" fmla="*/ 7 h 10"/>
                    <a:gd name="T6" fmla="*/ 15 w 29"/>
                    <a:gd name="T7" fmla="*/ 10 h 10"/>
                    <a:gd name="T8" fmla="*/ 29 w 29"/>
                    <a:gd name="T9" fmla="*/ 10 h 10"/>
                    <a:gd name="T10" fmla="*/ 26 w 29"/>
                    <a:gd name="T11" fmla="*/ 7 h 10"/>
                    <a:gd name="T12" fmla="*/ 22 w 29"/>
                    <a:gd name="T13" fmla="*/ 7 h 10"/>
                    <a:gd name="T14" fmla="*/ 18 w 29"/>
                    <a:gd name="T15" fmla="*/ 3 h 10"/>
                    <a:gd name="T16" fmla="*/ 11 w 29"/>
                    <a:gd name="T17" fmla="*/ 3 h 10"/>
                    <a:gd name="T18" fmla="*/ 8 w 29"/>
                    <a:gd name="T19" fmla="*/ 0 h 10"/>
                    <a:gd name="T20" fmla="*/ 4 w 29"/>
                    <a:gd name="T21" fmla="*/ 0 h 10"/>
                    <a:gd name="T22" fmla="*/ 0 w 29"/>
                    <a:gd name="T23" fmla="*/ 3 h 10"/>
                    <a:gd name="T24" fmla="*/ 4 w 29"/>
                    <a:gd name="T25" fmla="*/ 0 h 10"/>
                    <a:gd name="T26" fmla="*/ 0 w 29"/>
                    <a:gd name="T27" fmla="*/ 3 h 10"/>
                    <a:gd name="T28" fmla="*/ 8 w 29"/>
                    <a:gd name="T29" fmla="*/ 7 h 1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9"/>
                    <a:gd name="T46" fmla="*/ 0 h 10"/>
                    <a:gd name="T47" fmla="*/ 29 w 29"/>
                    <a:gd name="T48" fmla="*/ 10 h 1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9" h="10">
                      <a:moveTo>
                        <a:pt x="8" y="7"/>
                      </a:moveTo>
                      <a:lnTo>
                        <a:pt x="4" y="7"/>
                      </a:lnTo>
                      <a:lnTo>
                        <a:pt x="11" y="7"/>
                      </a:lnTo>
                      <a:lnTo>
                        <a:pt x="15" y="10"/>
                      </a:lnTo>
                      <a:lnTo>
                        <a:pt x="29" y="10"/>
                      </a:lnTo>
                      <a:lnTo>
                        <a:pt x="26" y="7"/>
                      </a:lnTo>
                      <a:lnTo>
                        <a:pt x="22" y="7"/>
                      </a:lnTo>
                      <a:lnTo>
                        <a:pt x="18" y="3"/>
                      </a:lnTo>
                      <a:lnTo>
                        <a:pt x="11" y="3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4" name="Freeform 55"/>
                <p:cNvSpPr>
                  <a:spLocks/>
                </p:cNvSpPr>
                <p:nvPr/>
              </p:nvSpPr>
              <p:spPr bwMode="auto">
                <a:xfrm>
                  <a:off x="3082" y="2918"/>
                  <a:ext cx="76" cy="76"/>
                </a:xfrm>
                <a:custGeom>
                  <a:avLst/>
                  <a:gdLst>
                    <a:gd name="T0" fmla="*/ 4 w 76"/>
                    <a:gd name="T1" fmla="*/ 76 h 76"/>
                    <a:gd name="T2" fmla="*/ 14 w 76"/>
                    <a:gd name="T3" fmla="*/ 69 h 76"/>
                    <a:gd name="T4" fmla="*/ 25 w 76"/>
                    <a:gd name="T5" fmla="*/ 61 h 76"/>
                    <a:gd name="T6" fmla="*/ 36 w 76"/>
                    <a:gd name="T7" fmla="*/ 54 h 76"/>
                    <a:gd name="T8" fmla="*/ 47 w 76"/>
                    <a:gd name="T9" fmla="*/ 43 h 76"/>
                    <a:gd name="T10" fmla="*/ 54 w 76"/>
                    <a:gd name="T11" fmla="*/ 33 h 76"/>
                    <a:gd name="T12" fmla="*/ 61 w 76"/>
                    <a:gd name="T13" fmla="*/ 25 h 76"/>
                    <a:gd name="T14" fmla="*/ 68 w 76"/>
                    <a:gd name="T15" fmla="*/ 15 h 76"/>
                    <a:gd name="T16" fmla="*/ 76 w 76"/>
                    <a:gd name="T17" fmla="*/ 4 h 76"/>
                    <a:gd name="T18" fmla="*/ 68 w 76"/>
                    <a:gd name="T19" fmla="*/ 0 h 76"/>
                    <a:gd name="T20" fmla="*/ 61 w 76"/>
                    <a:gd name="T21" fmla="*/ 11 h 76"/>
                    <a:gd name="T22" fmla="*/ 58 w 76"/>
                    <a:gd name="T23" fmla="*/ 22 h 76"/>
                    <a:gd name="T24" fmla="*/ 47 w 76"/>
                    <a:gd name="T25" fmla="*/ 29 h 76"/>
                    <a:gd name="T26" fmla="*/ 40 w 76"/>
                    <a:gd name="T27" fmla="*/ 40 h 76"/>
                    <a:gd name="T28" fmla="*/ 22 w 76"/>
                    <a:gd name="T29" fmla="*/ 58 h 76"/>
                    <a:gd name="T30" fmla="*/ 11 w 76"/>
                    <a:gd name="T31" fmla="*/ 61 h 76"/>
                    <a:gd name="T32" fmla="*/ 4 w 76"/>
                    <a:gd name="T33" fmla="*/ 69 h 76"/>
                    <a:gd name="T34" fmla="*/ 0 w 76"/>
                    <a:gd name="T35" fmla="*/ 69 h 76"/>
                    <a:gd name="T36" fmla="*/ 4 w 76"/>
                    <a:gd name="T37" fmla="*/ 69 h 76"/>
                    <a:gd name="T38" fmla="*/ 0 w 76"/>
                    <a:gd name="T39" fmla="*/ 69 h 76"/>
                    <a:gd name="T40" fmla="*/ 4 w 76"/>
                    <a:gd name="T41" fmla="*/ 76 h 7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6"/>
                    <a:gd name="T64" fmla="*/ 0 h 76"/>
                    <a:gd name="T65" fmla="*/ 76 w 76"/>
                    <a:gd name="T66" fmla="*/ 76 h 7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6" h="76">
                      <a:moveTo>
                        <a:pt x="4" y="76"/>
                      </a:moveTo>
                      <a:lnTo>
                        <a:pt x="14" y="69"/>
                      </a:lnTo>
                      <a:lnTo>
                        <a:pt x="25" y="61"/>
                      </a:lnTo>
                      <a:lnTo>
                        <a:pt x="36" y="54"/>
                      </a:lnTo>
                      <a:lnTo>
                        <a:pt x="47" y="43"/>
                      </a:lnTo>
                      <a:lnTo>
                        <a:pt x="54" y="33"/>
                      </a:lnTo>
                      <a:lnTo>
                        <a:pt x="61" y="25"/>
                      </a:lnTo>
                      <a:lnTo>
                        <a:pt x="68" y="15"/>
                      </a:lnTo>
                      <a:lnTo>
                        <a:pt x="76" y="4"/>
                      </a:lnTo>
                      <a:lnTo>
                        <a:pt x="68" y="0"/>
                      </a:lnTo>
                      <a:lnTo>
                        <a:pt x="61" y="11"/>
                      </a:lnTo>
                      <a:lnTo>
                        <a:pt x="58" y="22"/>
                      </a:lnTo>
                      <a:lnTo>
                        <a:pt x="47" y="29"/>
                      </a:lnTo>
                      <a:lnTo>
                        <a:pt x="40" y="40"/>
                      </a:lnTo>
                      <a:lnTo>
                        <a:pt x="22" y="58"/>
                      </a:lnTo>
                      <a:lnTo>
                        <a:pt x="11" y="61"/>
                      </a:lnTo>
                      <a:lnTo>
                        <a:pt x="4" y="69"/>
                      </a:lnTo>
                      <a:lnTo>
                        <a:pt x="0" y="69"/>
                      </a:lnTo>
                      <a:lnTo>
                        <a:pt x="4" y="69"/>
                      </a:lnTo>
                      <a:lnTo>
                        <a:pt x="0" y="69"/>
                      </a:lnTo>
                      <a:lnTo>
                        <a:pt x="4" y="7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5" name="Freeform 56"/>
                <p:cNvSpPr>
                  <a:spLocks/>
                </p:cNvSpPr>
                <p:nvPr/>
              </p:nvSpPr>
              <p:spPr bwMode="auto">
                <a:xfrm>
                  <a:off x="3078" y="2987"/>
                  <a:ext cx="8" cy="21"/>
                </a:xfrm>
                <a:custGeom>
                  <a:avLst/>
                  <a:gdLst>
                    <a:gd name="T0" fmla="*/ 8 w 8"/>
                    <a:gd name="T1" fmla="*/ 14 h 21"/>
                    <a:gd name="T2" fmla="*/ 8 w 8"/>
                    <a:gd name="T3" fmla="*/ 18 h 21"/>
                    <a:gd name="T4" fmla="*/ 8 w 8"/>
                    <a:gd name="T5" fmla="*/ 7 h 21"/>
                    <a:gd name="T6" fmla="*/ 4 w 8"/>
                    <a:gd name="T7" fmla="*/ 0 h 21"/>
                    <a:gd name="T8" fmla="*/ 0 w 8"/>
                    <a:gd name="T9" fmla="*/ 7 h 21"/>
                    <a:gd name="T10" fmla="*/ 0 w 8"/>
                    <a:gd name="T11" fmla="*/ 18 h 21"/>
                    <a:gd name="T12" fmla="*/ 4 w 8"/>
                    <a:gd name="T13" fmla="*/ 21 h 21"/>
                    <a:gd name="T14" fmla="*/ 0 w 8"/>
                    <a:gd name="T15" fmla="*/ 18 h 21"/>
                    <a:gd name="T16" fmla="*/ 0 w 8"/>
                    <a:gd name="T17" fmla="*/ 21 h 21"/>
                    <a:gd name="T18" fmla="*/ 4 w 8"/>
                    <a:gd name="T19" fmla="*/ 21 h 21"/>
                    <a:gd name="T20" fmla="*/ 8 w 8"/>
                    <a:gd name="T21" fmla="*/ 14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21"/>
                    <a:gd name="T35" fmla="*/ 8 w 8"/>
                    <a:gd name="T36" fmla="*/ 21 h 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21">
                      <a:moveTo>
                        <a:pt x="8" y="14"/>
                      </a:moveTo>
                      <a:lnTo>
                        <a:pt x="8" y="18"/>
                      </a:lnTo>
                      <a:lnTo>
                        <a:pt x="8" y="7"/>
                      </a:ln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0" y="18"/>
                      </a:lnTo>
                      <a:lnTo>
                        <a:pt x="4" y="21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4" y="21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6" name="Freeform 57"/>
                <p:cNvSpPr>
                  <a:spLocks/>
                </p:cNvSpPr>
                <p:nvPr/>
              </p:nvSpPr>
              <p:spPr bwMode="auto">
                <a:xfrm>
                  <a:off x="3082" y="3001"/>
                  <a:ext cx="54" cy="18"/>
                </a:xfrm>
                <a:custGeom>
                  <a:avLst/>
                  <a:gdLst>
                    <a:gd name="T0" fmla="*/ 54 w 54"/>
                    <a:gd name="T1" fmla="*/ 14 h 18"/>
                    <a:gd name="T2" fmla="*/ 47 w 54"/>
                    <a:gd name="T3" fmla="*/ 7 h 18"/>
                    <a:gd name="T4" fmla="*/ 43 w 54"/>
                    <a:gd name="T5" fmla="*/ 7 h 18"/>
                    <a:gd name="T6" fmla="*/ 36 w 54"/>
                    <a:gd name="T7" fmla="*/ 4 h 18"/>
                    <a:gd name="T8" fmla="*/ 7 w 54"/>
                    <a:gd name="T9" fmla="*/ 4 h 18"/>
                    <a:gd name="T10" fmla="*/ 4 w 54"/>
                    <a:gd name="T11" fmla="*/ 0 h 18"/>
                    <a:gd name="T12" fmla="*/ 0 w 54"/>
                    <a:gd name="T13" fmla="*/ 7 h 18"/>
                    <a:gd name="T14" fmla="*/ 7 w 54"/>
                    <a:gd name="T15" fmla="*/ 11 h 18"/>
                    <a:gd name="T16" fmla="*/ 36 w 54"/>
                    <a:gd name="T17" fmla="*/ 11 h 18"/>
                    <a:gd name="T18" fmla="*/ 40 w 54"/>
                    <a:gd name="T19" fmla="*/ 14 h 18"/>
                    <a:gd name="T20" fmla="*/ 43 w 54"/>
                    <a:gd name="T21" fmla="*/ 14 h 18"/>
                    <a:gd name="T22" fmla="*/ 50 w 54"/>
                    <a:gd name="T23" fmla="*/ 18 h 18"/>
                    <a:gd name="T24" fmla="*/ 47 w 54"/>
                    <a:gd name="T25" fmla="*/ 18 h 18"/>
                    <a:gd name="T26" fmla="*/ 54 w 54"/>
                    <a:gd name="T27" fmla="*/ 14 h 1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4"/>
                    <a:gd name="T43" fmla="*/ 0 h 18"/>
                    <a:gd name="T44" fmla="*/ 54 w 54"/>
                    <a:gd name="T45" fmla="*/ 18 h 1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4" h="18">
                      <a:moveTo>
                        <a:pt x="54" y="14"/>
                      </a:moveTo>
                      <a:lnTo>
                        <a:pt x="47" y="7"/>
                      </a:lnTo>
                      <a:lnTo>
                        <a:pt x="43" y="7"/>
                      </a:lnTo>
                      <a:lnTo>
                        <a:pt x="36" y="4"/>
                      </a:lnTo>
                      <a:lnTo>
                        <a:pt x="7" y="4"/>
                      </a:ln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7" y="11"/>
                      </a:lnTo>
                      <a:lnTo>
                        <a:pt x="36" y="11"/>
                      </a:lnTo>
                      <a:lnTo>
                        <a:pt x="40" y="14"/>
                      </a:lnTo>
                      <a:lnTo>
                        <a:pt x="43" y="14"/>
                      </a:lnTo>
                      <a:lnTo>
                        <a:pt x="50" y="18"/>
                      </a:lnTo>
                      <a:lnTo>
                        <a:pt x="47" y="18"/>
                      </a:lnTo>
                      <a:lnTo>
                        <a:pt x="54" y="1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7" name="Freeform 58"/>
                <p:cNvSpPr>
                  <a:spLocks/>
                </p:cNvSpPr>
                <p:nvPr/>
              </p:nvSpPr>
              <p:spPr bwMode="auto">
                <a:xfrm>
                  <a:off x="3129" y="3015"/>
                  <a:ext cx="54" cy="44"/>
                </a:xfrm>
                <a:custGeom>
                  <a:avLst/>
                  <a:gdLst>
                    <a:gd name="T0" fmla="*/ 54 w 54"/>
                    <a:gd name="T1" fmla="*/ 44 h 44"/>
                    <a:gd name="T2" fmla="*/ 50 w 54"/>
                    <a:gd name="T3" fmla="*/ 33 h 44"/>
                    <a:gd name="T4" fmla="*/ 47 w 54"/>
                    <a:gd name="T5" fmla="*/ 26 h 44"/>
                    <a:gd name="T6" fmla="*/ 39 w 54"/>
                    <a:gd name="T7" fmla="*/ 22 h 44"/>
                    <a:gd name="T8" fmla="*/ 32 w 54"/>
                    <a:gd name="T9" fmla="*/ 15 h 44"/>
                    <a:gd name="T10" fmla="*/ 25 w 54"/>
                    <a:gd name="T11" fmla="*/ 11 h 44"/>
                    <a:gd name="T12" fmla="*/ 18 w 54"/>
                    <a:gd name="T13" fmla="*/ 8 h 44"/>
                    <a:gd name="T14" fmla="*/ 14 w 54"/>
                    <a:gd name="T15" fmla="*/ 4 h 44"/>
                    <a:gd name="T16" fmla="*/ 7 w 54"/>
                    <a:gd name="T17" fmla="*/ 0 h 44"/>
                    <a:gd name="T18" fmla="*/ 0 w 54"/>
                    <a:gd name="T19" fmla="*/ 4 h 44"/>
                    <a:gd name="T20" fmla="*/ 7 w 54"/>
                    <a:gd name="T21" fmla="*/ 11 h 44"/>
                    <a:gd name="T22" fmla="*/ 14 w 54"/>
                    <a:gd name="T23" fmla="*/ 15 h 44"/>
                    <a:gd name="T24" fmla="*/ 21 w 54"/>
                    <a:gd name="T25" fmla="*/ 18 h 44"/>
                    <a:gd name="T26" fmla="*/ 29 w 54"/>
                    <a:gd name="T27" fmla="*/ 26 h 44"/>
                    <a:gd name="T28" fmla="*/ 36 w 54"/>
                    <a:gd name="T29" fmla="*/ 26 h 44"/>
                    <a:gd name="T30" fmla="*/ 39 w 54"/>
                    <a:gd name="T31" fmla="*/ 29 h 44"/>
                    <a:gd name="T32" fmla="*/ 43 w 54"/>
                    <a:gd name="T33" fmla="*/ 37 h 44"/>
                    <a:gd name="T34" fmla="*/ 43 w 54"/>
                    <a:gd name="T35" fmla="*/ 44 h 44"/>
                    <a:gd name="T36" fmla="*/ 47 w 54"/>
                    <a:gd name="T37" fmla="*/ 44 h 44"/>
                    <a:gd name="T38" fmla="*/ 43 w 54"/>
                    <a:gd name="T39" fmla="*/ 44 h 44"/>
                    <a:gd name="T40" fmla="*/ 47 w 54"/>
                    <a:gd name="T41" fmla="*/ 44 h 44"/>
                    <a:gd name="T42" fmla="*/ 54 w 54"/>
                    <a:gd name="T43" fmla="*/ 44 h 4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4"/>
                    <a:gd name="T67" fmla="*/ 0 h 44"/>
                    <a:gd name="T68" fmla="*/ 54 w 54"/>
                    <a:gd name="T69" fmla="*/ 44 h 4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4" h="44">
                      <a:moveTo>
                        <a:pt x="54" y="44"/>
                      </a:moveTo>
                      <a:lnTo>
                        <a:pt x="50" y="33"/>
                      </a:lnTo>
                      <a:lnTo>
                        <a:pt x="47" y="26"/>
                      </a:lnTo>
                      <a:lnTo>
                        <a:pt x="39" y="22"/>
                      </a:lnTo>
                      <a:lnTo>
                        <a:pt x="32" y="15"/>
                      </a:lnTo>
                      <a:lnTo>
                        <a:pt x="25" y="11"/>
                      </a:lnTo>
                      <a:lnTo>
                        <a:pt x="18" y="8"/>
                      </a:lnTo>
                      <a:lnTo>
                        <a:pt x="14" y="4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7" y="11"/>
                      </a:lnTo>
                      <a:lnTo>
                        <a:pt x="14" y="15"/>
                      </a:lnTo>
                      <a:lnTo>
                        <a:pt x="21" y="18"/>
                      </a:lnTo>
                      <a:lnTo>
                        <a:pt x="29" y="26"/>
                      </a:lnTo>
                      <a:lnTo>
                        <a:pt x="36" y="26"/>
                      </a:lnTo>
                      <a:lnTo>
                        <a:pt x="39" y="29"/>
                      </a:lnTo>
                      <a:lnTo>
                        <a:pt x="43" y="37"/>
                      </a:lnTo>
                      <a:lnTo>
                        <a:pt x="43" y="44"/>
                      </a:lnTo>
                      <a:lnTo>
                        <a:pt x="47" y="44"/>
                      </a:lnTo>
                      <a:lnTo>
                        <a:pt x="43" y="44"/>
                      </a:lnTo>
                      <a:lnTo>
                        <a:pt x="47" y="44"/>
                      </a:lnTo>
                      <a:lnTo>
                        <a:pt x="54" y="4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8" name="Freeform 59"/>
                <p:cNvSpPr>
                  <a:spLocks/>
                </p:cNvSpPr>
                <p:nvPr/>
              </p:nvSpPr>
              <p:spPr bwMode="auto">
                <a:xfrm>
                  <a:off x="3172" y="3059"/>
                  <a:ext cx="11" cy="32"/>
                </a:xfrm>
                <a:custGeom>
                  <a:avLst/>
                  <a:gdLst>
                    <a:gd name="T0" fmla="*/ 4 w 11"/>
                    <a:gd name="T1" fmla="*/ 32 h 32"/>
                    <a:gd name="T2" fmla="*/ 11 w 11"/>
                    <a:gd name="T3" fmla="*/ 25 h 32"/>
                    <a:gd name="T4" fmla="*/ 11 w 11"/>
                    <a:gd name="T5" fmla="*/ 0 h 32"/>
                    <a:gd name="T6" fmla="*/ 4 w 11"/>
                    <a:gd name="T7" fmla="*/ 0 h 32"/>
                    <a:gd name="T8" fmla="*/ 4 w 11"/>
                    <a:gd name="T9" fmla="*/ 21 h 32"/>
                    <a:gd name="T10" fmla="*/ 0 w 11"/>
                    <a:gd name="T11" fmla="*/ 25 h 32"/>
                    <a:gd name="T12" fmla="*/ 4 w 11"/>
                    <a:gd name="T13" fmla="*/ 32 h 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"/>
                    <a:gd name="T22" fmla="*/ 0 h 32"/>
                    <a:gd name="T23" fmla="*/ 11 w 11"/>
                    <a:gd name="T24" fmla="*/ 32 h 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" h="32">
                      <a:moveTo>
                        <a:pt x="4" y="32"/>
                      </a:moveTo>
                      <a:lnTo>
                        <a:pt x="11" y="25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4" y="21"/>
                      </a:lnTo>
                      <a:lnTo>
                        <a:pt x="0" y="25"/>
                      </a:lnTo>
                      <a:lnTo>
                        <a:pt x="4" y="3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9" name="Freeform 60"/>
                <p:cNvSpPr>
                  <a:spLocks/>
                </p:cNvSpPr>
                <p:nvPr/>
              </p:nvSpPr>
              <p:spPr bwMode="auto">
                <a:xfrm>
                  <a:off x="3143" y="3084"/>
                  <a:ext cx="33" cy="11"/>
                </a:xfrm>
                <a:custGeom>
                  <a:avLst/>
                  <a:gdLst>
                    <a:gd name="T0" fmla="*/ 7 w 33"/>
                    <a:gd name="T1" fmla="*/ 11 h 11"/>
                    <a:gd name="T2" fmla="*/ 4 w 33"/>
                    <a:gd name="T3" fmla="*/ 11 h 11"/>
                    <a:gd name="T4" fmla="*/ 25 w 33"/>
                    <a:gd name="T5" fmla="*/ 11 h 11"/>
                    <a:gd name="T6" fmla="*/ 29 w 33"/>
                    <a:gd name="T7" fmla="*/ 7 h 11"/>
                    <a:gd name="T8" fmla="*/ 33 w 33"/>
                    <a:gd name="T9" fmla="*/ 7 h 11"/>
                    <a:gd name="T10" fmla="*/ 29 w 33"/>
                    <a:gd name="T11" fmla="*/ 0 h 11"/>
                    <a:gd name="T12" fmla="*/ 25 w 33"/>
                    <a:gd name="T13" fmla="*/ 0 h 11"/>
                    <a:gd name="T14" fmla="*/ 22 w 33"/>
                    <a:gd name="T15" fmla="*/ 4 h 11"/>
                    <a:gd name="T16" fmla="*/ 0 w 33"/>
                    <a:gd name="T17" fmla="*/ 4 h 11"/>
                    <a:gd name="T18" fmla="*/ 4 w 33"/>
                    <a:gd name="T19" fmla="*/ 4 h 11"/>
                    <a:gd name="T20" fmla="*/ 0 w 33"/>
                    <a:gd name="T21" fmla="*/ 4 h 11"/>
                    <a:gd name="T22" fmla="*/ 7 w 33"/>
                    <a:gd name="T23" fmla="*/ 11 h 1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"/>
                    <a:gd name="T37" fmla="*/ 0 h 11"/>
                    <a:gd name="T38" fmla="*/ 33 w 33"/>
                    <a:gd name="T39" fmla="*/ 11 h 1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" h="11">
                      <a:moveTo>
                        <a:pt x="7" y="11"/>
                      </a:moveTo>
                      <a:lnTo>
                        <a:pt x="4" y="11"/>
                      </a:lnTo>
                      <a:lnTo>
                        <a:pt x="25" y="11"/>
                      </a:lnTo>
                      <a:lnTo>
                        <a:pt x="29" y="7"/>
                      </a:lnTo>
                      <a:lnTo>
                        <a:pt x="33" y="7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2" y="4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7" y="1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0" name="Freeform 61"/>
                <p:cNvSpPr>
                  <a:spLocks/>
                </p:cNvSpPr>
                <p:nvPr/>
              </p:nvSpPr>
              <p:spPr bwMode="auto">
                <a:xfrm>
                  <a:off x="3111" y="3088"/>
                  <a:ext cx="39" cy="28"/>
                </a:xfrm>
                <a:custGeom>
                  <a:avLst/>
                  <a:gdLst>
                    <a:gd name="T0" fmla="*/ 0 w 39"/>
                    <a:gd name="T1" fmla="*/ 28 h 28"/>
                    <a:gd name="T2" fmla="*/ 14 w 39"/>
                    <a:gd name="T3" fmla="*/ 28 h 28"/>
                    <a:gd name="T4" fmla="*/ 18 w 39"/>
                    <a:gd name="T5" fmla="*/ 25 h 28"/>
                    <a:gd name="T6" fmla="*/ 25 w 39"/>
                    <a:gd name="T7" fmla="*/ 21 h 28"/>
                    <a:gd name="T8" fmla="*/ 39 w 39"/>
                    <a:gd name="T9" fmla="*/ 7 h 28"/>
                    <a:gd name="T10" fmla="*/ 32 w 39"/>
                    <a:gd name="T11" fmla="*/ 0 h 28"/>
                    <a:gd name="T12" fmla="*/ 29 w 39"/>
                    <a:gd name="T13" fmla="*/ 7 h 28"/>
                    <a:gd name="T14" fmla="*/ 18 w 39"/>
                    <a:gd name="T15" fmla="*/ 18 h 28"/>
                    <a:gd name="T16" fmla="*/ 14 w 39"/>
                    <a:gd name="T17" fmla="*/ 18 h 28"/>
                    <a:gd name="T18" fmla="*/ 11 w 39"/>
                    <a:gd name="T19" fmla="*/ 21 h 28"/>
                    <a:gd name="T20" fmla="*/ 3 w 39"/>
                    <a:gd name="T21" fmla="*/ 21 h 28"/>
                    <a:gd name="T22" fmla="*/ 0 w 39"/>
                    <a:gd name="T23" fmla="*/ 28 h 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9"/>
                    <a:gd name="T37" fmla="*/ 0 h 28"/>
                    <a:gd name="T38" fmla="*/ 39 w 39"/>
                    <a:gd name="T39" fmla="*/ 28 h 2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9" h="28">
                      <a:moveTo>
                        <a:pt x="0" y="28"/>
                      </a:moveTo>
                      <a:lnTo>
                        <a:pt x="14" y="28"/>
                      </a:lnTo>
                      <a:lnTo>
                        <a:pt x="18" y="25"/>
                      </a:lnTo>
                      <a:lnTo>
                        <a:pt x="25" y="21"/>
                      </a:lnTo>
                      <a:lnTo>
                        <a:pt x="39" y="7"/>
                      </a:lnTo>
                      <a:lnTo>
                        <a:pt x="32" y="0"/>
                      </a:lnTo>
                      <a:lnTo>
                        <a:pt x="29" y="7"/>
                      </a:lnTo>
                      <a:lnTo>
                        <a:pt x="18" y="18"/>
                      </a:lnTo>
                      <a:lnTo>
                        <a:pt x="14" y="18"/>
                      </a:lnTo>
                      <a:lnTo>
                        <a:pt x="11" y="21"/>
                      </a:lnTo>
                      <a:lnTo>
                        <a:pt x="3" y="21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1" name="Freeform 62"/>
                <p:cNvSpPr>
                  <a:spLocks/>
                </p:cNvSpPr>
                <p:nvPr/>
              </p:nvSpPr>
              <p:spPr bwMode="auto">
                <a:xfrm>
                  <a:off x="3046" y="3095"/>
                  <a:ext cx="68" cy="21"/>
                </a:xfrm>
                <a:custGeom>
                  <a:avLst/>
                  <a:gdLst>
                    <a:gd name="T0" fmla="*/ 7 w 68"/>
                    <a:gd name="T1" fmla="*/ 7 h 21"/>
                    <a:gd name="T2" fmla="*/ 4 w 68"/>
                    <a:gd name="T3" fmla="*/ 11 h 21"/>
                    <a:gd name="T4" fmla="*/ 11 w 68"/>
                    <a:gd name="T5" fmla="*/ 7 h 21"/>
                    <a:gd name="T6" fmla="*/ 32 w 68"/>
                    <a:gd name="T7" fmla="*/ 7 h 21"/>
                    <a:gd name="T8" fmla="*/ 40 w 68"/>
                    <a:gd name="T9" fmla="*/ 14 h 21"/>
                    <a:gd name="T10" fmla="*/ 50 w 68"/>
                    <a:gd name="T11" fmla="*/ 18 h 21"/>
                    <a:gd name="T12" fmla="*/ 58 w 68"/>
                    <a:gd name="T13" fmla="*/ 21 h 21"/>
                    <a:gd name="T14" fmla="*/ 65 w 68"/>
                    <a:gd name="T15" fmla="*/ 21 h 21"/>
                    <a:gd name="T16" fmla="*/ 68 w 68"/>
                    <a:gd name="T17" fmla="*/ 14 h 21"/>
                    <a:gd name="T18" fmla="*/ 58 w 68"/>
                    <a:gd name="T19" fmla="*/ 14 h 21"/>
                    <a:gd name="T20" fmla="*/ 50 w 68"/>
                    <a:gd name="T21" fmla="*/ 11 h 21"/>
                    <a:gd name="T22" fmla="*/ 43 w 68"/>
                    <a:gd name="T23" fmla="*/ 7 h 21"/>
                    <a:gd name="T24" fmla="*/ 36 w 68"/>
                    <a:gd name="T25" fmla="*/ 3 h 21"/>
                    <a:gd name="T26" fmla="*/ 25 w 68"/>
                    <a:gd name="T27" fmla="*/ 0 h 21"/>
                    <a:gd name="T28" fmla="*/ 11 w 68"/>
                    <a:gd name="T29" fmla="*/ 0 h 21"/>
                    <a:gd name="T30" fmla="*/ 0 w 68"/>
                    <a:gd name="T31" fmla="*/ 3 h 21"/>
                    <a:gd name="T32" fmla="*/ 7 w 68"/>
                    <a:gd name="T33" fmla="*/ 7 h 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8"/>
                    <a:gd name="T52" fmla="*/ 0 h 21"/>
                    <a:gd name="T53" fmla="*/ 68 w 68"/>
                    <a:gd name="T54" fmla="*/ 21 h 2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8" h="21">
                      <a:moveTo>
                        <a:pt x="7" y="7"/>
                      </a:moveTo>
                      <a:lnTo>
                        <a:pt x="4" y="11"/>
                      </a:lnTo>
                      <a:lnTo>
                        <a:pt x="11" y="7"/>
                      </a:lnTo>
                      <a:lnTo>
                        <a:pt x="32" y="7"/>
                      </a:lnTo>
                      <a:lnTo>
                        <a:pt x="40" y="14"/>
                      </a:lnTo>
                      <a:lnTo>
                        <a:pt x="50" y="18"/>
                      </a:lnTo>
                      <a:lnTo>
                        <a:pt x="58" y="21"/>
                      </a:lnTo>
                      <a:lnTo>
                        <a:pt x="65" y="21"/>
                      </a:lnTo>
                      <a:lnTo>
                        <a:pt x="68" y="14"/>
                      </a:lnTo>
                      <a:lnTo>
                        <a:pt x="58" y="14"/>
                      </a:lnTo>
                      <a:lnTo>
                        <a:pt x="50" y="11"/>
                      </a:lnTo>
                      <a:lnTo>
                        <a:pt x="43" y="7"/>
                      </a:lnTo>
                      <a:lnTo>
                        <a:pt x="36" y="3"/>
                      </a:lnTo>
                      <a:lnTo>
                        <a:pt x="25" y="0"/>
                      </a:lnTo>
                      <a:lnTo>
                        <a:pt x="11" y="0"/>
                      </a:lnTo>
                      <a:lnTo>
                        <a:pt x="0" y="3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2" name="Freeform 63"/>
                <p:cNvSpPr>
                  <a:spLocks/>
                </p:cNvSpPr>
                <p:nvPr/>
              </p:nvSpPr>
              <p:spPr bwMode="auto">
                <a:xfrm>
                  <a:off x="2988" y="3098"/>
                  <a:ext cx="65" cy="72"/>
                </a:xfrm>
                <a:custGeom>
                  <a:avLst/>
                  <a:gdLst>
                    <a:gd name="T0" fmla="*/ 7 w 65"/>
                    <a:gd name="T1" fmla="*/ 72 h 72"/>
                    <a:gd name="T2" fmla="*/ 11 w 65"/>
                    <a:gd name="T3" fmla="*/ 62 h 72"/>
                    <a:gd name="T4" fmla="*/ 58 w 65"/>
                    <a:gd name="T5" fmla="*/ 15 h 72"/>
                    <a:gd name="T6" fmla="*/ 65 w 65"/>
                    <a:gd name="T7" fmla="*/ 4 h 72"/>
                    <a:gd name="T8" fmla="*/ 58 w 65"/>
                    <a:gd name="T9" fmla="*/ 0 h 72"/>
                    <a:gd name="T10" fmla="*/ 51 w 65"/>
                    <a:gd name="T11" fmla="*/ 11 h 72"/>
                    <a:gd name="T12" fmla="*/ 22 w 65"/>
                    <a:gd name="T13" fmla="*/ 40 h 72"/>
                    <a:gd name="T14" fmla="*/ 15 w 65"/>
                    <a:gd name="T15" fmla="*/ 51 h 72"/>
                    <a:gd name="T16" fmla="*/ 7 w 65"/>
                    <a:gd name="T17" fmla="*/ 58 h 72"/>
                    <a:gd name="T18" fmla="*/ 0 w 65"/>
                    <a:gd name="T19" fmla="*/ 69 h 72"/>
                    <a:gd name="T20" fmla="*/ 7 w 65"/>
                    <a:gd name="T21" fmla="*/ 72 h 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5"/>
                    <a:gd name="T34" fmla="*/ 0 h 72"/>
                    <a:gd name="T35" fmla="*/ 65 w 65"/>
                    <a:gd name="T36" fmla="*/ 72 h 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5" h="72">
                      <a:moveTo>
                        <a:pt x="7" y="72"/>
                      </a:moveTo>
                      <a:lnTo>
                        <a:pt x="11" y="62"/>
                      </a:lnTo>
                      <a:lnTo>
                        <a:pt x="58" y="15"/>
                      </a:lnTo>
                      <a:lnTo>
                        <a:pt x="65" y="4"/>
                      </a:lnTo>
                      <a:lnTo>
                        <a:pt x="58" y="0"/>
                      </a:lnTo>
                      <a:lnTo>
                        <a:pt x="51" y="11"/>
                      </a:lnTo>
                      <a:lnTo>
                        <a:pt x="22" y="40"/>
                      </a:lnTo>
                      <a:lnTo>
                        <a:pt x="15" y="51"/>
                      </a:lnTo>
                      <a:lnTo>
                        <a:pt x="7" y="58"/>
                      </a:lnTo>
                      <a:lnTo>
                        <a:pt x="0" y="69"/>
                      </a:lnTo>
                      <a:lnTo>
                        <a:pt x="7" y="7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3" name="Freeform 64"/>
                <p:cNvSpPr>
                  <a:spLocks/>
                </p:cNvSpPr>
                <p:nvPr/>
              </p:nvSpPr>
              <p:spPr bwMode="auto">
                <a:xfrm>
                  <a:off x="2952" y="3167"/>
                  <a:ext cx="43" cy="14"/>
                </a:xfrm>
                <a:custGeom>
                  <a:avLst/>
                  <a:gdLst>
                    <a:gd name="T0" fmla="*/ 4 w 43"/>
                    <a:gd name="T1" fmla="*/ 11 h 14"/>
                    <a:gd name="T2" fmla="*/ 0 w 43"/>
                    <a:gd name="T3" fmla="*/ 11 h 14"/>
                    <a:gd name="T4" fmla="*/ 11 w 43"/>
                    <a:gd name="T5" fmla="*/ 11 h 14"/>
                    <a:gd name="T6" fmla="*/ 15 w 43"/>
                    <a:gd name="T7" fmla="*/ 14 h 14"/>
                    <a:gd name="T8" fmla="*/ 25 w 43"/>
                    <a:gd name="T9" fmla="*/ 14 h 14"/>
                    <a:gd name="T10" fmla="*/ 33 w 43"/>
                    <a:gd name="T11" fmla="*/ 11 h 14"/>
                    <a:gd name="T12" fmla="*/ 36 w 43"/>
                    <a:gd name="T13" fmla="*/ 7 h 14"/>
                    <a:gd name="T14" fmla="*/ 43 w 43"/>
                    <a:gd name="T15" fmla="*/ 3 h 14"/>
                    <a:gd name="T16" fmla="*/ 36 w 43"/>
                    <a:gd name="T17" fmla="*/ 0 h 14"/>
                    <a:gd name="T18" fmla="*/ 33 w 43"/>
                    <a:gd name="T19" fmla="*/ 3 h 14"/>
                    <a:gd name="T20" fmla="*/ 29 w 43"/>
                    <a:gd name="T21" fmla="*/ 3 h 14"/>
                    <a:gd name="T22" fmla="*/ 25 w 43"/>
                    <a:gd name="T23" fmla="*/ 7 h 14"/>
                    <a:gd name="T24" fmla="*/ 11 w 43"/>
                    <a:gd name="T25" fmla="*/ 7 h 14"/>
                    <a:gd name="T26" fmla="*/ 7 w 43"/>
                    <a:gd name="T27" fmla="*/ 3 h 14"/>
                    <a:gd name="T28" fmla="*/ 0 w 43"/>
                    <a:gd name="T29" fmla="*/ 3 h 14"/>
                    <a:gd name="T30" fmla="*/ 4 w 43"/>
                    <a:gd name="T31" fmla="*/ 3 h 14"/>
                    <a:gd name="T32" fmla="*/ 0 w 43"/>
                    <a:gd name="T33" fmla="*/ 3 h 14"/>
                    <a:gd name="T34" fmla="*/ 4 w 43"/>
                    <a:gd name="T35" fmla="*/ 11 h 1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3"/>
                    <a:gd name="T55" fmla="*/ 0 h 14"/>
                    <a:gd name="T56" fmla="*/ 43 w 43"/>
                    <a:gd name="T57" fmla="*/ 14 h 1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3" h="14">
                      <a:moveTo>
                        <a:pt x="4" y="11"/>
                      </a:moveTo>
                      <a:lnTo>
                        <a:pt x="0" y="11"/>
                      </a:lnTo>
                      <a:lnTo>
                        <a:pt x="11" y="11"/>
                      </a:lnTo>
                      <a:lnTo>
                        <a:pt x="15" y="14"/>
                      </a:lnTo>
                      <a:lnTo>
                        <a:pt x="25" y="14"/>
                      </a:lnTo>
                      <a:lnTo>
                        <a:pt x="33" y="11"/>
                      </a:lnTo>
                      <a:lnTo>
                        <a:pt x="36" y="7"/>
                      </a:lnTo>
                      <a:lnTo>
                        <a:pt x="43" y="3"/>
                      </a:lnTo>
                      <a:lnTo>
                        <a:pt x="36" y="0"/>
                      </a:lnTo>
                      <a:lnTo>
                        <a:pt x="33" y="3"/>
                      </a:lnTo>
                      <a:lnTo>
                        <a:pt x="29" y="3"/>
                      </a:lnTo>
                      <a:lnTo>
                        <a:pt x="25" y="7"/>
                      </a:lnTo>
                      <a:lnTo>
                        <a:pt x="11" y="7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4" y="1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4" name="Freeform 65"/>
                <p:cNvSpPr>
                  <a:spLocks/>
                </p:cNvSpPr>
                <p:nvPr/>
              </p:nvSpPr>
              <p:spPr bwMode="auto">
                <a:xfrm>
                  <a:off x="2916" y="3170"/>
                  <a:ext cx="40" cy="18"/>
                </a:xfrm>
                <a:custGeom>
                  <a:avLst/>
                  <a:gdLst>
                    <a:gd name="T0" fmla="*/ 0 w 40"/>
                    <a:gd name="T1" fmla="*/ 15 h 18"/>
                    <a:gd name="T2" fmla="*/ 7 w 40"/>
                    <a:gd name="T3" fmla="*/ 18 h 18"/>
                    <a:gd name="T4" fmla="*/ 22 w 40"/>
                    <a:gd name="T5" fmla="*/ 18 h 18"/>
                    <a:gd name="T6" fmla="*/ 29 w 40"/>
                    <a:gd name="T7" fmla="*/ 15 h 18"/>
                    <a:gd name="T8" fmla="*/ 36 w 40"/>
                    <a:gd name="T9" fmla="*/ 8 h 18"/>
                    <a:gd name="T10" fmla="*/ 40 w 40"/>
                    <a:gd name="T11" fmla="*/ 8 h 18"/>
                    <a:gd name="T12" fmla="*/ 36 w 40"/>
                    <a:gd name="T13" fmla="*/ 0 h 18"/>
                    <a:gd name="T14" fmla="*/ 33 w 40"/>
                    <a:gd name="T15" fmla="*/ 4 h 18"/>
                    <a:gd name="T16" fmla="*/ 29 w 40"/>
                    <a:gd name="T17" fmla="*/ 4 h 18"/>
                    <a:gd name="T18" fmla="*/ 25 w 40"/>
                    <a:gd name="T19" fmla="*/ 8 h 18"/>
                    <a:gd name="T20" fmla="*/ 22 w 40"/>
                    <a:gd name="T21" fmla="*/ 8 h 18"/>
                    <a:gd name="T22" fmla="*/ 18 w 40"/>
                    <a:gd name="T23" fmla="*/ 11 h 18"/>
                    <a:gd name="T24" fmla="*/ 7 w 40"/>
                    <a:gd name="T25" fmla="*/ 11 h 18"/>
                    <a:gd name="T26" fmla="*/ 4 w 40"/>
                    <a:gd name="T27" fmla="*/ 8 h 18"/>
                    <a:gd name="T28" fmla="*/ 0 w 40"/>
                    <a:gd name="T29" fmla="*/ 15 h 1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0"/>
                    <a:gd name="T46" fmla="*/ 0 h 18"/>
                    <a:gd name="T47" fmla="*/ 40 w 40"/>
                    <a:gd name="T48" fmla="*/ 18 h 1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0" h="18">
                      <a:moveTo>
                        <a:pt x="0" y="15"/>
                      </a:moveTo>
                      <a:lnTo>
                        <a:pt x="7" y="18"/>
                      </a:lnTo>
                      <a:lnTo>
                        <a:pt x="22" y="18"/>
                      </a:lnTo>
                      <a:lnTo>
                        <a:pt x="29" y="15"/>
                      </a:lnTo>
                      <a:lnTo>
                        <a:pt x="36" y="8"/>
                      </a:lnTo>
                      <a:lnTo>
                        <a:pt x="40" y="8"/>
                      </a:lnTo>
                      <a:lnTo>
                        <a:pt x="36" y="0"/>
                      </a:lnTo>
                      <a:lnTo>
                        <a:pt x="33" y="4"/>
                      </a:lnTo>
                      <a:lnTo>
                        <a:pt x="29" y="4"/>
                      </a:lnTo>
                      <a:lnTo>
                        <a:pt x="25" y="8"/>
                      </a:lnTo>
                      <a:lnTo>
                        <a:pt x="22" y="8"/>
                      </a:lnTo>
                      <a:lnTo>
                        <a:pt x="18" y="11"/>
                      </a:lnTo>
                      <a:lnTo>
                        <a:pt x="7" y="11"/>
                      </a:lnTo>
                      <a:lnTo>
                        <a:pt x="4" y="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5" name="Freeform 66"/>
                <p:cNvSpPr>
                  <a:spLocks/>
                </p:cNvSpPr>
                <p:nvPr/>
              </p:nvSpPr>
              <p:spPr bwMode="auto">
                <a:xfrm>
                  <a:off x="2880" y="3174"/>
                  <a:ext cx="40" cy="18"/>
                </a:xfrm>
                <a:custGeom>
                  <a:avLst/>
                  <a:gdLst>
                    <a:gd name="T0" fmla="*/ 0 w 40"/>
                    <a:gd name="T1" fmla="*/ 18 h 18"/>
                    <a:gd name="T2" fmla="*/ 7 w 40"/>
                    <a:gd name="T3" fmla="*/ 14 h 18"/>
                    <a:gd name="T4" fmla="*/ 11 w 40"/>
                    <a:gd name="T5" fmla="*/ 14 h 18"/>
                    <a:gd name="T6" fmla="*/ 18 w 40"/>
                    <a:gd name="T7" fmla="*/ 11 h 18"/>
                    <a:gd name="T8" fmla="*/ 22 w 40"/>
                    <a:gd name="T9" fmla="*/ 7 h 18"/>
                    <a:gd name="T10" fmla="*/ 33 w 40"/>
                    <a:gd name="T11" fmla="*/ 7 h 18"/>
                    <a:gd name="T12" fmla="*/ 36 w 40"/>
                    <a:gd name="T13" fmla="*/ 11 h 18"/>
                    <a:gd name="T14" fmla="*/ 40 w 40"/>
                    <a:gd name="T15" fmla="*/ 4 h 18"/>
                    <a:gd name="T16" fmla="*/ 36 w 40"/>
                    <a:gd name="T17" fmla="*/ 0 h 18"/>
                    <a:gd name="T18" fmla="*/ 25 w 40"/>
                    <a:gd name="T19" fmla="*/ 0 h 18"/>
                    <a:gd name="T20" fmla="*/ 18 w 40"/>
                    <a:gd name="T21" fmla="*/ 4 h 18"/>
                    <a:gd name="T22" fmla="*/ 11 w 40"/>
                    <a:gd name="T23" fmla="*/ 4 h 18"/>
                    <a:gd name="T24" fmla="*/ 7 w 40"/>
                    <a:gd name="T25" fmla="*/ 7 h 18"/>
                    <a:gd name="T26" fmla="*/ 4 w 40"/>
                    <a:gd name="T27" fmla="*/ 7 h 18"/>
                    <a:gd name="T28" fmla="*/ 0 w 40"/>
                    <a:gd name="T29" fmla="*/ 11 h 18"/>
                    <a:gd name="T30" fmla="*/ 4 w 40"/>
                    <a:gd name="T31" fmla="*/ 11 h 18"/>
                    <a:gd name="T32" fmla="*/ 0 w 40"/>
                    <a:gd name="T33" fmla="*/ 18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0"/>
                    <a:gd name="T52" fmla="*/ 0 h 18"/>
                    <a:gd name="T53" fmla="*/ 40 w 40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0" h="18">
                      <a:moveTo>
                        <a:pt x="0" y="18"/>
                      </a:moveTo>
                      <a:lnTo>
                        <a:pt x="7" y="14"/>
                      </a:lnTo>
                      <a:lnTo>
                        <a:pt x="11" y="14"/>
                      </a:lnTo>
                      <a:lnTo>
                        <a:pt x="18" y="11"/>
                      </a:lnTo>
                      <a:lnTo>
                        <a:pt x="22" y="7"/>
                      </a:lnTo>
                      <a:lnTo>
                        <a:pt x="33" y="7"/>
                      </a:lnTo>
                      <a:lnTo>
                        <a:pt x="36" y="11"/>
                      </a:lnTo>
                      <a:lnTo>
                        <a:pt x="40" y="4"/>
                      </a:lnTo>
                      <a:lnTo>
                        <a:pt x="36" y="0"/>
                      </a:lnTo>
                      <a:lnTo>
                        <a:pt x="25" y="0"/>
                      </a:lnTo>
                      <a:lnTo>
                        <a:pt x="18" y="4"/>
                      </a:lnTo>
                      <a:lnTo>
                        <a:pt x="11" y="4"/>
                      </a:lnTo>
                      <a:lnTo>
                        <a:pt x="7" y="7"/>
                      </a:lnTo>
                      <a:lnTo>
                        <a:pt x="4" y="7"/>
                      </a:ln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6" name="Freeform 67"/>
                <p:cNvSpPr>
                  <a:spLocks/>
                </p:cNvSpPr>
                <p:nvPr/>
              </p:nvSpPr>
              <p:spPr bwMode="auto">
                <a:xfrm>
                  <a:off x="2808" y="3160"/>
                  <a:ext cx="76" cy="32"/>
                </a:xfrm>
                <a:custGeom>
                  <a:avLst/>
                  <a:gdLst>
                    <a:gd name="T0" fmla="*/ 0 w 76"/>
                    <a:gd name="T1" fmla="*/ 3 h 32"/>
                    <a:gd name="T2" fmla="*/ 4 w 76"/>
                    <a:gd name="T3" fmla="*/ 14 h 32"/>
                    <a:gd name="T4" fmla="*/ 14 w 76"/>
                    <a:gd name="T5" fmla="*/ 21 h 32"/>
                    <a:gd name="T6" fmla="*/ 22 w 76"/>
                    <a:gd name="T7" fmla="*/ 25 h 32"/>
                    <a:gd name="T8" fmla="*/ 33 w 76"/>
                    <a:gd name="T9" fmla="*/ 25 h 32"/>
                    <a:gd name="T10" fmla="*/ 43 w 76"/>
                    <a:gd name="T11" fmla="*/ 28 h 32"/>
                    <a:gd name="T12" fmla="*/ 61 w 76"/>
                    <a:gd name="T13" fmla="*/ 28 h 32"/>
                    <a:gd name="T14" fmla="*/ 72 w 76"/>
                    <a:gd name="T15" fmla="*/ 32 h 32"/>
                    <a:gd name="T16" fmla="*/ 76 w 76"/>
                    <a:gd name="T17" fmla="*/ 25 h 32"/>
                    <a:gd name="T18" fmla="*/ 65 w 76"/>
                    <a:gd name="T19" fmla="*/ 21 h 32"/>
                    <a:gd name="T20" fmla="*/ 54 w 76"/>
                    <a:gd name="T21" fmla="*/ 21 h 32"/>
                    <a:gd name="T22" fmla="*/ 43 w 76"/>
                    <a:gd name="T23" fmla="*/ 18 h 32"/>
                    <a:gd name="T24" fmla="*/ 22 w 76"/>
                    <a:gd name="T25" fmla="*/ 18 h 32"/>
                    <a:gd name="T26" fmla="*/ 18 w 76"/>
                    <a:gd name="T27" fmla="*/ 14 h 32"/>
                    <a:gd name="T28" fmla="*/ 11 w 76"/>
                    <a:gd name="T29" fmla="*/ 10 h 32"/>
                    <a:gd name="T30" fmla="*/ 7 w 76"/>
                    <a:gd name="T31" fmla="*/ 0 h 32"/>
                    <a:gd name="T32" fmla="*/ 0 w 76"/>
                    <a:gd name="T33" fmla="*/ 3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6"/>
                    <a:gd name="T52" fmla="*/ 0 h 32"/>
                    <a:gd name="T53" fmla="*/ 76 w 76"/>
                    <a:gd name="T54" fmla="*/ 32 h 3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6" h="32">
                      <a:moveTo>
                        <a:pt x="0" y="3"/>
                      </a:moveTo>
                      <a:lnTo>
                        <a:pt x="4" y="14"/>
                      </a:lnTo>
                      <a:lnTo>
                        <a:pt x="14" y="21"/>
                      </a:lnTo>
                      <a:lnTo>
                        <a:pt x="22" y="25"/>
                      </a:lnTo>
                      <a:lnTo>
                        <a:pt x="33" y="25"/>
                      </a:lnTo>
                      <a:lnTo>
                        <a:pt x="43" y="28"/>
                      </a:lnTo>
                      <a:lnTo>
                        <a:pt x="61" y="28"/>
                      </a:lnTo>
                      <a:lnTo>
                        <a:pt x="72" y="32"/>
                      </a:lnTo>
                      <a:lnTo>
                        <a:pt x="76" y="25"/>
                      </a:lnTo>
                      <a:lnTo>
                        <a:pt x="65" y="21"/>
                      </a:lnTo>
                      <a:lnTo>
                        <a:pt x="54" y="21"/>
                      </a:lnTo>
                      <a:lnTo>
                        <a:pt x="43" y="18"/>
                      </a:lnTo>
                      <a:lnTo>
                        <a:pt x="22" y="18"/>
                      </a:lnTo>
                      <a:lnTo>
                        <a:pt x="18" y="14"/>
                      </a:lnTo>
                      <a:lnTo>
                        <a:pt x="11" y="10"/>
                      </a:lnTo>
                      <a:lnTo>
                        <a:pt x="7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7" name="Freeform 68"/>
                <p:cNvSpPr>
                  <a:spLocks/>
                </p:cNvSpPr>
                <p:nvPr/>
              </p:nvSpPr>
              <p:spPr bwMode="auto">
                <a:xfrm>
                  <a:off x="2794" y="3138"/>
                  <a:ext cx="21" cy="25"/>
                </a:xfrm>
                <a:custGeom>
                  <a:avLst/>
                  <a:gdLst>
                    <a:gd name="T0" fmla="*/ 0 w 21"/>
                    <a:gd name="T1" fmla="*/ 7 h 25"/>
                    <a:gd name="T2" fmla="*/ 3 w 21"/>
                    <a:gd name="T3" fmla="*/ 7 h 25"/>
                    <a:gd name="T4" fmla="*/ 10 w 21"/>
                    <a:gd name="T5" fmla="*/ 14 h 25"/>
                    <a:gd name="T6" fmla="*/ 10 w 21"/>
                    <a:gd name="T7" fmla="*/ 22 h 25"/>
                    <a:gd name="T8" fmla="*/ 14 w 21"/>
                    <a:gd name="T9" fmla="*/ 25 h 25"/>
                    <a:gd name="T10" fmla="*/ 21 w 21"/>
                    <a:gd name="T11" fmla="*/ 22 h 25"/>
                    <a:gd name="T12" fmla="*/ 18 w 21"/>
                    <a:gd name="T13" fmla="*/ 18 h 25"/>
                    <a:gd name="T14" fmla="*/ 14 w 21"/>
                    <a:gd name="T15" fmla="*/ 11 h 25"/>
                    <a:gd name="T16" fmla="*/ 10 w 21"/>
                    <a:gd name="T17" fmla="*/ 4 h 25"/>
                    <a:gd name="T18" fmla="*/ 3 w 21"/>
                    <a:gd name="T19" fmla="*/ 0 h 25"/>
                    <a:gd name="T20" fmla="*/ 0 w 21"/>
                    <a:gd name="T21" fmla="*/ 7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25"/>
                    <a:gd name="T35" fmla="*/ 21 w 21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25">
                      <a:moveTo>
                        <a:pt x="0" y="7"/>
                      </a:moveTo>
                      <a:lnTo>
                        <a:pt x="3" y="7"/>
                      </a:lnTo>
                      <a:lnTo>
                        <a:pt x="10" y="14"/>
                      </a:lnTo>
                      <a:lnTo>
                        <a:pt x="10" y="22"/>
                      </a:lnTo>
                      <a:lnTo>
                        <a:pt x="14" y="25"/>
                      </a:lnTo>
                      <a:lnTo>
                        <a:pt x="21" y="22"/>
                      </a:lnTo>
                      <a:lnTo>
                        <a:pt x="18" y="18"/>
                      </a:lnTo>
                      <a:lnTo>
                        <a:pt x="14" y="11"/>
                      </a:lnTo>
                      <a:lnTo>
                        <a:pt x="10" y="4"/>
                      </a:lnTo>
                      <a:lnTo>
                        <a:pt x="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8" name="Freeform 69"/>
                <p:cNvSpPr>
                  <a:spLocks/>
                </p:cNvSpPr>
                <p:nvPr/>
              </p:nvSpPr>
              <p:spPr bwMode="auto">
                <a:xfrm>
                  <a:off x="2772" y="3138"/>
                  <a:ext cx="25" cy="7"/>
                </a:xfrm>
                <a:custGeom>
                  <a:avLst/>
                  <a:gdLst>
                    <a:gd name="T0" fmla="*/ 7 w 25"/>
                    <a:gd name="T1" fmla="*/ 7 h 7"/>
                    <a:gd name="T2" fmla="*/ 4 w 25"/>
                    <a:gd name="T3" fmla="*/ 7 h 7"/>
                    <a:gd name="T4" fmla="*/ 22 w 25"/>
                    <a:gd name="T5" fmla="*/ 7 h 7"/>
                    <a:gd name="T6" fmla="*/ 25 w 25"/>
                    <a:gd name="T7" fmla="*/ 0 h 7"/>
                    <a:gd name="T8" fmla="*/ 0 w 25"/>
                    <a:gd name="T9" fmla="*/ 0 h 7"/>
                    <a:gd name="T10" fmla="*/ 0 w 25"/>
                    <a:gd name="T11" fmla="*/ 4 h 7"/>
                    <a:gd name="T12" fmla="*/ 0 w 25"/>
                    <a:gd name="T13" fmla="*/ 0 h 7"/>
                    <a:gd name="T14" fmla="*/ 0 w 25"/>
                    <a:gd name="T15" fmla="*/ 4 h 7"/>
                    <a:gd name="T16" fmla="*/ 7 w 25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"/>
                    <a:gd name="T28" fmla="*/ 0 h 7"/>
                    <a:gd name="T29" fmla="*/ 25 w 25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" h="7">
                      <a:moveTo>
                        <a:pt x="7" y="7"/>
                      </a:moveTo>
                      <a:lnTo>
                        <a:pt x="4" y="7"/>
                      </a:lnTo>
                      <a:lnTo>
                        <a:pt x="22" y="7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9" name="Freeform 70"/>
                <p:cNvSpPr>
                  <a:spLocks/>
                </p:cNvSpPr>
                <p:nvPr/>
              </p:nvSpPr>
              <p:spPr bwMode="auto">
                <a:xfrm>
                  <a:off x="2747" y="3142"/>
                  <a:ext cx="32" cy="39"/>
                </a:xfrm>
                <a:custGeom>
                  <a:avLst/>
                  <a:gdLst>
                    <a:gd name="T0" fmla="*/ 3 w 32"/>
                    <a:gd name="T1" fmla="*/ 36 h 39"/>
                    <a:gd name="T2" fmla="*/ 0 w 32"/>
                    <a:gd name="T3" fmla="*/ 39 h 39"/>
                    <a:gd name="T4" fmla="*/ 7 w 32"/>
                    <a:gd name="T5" fmla="*/ 36 h 39"/>
                    <a:gd name="T6" fmla="*/ 14 w 32"/>
                    <a:gd name="T7" fmla="*/ 36 h 39"/>
                    <a:gd name="T8" fmla="*/ 18 w 32"/>
                    <a:gd name="T9" fmla="*/ 28 h 39"/>
                    <a:gd name="T10" fmla="*/ 21 w 32"/>
                    <a:gd name="T11" fmla="*/ 25 h 39"/>
                    <a:gd name="T12" fmla="*/ 25 w 32"/>
                    <a:gd name="T13" fmla="*/ 18 h 39"/>
                    <a:gd name="T14" fmla="*/ 29 w 32"/>
                    <a:gd name="T15" fmla="*/ 14 h 39"/>
                    <a:gd name="T16" fmla="*/ 29 w 32"/>
                    <a:gd name="T17" fmla="*/ 7 h 39"/>
                    <a:gd name="T18" fmla="*/ 32 w 32"/>
                    <a:gd name="T19" fmla="*/ 3 h 39"/>
                    <a:gd name="T20" fmla="*/ 25 w 32"/>
                    <a:gd name="T21" fmla="*/ 0 h 39"/>
                    <a:gd name="T22" fmla="*/ 21 w 32"/>
                    <a:gd name="T23" fmla="*/ 7 h 39"/>
                    <a:gd name="T24" fmla="*/ 21 w 32"/>
                    <a:gd name="T25" fmla="*/ 10 h 39"/>
                    <a:gd name="T26" fmla="*/ 18 w 32"/>
                    <a:gd name="T27" fmla="*/ 18 h 39"/>
                    <a:gd name="T28" fmla="*/ 18 w 32"/>
                    <a:gd name="T29" fmla="*/ 21 h 39"/>
                    <a:gd name="T30" fmla="*/ 7 w 32"/>
                    <a:gd name="T31" fmla="*/ 32 h 39"/>
                    <a:gd name="T32" fmla="*/ 0 w 32"/>
                    <a:gd name="T33" fmla="*/ 32 h 39"/>
                    <a:gd name="T34" fmla="*/ 3 w 32"/>
                    <a:gd name="T35" fmla="*/ 36 h 3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2"/>
                    <a:gd name="T55" fmla="*/ 0 h 39"/>
                    <a:gd name="T56" fmla="*/ 32 w 32"/>
                    <a:gd name="T57" fmla="*/ 39 h 3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2" h="39">
                      <a:moveTo>
                        <a:pt x="3" y="36"/>
                      </a:moveTo>
                      <a:lnTo>
                        <a:pt x="0" y="39"/>
                      </a:lnTo>
                      <a:lnTo>
                        <a:pt x="7" y="36"/>
                      </a:lnTo>
                      <a:lnTo>
                        <a:pt x="14" y="36"/>
                      </a:lnTo>
                      <a:lnTo>
                        <a:pt x="18" y="28"/>
                      </a:lnTo>
                      <a:lnTo>
                        <a:pt x="21" y="25"/>
                      </a:lnTo>
                      <a:lnTo>
                        <a:pt x="25" y="18"/>
                      </a:lnTo>
                      <a:lnTo>
                        <a:pt x="29" y="14"/>
                      </a:lnTo>
                      <a:lnTo>
                        <a:pt x="29" y="7"/>
                      </a:lnTo>
                      <a:lnTo>
                        <a:pt x="32" y="3"/>
                      </a:lnTo>
                      <a:lnTo>
                        <a:pt x="25" y="0"/>
                      </a:lnTo>
                      <a:lnTo>
                        <a:pt x="21" y="7"/>
                      </a:lnTo>
                      <a:lnTo>
                        <a:pt x="21" y="10"/>
                      </a:lnTo>
                      <a:lnTo>
                        <a:pt x="18" y="18"/>
                      </a:lnTo>
                      <a:lnTo>
                        <a:pt x="18" y="21"/>
                      </a:lnTo>
                      <a:lnTo>
                        <a:pt x="7" y="32"/>
                      </a:lnTo>
                      <a:lnTo>
                        <a:pt x="0" y="32"/>
                      </a:lnTo>
                      <a:lnTo>
                        <a:pt x="3" y="3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0" name="Freeform 71"/>
                <p:cNvSpPr>
                  <a:spLocks/>
                </p:cNvSpPr>
                <p:nvPr/>
              </p:nvSpPr>
              <p:spPr bwMode="auto">
                <a:xfrm>
                  <a:off x="2725" y="3174"/>
                  <a:ext cx="25" cy="33"/>
                </a:xfrm>
                <a:custGeom>
                  <a:avLst/>
                  <a:gdLst>
                    <a:gd name="T0" fmla="*/ 0 w 25"/>
                    <a:gd name="T1" fmla="*/ 33 h 33"/>
                    <a:gd name="T2" fmla="*/ 7 w 25"/>
                    <a:gd name="T3" fmla="*/ 33 h 33"/>
                    <a:gd name="T4" fmla="*/ 15 w 25"/>
                    <a:gd name="T5" fmla="*/ 25 h 33"/>
                    <a:gd name="T6" fmla="*/ 18 w 25"/>
                    <a:gd name="T7" fmla="*/ 18 h 33"/>
                    <a:gd name="T8" fmla="*/ 18 w 25"/>
                    <a:gd name="T9" fmla="*/ 14 h 33"/>
                    <a:gd name="T10" fmla="*/ 22 w 25"/>
                    <a:gd name="T11" fmla="*/ 11 h 33"/>
                    <a:gd name="T12" fmla="*/ 22 w 25"/>
                    <a:gd name="T13" fmla="*/ 7 h 33"/>
                    <a:gd name="T14" fmla="*/ 25 w 25"/>
                    <a:gd name="T15" fmla="*/ 4 h 33"/>
                    <a:gd name="T16" fmla="*/ 22 w 25"/>
                    <a:gd name="T17" fmla="*/ 0 h 33"/>
                    <a:gd name="T18" fmla="*/ 11 w 25"/>
                    <a:gd name="T19" fmla="*/ 11 h 33"/>
                    <a:gd name="T20" fmla="*/ 11 w 25"/>
                    <a:gd name="T21" fmla="*/ 18 h 33"/>
                    <a:gd name="T22" fmla="*/ 7 w 25"/>
                    <a:gd name="T23" fmla="*/ 22 h 33"/>
                    <a:gd name="T24" fmla="*/ 7 w 25"/>
                    <a:gd name="T25" fmla="*/ 25 h 33"/>
                    <a:gd name="T26" fmla="*/ 0 w 25"/>
                    <a:gd name="T27" fmla="*/ 25 h 33"/>
                    <a:gd name="T28" fmla="*/ 0 w 25"/>
                    <a:gd name="T29" fmla="*/ 33 h 3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"/>
                    <a:gd name="T46" fmla="*/ 0 h 33"/>
                    <a:gd name="T47" fmla="*/ 25 w 25"/>
                    <a:gd name="T48" fmla="*/ 33 h 3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" h="33">
                      <a:moveTo>
                        <a:pt x="0" y="33"/>
                      </a:moveTo>
                      <a:lnTo>
                        <a:pt x="7" y="33"/>
                      </a:lnTo>
                      <a:lnTo>
                        <a:pt x="15" y="25"/>
                      </a:lnTo>
                      <a:lnTo>
                        <a:pt x="18" y="18"/>
                      </a:lnTo>
                      <a:lnTo>
                        <a:pt x="18" y="14"/>
                      </a:lnTo>
                      <a:lnTo>
                        <a:pt x="22" y="11"/>
                      </a:lnTo>
                      <a:lnTo>
                        <a:pt x="22" y="7"/>
                      </a:lnTo>
                      <a:lnTo>
                        <a:pt x="25" y="4"/>
                      </a:lnTo>
                      <a:lnTo>
                        <a:pt x="22" y="0"/>
                      </a:lnTo>
                      <a:lnTo>
                        <a:pt x="11" y="11"/>
                      </a:lnTo>
                      <a:lnTo>
                        <a:pt x="11" y="18"/>
                      </a:lnTo>
                      <a:lnTo>
                        <a:pt x="7" y="22"/>
                      </a:lnTo>
                      <a:lnTo>
                        <a:pt x="7" y="25"/>
                      </a:lnTo>
                      <a:lnTo>
                        <a:pt x="0" y="25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1" name="Freeform 72"/>
                <p:cNvSpPr>
                  <a:spLocks/>
                </p:cNvSpPr>
                <p:nvPr/>
              </p:nvSpPr>
              <p:spPr bwMode="auto">
                <a:xfrm>
                  <a:off x="2671" y="3167"/>
                  <a:ext cx="54" cy="40"/>
                </a:xfrm>
                <a:custGeom>
                  <a:avLst/>
                  <a:gdLst>
                    <a:gd name="T0" fmla="*/ 7 w 54"/>
                    <a:gd name="T1" fmla="*/ 11 h 40"/>
                    <a:gd name="T2" fmla="*/ 15 w 54"/>
                    <a:gd name="T3" fmla="*/ 7 h 40"/>
                    <a:gd name="T4" fmla="*/ 18 w 54"/>
                    <a:gd name="T5" fmla="*/ 7 h 40"/>
                    <a:gd name="T6" fmla="*/ 22 w 54"/>
                    <a:gd name="T7" fmla="*/ 11 h 40"/>
                    <a:gd name="T8" fmla="*/ 25 w 54"/>
                    <a:gd name="T9" fmla="*/ 18 h 40"/>
                    <a:gd name="T10" fmla="*/ 33 w 54"/>
                    <a:gd name="T11" fmla="*/ 25 h 40"/>
                    <a:gd name="T12" fmla="*/ 36 w 54"/>
                    <a:gd name="T13" fmla="*/ 32 h 40"/>
                    <a:gd name="T14" fmla="*/ 43 w 54"/>
                    <a:gd name="T15" fmla="*/ 40 h 40"/>
                    <a:gd name="T16" fmla="*/ 54 w 54"/>
                    <a:gd name="T17" fmla="*/ 40 h 40"/>
                    <a:gd name="T18" fmla="*/ 54 w 54"/>
                    <a:gd name="T19" fmla="*/ 32 h 40"/>
                    <a:gd name="T20" fmla="*/ 47 w 54"/>
                    <a:gd name="T21" fmla="*/ 32 h 40"/>
                    <a:gd name="T22" fmla="*/ 40 w 54"/>
                    <a:gd name="T23" fmla="*/ 29 h 40"/>
                    <a:gd name="T24" fmla="*/ 36 w 54"/>
                    <a:gd name="T25" fmla="*/ 21 h 40"/>
                    <a:gd name="T26" fmla="*/ 33 w 54"/>
                    <a:gd name="T27" fmla="*/ 14 h 40"/>
                    <a:gd name="T28" fmla="*/ 29 w 54"/>
                    <a:gd name="T29" fmla="*/ 7 h 40"/>
                    <a:gd name="T30" fmla="*/ 22 w 54"/>
                    <a:gd name="T31" fmla="*/ 0 h 40"/>
                    <a:gd name="T32" fmla="*/ 11 w 54"/>
                    <a:gd name="T33" fmla="*/ 0 h 40"/>
                    <a:gd name="T34" fmla="*/ 0 w 54"/>
                    <a:gd name="T35" fmla="*/ 7 h 40"/>
                    <a:gd name="T36" fmla="*/ 7 w 54"/>
                    <a:gd name="T37" fmla="*/ 11 h 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"/>
                    <a:gd name="T58" fmla="*/ 0 h 40"/>
                    <a:gd name="T59" fmla="*/ 54 w 54"/>
                    <a:gd name="T60" fmla="*/ 40 h 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" h="40">
                      <a:moveTo>
                        <a:pt x="7" y="11"/>
                      </a:moveTo>
                      <a:lnTo>
                        <a:pt x="15" y="7"/>
                      </a:lnTo>
                      <a:lnTo>
                        <a:pt x="18" y="7"/>
                      </a:lnTo>
                      <a:lnTo>
                        <a:pt x="22" y="11"/>
                      </a:lnTo>
                      <a:lnTo>
                        <a:pt x="25" y="18"/>
                      </a:lnTo>
                      <a:lnTo>
                        <a:pt x="33" y="25"/>
                      </a:lnTo>
                      <a:lnTo>
                        <a:pt x="36" y="32"/>
                      </a:lnTo>
                      <a:lnTo>
                        <a:pt x="43" y="40"/>
                      </a:lnTo>
                      <a:lnTo>
                        <a:pt x="54" y="40"/>
                      </a:lnTo>
                      <a:lnTo>
                        <a:pt x="54" y="32"/>
                      </a:lnTo>
                      <a:lnTo>
                        <a:pt x="47" y="32"/>
                      </a:lnTo>
                      <a:lnTo>
                        <a:pt x="40" y="29"/>
                      </a:lnTo>
                      <a:lnTo>
                        <a:pt x="36" y="21"/>
                      </a:lnTo>
                      <a:lnTo>
                        <a:pt x="33" y="14"/>
                      </a:lnTo>
                      <a:lnTo>
                        <a:pt x="29" y="7"/>
                      </a:lnTo>
                      <a:lnTo>
                        <a:pt x="22" y="0"/>
                      </a:lnTo>
                      <a:lnTo>
                        <a:pt x="11" y="0"/>
                      </a:lnTo>
                      <a:lnTo>
                        <a:pt x="0" y="7"/>
                      </a:lnTo>
                      <a:lnTo>
                        <a:pt x="7" y="1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2" name="Freeform 73"/>
                <p:cNvSpPr>
                  <a:spLocks/>
                </p:cNvSpPr>
                <p:nvPr/>
              </p:nvSpPr>
              <p:spPr bwMode="auto">
                <a:xfrm>
                  <a:off x="2628" y="3174"/>
                  <a:ext cx="50" cy="14"/>
                </a:xfrm>
                <a:custGeom>
                  <a:avLst/>
                  <a:gdLst>
                    <a:gd name="T0" fmla="*/ 0 w 50"/>
                    <a:gd name="T1" fmla="*/ 11 h 14"/>
                    <a:gd name="T2" fmla="*/ 7 w 50"/>
                    <a:gd name="T3" fmla="*/ 14 h 14"/>
                    <a:gd name="T4" fmla="*/ 25 w 50"/>
                    <a:gd name="T5" fmla="*/ 14 h 14"/>
                    <a:gd name="T6" fmla="*/ 32 w 50"/>
                    <a:gd name="T7" fmla="*/ 11 h 14"/>
                    <a:gd name="T8" fmla="*/ 40 w 50"/>
                    <a:gd name="T9" fmla="*/ 11 h 14"/>
                    <a:gd name="T10" fmla="*/ 43 w 50"/>
                    <a:gd name="T11" fmla="*/ 7 h 14"/>
                    <a:gd name="T12" fmla="*/ 50 w 50"/>
                    <a:gd name="T13" fmla="*/ 4 h 14"/>
                    <a:gd name="T14" fmla="*/ 43 w 50"/>
                    <a:gd name="T15" fmla="*/ 0 h 14"/>
                    <a:gd name="T16" fmla="*/ 40 w 50"/>
                    <a:gd name="T17" fmla="*/ 0 h 14"/>
                    <a:gd name="T18" fmla="*/ 36 w 50"/>
                    <a:gd name="T19" fmla="*/ 4 h 14"/>
                    <a:gd name="T20" fmla="*/ 32 w 50"/>
                    <a:gd name="T21" fmla="*/ 4 h 14"/>
                    <a:gd name="T22" fmla="*/ 25 w 50"/>
                    <a:gd name="T23" fmla="*/ 7 h 14"/>
                    <a:gd name="T24" fmla="*/ 14 w 50"/>
                    <a:gd name="T25" fmla="*/ 7 h 14"/>
                    <a:gd name="T26" fmla="*/ 11 w 50"/>
                    <a:gd name="T27" fmla="*/ 4 h 14"/>
                    <a:gd name="T28" fmla="*/ 3 w 50"/>
                    <a:gd name="T29" fmla="*/ 4 h 14"/>
                    <a:gd name="T30" fmla="*/ 0 w 50"/>
                    <a:gd name="T31" fmla="*/ 11 h 1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0"/>
                    <a:gd name="T49" fmla="*/ 0 h 14"/>
                    <a:gd name="T50" fmla="*/ 50 w 50"/>
                    <a:gd name="T51" fmla="*/ 14 h 1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0" h="14">
                      <a:moveTo>
                        <a:pt x="0" y="11"/>
                      </a:moveTo>
                      <a:lnTo>
                        <a:pt x="7" y="14"/>
                      </a:lnTo>
                      <a:lnTo>
                        <a:pt x="25" y="14"/>
                      </a:lnTo>
                      <a:lnTo>
                        <a:pt x="32" y="11"/>
                      </a:lnTo>
                      <a:lnTo>
                        <a:pt x="40" y="11"/>
                      </a:lnTo>
                      <a:lnTo>
                        <a:pt x="43" y="7"/>
                      </a:lnTo>
                      <a:lnTo>
                        <a:pt x="50" y="4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6" y="4"/>
                      </a:lnTo>
                      <a:lnTo>
                        <a:pt x="32" y="4"/>
                      </a:lnTo>
                      <a:lnTo>
                        <a:pt x="25" y="7"/>
                      </a:lnTo>
                      <a:lnTo>
                        <a:pt x="14" y="7"/>
                      </a:lnTo>
                      <a:lnTo>
                        <a:pt x="11" y="4"/>
                      </a:lnTo>
                      <a:lnTo>
                        <a:pt x="3" y="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3" name="Freeform 74"/>
                <p:cNvSpPr>
                  <a:spLocks/>
                </p:cNvSpPr>
                <p:nvPr/>
              </p:nvSpPr>
              <p:spPr bwMode="auto">
                <a:xfrm>
                  <a:off x="2606" y="3167"/>
                  <a:ext cx="25" cy="18"/>
                </a:xfrm>
                <a:custGeom>
                  <a:avLst/>
                  <a:gdLst>
                    <a:gd name="T0" fmla="*/ 7 w 25"/>
                    <a:gd name="T1" fmla="*/ 3 h 18"/>
                    <a:gd name="T2" fmla="*/ 4 w 25"/>
                    <a:gd name="T3" fmla="*/ 7 h 18"/>
                    <a:gd name="T4" fmla="*/ 15 w 25"/>
                    <a:gd name="T5" fmla="*/ 7 h 18"/>
                    <a:gd name="T6" fmla="*/ 15 w 25"/>
                    <a:gd name="T7" fmla="*/ 11 h 18"/>
                    <a:gd name="T8" fmla="*/ 18 w 25"/>
                    <a:gd name="T9" fmla="*/ 11 h 18"/>
                    <a:gd name="T10" fmla="*/ 22 w 25"/>
                    <a:gd name="T11" fmla="*/ 14 h 18"/>
                    <a:gd name="T12" fmla="*/ 22 w 25"/>
                    <a:gd name="T13" fmla="*/ 18 h 18"/>
                    <a:gd name="T14" fmla="*/ 25 w 25"/>
                    <a:gd name="T15" fmla="*/ 11 h 18"/>
                    <a:gd name="T16" fmla="*/ 15 w 25"/>
                    <a:gd name="T17" fmla="*/ 0 h 18"/>
                    <a:gd name="T18" fmla="*/ 0 w 25"/>
                    <a:gd name="T19" fmla="*/ 0 h 18"/>
                    <a:gd name="T20" fmla="*/ 4 w 25"/>
                    <a:gd name="T21" fmla="*/ 0 h 18"/>
                    <a:gd name="T22" fmla="*/ 0 w 25"/>
                    <a:gd name="T23" fmla="*/ 0 h 18"/>
                    <a:gd name="T24" fmla="*/ 7 w 25"/>
                    <a:gd name="T25" fmla="*/ 3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5"/>
                    <a:gd name="T40" fmla="*/ 0 h 18"/>
                    <a:gd name="T41" fmla="*/ 25 w 25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5" h="18">
                      <a:moveTo>
                        <a:pt x="7" y="3"/>
                      </a:moveTo>
                      <a:lnTo>
                        <a:pt x="4" y="7"/>
                      </a:lnTo>
                      <a:lnTo>
                        <a:pt x="15" y="7"/>
                      </a:lnTo>
                      <a:lnTo>
                        <a:pt x="15" y="11"/>
                      </a:lnTo>
                      <a:lnTo>
                        <a:pt x="18" y="11"/>
                      </a:lnTo>
                      <a:lnTo>
                        <a:pt x="22" y="14"/>
                      </a:lnTo>
                      <a:lnTo>
                        <a:pt x="22" y="18"/>
                      </a:lnTo>
                      <a:lnTo>
                        <a:pt x="25" y="11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4" name="Freeform 75"/>
                <p:cNvSpPr>
                  <a:spLocks/>
                </p:cNvSpPr>
                <p:nvPr/>
              </p:nvSpPr>
              <p:spPr bwMode="auto">
                <a:xfrm>
                  <a:off x="2588" y="3167"/>
                  <a:ext cx="25" cy="43"/>
                </a:xfrm>
                <a:custGeom>
                  <a:avLst/>
                  <a:gdLst>
                    <a:gd name="T0" fmla="*/ 0 w 25"/>
                    <a:gd name="T1" fmla="*/ 43 h 43"/>
                    <a:gd name="T2" fmla="*/ 7 w 25"/>
                    <a:gd name="T3" fmla="*/ 40 h 43"/>
                    <a:gd name="T4" fmla="*/ 11 w 25"/>
                    <a:gd name="T5" fmla="*/ 36 h 43"/>
                    <a:gd name="T6" fmla="*/ 15 w 25"/>
                    <a:gd name="T7" fmla="*/ 29 h 43"/>
                    <a:gd name="T8" fmla="*/ 18 w 25"/>
                    <a:gd name="T9" fmla="*/ 25 h 43"/>
                    <a:gd name="T10" fmla="*/ 18 w 25"/>
                    <a:gd name="T11" fmla="*/ 11 h 43"/>
                    <a:gd name="T12" fmla="*/ 25 w 25"/>
                    <a:gd name="T13" fmla="*/ 3 h 43"/>
                    <a:gd name="T14" fmla="*/ 18 w 25"/>
                    <a:gd name="T15" fmla="*/ 0 h 43"/>
                    <a:gd name="T16" fmla="*/ 15 w 25"/>
                    <a:gd name="T17" fmla="*/ 3 h 43"/>
                    <a:gd name="T18" fmla="*/ 15 w 25"/>
                    <a:gd name="T19" fmla="*/ 11 h 43"/>
                    <a:gd name="T20" fmla="*/ 11 w 25"/>
                    <a:gd name="T21" fmla="*/ 18 h 43"/>
                    <a:gd name="T22" fmla="*/ 11 w 25"/>
                    <a:gd name="T23" fmla="*/ 21 h 43"/>
                    <a:gd name="T24" fmla="*/ 7 w 25"/>
                    <a:gd name="T25" fmla="*/ 29 h 43"/>
                    <a:gd name="T26" fmla="*/ 4 w 25"/>
                    <a:gd name="T27" fmla="*/ 32 h 43"/>
                    <a:gd name="T28" fmla="*/ 0 w 25"/>
                    <a:gd name="T29" fmla="*/ 32 h 43"/>
                    <a:gd name="T30" fmla="*/ 0 w 25"/>
                    <a:gd name="T31" fmla="*/ 43 h 4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5"/>
                    <a:gd name="T49" fmla="*/ 0 h 43"/>
                    <a:gd name="T50" fmla="*/ 25 w 25"/>
                    <a:gd name="T51" fmla="*/ 43 h 4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5" h="43">
                      <a:moveTo>
                        <a:pt x="0" y="43"/>
                      </a:moveTo>
                      <a:lnTo>
                        <a:pt x="7" y="40"/>
                      </a:lnTo>
                      <a:lnTo>
                        <a:pt x="11" y="36"/>
                      </a:lnTo>
                      <a:lnTo>
                        <a:pt x="15" y="29"/>
                      </a:lnTo>
                      <a:lnTo>
                        <a:pt x="18" y="25"/>
                      </a:lnTo>
                      <a:lnTo>
                        <a:pt x="18" y="11"/>
                      </a:lnTo>
                      <a:lnTo>
                        <a:pt x="25" y="3"/>
                      </a:lnTo>
                      <a:lnTo>
                        <a:pt x="18" y="0"/>
                      </a:lnTo>
                      <a:lnTo>
                        <a:pt x="15" y="3"/>
                      </a:lnTo>
                      <a:lnTo>
                        <a:pt x="15" y="11"/>
                      </a:lnTo>
                      <a:lnTo>
                        <a:pt x="11" y="18"/>
                      </a:lnTo>
                      <a:lnTo>
                        <a:pt x="11" y="21"/>
                      </a:lnTo>
                      <a:lnTo>
                        <a:pt x="7" y="29"/>
                      </a:lnTo>
                      <a:lnTo>
                        <a:pt x="4" y="32"/>
                      </a:lnTo>
                      <a:lnTo>
                        <a:pt x="0" y="32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5" name="Freeform 76"/>
                <p:cNvSpPr>
                  <a:spLocks/>
                </p:cNvSpPr>
                <p:nvPr/>
              </p:nvSpPr>
              <p:spPr bwMode="auto">
                <a:xfrm>
                  <a:off x="2520" y="3152"/>
                  <a:ext cx="68" cy="58"/>
                </a:xfrm>
                <a:custGeom>
                  <a:avLst/>
                  <a:gdLst>
                    <a:gd name="T0" fmla="*/ 7 w 68"/>
                    <a:gd name="T1" fmla="*/ 11 h 58"/>
                    <a:gd name="T2" fmla="*/ 3 w 68"/>
                    <a:gd name="T3" fmla="*/ 11 h 58"/>
                    <a:gd name="T4" fmla="*/ 18 w 68"/>
                    <a:gd name="T5" fmla="*/ 8 h 58"/>
                    <a:gd name="T6" fmla="*/ 25 w 68"/>
                    <a:gd name="T7" fmla="*/ 8 h 58"/>
                    <a:gd name="T8" fmla="*/ 29 w 68"/>
                    <a:gd name="T9" fmla="*/ 15 h 58"/>
                    <a:gd name="T10" fmla="*/ 36 w 68"/>
                    <a:gd name="T11" fmla="*/ 22 h 58"/>
                    <a:gd name="T12" fmla="*/ 39 w 68"/>
                    <a:gd name="T13" fmla="*/ 36 h 58"/>
                    <a:gd name="T14" fmla="*/ 47 w 68"/>
                    <a:gd name="T15" fmla="*/ 47 h 58"/>
                    <a:gd name="T16" fmla="*/ 54 w 68"/>
                    <a:gd name="T17" fmla="*/ 55 h 58"/>
                    <a:gd name="T18" fmla="*/ 68 w 68"/>
                    <a:gd name="T19" fmla="*/ 58 h 58"/>
                    <a:gd name="T20" fmla="*/ 68 w 68"/>
                    <a:gd name="T21" fmla="*/ 51 h 58"/>
                    <a:gd name="T22" fmla="*/ 57 w 68"/>
                    <a:gd name="T23" fmla="*/ 47 h 58"/>
                    <a:gd name="T24" fmla="*/ 50 w 68"/>
                    <a:gd name="T25" fmla="*/ 44 h 58"/>
                    <a:gd name="T26" fmla="*/ 47 w 68"/>
                    <a:gd name="T27" fmla="*/ 33 h 58"/>
                    <a:gd name="T28" fmla="*/ 43 w 68"/>
                    <a:gd name="T29" fmla="*/ 22 h 58"/>
                    <a:gd name="T30" fmla="*/ 36 w 68"/>
                    <a:gd name="T31" fmla="*/ 11 h 58"/>
                    <a:gd name="T32" fmla="*/ 29 w 68"/>
                    <a:gd name="T33" fmla="*/ 0 h 58"/>
                    <a:gd name="T34" fmla="*/ 18 w 68"/>
                    <a:gd name="T35" fmla="*/ 0 h 58"/>
                    <a:gd name="T36" fmla="*/ 0 w 68"/>
                    <a:gd name="T37" fmla="*/ 8 h 58"/>
                    <a:gd name="T38" fmla="*/ 7 w 68"/>
                    <a:gd name="T39" fmla="*/ 11 h 5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8"/>
                    <a:gd name="T61" fmla="*/ 0 h 58"/>
                    <a:gd name="T62" fmla="*/ 68 w 68"/>
                    <a:gd name="T63" fmla="*/ 58 h 5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8" h="58">
                      <a:moveTo>
                        <a:pt x="7" y="11"/>
                      </a:moveTo>
                      <a:lnTo>
                        <a:pt x="3" y="11"/>
                      </a:lnTo>
                      <a:lnTo>
                        <a:pt x="18" y="8"/>
                      </a:lnTo>
                      <a:lnTo>
                        <a:pt x="25" y="8"/>
                      </a:lnTo>
                      <a:lnTo>
                        <a:pt x="29" y="15"/>
                      </a:lnTo>
                      <a:lnTo>
                        <a:pt x="36" y="22"/>
                      </a:lnTo>
                      <a:lnTo>
                        <a:pt x="39" y="36"/>
                      </a:lnTo>
                      <a:lnTo>
                        <a:pt x="47" y="47"/>
                      </a:lnTo>
                      <a:lnTo>
                        <a:pt x="54" y="55"/>
                      </a:lnTo>
                      <a:lnTo>
                        <a:pt x="68" y="58"/>
                      </a:lnTo>
                      <a:lnTo>
                        <a:pt x="68" y="51"/>
                      </a:lnTo>
                      <a:lnTo>
                        <a:pt x="57" y="47"/>
                      </a:lnTo>
                      <a:lnTo>
                        <a:pt x="50" y="44"/>
                      </a:lnTo>
                      <a:lnTo>
                        <a:pt x="47" y="33"/>
                      </a:lnTo>
                      <a:lnTo>
                        <a:pt x="43" y="22"/>
                      </a:lnTo>
                      <a:lnTo>
                        <a:pt x="36" y="11"/>
                      </a:lnTo>
                      <a:lnTo>
                        <a:pt x="29" y="0"/>
                      </a:lnTo>
                      <a:lnTo>
                        <a:pt x="18" y="0"/>
                      </a:lnTo>
                      <a:lnTo>
                        <a:pt x="0" y="8"/>
                      </a:lnTo>
                      <a:lnTo>
                        <a:pt x="7" y="1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6" name="Freeform 77"/>
                <p:cNvSpPr>
                  <a:spLocks/>
                </p:cNvSpPr>
                <p:nvPr/>
              </p:nvSpPr>
              <p:spPr bwMode="auto">
                <a:xfrm>
                  <a:off x="2491" y="3160"/>
                  <a:ext cx="36" cy="65"/>
                </a:xfrm>
                <a:custGeom>
                  <a:avLst/>
                  <a:gdLst>
                    <a:gd name="T0" fmla="*/ 4 w 36"/>
                    <a:gd name="T1" fmla="*/ 65 h 65"/>
                    <a:gd name="T2" fmla="*/ 18 w 36"/>
                    <a:gd name="T3" fmla="*/ 50 h 65"/>
                    <a:gd name="T4" fmla="*/ 18 w 36"/>
                    <a:gd name="T5" fmla="*/ 39 h 65"/>
                    <a:gd name="T6" fmla="*/ 22 w 36"/>
                    <a:gd name="T7" fmla="*/ 32 h 65"/>
                    <a:gd name="T8" fmla="*/ 25 w 36"/>
                    <a:gd name="T9" fmla="*/ 25 h 65"/>
                    <a:gd name="T10" fmla="*/ 25 w 36"/>
                    <a:gd name="T11" fmla="*/ 18 h 65"/>
                    <a:gd name="T12" fmla="*/ 29 w 36"/>
                    <a:gd name="T13" fmla="*/ 10 h 65"/>
                    <a:gd name="T14" fmla="*/ 36 w 36"/>
                    <a:gd name="T15" fmla="*/ 3 h 65"/>
                    <a:gd name="T16" fmla="*/ 29 w 36"/>
                    <a:gd name="T17" fmla="*/ 0 h 65"/>
                    <a:gd name="T18" fmla="*/ 22 w 36"/>
                    <a:gd name="T19" fmla="*/ 7 h 65"/>
                    <a:gd name="T20" fmla="*/ 18 w 36"/>
                    <a:gd name="T21" fmla="*/ 14 h 65"/>
                    <a:gd name="T22" fmla="*/ 18 w 36"/>
                    <a:gd name="T23" fmla="*/ 21 h 65"/>
                    <a:gd name="T24" fmla="*/ 14 w 36"/>
                    <a:gd name="T25" fmla="*/ 32 h 65"/>
                    <a:gd name="T26" fmla="*/ 11 w 36"/>
                    <a:gd name="T27" fmla="*/ 39 h 65"/>
                    <a:gd name="T28" fmla="*/ 11 w 36"/>
                    <a:gd name="T29" fmla="*/ 47 h 65"/>
                    <a:gd name="T30" fmla="*/ 0 w 36"/>
                    <a:gd name="T31" fmla="*/ 57 h 65"/>
                    <a:gd name="T32" fmla="*/ 4 w 36"/>
                    <a:gd name="T33" fmla="*/ 65 h 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65"/>
                    <a:gd name="T53" fmla="*/ 36 w 36"/>
                    <a:gd name="T54" fmla="*/ 65 h 6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65">
                      <a:moveTo>
                        <a:pt x="4" y="65"/>
                      </a:moveTo>
                      <a:lnTo>
                        <a:pt x="18" y="50"/>
                      </a:lnTo>
                      <a:lnTo>
                        <a:pt x="18" y="39"/>
                      </a:lnTo>
                      <a:lnTo>
                        <a:pt x="22" y="32"/>
                      </a:lnTo>
                      <a:lnTo>
                        <a:pt x="25" y="25"/>
                      </a:lnTo>
                      <a:lnTo>
                        <a:pt x="25" y="18"/>
                      </a:lnTo>
                      <a:lnTo>
                        <a:pt x="29" y="10"/>
                      </a:lnTo>
                      <a:lnTo>
                        <a:pt x="36" y="3"/>
                      </a:lnTo>
                      <a:lnTo>
                        <a:pt x="29" y="0"/>
                      </a:lnTo>
                      <a:lnTo>
                        <a:pt x="22" y="7"/>
                      </a:lnTo>
                      <a:lnTo>
                        <a:pt x="18" y="14"/>
                      </a:lnTo>
                      <a:lnTo>
                        <a:pt x="18" y="21"/>
                      </a:lnTo>
                      <a:lnTo>
                        <a:pt x="14" y="32"/>
                      </a:lnTo>
                      <a:lnTo>
                        <a:pt x="11" y="39"/>
                      </a:lnTo>
                      <a:lnTo>
                        <a:pt x="11" y="47"/>
                      </a:lnTo>
                      <a:lnTo>
                        <a:pt x="0" y="57"/>
                      </a:lnTo>
                      <a:lnTo>
                        <a:pt x="4" y="6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7" name="Freeform 78"/>
                <p:cNvSpPr>
                  <a:spLocks/>
                </p:cNvSpPr>
                <p:nvPr/>
              </p:nvSpPr>
              <p:spPr bwMode="auto">
                <a:xfrm>
                  <a:off x="2462" y="3217"/>
                  <a:ext cx="33" cy="47"/>
                </a:xfrm>
                <a:custGeom>
                  <a:avLst/>
                  <a:gdLst>
                    <a:gd name="T0" fmla="*/ 4 w 33"/>
                    <a:gd name="T1" fmla="*/ 47 h 47"/>
                    <a:gd name="T2" fmla="*/ 7 w 33"/>
                    <a:gd name="T3" fmla="*/ 47 h 47"/>
                    <a:gd name="T4" fmla="*/ 7 w 33"/>
                    <a:gd name="T5" fmla="*/ 40 h 47"/>
                    <a:gd name="T6" fmla="*/ 11 w 33"/>
                    <a:gd name="T7" fmla="*/ 36 h 47"/>
                    <a:gd name="T8" fmla="*/ 11 w 33"/>
                    <a:gd name="T9" fmla="*/ 29 h 47"/>
                    <a:gd name="T10" fmla="*/ 15 w 33"/>
                    <a:gd name="T11" fmla="*/ 22 h 47"/>
                    <a:gd name="T12" fmla="*/ 25 w 33"/>
                    <a:gd name="T13" fmla="*/ 11 h 47"/>
                    <a:gd name="T14" fmla="*/ 33 w 33"/>
                    <a:gd name="T15" fmla="*/ 8 h 47"/>
                    <a:gd name="T16" fmla="*/ 29 w 33"/>
                    <a:gd name="T17" fmla="*/ 0 h 47"/>
                    <a:gd name="T18" fmla="*/ 22 w 33"/>
                    <a:gd name="T19" fmla="*/ 4 h 47"/>
                    <a:gd name="T20" fmla="*/ 18 w 33"/>
                    <a:gd name="T21" fmla="*/ 11 h 47"/>
                    <a:gd name="T22" fmla="*/ 11 w 33"/>
                    <a:gd name="T23" fmla="*/ 15 h 47"/>
                    <a:gd name="T24" fmla="*/ 7 w 33"/>
                    <a:gd name="T25" fmla="*/ 22 h 47"/>
                    <a:gd name="T26" fmla="*/ 7 w 33"/>
                    <a:gd name="T27" fmla="*/ 26 h 47"/>
                    <a:gd name="T28" fmla="*/ 4 w 33"/>
                    <a:gd name="T29" fmla="*/ 33 h 47"/>
                    <a:gd name="T30" fmla="*/ 0 w 33"/>
                    <a:gd name="T31" fmla="*/ 40 h 47"/>
                    <a:gd name="T32" fmla="*/ 0 w 33"/>
                    <a:gd name="T33" fmla="*/ 44 h 47"/>
                    <a:gd name="T34" fmla="*/ 4 w 33"/>
                    <a:gd name="T35" fmla="*/ 47 h 4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3"/>
                    <a:gd name="T55" fmla="*/ 0 h 47"/>
                    <a:gd name="T56" fmla="*/ 33 w 33"/>
                    <a:gd name="T57" fmla="*/ 47 h 4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3" h="47">
                      <a:moveTo>
                        <a:pt x="4" y="47"/>
                      </a:moveTo>
                      <a:lnTo>
                        <a:pt x="7" y="47"/>
                      </a:lnTo>
                      <a:lnTo>
                        <a:pt x="7" y="40"/>
                      </a:lnTo>
                      <a:lnTo>
                        <a:pt x="11" y="36"/>
                      </a:lnTo>
                      <a:lnTo>
                        <a:pt x="11" y="29"/>
                      </a:lnTo>
                      <a:lnTo>
                        <a:pt x="15" y="22"/>
                      </a:lnTo>
                      <a:lnTo>
                        <a:pt x="25" y="11"/>
                      </a:lnTo>
                      <a:lnTo>
                        <a:pt x="33" y="8"/>
                      </a:lnTo>
                      <a:lnTo>
                        <a:pt x="29" y="0"/>
                      </a:lnTo>
                      <a:lnTo>
                        <a:pt x="22" y="4"/>
                      </a:lnTo>
                      <a:lnTo>
                        <a:pt x="18" y="11"/>
                      </a:lnTo>
                      <a:lnTo>
                        <a:pt x="11" y="15"/>
                      </a:lnTo>
                      <a:lnTo>
                        <a:pt x="7" y="22"/>
                      </a:lnTo>
                      <a:lnTo>
                        <a:pt x="7" y="26"/>
                      </a:lnTo>
                      <a:lnTo>
                        <a:pt x="4" y="33"/>
                      </a:lnTo>
                      <a:lnTo>
                        <a:pt x="0" y="40"/>
                      </a:lnTo>
                      <a:lnTo>
                        <a:pt x="0" y="44"/>
                      </a:lnTo>
                      <a:lnTo>
                        <a:pt x="4" y="4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8" name="Freeform 79"/>
                <p:cNvSpPr>
                  <a:spLocks/>
                </p:cNvSpPr>
                <p:nvPr/>
              </p:nvSpPr>
              <p:spPr bwMode="auto">
                <a:xfrm>
                  <a:off x="2394" y="3261"/>
                  <a:ext cx="72" cy="54"/>
                </a:xfrm>
                <a:custGeom>
                  <a:avLst/>
                  <a:gdLst>
                    <a:gd name="T0" fmla="*/ 7 w 72"/>
                    <a:gd name="T1" fmla="*/ 54 h 54"/>
                    <a:gd name="T2" fmla="*/ 10 w 72"/>
                    <a:gd name="T3" fmla="*/ 43 h 54"/>
                    <a:gd name="T4" fmla="*/ 18 w 72"/>
                    <a:gd name="T5" fmla="*/ 36 h 54"/>
                    <a:gd name="T6" fmla="*/ 25 w 72"/>
                    <a:gd name="T7" fmla="*/ 32 h 54"/>
                    <a:gd name="T8" fmla="*/ 36 w 72"/>
                    <a:gd name="T9" fmla="*/ 28 h 54"/>
                    <a:gd name="T10" fmla="*/ 46 w 72"/>
                    <a:gd name="T11" fmla="*/ 25 h 54"/>
                    <a:gd name="T12" fmla="*/ 54 w 72"/>
                    <a:gd name="T13" fmla="*/ 21 h 54"/>
                    <a:gd name="T14" fmla="*/ 64 w 72"/>
                    <a:gd name="T15" fmla="*/ 14 h 54"/>
                    <a:gd name="T16" fmla="*/ 72 w 72"/>
                    <a:gd name="T17" fmla="*/ 3 h 54"/>
                    <a:gd name="T18" fmla="*/ 68 w 72"/>
                    <a:gd name="T19" fmla="*/ 0 h 54"/>
                    <a:gd name="T20" fmla="*/ 54 w 72"/>
                    <a:gd name="T21" fmla="*/ 14 h 54"/>
                    <a:gd name="T22" fmla="*/ 43 w 72"/>
                    <a:gd name="T23" fmla="*/ 18 h 54"/>
                    <a:gd name="T24" fmla="*/ 32 w 72"/>
                    <a:gd name="T25" fmla="*/ 21 h 54"/>
                    <a:gd name="T26" fmla="*/ 21 w 72"/>
                    <a:gd name="T27" fmla="*/ 25 h 54"/>
                    <a:gd name="T28" fmla="*/ 14 w 72"/>
                    <a:gd name="T29" fmla="*/ 32 h 54"/>
                    <a:gd name="T30" fmla="*/ 3 w 72"/>
                    <a:gd name="T31" fmla="*/ 39 h 54"/>
                    <a:gd name="T32" fmla="*/ 0 w 72"/>
                    <a:gd name="T33" fmla="*/ 50 h 54"/>
                    <a:gd name="T34" fmla="*/ 7 w 72"/>
                    <a:gd name="T35" fmla="*/ 54 h 5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"/>
                    <a:gd name="T55" fmla="*/ 0 h 54"/>
                    <a:gd name="T56" fmla="*/ 72 w 72"/>
                    <a:gd name="T57" fmla="*/ 54 h 5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" h="54">
                      <a:moveTo>
                        <a:pt x="7" y="54"/>
                      </a:moveTo>
                      <a:lnTo>
                        <a:pt x="10" y="43"/>
                      </a:lnTo>
                      <a:lnTo>
                        <a:pt x="18" y="36"/>
                      </a:lnTo>
                      <a:lnTo>
                        <a:pt x="25" y="32"/>
                      </a:lnTo>
                      <a:lnTo>
                        <a:pt x="36" y="28"/>
                      </a:lnTo>
                      <a:lnTo>
                        <a:pt x="46" y="25"/>
                      </a:lnTo>
                      <a:lnTo>
                        <a:pt x="54" y="21"/>
                      </a:lnTo>
                      <a:lnTo>
                        <a:pt x="64" y="14"/>
                      </a:lnTo>
                      <a:lnTo>
                        <a:pt x="72" y="3"/>
                      </a:lnTo>
                      <a:lnTo>
                        <a:pt x="68" y="0"/>
                      </a:lnTo>
                      <a:lnTo>
                        <a:pt x="54" y="14"/>
                      </a:lnTo>
                      <a:lnTo>
                        <a:pt x="43" y="18"/>
                      </a:lnTo>
                      <a:lnTo>
                        <a:pt x="32" y="21"/>
                      </a:lnTo>
                      <a:lnTo>
                        <a:pt x="21" y="25"/>
                      </a:lnTo>
                      <a:lnTo>
                        <a:pt x="14" y="32"/>
                      </a:lnTo>
                      <a:lnTo>
                        <a:pt x="3" y="39"/>
                      </a:lnTo>
                      <a:lnTo>
                        <a:pt x="0" y="50"/>
                      </a:lnTo>
                      <a:lnTo>
                        <a:pt x="7" y="5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9" name="Freeform 80"/>
                <p:cNvSpPr>
                  <a:spLocks/>
                </p:cNvSpPr>
                <p:nvPr/>
              </p:nvSpPr>
              <p:spPr bwMode="auto">
                <a:xfrm>
                  <a:off x="2347" y="3311"/>
                  <a:ext cx="54" cy="14"/>
                </a:xfrm>
                <a:custGeom>
                  <a:avLst/>
                  <a:gdLst>
                    <a:gd name="T0" fmla="*/ 0 w 54"/>
                    <a:gd name="T1" fmla="*/ 11 h 14"/>
                    <a:gd name="T2" fmla="*/ 3 w 54"/>
                    <a:gd name="T3" fmla="*/ 11 h 14"/>
                    <a:gd name="T4" fmla="*/ 11 w 54"/>
                    <a:gd name="T5" fmla="*/ 14 h 14"/>
                    <a:gd name="T6" fmla="*/ 39 w 54"/>
                    <a:gd name="T7" fmla="*/ 14 h 14"/>
                    <a:gd name="T8" fmla="*/ 47 w 54"/>
                    <a:gd name="T9" fmla="*/ 11 h 14"/>
                    <a:gd name="T10" fmla="*/ 54 w 54"/>
                    <a:gd name="T11" fmla="*/ 4 h 14"/>
                    <a:gd name="T12" fmla="*/ 47 w 54"/>
                    <a:gd name="T13" fmla="*/ 0 h 14"/>
                    <a:gd name="T14" fmla="*/ 43 w 54"/>
                    <a:gd name="T15" fmla="*/ 4 h 14"/>
                    <a:gd name="T16" fmla="*/ 36 w 54"/>
                    <a:gd name="T17" fmla="*/ 7 h 14"/>
                    <a:gd name="T18" fmla="*/ 7 w 54"/>
                    <a:gd name="T19" fmla="*/ 7 h 14"/>
                    <a:gd name="T20" fmla="*/ 0 w 54"/>
                    <a:gd name="T21" fmla="*/ 4 h 14"/>
                    <a:gd name="T22" fmla="*/ 0 w 54"/>
                    <a:gd name="T23" fmla="*/ 11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4"/>
                    <a:gd name="T37" fmla="*/ 0 h 14"/>
                    <a:gd name="T38" fmla="*/ 54 w 54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4" h="14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11" y="14"/>
                      </a:lnTo>
                      <a:lnTo>
                        <a:pt x="39" y="14"/>
                      </a:lnTo>
                      <a:lnTo>
                        <a:pt x="47" y="11"/>
                      </a:lnTo>
                      <a:lnTo>
                        <a:pt x="54" y="4"/>
                      </a:lnTo>
                      <a:lnTo>
                        <a:pt x="47" y="0"/>
                      </a:lnTo>
                      <a:lnTo>
                        <a:pt x="43" y="4"/>
                      </a:lnTo>
                      <a:lnTo>
                        <a:pt x="36" y="7"/>
                      </a:lnTo>
                      <a:lnTo>
                        <a:pt x="7" y="7"/>
                      </a:lnTo>
                      <a:lnTo>
                        <a:pt x="0" y="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0" name="Freeform 81"/>
                <p:cNvSpPr>
                  <a:spLocks/>
                </p:cNvSpPr>
                <p:nvPr/>
              </p:nvSpPr>
              <p:spPr bwMode="auto">
                <a:xfrm>
                  <a:off x="2329" y="3315"/>
                  <a:ext cx="18" cy="18"/>
                </a:xfrm>
                <a:custGeom>
                  <a:avLst/>
                  <a:gdLst>
                    <a:gd name="T0" fmla="*/ 11 w 18"/>
                    <a:gd name="T1" fmla="*/ 14 h 18"/>
                    <a:gd name="T2" fmla="*/ 7 w 18"/>
                    <a:gd name="T3" fmla="*/ 18 h 18"/>
                    <a:gd name="T4" fmla="*/ 11 w 18"/>
                    <a:gd name="T5" fmla="*/ 10 h 18"/>
                    <a:gd name="T6" fmla="*/ 14 w 18"/>
                    <a:gd name="T7" fmla="*/ 7 h 18"/>
                    <a:gd name="T8" fmla="*/ 18 w 18"/>
                    <a:gd name="T9" fmla="*/ 7 h 18"/>
                    <a:gd name="T10" fmla="*/ 18 w 18"/>
                    <a:gd name="T11" fmla="*/ 0 h 18"/>
                    <a:gd name="T12" fmla="*/ 14 w 18"/>
                    <a:gd name="T13" fmla="*/ 0 h 18"/>
                    <a:gd name="T14" fmla="*/ 7 w 18"/>
                    <a:gd name="T15" fmla="*/ 3 h 18"/>
                    <a:gd name="T16" fmla="*/ 3 w 18"/>
                    <a:gd name="T17" fmla="*/ 7 h 18"/>
                    <a:gd name="T18" fmla="*/ 3 w 18"/>
                    <a:gd name="T19" fmla="*/ 14 h 18"/>
                    <a:gd name="T20" fmla="*/ 0 w 18"/>
                    <a:gd name="T21" fmla="*/ 14 h 18"/>
                    <a:gd name="T22" fmla="*/ 3 w 18"/>
                    <a:gd name="T23" fmla="*/ 14 h 18"/>
                    <a:gd name="T24" fmla="*/ 0 w 18"/>
                    <a:gd name="T25" fmla="*/ 14 h 18"/>
                    <a:gd name="T26" fmla="*/ 11 w 18"/>
                    <a:gd name="T27" fmla="*/ 14 h 1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"/>
                    <a:gd name="T43" fmla="*/ 0 h 18"/>
                    <a:gd name="T44" fmla="*/ 18 w 18"/>
                    <a:gd name="T45" fmla="*/ 18 h 1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" h="18">
                      <a:moveTo>
                        <a:pt x="11" y="14"/>
                      </a:moveTo>
                      <a:lnTo>
                        <a:pt x="7" y="18"/>
                      </a:lnTo>
                      <a:lnTo>
                        <a:pt x="11" y="10"/>
                      </a:lnTo>
                      <a:lnTo>
                        <a:pt x="14" y="7"/>
                      </a:lnTo>
                      <a:lnTo>
                        <a:pt x="18" y="7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7" y="3"/>
                      </a:lnTo>
                      <a:lnTo>
                        <a:pt x="3" y="7"/>
                      </a:lnTo>
                      <a:lnTo>
                        <a:pt x="3" y="14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0" y="14"/>
                      </a:lnTo>
                      <a:lnTo>
                        <a:pt x="11" y="1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1" name="Freeform 82"/>
                <p:cNvSpPr>
                  <a:spLocks/>
                </p:cNvSpPr>
                <p:nvPr/>
              </p:nvSpPr>
              <p:spPr bwMode="auto">
                <a:xfrm>
                  <a:off x="2329" y="3329"/>
                  <a:ext cx="21" cy="22"/>
                </a:xfrm>
                <a:custGeom>
                  <a:avLst/>
                  <a:gdLst>
                    <a:gd name="T0" fmla="*/ 21 w 21"/>
                    <a:gd name="T1" fmla="*/ 14 h 22"/>
                    <a:gd name="T2" fmla="*/ 18 w 21"/>
                    <a:gd name="T3" fmla="*/ 14 h 22"/>
                    <a:gd name="T4" fmla="*/ 11 w 21"/>
                    <a:gd name="T5" fmla="*/ 7 h 22"/>
                    <a:gd name="T6" fmla="*/ 11 w 21"/>
                    <a:gd name="T7" fmla="*/ 0 h 22"/>
                    <a:gd name="T8" fmla="*/ 0 w 21"/>
                    <a:gd name="T9" fmla="*/ 0 h 22"/>
                    <a:gd name="T10" fmla="*/ 3 w 21"/>
                    <a:gd name="T11" fmla="*/ 7 h 22"/>
                    <a:gd name="T12" fmla="*/ 7 w 21"/>
                    <a:gd name="T13" fmla="*/ 14 h 22"/>
                    <a:gd name="T14" fmla="*/ 14 w 21"/>
                    <a:gd name="T15" fmla="*/ 18 h 22"/>
                    <a:gd name="T16" fmla="*/ 21 w 21"/>
                    <a:gd name="T17" fmla="*/ 22 h 22"/>
                    <a:gd name="T18" fmla="*/ 21 w 21"/>
                    <a:gd name="T19" fmla="*/ 14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"/>
                    <a:gd name="T31" fmla="*/ 0 h 22"/>
                    <a:gd name="T32" fmla="*/ 21 w 21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" h="22">
                      <a:moveTo>
                        <a:pt x="21" y="14"/>
                      </a:moveTo>
                      <a:lnTo>
                        <a:pt x="18" y="14"/>
                      </a:lnTo>
                      <a:lnTo>
                        <a:pt x="11" y="7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3" y="7"/>
                      </a:lnTo>
                      <a:lnTo>
                        <a:pt x="7" y="14"/>
                      </a:lnTo>
                      <a:lnTo>
                        <a:pt x="14" y="18"/>
                      </a:lnTo>
                      <a:lnTo>
                        <a:pt x="21" y="22"/>
                      </a:lnTo>
                      <a:lnTo>
                        <a:pt x="21" y="1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2" name="Freeform 83"/>
                <p:cNvSpPr>
                  <a:spLocks/>
                </p:cNvSpPr>
                <p:nvPr/>
              </p:nvSpPr>
              <p:spPr bwMode="auto">
                <a:xfrm>
                  <a:off x="2350" y="3343"/>
                  <a:ext cx="33" cy="15"/>
                </a:xfrm>
                <a:custGeom>
                  <a:avLst/>
                  <a:gdLst>
                    <a:gd name="T0" fmla="*/ 33 w 33"/>
                    <a:gd name="T1" fmla="*/ 15 h 15"/>
                    <a:gd name="T2" fmla="*/ 33 w 33"/>
                    <a:gd name="T3" fmla="*/ 8 h 15"/>
                    <a:gd name="T4" fmla="*/ 26 w 33"/>
                    <a:gd name="T5" fmla="*/ 4 h 15"/>
                    <a:gd name="T6" fmla="*/ 22 w 33"/>
                    <a:gd name="T7" fmla="*/ 0 h 15"/>
                    <a:gd name="T8" fmla="*/ 0 w 33"/>
                    <a:gd name="T9" fmla="*/ 0 h 15"/>
                    <a:gd name="T10" fmla="*/ 0 w 33"/>
                    <a:gd name="T11" fmla="*/ 8 h 15"/>
                    <a:gd name="T12" fmla="*/ 22 w 33"/>
                    <a:gd name="T13" fmla="*/ 8 h 15"/>
                    <a:gd name="T14" fmla="*/ 26 w 33"/>
                    <a:gd name="T15" fmla="*/ 11 h 15"/>
                    <a:gd name="T16" fmla="*/ 26 w 33"/>
                    <a:gd name="T17" fmla="*/ 15 h 15"/>
                    <a:gd name="T18" fmla="*/ 33 w 33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3"/>
                    <a:gd name="T31" fmla="*/ 0 h 15"/>
                    <a:gd name="T32" fmla="*/ 33 w 3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3" h="15">
                      <a:moveTo>
                        <a:pt x="33" y="15"/>
                      </a:moveTo>
                      <a:lnTo>
                        <a:pt x="33" y="8"/>
                      </a:lnTo>
                      <a:lnTo>
                        <a:pt x="26" y="4"/>
                      </a:ln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22" y="8"/>
                      </a:lnTo>
                      <a:lnTo>
                        <a:pt x="26" y="11"/>
                      </a:lnTo>
                      <a:lnTo>
                        <a:pt x="26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3" name="Freeform 84"/>
                <p:cNvSpPr>
                  <a:spLocks/>
                </p:cNvSpPr>
                <p:nvPr/>
              </p:nvSpPr>
              <p:spPr bwMode="auto">
                <a:xfrm>
                  <a:off x="2340" y="3358"/>
                  <a:ext cx="43" cy="76"/>
                </a:xfrm>
                <a:custGeom>
                  <a:avLst/>
                  <a:gdLst>
                    <a:gd name="T0" fmla="*/ 7 w 43"/>
                    <a:gd name="T1" fmla="*/ 76 h 76"/>
                    <a:gd name="T2" fmla="*/ 10 w 43"/>
                    <a:gd name="T3" fmla="*/ 68 h 76"/>
                    <a:gd name="T4" fmla="*/ 18 w 43"/>
                    <a:gd name="T5" fmla="*/ 61 h 76"/>
                    <a:gd name="T6" fmla="*/ 25 w 43"/>
                    <a:gd name="T7" fmla="*/ 50 h 76"/>
                    <a:gd name="T8" fmla="*/ 28 w 43"/>
                    <a:gd name="T9" fmla="*/ 40 h 76"/>
                    <a:gd name="T10" fmla="*/ 36 w 43"/>
                    <a:gd name="T11" fmla="*/ 32 h 76"/>
                    <a:gd name="T12" fmla="*/ 39 w 43"/>
                    <a:gd name="T13" fmla="*/ 22 h 76"/>
                    <a:gd name="T14" fmla="*/ 43 w 43"/>
                    <a:gd name="T15" fmla="*/ 11 h 76"/>
                    <a:gd name="T16" fmla="*/ 43 w 43"/>
                    <a:gd name="T17" fmla="*/ 0 h 76"/>
                    <a:gd name="T18" fmla="*/ 36 w 43"/>
                    <a:gd name="T19" fmla="*/ 0 h 76"/>
                    <a:gd name="T20" fmla="*/ 36 w 43"/>
                    <a:gd name="T21" fmla="*/ 11 h 76"/>
                    <a:gd name="T22" fmla="*/ 32 w 43"/>
                    <a:gd name="T23" fmla="*/ 18 h 76"/>
                    <a:gd name="T24" fmla="*/ 28 w 43"/>
                    <a:gd name="T25" fmla="*/ 29 h 76"/>
                    <a:gd name="T26" fmla="*/ 25 w 43"/>
                    <a:gd name="T27" fmla="*/ 36 h 76"/>
                    <a:gd name="T28" fmla="*/ 18 w 43"/>
                    <a:gd name="T29" fmla="*/ 47 h 76"/>
                    <a:gd name="T30" fmla="*/ 10 w 43"/>
                    <a:gd name="T31" fmla="*/ 54 h 76"/>
                    <a:gd name="T32" fmla="*/ 7 w 43"/>
                    <a:gd name="T33" fmla="*/ 65 h 76"/>
                    <a:gd name="T34" fmla="*/ 0 w 43"/>
                    <a:gd name="T35" fmla="*/ 72 h 76"/>
                    <a:gd name="T36" fmla="*/ 0 w 43"/>
                    <a:gd name="T37" fmla="*/ 76 h 76"/>
                    <a:gd name="T38" fmla="*/ 0 w 43"/>
                    <a:gd name="T39" fmla="*/ 72 h 76"/>
                    <a:gd name="T40" fmla="*/ 0 w 43"/>
                    <a:gd name="T41" fmla="*/ 76 h 76"/>
                    <a:gd name="T42" fmla="*/ 7 w 43"/>
                    <a:gd name="T43" fmla="*/ 76 h 7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3"/>
                    <a:gd name="T67" fmla="*/ 0 h 76"/>
                    <a:gd name="T68" fmla="*/ 43 w 43"/>
                    <a:gd name="T69" fmla="*/ 76 h 7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3" h="76">
                      <a:moveTo>
                        <a:pt x="7" y="76"/>
                      </a:moveTo>
                      <a:lnTo>
                        <a:pt x="10" y="68"/>
                      </a:lnTo>
                      <a:lnTo>
                        <a:pt x="18" y="61"/>
                      </a:lnTo>
                      <a:lnTo>
                        <a:pt x="25" y="50"/>
                      </a:lnTo>
                      <a:lnTo>
                        <a:pt x="28" y="40"/>
                      </a:lnTo>
                      <a:lnTo>
                        <a:pt x="36" y="32"/>
                      </a:lnTo>
                      <a:lnTo>
                        <a:pt x="39" y="22"/>
                      </a:lnTo>
                      <a:lnTo>
                        <a:pt x="43" y="11"/>
                      </a:lnTo>
                      <a:lnTo>
                        <a:pt x="43" y="0"/>
                      </a:lnTo>
                      <a:lnTo>
                        <a:pt x="36" y="0"/>
                      </a:lnTo>
                      <a:lnTo>
                        <a:pt x="36" y="11"/>
                      </a:lnTo>
                      <a:lnTo>
                        <a:pt x="32" y="18"/>
                      </a:lnTo>
                      <a:lnTo>
                        <a:pt x="28" y="29"/>
                      </a:lnTo>
                      <a:lnTo>
                        <a:pt x="25" y="36"/>
                      </a:lnTo>
                      <a:lnTo>
                        <a:pt x="18" y="47"/>
                      </a:lnTo>
                      <a:lnTo>
                        <a:pt x="10" y="54"/>
                      </a:lnTo>
                      <a:lnTo>
                        <a:pt x="7" y="65"/>
                      </a:lnTo>
                      <a:lnTo>
                        <a:pt x="0" y="72"/>
                      </a:lnTo>
                      <a:lnTo>
                        <a:pt x="0" y="76"/>
                      </a:lnTo>
                      <a:lnTo>
                        <a:pt x="0" y="72"/>
                      </a:lnTo>
                      <a:lnTo>
                        <a:pt x="0" y="76"/>
                      </a:lnTo>
                      <a:lnTo>
                        <a:pt x="7" y="7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4" name="Freeform 85"/>
                <p:cNvSpPr>
                  <a:spLocks/>
                </p:cNvSpPr>
                <p:nvPr/>
              </p:nvSpPr>
              <p:spPr bwMode="auto">
                <a:xfrm>
                  <a:off x="2314" y="3434"/>
                  <a:ext cx="33" cy="72"/>
                </a:xfrm>
                <a:custGeom>
                  <a:avLst/>
                  <a:gdLst>
                    <a:gd name="T0" fmla="*/ 8 w 33"/>
                    <a:gd name="T1" fmla="*/ 72 h 72"/>
                    <a:gd name="T2" fmla="*/ 15 w 33"/>
                    <a:gd name="T3" fmla="*/ 64 h 72"/>
                    <a:gd name="T4" fmla="*/ 18 w 33"/>
                    <a:gd name="T5" fmla="*/ 57 h 72"/>
                    <a:gd name="T6" fmla="*/ 26 w 33"/>
                    <a:gd name="T7" fmla="*/ 46 h 72"/>
                    <a:gd name="T8" fmla="*/ 29 w 33"/>
                    <a:gd name="T9" fmla="*/ 39 h 72"/>
                    <a:gd name="T10" fmla="*/ 33 w 33"/>
                    <a:gd name="T11" fmla="*/ 28 h 72"/>
                    <a:gd name="T12" fmla="*/ 33 w 33"/>
                    <a:gd name="T13" fmla="*/ 0 h 72"/>
                    <a:gd name="T14" fmla="*/ 26 w 33"/>
                    <a:gd name="T15" fmla="*/ 0 h 72"/>
                    <a:gd name="T16" fmla="*/ 26 w 33"/>
                    <a:gd name="T17" fmla="*/ 21 h 72"/>
                    <a:gd name="T18" fmla="*/ 22 w 33"/>
                    <a:gd name="T19" fmla="*/ 28 h 72"/>
                    <a:gd name="T20" fmla="*/ 22 w 33"/>
                    <a:gd name="T21" fmla="*/ 36 h 72"/>
                    <a:gd name="T22" fmla="*/ 18 w 33"/>
                    <a:gd name="T23" fmla="*/ 46 h 72"/>
                    <a:gd name="T24" fmla="*/ 15 w 33"/>
                    <a:gd name="T25" fmla="*/ 54 h 72"/>
                    <a:gd name="T26" fmla="*/ 0 w 33"/>
                    <a:gd name="T27" fmla="*/ 68 h 72"/>
                    <a:gd name="T28" fmla="*/ 0 w 33"/>
                    <a:gd name="T29" fmla="*/ 72 h 72"/>
                    <a:gd name="T30" fmla="*/ 0 w 33"/>
                    <a:gd name="T31" fmla="*/ 68 h 72"/>
                    <a:gd name="T32" fmla="*/ 0 w 33"/>
                    <a:gd name="T33" fmla="*/ 72 h 72"/>
                    <a:gd name="T34" fmla="*/ 8 w 33"/>
                    <a:gd name="T35" fmla="*/ 72 h 7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3"/>
                    <a:gd name="T55" fmla="*/ 0 h 72"/>
                    <a:gd name="T56" fmla="*/ 33 w 33"/>
                    <a:gd name="T57" fmla="*/ 72 h 7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3" h="72">
                      <a:moveTo>
                        <a:pt x="8" y="72"/>
                      </a:moveTo>
                      <a:lnTo>
                        <a:pt x="15" y="64"/>
                      </a:lnTo>
                      <a:lnTo>
                        <a:pt x="18" y="57"/>
                      </a:lnTo>
                      <a:lnTo>
                        <a:pt x="26" y="46"/>
                      </a:lnTo>
                      <a:lnTo>
                        <a:pt x="29" y="39"/>
                      </a:lnTo>
                      <a:lnTo>
                        <a:pt x="33" y="28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6" y="21"/>
                      </a:lnTo>
                      <a:lnTo>
                        <a:pt x="22" y="28"/>
                      </a:lnTo>
                      <a:lnTo>
                        <a:pt x="22" y="36"/>
                      </a:lnTo>
                      <a:lnTo>
                        <a:pt x="18" y="46"/>
                      </a:lnTo>
                      <a:lnTo>
                        <a:pt x="15" y="54"/>
                      </a:lnTo>
                      <a:lnTo>
                        <a:pt x="0" y="68"/>
                      </a:lnTo>
                      <a:lnTo>
                        <a:pt x="0" y="72"/>
                      </a:lnTo>
                      <a:lnTo>
                        <a:pt x="0" y="68"/>
                      </a:lnTo>
                      <a:lnTo>
                        <a:pt x="0" y="72"/>
                      </a:lnTo>
                      <a:lnTo>
                        <a:pt x="8" y="7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5" name="Freeform 86"/>
                <p:cNvSpPr>
                  <a:spLocks/>
                </p:cNvSpPr>
                <p:nvPr/>
              </p:nvSpPr>
              <p:spPr bwMode="auto">
                <a:xfrm>
                  <a:off x="2307" y="3506"/>
                  <a:ext cx="15" cy="72"/>
                </a:xfrm>
                <a:custGeom>
                  <a:avLst/>
                  <a:gdLst>
                    <a:gd name="T0" fmla="*/ 4 w 15"/>
                    <a:gd name="T1" fmla="*/ 72 h 72"/>
                    <a:gd name="T2" fmla="*/ 7 w 15"/>
                    <a:gd name="T3" fmla="*/ 68 h 72"/>
                    <a:gd name="T4" fmla="*/ 15 w 15"/>
                    <a:gd name="T5" fmla="*/ 50 h 72"/>
                    <a:gd name="T6" fmla="*/ 15 w 15"/>
                    <a:gd name="T7" fmla="*/ 0 h 72"/>
                    <a:gd name="T8" fmla="*/ 7 w 15"/>
                    <a:gd name="T9" fmla="*/ 0 h 72"/>
                    <a:gd name="T10" fmla="*/ 7 w 15"/>
                    <a:gd name="T11" fmla="*/ 50 h 72"/>
                    <a:gd name="T12" fmla="*/ 0 w 15"/>
                    <a:gd name="T13" fmla="*/ 65 h 72"/>
                    <a:gd name="T14" fmla="*/ 4 w 15"/>
                    <a:gd name="T15" fmla="*/ 65 h 72"/>
                    <a:gd name="T16" fmla="*/ 4 w 15"/>
                    <a:gd name="T17" fmla="*/ 72 h 72"/>
                    <a:gd name="T18" fmla="*/ 7 w 15"/>
                    <a:gd name="T19" fmla="*/ 68 h 72"/>
                    <a:gd name="T20" fmla="*/ 4 w 15"/>
                    <a:gd name="T21" fmla="*/ 72 h 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"/>
                    <a:gd name="T34" fmla="*/ 0 h 72"/>
                    <a:gd name="T35" fmla="*/ 15 w 15"/>
                    <a:gd name="T36" fmla="*/ 72 h 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" h="72">
                      <a:moveTo>
                        <a:pt x="4" y="72"/>
                      </a:moveTo>
                      <a:lnTo>
                        <a:pt x="7" y="68"/>
                      </a:lnTo>
                      <a:lnTo>
                        <a:pt x="15" y="50"/>
                      </a:lnTo>
                      <a:lnTo>
                        <a:pt x="15" y="0"/>
                      </a:lnTo>
                      <a:lnTo>
                        <a:pt x="7" y="0"/>
                      </a:lnTo>
                      <a:lnTo>
                        <a:pt x="7" y="50"/>
                      </a:lnTo>
                      <a:lnTo>
                        <a:pt x="0" y="65"/>
                      </a:lnTo>
                      <a:lnTo>
                        <a:pt x="4" y="65"/>
                      </a:lnTo>
                      <a:lnTo>
                        <a:pt x="4" y="72"/>
                      </a:lnTo>
                      <a:lnTo>
                        <a:pt x="7" y="68"/>
                      </a:lnTo>
                      <a:lnTo>
                        <a:pt x="4" y="7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6" name="Freeform 87"/>
                <p:cNvSpPr>
                  <a:spLocks/>
                </p:cNvSpPr>
                <p:nvPr/>
              </p:nvSpPr>
              <p:spPr bwMode="auto">
                <a:xfrm>
                  <a:off x="2231" y="3571"/>
                  <a:ext cx="80" cy="68"/>
                </a:xfrm>
                <a:custGeom>
                  <a:avLst/>
                  <a:gdLst>
                    <a:gd name="T0" fmla="*/ 4 w 80"/>
                    <a:gd name="T1" fmla="*/ 68 h 68"/>
                    <a:gd name="T2" fmla="*/ 0 w 80"/>
                    <a:gd name="T3" fmla="*/ 68 h 68"/>
                    <a:gd name="T4" fmla="*/ 15 w 80"/>
                    <a:gd name="T5" fmla="*/ 68 h 68"/>
                    <a:gd name="T6" fmla="*/ 26 w 80"/>
                    <a:gd name="T7" fmla="*/ 61 h 68"/>
                    <a:gd name="T8" fmla="*/ 40 w 80"/>
                    <a:gd name="T9" fmla="*/ 54 h 68"/>
                    <a:gd name="T10" fmla="*/ 47 w 80"/>
                    <a:gd name="T11" fmla="*/ 43 h 68"/>
                    <a:gd name="T12" fmla="*/ 54 w 80"/>
                    <a:gd name="T13" fmla="*/ 32 h 68"/>
                    <a:gd name="T14" fmla="*/ 62 w 80"/>
                    <a:gd name="T15" fmla="*/ 21 h 68"/>
                    <a:gd name="T16" fmla="*/ 69 w 80"/>
                    <a:gd name="T17" fmla="*/ 14 h 68"/>
                    <a:gd name="T18" fmla="*/ 80 w 80"/>
                    <a:gd name="T19" fmla="*/ 7 h 68"/>
                    <a:gd name="T20" fmla="*/ 80 w 80"/>
                    <a:gd name="T21" fmla="*/ 0 h 68"/>
                    <a:gd name="T22" fmla="*/ 65 w 80"/>
                    <a:gd name="T23" fmla="*/ 7 h 68"/>
                    <a:gd name="T24" fmla="*/ 58 w 80"/>
                    <a:gd name="T25" fmla="*/ 18 h 68"/>
                    <a:gd name="T26" fmla="*/ 47 w 80"/>
                    <a:gd name="T27" fmla="*/ 28 h 68"/>
                    <a:gd name="T28" fmla="*/ 40 w 80"/>
                    <a:gd name="T29" fmla="*/ 39 h 68"/>
                    <a:gd name="T30" fmla="*/ 33 w 80"/>
                    <a:gd name="T31" fmla="*/ 46 h 68"/>
                    <a:gd name="T32" fmla="*/ 22 w 80"/>
                    <a:gd name="T33" fmla="*/ 54 h 68"/>
                    <a:gd name="T34" fmla="*/ 15 w 80"/>
                    <a:gd name="T35" fmla="*/ 61 h 68"/>
                    <a:gd name="T36" fmla="*/ 0 w 80"/>
                    <a:gd name="T37" fmla="*/ 64 h 68"/>
                    <a:gd name="T38" fmla="*/ 0 w 80"/>
                    <a:gd name="T39" fmla="*/ 61 h 68"/>
                    <a:gd name="T40" fmla="*/ 0 w 80"/>
                    <a:gd name="T41" fmla="*/ 64 h 68"/>
                    <a:gd name="T42" fmla="*/ 4 w 80"/>
                    <a:gd name="T43" fmla="*/ 68 h 6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0"/>
                    <a:gd name="T67" fmla="*/ 0 h 68"/>
                    <a:gd name="T68" fmla="*/ 80 w 80"/>
                    <a:gd name="T69" fmla="*/ 68 h 6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0" h="68">
                      <a:moveTo>
                        <a:pt x="4" y="68"/>
                      </a:moveTo>
                      <a:lnTo>
                        <a:pt x="0" y="68"/>
                      </a:lnTo>
                      <a:lnTo>
                        <a:pt x="15" y="68"/>
                      </a:lnTo>
                      <a:lnTo>
                        <a:pt x="26" y="61"/>
                      </a:lnTo>
                      <a:lnTo>
                        <a:pt x="40" y="54"/>
                      </a:lnTo>
                      <a:lnTo>
                        <a:pt x="47" y="43"/>
                      </a:lnTo>
                      <a:lnTo>
                        <a:pt x="54" y="32"/>
                      </a:lnTo>
                      <a:lnTo>
                        <a:pt x="62" y="21"/>
                      </a:lnTo>
                      <a:lnTo>
                        <a:pt x="69" y="14"/>
                      </a:lnTo>
                      <a:lnTo>
                        <a:pt x="80" y="7"/>
                      </a:lnTo>
                      <a:lnTo>
                        <a:pt x="80" y="0"/>
                      </a:lnTo>
                      <a:lnTo>
                        <a:pt x="65" y="7"/>
                      </a:lnTo>
                      <a:lnTo>
                        <a:pt x="58" y="18"/>
                      </a:lnTo>
                      <a:lnTo>
                        <a:pt x="47" y="28"/>
                      </a:lnTo>
                      <a:lnTo>
                        <a:pt x="40" y="39"/>
                      </a:lnTo>
                      <a:lnTo>
                        <a:pt x="33" y="46"/>
                      </a:lnTo>
                      <a:lnTo>
                        <a:pt x="22" y="54"/>
                      </a:lnTo>
                      <a:lnTo>
                        <a:pt x="15" y="61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0" y="64"/>
                      </a:lnTo>
                      <a:lnTo>
                        <a:pt x="4" y="6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7" name="Freeform 88"/>
                <p:cNvSpPr>
                  <a:spLocks/>
                </p:cNvSpPr>
                <p:nvPr/>
              </p:nvSpPr>
              <p:spPr bwMode="auto">
                <a:xfrm>
                  <a:off x="2217" y="3635"/>
                  <a:ext cx="18" cy="40"/>
                </a:xfrm>
                <a:custGeom>
                  <a:avLst/>
                  <a:gdLst>
                    <a:gd name="T0" fmla="*/ 4 w 18"/>
                    <a:gd name="T1" fmla="*/ 40 h 40"/>
                    <a:gd name="T2" fmla="*/ 11 w 18"/>
                    <a:gd name="T3" fmla="*/ 33 h 40"/>
                    <a:gd name="T4" fmla="*/ 14 w 18"/>
                    <a:gd name="T5" fmla="*/ 22 h 40"/>
                    <a:gd name="T6" fmla="*/ 14 w 18"/>
                    <a:gd name="T7" fmla="*/ 11 h 40"/>
                    <a:gd name="T8" fmla="*/ 18 w 18"/>
                    <a:gd name="T9" fmla="*/ 4 h 40"/>
                    <a:gd name="T10" fmla="*/ 14 w 18"/>
                    <a:gd name="T11" fmla="*/ 0 h 40"/>
                    <a:gd name="T12" fmla="*/ 7 w 18"/>
                    <a:gd name="T13" fmla="*/ 11 h 40"/>
                    <a:gd name="T14" fmla="*/ 7 w 18"/>
                    <a:gd name="T15" fmla="*/ 22 h 40"/>
                    <a:gd name="T16" fmla="*/ 4 w 18"/>
                    <a:gd name="T17" fmla="*/ 29 h 40"/>
                    <a:gd name="T18" fmla="*/ 0 w 18"/>
                    <a:gd name="T19" fmla="*/ 33 h 40"/>
                    <a:gd name="T20" fmla="*/ 4 w 18"/>
                    <a:gd name="T21" fmla="*/ 33 h 40"/>
                    <a:gd name="T22" fmla="*/ 4 w 18"/>
                    <a:gd name="T23" fmla="*/ 40 h 4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"/>
                    <a:gd name="T37" fmla="*/ 0 h 40"/>
                    <a:gd name="T38" fmla="*/ 18 w 18"/>
                    <a:gd name="T39" fmla="*/ 40 h 4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" h="40">
                      <a:moveTo>
                        <a:pt x="4" y="40"/>
                      </a:moveTo>
                      <a:lnTo>
                        <a:pt x="11" y="33"/>
                      </a:lnTo>
                      <a:lnTo>
                        <a:pt x="14" y="22"/>
                      </a:lnTo>
                      <a:lnTo>
                        <a:pt x="14" y="11"/>
                      </a:lnTo>
                      <a:lnTo>
                        <a:pt x="18" y="4"/>
                      </a:lnTo>
                      <a:lnTo>
                        <a:pt x="14" y="0"/>
                      </a:lnTo>
                      <a:lnTo>
                        <a:pt x="7" y="11"/>
                      </a:lnTo>
                      <a:lnTo>
                        <a:pt x="7" y="22"/>
                      </a:lnTo>
                      <a:lnTo>
                        <a:pt x="4" y="29"/>
                      </a:lnTo>
                      <a:lnTo>
                        <a:pt x="0" y="33"/>
                      </a:lnTo>
                      <a:lnTo>
                        <a:pt x="4" y="33"/>
                      </a:lnTo>
                      <a:lnTo>
                        <a:pt x="4" y="4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8" name="Freeform 89"/>
                <p:cNvSpPr>
                  <a:spLocks/>
                </p:cNvSpPr>
                <p:nvPr/>
              </p:nvSpPr>
              <p:spPr bwMode="auto">
                <a:xfrm>
                  <a:off x="2195" y="3668"/>
                  <a:ext cx="26" cy="14"/>
                </a:xfrm>
                <a:custGeom>
                  <a:avLst/>
                  <a:gdLst>
                    <a:gd name="T0" fmla="*/ 8 w 26"/>
                    <a:gd name="T1" fmla="*/ 7 h 14"/>
                    <a:gd name="T2" fmla="*/ 8 w 26"/>
                    <a:gd name="T3" fmla="*/ 14 h 14"/>
                    <a:gd name="T4" fmla="*/ 11 w 26"/>
                    <a:gd name="T5" fmla="*/ 11 h 14"/>
                    <a:gd name="T6" fmla="*/ 15 w 26"/>
                    <a:gd name="T7" fmla="*/ 11 h 14"/>
                    <a:gd name="T8" fmla="*/ 15 w 26"/>
                    <a:gd name="T9" fmla="*/ 7 h 14"/>
                    <a:gd name="T10" fmla="*/ 26 w 26"/>
                    <a:gd name="T11" fmla="*/ 7 h 14"/>
                    <a:gd name="T12" fmla="*/ 26 w 26"/>
                    <a:gd name="T13" fmla="*/ 0 h 14"/>
                    <a:gd name="T14" fmla="*/ 15 w 26"/>
                    <a:gd name="T15" fmla="*/ 0 h 14"/>
                    <a:gd name="T16" fmla="*/ 15 w 26"/>
                    <a:gd name="T17" fmla="*/ 4 h 14"/>
                    <a:gd name="T18" fmla="*/ 11 w 26"/>
                    <a:gd name="T19" fmla="*/ 4 h 14"/>
                    <a:gd name="T20" fmla="*/ 8 w 26"/>
                    <a:gd name="T21" fmla="*/ 7 h 14"/>
                    <a:gd name="T22" fmla="*/ 4 w 26"/>
                    <a:gd name="T23" fmla="*/ 7 h 14"/>
                    <a:gd name="T24" fmla="*/ 0 w 26"/>
                    <a:gd name="T25" fmla="*/ 14 h 14"/>
                    <a:gd name="T26" fmla="*/ 4 w 26"/>
                    <a:gd name="T27" fmla="*/ 7 h 14"/>
                    <a:gd name="T28" fmla="*/ 0 w 26"/>
                    <a:gd name="T29" fmla="*/ 11 h 14"/>
                    <a:gd name="T30" fmla="*/ 0 w 26"/>
                    <a:gd name="T31" fmla="*/ 14 h 14"/>
                    <a:gd name="T32" fmla="*/ 8 w 26"/>
                    <a:gd name="T33" fmla="*/ 7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14"/>
                    <a:gd name="T53" fmla="*/ 26 w 26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14">
                      <a:moveTo>
                        <a:pt x="8" y="7"/>
                      </a:moveTo>
                      <a:lnTo>
                        <a:pt x="8" y="14"/>
                      </a:lnTo>
                      <a:lnTo>
                        <a:pt x="11" y="11"/>
                      </a:lnTo>
                      <a:lnTo>
                        <a:pt x="15" y="11"/>
                      </a:lnTo>
                      <a:lnTo>
                        <a:pt x="15" y="7"/>
                      </a:lnTo>
                      <a:lnTo>
                        <a:pt x="26" y="7"/>
                      </a:lnTo>
                      <a:lnTo>
                        <a:pt x="26" y="0"/>
                      </a:lnTo>
                      <a:lnTo>
                        <a:pt x="15" y="0"/>
                      </a:lnTo>
                      <a:lnTo>
                        <a:pt x="15" y="4"/>
                      </a:lnTo>
                      <a:lnTo>
                        <a:pt x="11" y="4"/>
                      </a:lnTo>
                      <a:lnTo>
                        <a:pt x="8" y="7"/>
                      </a:lnTo>
                      <a:lnTo>
                        <a:pt x="4" y="7"/>
                      </a:lnTo>
                      <a:lnTo>
                        <a:pt x="0" y="14"/>
                      </a:lnTo>
                      <a:lnTo>
                        <a:pt x="4" y="7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9" name="Freeform 90"/>
                <p:cNvSpPr>
                  <a:spLocks/>
                </p:cNvSpPr>
                <p:nvPr/>
              </p:nvSpPr>
              <p:spPr bwMode="auto">
                <a:xfrm>
                  <a:off x="2195" y="3675"/>
                  <a:ext cx="33" cy="69"/>
                </a:xfrm>
                <a:custGeom>
                  <a:avLst/>
                  <a:gdLst>
                    <a:gd name="T0" fmla="*/ 26 w 33"/>
                    <a:gd name="T1" fmla="*/ 69 h 69"/>
                    <a:gd name="T2" fmla="*/ 29 w 33"/>
                    <a:gd name="T3" fmla="*/ 65 h 69"/>
                    <a:gd name="T4" fmla="*/ 33 w 33"/>
                    <a:gd name="T5" fmla="*/ 58 h 69"/>
                    <a:gd name="T6" fmla="*/ 33 w 33"/>
                    <a:gd name="T7" fmla="*/ 40 h 69"/>
                    <a:gd name="T8" fmla="*/ 29 w 33"/>
                    <a:gd name="T9" fmla="*/ 29 h 69"/>
                    <a:gd name="T10" fmla="*/ 22 w 33"/>
                    <a:gd name="T11" fmla="*/ 22 h 69"/>
                    <a:gd name="T12" fmla="*/ 18 w 33"/>
                    <a:gd name="T13" fmla="*/ 15 h 69"/>
                    <a:gd name="T14" fmla="*/ 15 w 33"/>
                    <a:gd name="T15" fmla="*/ 7 h 69"/>
                    <a:gd name="T16" fmla="*/ 8 w 33"/>
                    <a:gd name="T17" fmla="*/ 0 h 69"/>
                    <a:gd name="T18" fmla="*/ 0 w 33"/>
                    <a:gd name="T19" fmla="*/ 7 h 69"/>
                    <a:gd name="T20" fmla="*/ 18 w 33"/>
                    <a:gd name="T21" fmla="*/ 25 h 69"/>
                    <a:gd name="T22" fmla="*/ 22 w 33"/>
                    <a:gd name="T23" fmla="*/ 33 h 69"/>
                    <a:gd name="T24" fmla="*/ 26 w 33"/>
                    <a:gd name="T25" fmla="*/ 40 h 69"/>
                    <a:gd name="T26" fmla="*/ 26 w 33"/>
                    <a:gd name="T27" fmla="*/ 54 h 69"/>
                    <a:gd name="T28" fmla="*/ 22 w 33"/>
                    <a:gd name="T29" fmla="*/ 61 h 69"/>
                    <a:gd name="T30" fmla="*/ 26 w 33"/>
                    <a:gd name="T31" fmla="*/ 61 h 69"/>
                    <a:gd name="T32" fmla="*/ 26 w 33"/>
                    <a:gd name="T33" fmla="*/ 69 h 69"/>
                    <a:gd name="T34" fmla="*/ 29 w 33"/>
                    <a:gd name="T35" fmla="*/ 65 h 69"/>
                    <a:gd name="T36" fmla="*/ 26 w 33"/>
                    <a:gd name="T37" fmla="*/ 69 h 6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3"/>
                    <a:gd name="T58" fmla="*/ 0 h 69"/>
                    <a:gd name="T59" fmla="*/ 33 w 33"/>
                    <a:gd name="T60" fmla="*/ 69 h 6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3" h="69">
                      <a:moveTo>
                        <a:pt x="26" y="69"/>
                      </a:moveTo>
                      <a:lnTo>
                        <a:pt x="29" y="65"/>
                      </a:lnTo>
                      <a:lnTo>
                        <a:pt x="33" y="58"/>
                      </a:lnTo>
                      <a:lnTo>
                        <a:pt x="33" y="40"/>
                      </a:lnTo>
                      <a:lnTo>
                        <a:pt x="29" y="29"/>
                      </a:lnTo>
                      <a:lnTo>
                        <a:pt x="22" y="22"/>
                      </a:lnTo>
                      <a:lnTo>
                        <a:pt x="18" y="15"/>
                      </a:lnTo>
                      <a:lnTo>
                        <a:pt x="15" y="7"/>
                      </a:lnTo>
                      <a:lnTo>
                        <a:pt x="8" y="0"/>
                      </a:lnTo>
                      <a:lnTo>
                        <a:pt x="0" y="7"/>
                      </a:lnTo>
                      <a:lnTo>
                        <a:pt x="18" y="25"/>
                      </a:lnTo>
                      <a:lnTo>
                        <a:pt x="22" y="33"/>
                      </a:lnTo>
                      <a:lnTo>
                        <a:pt x="26" y="40"/>
                      </a:lnTo>
                      <a:lnTo>
                        <a:pt x="26" y="54"/>
                      </a:lnTo>
                      <a:lnTo>
                        <a:pt x="22" y="61"/>
                      </a:lnTo>
                      <a:lnTo>
                        <a:pt x="26" y="61"/>
                      </a:lnTo>
                      <a:lnTo>
                        <a:pt x="26" y="69"/>
                      </a:lnTo>
                      <a:lnTo>
                        <a:pt x="29" y="65"/>
                      </a:lnTo>
                      <a:lnTo>
                        <a:pt x="26" y="6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0" name="Freeform 91"/>
                <p:cNvSpPr>
                  <a:spLocks/>
                </p:cNvSpPr>
                <p:nvPr/>
              </p:nvSpPr>
              <p:spPr bwMode="auto">
                <a:xfrm>
                  <a:off x="2177" y="3736"/>
                  <a:ext cx="44" cy="26"/>
                </a:xfrm>
                <a:custGeom>
                  <a:avLst/>
                  <a:gdLst>
                    <a:gd name="T0" fmla="*/ 8 w 44"/>
                    <a:gd name="T1" fmla="*/ 22 h 26"/>
                    <a:gd name="T2" fmla="*/ 8 w 44"/>
                    <a:gd name="T3" fmla="*/ 26 h 26"/>
                    <a:gd name="T4" fmla="*/ 26 w 44"/>
                    <a:gd name="T5" fmla="*/ 8 h 26"/>
                    <a:gd name="T6" fmla="*/ 44 w 44"/>
                    <a:gd name="T7" fmla="*/ 8 h 26"/>
                    <a:gd name="T8" fmla="*/ 44 w 44"/>
                    <a:gd name="T9" fmla="*/ 0 h 26"/>
                    <a:gd name="T10" fmla="*/ 26 w 44"/>
                    <a:gd name="T11" fmla="*/ 0 h 26"/>
                    <a:gd name="T12" fmla="*/ 18 w 44"/>
                    <a:gd name="T13" fmla="*/ 4 h 26"/>
                    <a:gd name="T14" fmla="*/ 15 w 44"/>
                    <a:gd name="T15" fmla="*/ 8 h 26"/>
                    <a:gd name="T16" fmla="*/ 8 w 44"/>
                    <a:gd name="T17" fmla="*/ 11 h 26"/>
                    <a:gd name="T18" fmla="*/ 4 w 44"/>
                    <a:gd name="T19" fmla="*/ 18 h 26"/>
                    <a:gd name="T20" fmla="*/ 0 w 44"/>
                    <a:gd name="T21" fmla="*/ 22 h 26"/>
                    <a:gd name="T22" fmla="*/ 8 w 44"/>
                    <a:gd name="T23" fmla="*/ 22 h 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4"/>
                    <a:gd name="T37" fmla="*/ 0 h 26"/>
                    <a:gd name="T38" fmla="*/ 44 w 44"/>
                    <a:gd name="T39" fmla="*/ 26 h 2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4" h="26">
                      <a:moveTo>
                        <a:pt x="8" y="22"/>
                      </a:moveTo>
                      <a:lnTo>
                        <a:pt x="8" y="26"/>
                      </a:lnTo>
                      <a:lnTo>
                        <a:pt x="26" y="8"/>
                      </a:lnTo>
                      <a:lnTo>
                        <a:pt x="44" y="8"/>
                      </a:lnTo>
                      <a:lnTo>
                        <a:pt x="44" y="0"/>
                      </a:lnTo>
                      <a:lnTo>
                        <a:pt x="26" y="0"/>
                      </a:lnTo>
                      <a:lnTo>
                        <a:pt x="18" y="4"/>
                      </a:lnTo>
                      <a:lnTo>
                        <a:pt x="15" y="8"/>
                      </a:lnTo>
                      <a:lnTo>
                        <a:pt x="8" y="11"/>
                      </a:lnTo>
                      <a:lnTo>
                        <a:pt x="4" y="18"/>
                      </a:lnTo>
                      <a:lnTo>
                        <a:pt x="0" y="22"/>
                      </a:lnTo>
                      <a:lnTo>
                        <a:pt x="8" y="2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1" name="Freeform 92"/>
                <p:cNvSpPr>
                  <a:spLocks/>
                </p:cNvSpPr>
                <p:nvPr/>
              </p:nvSpPr>
              <p:spPr bwMode="auto">
                <a:xfrm>
                  <a:off x="2127" y="3758"/>
                  <a:ext cx="58" cy="87"/>
                </a:xfrm>
                <a:custGeom>
                  <a:avLst/>
                  <a:gdLst>
                    <a:gd name="T0" fmla="*/ 4 w 58"/>
                    <a:gd name="T1" fmla="*/ 87 h 87"/>
                    <a:gd name="T2" fmla="*/ 14 w 58"/>
                    <a:gd name="T3" fmla="*/ 79 h 87"/>
                    <a:gd name="T4" fmla="*/ 22 w 58"/>
                    <a:gd name="T5" fmla="*/ 69 h 87"/>
                    <a:gd name="T6" fmla="*/ 40 w 58"/>
                    <a:gd name="T7" fmla="*/ 51 h 87"/>
                    <a:gd name="T8" fmla="*/ 47 w 58"/>
                    <a:gd name="T9" fmla="*/ 40 h 87"/>
                    <a:gd name="T10" fmla="*/ 50 w 58"/>
                    <a:gd name="T11" fmla="*/ 29 h 87"/>
                    <a:gd name="T12" fmla="*/ 54 w 58"/>
                    <a:gd name="T13" fmla="*/ 14 h 87"/>
                    <a:gd name="T14" fmla="*/ 58 w 58"/>
                    <a:gd name="T15" fmla="*/ 0 h 87"/>
                    <a:gd name="T16" fmla="*/ 50 w 58"/>
                    <a:gd name="T17" fmla="*/ 0 h 87"/>
                    <a:gd name="T18" fmla="*/ 47 w 58"/>
                    <a:gd name="T19" fmla="*/ 14 h 87"/>
                    <a:gd name="T20" fmla="*/ 43 w 58"/>
                    <a:gd name="T21" fmla="*/ 25 h 87"/>
                    <a:gd name="T22" fmla="*/ 40 w 58"/>
                    <a:gd name="T23" fmla="*/ 36 h 87"/>
                    <a:gd name="T24" fmla="*/ 32 w 58"/>
                    <a:gd name="T25" fmla="*/ 47 h 87"/>
                    <a:gd name="T26" fmla="*/ 25 w 58"/>
                    <a:gd name="T27" fmla="*/ 54 h 87"/>
                    <a:gd name="T28" fmla="*/ 18 w 58"/>
                    <a:gd name="T29" fmla="*/ 65 h 87"/>
                    <a:gd name="T30" fmla="*/ 0 w 58"/>
                    <a:gd name="T31" fmla="*/ 83 h 87"/>
                    <a:gd name="T32" fmla="*/ 4 w 58"/>
                    <a:gd name="T33" fmla="*/ 87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87"/>
                    <a:gd name="T53" fmla="*/ 58 w 58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87">
                      <a:moveTo>
                        <a:pt x="4" y="87"/>
                      </a:moveTo>
                      <a:lnTo>
                        <a:pt x="14" y="79"/>
                      </a:lnTo>
                      <a:lnTo>
                        <a:pt x="22" y="69"/>
                      </a:lnTo>
                      <a:lnTo>
                        <a:pt x="40" y="51"/>
                      </a:lnTo>
                      <a:lnTo>
                        <a:pt x="47" y="40"/>
                      </a:lnTo>
                      <a:lnTo>
                        <a:pt x="50" y="29"/>
                      </a:lnTo>
                      <a:lnTo>
                        <a:pt x="54" y="14"/>
                      </a:lnTo>
                      <a:lnTo>
                        <a:pt x="58" y="0"/>
                      </a:lnTo>
                      <a:lnTo>
                        <a:pt x="50" y="0"/>
                      </a:lnTo>
                      <a:lnTo>
                        <a:pt x="47" y="14"/>
                      </a:lnTo>
                      <a:lnTo>
                        <a:pt x="43" y="25"/>
                      </a:lnTo>
                      <a:lnTo>
                        <a:pt x="40" y="36"/>
                      </a:lnTo>
                      <a:lnTo>
                        <a:pt x="32" y="47"/>
                      </a:lnTo>
                      <a:lnTo>
                        <a:pt x="25" y="54"/>
                      </a:lnTo>
                      <a:lnTo>
                        <a:pt x="18" y="65"/>
                      </a:lnTo>
                      <a:lnTo>
                        <a:pt x="0" y="83"/>
                      </a:lnTo>
                      <a:lnTo>
                        <a:pt x="4" y="8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2" name="Freeform 93"/>
                <p:cNvSpPr>
                  <a:spLocks/>
                </p:cNvSpPr>
                <p:nvPr/>
              </p:nvSpPr>
              <p:spPr bwMode="auto">
                <a:xfrm>
                  <a:off x="2123" y="3841"/>
                  <a:ext cx="11" cy="29"/>
                </a:xfrm>
                <a:custGeom>
                  <a:avLst/>
                  <a:gdLst>
                    <a:gd name="T0" fmla="*/ 11 w 11"/>
                    <a:gd name="T1" fmla="*/ 25 h 29"/>
                    <a:gd name="T2" fmla="*/ 8 w 11"/>
                    <a:gd name="T3" fmla="*/ 25 h 29"/>
                    <a:gd name="T4" fmla="*/ 8 w 11"/>
                    <a:gd name="T5" fmla="*/ 4 h 29"/>
                    <a:gd name="T6" fmla="*/ 4 w 11"/>
                    <a:gd name="T7" fmla="*/ 0 h 29"/>
                    <a:gd name="T8" fmla="*/ 0 w 11"/>
                    <a:gd name="T9" fmla="*/ 7 h 29"/>
                    <a:gd name="T10" fmla="*/ 0 w 11"/>
                    <a:gd name="T11" fmla="*/ 22 h 29"/>
                    <a:gd name="T12" fmla="*/ 4 w 11"/>
                    <a:gd name="T13" fmla="*/ 29 h 29"/>
                    <a:gd name="T14" fmla="*/ 11 w 11"/>
                    <a:gd name="T15" fmla="*/ 25 h 29"/>
                    <a:gd name="T16" fmla="*/ 8 w 11"/>
                    <a:gd name="T17" fmla="*/ 25 h 29"/>
                    <a:gd name="T18" fmla="*/ 11 w 11"/>
                    <a:gd name="T19" fmla="*/ 25 h 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29"/>
                    <a:gd name="T32" fmla="*/ 11 w 11"/>
                    <a:gd name="T33" fmla="*/ 29 h 2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29">
                      <a:moveTo>
                        <a:pt x="11" y="25"/>
                      </a:moveTo>
                      <a:lnTo>
                        <a:pt x="8" y="25"/>
                      </a:lnTo>
                      <a:lnTo>
                        <a:pt x="8" y="4"/>
                      </a:ln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0" y="22"/>
                      </a:lnTo>
                      <a:lnTo>
                        <a:pt x="4" y="29"/>
                      </a:lnTo>
                      <a:lnTo>
                        <a:pt x="11" y="25"/>
                      </a:lnTo>
                      <a:lnTo>
                        <a:pt x="8" y="25"/>
                      </a:lnTo>
                      <a:lnTo>
                        <a:pt x="11" y="2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3" name="Freeform 94"/>
                <p:cNvSpPr>
                  <a:spLocks/>
                </p:cNvSpPr>
                <p:nvPr/>
              </p:nvSpPr>
              <p:spPr bwMode="auto">
                <a:xfrm>
                  <a:off x="2127" y="3866"/>
                  <a:ext cx="32" cy="36"/>
                </a:xfrm>
                <a:custGeom>
                  <a:avLst/>
                  <a:gdLst>
                    <a:gd name="T0" fmla="*/ 32 w 32"/>
                    <a:gd name="T1" fmla="*/ 36 h 36"/>
                    <a:gd name="T2" fmla="*/ 32 w 32"/>
                    <a:gd name="T3" fmla="*/ 29 h 36"/>
                    <a:gd name="T4" fmla="*/ 29 w 32"/>
                    <a:gd name="T5" fmla="*/ 25 h 36"/>
                    <a:gd name="T6" fmla="*/ 25 w 32"/>
                    <a:gd name="T7" fmla="*/ 18 h 36"/>
                    <a:gd name="T8" fmla="*/ 18 w 32"/>
                    <a:gd name="T9" fmla="*/ 11 h 36"/>
                    <a:gd name="T10" fmla="*/ 11 w 32"/>
                    <a:gd name="T11" fmla="*/ 7 h 36"/>
                    <a:gd name="T12" fmla="*/ 7 w 32"/>
                    <a:gd name="T13" fmla="*/ 4 h 36"/>
                    <a:gd name="T14" fmla="*/ 7 w 32"/>
                    <a:gd name="T15" fmla="*/ 0 h 36"/>
                    <a:gd name="T16" fmla="*/ 0 w 32"/>
                    <a:gd name="T17" fmla="*/ 4 h 36"/>
                    <a:gd name="T18" fmla="*/ 4 w 32"/>
                    <a:gd name="T19" fmla="*/ 11 h 36"/>
                    <a:gd name="T20" fmla="*/ 11 w 32"/>
                    <a:gd name="T21" fmla="*/ 18 h 36"/>
                    <a:gd name="T22" fmla="*/ 18 w 32"/>
                    <a:gd name="T23" fmla="*/ 22 h 36"/>
                    <a:gd name="T24" fmla="*/ 25 w 32"/>
                    <a:gd name="T25" fmla="*/ 29 h 36"/>
                    <a:gd name="T26" fmla="*/ 25 w 32"/>
                    <a:gd name="T27" fmla="*/ 36 h 36"/>
                    <a:gd name="T28" fmla="*/ 25 w 32"/>
                    <a:gd name="T29" fmla="*/ 33 h 36"/>
                    <a:gd name="T30" fmla="*/ 32 w 32"/>
                    <a:gd name="T31" fmla="*/ 36 h 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2"/>
                    <a:gd name="T49" fmla="*/ 0 h 36"/>
                    <a:gd name="T50" fmla="*/ 32 w 32"/>
                    <a:gd name="T51" fmla="*/ 36 h 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2" h="36">
                      <a:moveTo>
                        <a:pt x="32" y="36"/>
                      </a:moveTo>
                      <a:lnTo>
                        <a:pt x="32" y="29"/>
                      </a:lnTo>
                      <a:lnTo>
                        <a:pt x="29" y="25"/>
                      </a:lnTo>
                      <a:lnTo>
                        <a:pt x="25" y="18"/>
                      </a:lnTo>
                      <a:lnTo>
                        <a:pt x="18" y="11"/>
                      </a:lnTo>
                      <a:lnTo>
                        <a:pt x="11" y="7"/>
                      </a:lnTo>
                      <a:lnTo>
                        <a:pt x="7" y="4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4" y="11"/>
                      </a:lnTo>
                      <a:lnTo>
                        <a:pt x="11" y="18"/>
                      </a:lnTo>
                      <a:lnTo>
                        <a:pt x="18" y="22"/>
                      </a:lnTo>
                      <a:lnTo>
                        <a:pt x="25" y="29"/>
                      </a:lnTo>
                      <a:lnTo>
                        <a:pt x="25" y="36"/>
                      </a:lnTo>
                      <a:lnTo>
                        <a:pt x="25" y="33"/>
                      </a:lnTo>
                      <a:lnTo>
                        <a:pt x="32" y="3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4" name="Freeform 95"/>
                <p:cNvSpPr>
                  <a:spLocks/>
                </p:cNvSpPr>
                <p:nvPr/>
              </p:nvSpPr>
              <p:spPr bwMode="auto">
                <a:xfrm>
                  <a:off x="2098" y="3899"/>
                  <a:ext cx="61" cy="57"/>
                </a:xfrm>
                <a:custGeom>
                  <a:avLst/>
                  <a:gdLst>
                    <a:gd name="T0" fmla="*/ 7 w 61"/>
                    <a:gd name="T1" fmla="*/ 57 h 57"/>
                    <a:gd name="T2" fmla="*/ 11 w 61"/>
                    <a:gd name="T3" fmla="*/ 46 h 57"/>
                    <a:gd name="T4" fmla="*/ 14 w 61"/>
                    <a:gd name="T5" fmla="*/ 39 h 57"/>
                    <a:gd name="T6" fmla="*/ 22 w 61"/>
                    <a:gd name="T7" fmla="*/ 36 h 57"/>
                    <a:gd name="T8" fmla="*/ 29 w 61"/>
                    <a:gd name="T9" fmla="*/ 28 h 57"/>
                    <a:gd name="T10" fmla="*/ 36 w 61"/>
                    <a:gd name="T11" fmla="*/ 25 h 57"/>
                    <a:gd name="T12" fmla="*/ 47 w 61"/>
                    <a:gd name="T13" fmla="*/ 18 h 57"/>
                    <a:gd name="T14" fmla="*/ 54 w 61"/>
                    <a:gd name="T15" fmla="*/ 14 h 57"/>
                    <a:gd name="T16" fmla="*/ 61 w 61"/>
                    <a:gd name="T17" fmla="*/ 3 h 57"/>
                    <a:gd name="T18" fmla="*/ 54 w 61"/>
                    <a:gd name="T19" fmla="*/ 0 h 57"/>
                    <a:gd name="T20" fmla="*/ 51 w 61"/>
                    <a:gd name="T21" fmla="*/ 7 h 57"/>
                    <a:gd name="T22" fmla="*/ 43 w 61"/>
                    <a:gd name="T23" fmla="*/ 14 h 57"/>
                    <a:gd name="T24" fmla="*/ 33 w 61"/>
                    <a:gd name="T25" fmla="*/ 18 h 57"/>
                    <a:gd name="T26" fmla="*/ 25 w 61"/>
                    <a:gd name="T27" fmla="*/ 25 h 57"/>
                    <a:gd name="T28" fmla="*/ 18 w 61"/>
                    <a:gd name="T29" fmla="*/ 28 h 57"/>
                    <a:gd name="T30" fmla="*/ 11 w 61"/>
                    <a:gd name="T31" fmla="*/ 36 h 57"/>
                    <a:gd name="T32" fmla="*/ 4 w 61"/>
                    <a:gd name="T33" fmla="*/ 46 h 57"/>
                    <a:gd name="T34" fmla="*/ 0 w 61"/>
                    <a:gd name="T35" fmla="*/ 57 h 57"/>
                    <a:gd name="T36" fmla="*/ 0 w 61"/>
                    <a:gd name="T37" fmla="*/ 54 h 57"/>
                    <a:gd name="T38" fmla="*/ 7 w 61"/>
                    <a:gd name="T39" fmla="*/ 57 h 5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1"/>
                    <a:gd name="T61" fmla="*/ 0 h 57"/>
                    <a:gd name="T62" fmla="*/ 61 w 61"/>
                    <a:gd name="T63" fmla="*/ 57 h 5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1" h="57">
                      <a:moveTo>
                        <a:pt x="7" y="57"/>
                      </a:moveTo>
                      <a:lnTo>
                        <a:pt x="11" y="46"/>
                      </a:lnTo>
                      <a:lnTo>
                        <a:pt x="14" y="39"/>
                      </a:lnTo>
                      <a:lnTo>
                        <a:pt x="22" y="36"/>
                      </a:lnTo>
                      <a:lnTo>
                        <a:pt x="29" y="28"/>
                      </a:lnTo>
                      <a:lnTo>
                        <a:pt x="36" y="25"/>
                      </a:lnTo>
                      <a:lnTo>
                        <a:pt x="47" y="18"/>
                      </a:lnTo>
                      <a:lnTo>
                        <a:pt x="54" y="14"/>
                      </a:lnTo>
                      <a:lnTo>
                        <a:pt x="61" y="3"/>
                      </a:lnTo>
                      <a:lnTo>
                        <a:pt x="54" y="0"/>
                      </a:lnTo>
                      <a:lnTo>
                        <a:pt x="51" y="7"/>
                      </a:lnTo>
                      <a:lnTo>
                        <a:pt x="43" y="14"/>
                      </a:lnTo>
                      <a:lnTo>
                        <a:pt x="33" y="18"/>
                      </a:lnTo>
                      <a:lnTo>
                        <a:pt x="25" y="25"/>
                      </a:lnTo>
                      <a:lnTo>
                        <a:pt x="18" y="28"/>
                      </a:lnTo>
                      <a:lnTo>
                        <a:pt x="11" y="36"/>
                      </a:lnTo>
                      <a:lnTo>
                        <a:pt x="4" y="46"/>
                      </a:lnTo>
                      <a:lnTo>
                        <a:pt x="0" y="57"/>
                      </a:lnTo>
                      <a:lnTo>
                        <a:pt x="0" y="54"/>
                      </a:lnTo>
                      <a:lnTo>
                        <a:pt x="7" y="5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5" name="Freeform 96"/>
                <p:cNvSpPr>
                  <a:spLocks/>
                </p:cNvSpPr>
                <p:nvPr/>
              </p:nvSpPr>
              <p:spPr bwMode="auto">
                <a:xfrm>
                  <a:off x="2069" y="3953"/>
                  <a:ext cx="36" cy="65"/>
                </a:xfrm>
                <a:custGeom>
                  <a:avLst/>
                  <a:gdLst>
                    <a:gd name="T0" fmla="*/ 4 w 36"/>
                    <a:gd name="T1" fmla="*/ 65 h 65"/>
                    <a:gd name="T2" fmla="*/ 15 w 36"/>
                    <a:gd name="T3" fmla="*/ 61 h 65"/>
                    <a:gd name="T4" fmla="*/ 22 w 36"/>
                    <a:gd name="T5" fmla="*/ 54 h 65"/>
                    <a:gd name="T6" fmla="*/ 25 w 36"/>
                    <a:gd name="T7" fmla="*/ 47 h 65"/>
                    <a:gd name="T8" fmla="*/ 29 w 36"/>
                    <a:gd name="T9" fmla="*/ 39 h 65"/>
                    <a:gd name="T10" fmla="*/ 33 w 36"/>
                    <a:gd name="T11" fmla="*/ 29 h 65"/>
                    <a:gd name="T12" fmla="*/ 33 w 36"/>
                    <a:gd name="T13" fmla="*/ 21 h 65"/>
                    <a:gd name="T14" fmla="*/ 36 w 36"/>
                    <a:gd name="T15" fmla="*/ 11 h 65"/>
                    <a:gd name="T16" fmla="*/ 36 w 36"/>
                    <a:gd name="T17" fmla="*/ 3 h 65"/>
                    <a:gd name="T18" fmla="*/ 29 w 36"/>
                    <a:gd name="T19" fmla="*/ 0 h 65"/>
                    <a:gd name="T20" fmla="*/ 29 w 36"/>
                    <a:gd name="T21" fmla="*/ 11 h 65"/>
                    <a:gd name="T22" fmla="*/ 25 w 36"/>
                    <a:gd name="T23" fmla="*/ 18 h 65"/>
                    <a:gd name="T24" fmla="*/ 25 w 36"/>
                    <a:gd name="T25" fmla="*/ 29 h 65"/>
                    <a:gd name="T26" fmla="*/ 22 w 36"/>
                    <a:gd name="T27" fmla="*/ 36 h 65"/>
                    <a:gd name="T28" fmla="*/ 18 w 36"/>
                    <a:gd name="T29" fmla="*/ 43 h 65"/>
                    <a:gd name="T30" fmla="*/ 15 w 36"/>
                    <a:gd name="T31" fmla="*/ 50 h 65"/>
                    <a:gd name="T32" fmla="*/ 11 w 36"/>
                    <a:gd name="T33" fmla="*/ 54 h 65"/>
                    <a:gd name="T34" fmla="*/ 0 w 36"/>
                    <a:gd name="T35" fmla="*/ 57 h 65"/>
                    <a:gd name="T36" fmla="*/ 4 w 36"/>
                    <a:gd name="T37" fmla="*/ 57 h 65"/>
                    <a:gd name="T38" fmla="*/ 4 w 36"/>
                    <a:gd name="T39" fmla="*/ 65 h 6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6"/>
                    <a:gd name="T61" fmla="*/ 0 h 65"/>
                    <a:gd name="T62" fmla="*/ 36 w 36"/>
                    <a:gd name="T63" fmla="*/ 65 h 6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6" h="65">
                      <a:moveTo>
                        <a:pt x="4" y="65"/>
                      </a:moveTo>
                      <a:lnTo>
                        <a:pt x="15" y="61"/>
                      </a:lnTo>
                      <a:lnTo>
                        <a:pt x="22" y="54"/>
                      </a:lnTo>
                      <a:lnTo>
                        <a:pt x="25" y="47"/>
                      </a:lnTo>
                      <a:lnTo>
                        <a:pt x="29" y="39"/>
                      </a:lnTo>
                      <a:lnTo>
                        <a:pt x="33" y="29"/>
                      </a:lnTo>
                      <a:lnTo>
                        <a:pt x="33" y="21"/>
                      </a:lnTo>
                      <a:lnTo>
                        <a:pt x="36" y="11"/>
                      </a:lnTo>
                      <a:lnTo>
                        <a:pt x="36" y="3"/>
                      </a:lnTo>
                      <a:lnTo>
                        <a:pt x="29" y="0"/>
                      </a:lnTo>
                      <a:lnTo>
                        <a:pt x="29" y="11"/>
                      </a:lnTo>
                      <a:lnTo>
                        <a:pt x="25" y="18"/>
                      </a:lnTo>
                      <a:lnTo>
                        <a:pt x="25" y="29"/>
                      </a:lnTo>
                      <a:lnTo>
                        <a:pt x="22" y="36"/>
                      </a:lnTo>
                      <a:lnTo>
                        <a:pt x="18" y="43"/>
                      </a:lnTo>
                      <a:lnTo>
                        <a:pt x="15" y="50"/>
                      </a:lnTo>
                      <a:lnTo>
                        <a:pt x="11" y="54"/>
                      </a:lnTo>
                      <a:lnTo>
                        <a:pt x="0" y="57"/>
                      </a:lnTo>
                      <a:lnTo>
                        <a:pt x="4" y="57"/>
                      </a:lnTo>
                      <a:lnTo>
                        <a:pt x="4" y="6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6" name="Freeform 97"/>
                <p:cNvSpPr>
                  <a:spLocks/>
                </p:cNvSpPr>
                <p:nvPr/>
              </p:nvSpPr>
              <p:spPr bwMode="auto">
                <a:xfrm>
                  <a:off x="2055" y="4010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18 w 18"/>
                    <a:gd name="T3" fmla="*/ 8 h 8"/>
                    <a:gd name="T4" fmla="*/ 18 w 18"/>
                    <a:gd name="T5" fmla="*/ 0 h 8"/>
                    <a:gd name="T6" fmla="*/ 3 w 18"/>
                    <a:gd name="T7" fmla="*/ 0 h 8"/>
                    <a:gd name="T8" fmla="*/ 3 w 18"/>
                    <a:gd name="T9" fmla="*/ 4 h 8"/>
                    <a:gd name="T10" fmla="*/ 0 w 18"/>
                    <a:gd name="T11" fmla="*/ 8 h 8"/>
                    <a:gd name="T12" fmla="*/ 3 w 18"/>
                    <a:gd name="T13" fmla="*/ 8 h 8"/>
                    <a:gd name="T14" fmla="*/ 0 w 18"/>
                    <a:gd name="T15" fmla="*/ 8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"/>
                    <a:gd name="T25" fmla="*/ 0 h 8"/>
                    <a:gd name="T26" fmla="*/ 18 w 18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" h="8">
                      <a:moveTo>
                        <a:pt x="0" y="8"/>
                      </a:moveTo>
                      <a:lnTo>
                        <a:pt x="18" y="8"/>
                      </a:lnTo>
                      <a:lnTo>
                        <a:pt x="18" y="0"/>
                      </a:ln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0" y="8"/>
                      </a:lnTo>
                      <a:lnTo>
                        <a:pt x="3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7" name="Freeform 98"/>
                <p:cNvSpPr>
                  <a:spLocks/>
                </p:cNvSpPr>
                <p:nvPr/>
              </p:nvSpPr>
              <p:spPr bwMode="auto">
                <a:xfrm>
                  <a:off x="2012" y="3967"/>
                  <a:ext cx="46" cy="51"/>
                </a:xfrm>
                <a:custGeom>
                  <a:avLst/>
                  <a:gdLst>
                    <a:gd name="T0" fmla="*/ 0 w 46"/>
                    <a:gd name="T1" fmla="*/ 7 h 51"/>
                    <a:gd name="T2" fmla="*/ 7 w 46"/>
                    <a:gd name="T3" fmla="*/ 11 h 51"/>
                    <a:gd name="T4" fmla="*/ 28 w 46"/>
                    <a:gd name="T5" fmla="*/ 33 h 51"/>
                    <a:gd name="T6" fmla="*/ 32 w 46"/>
                    <a:gd name="T7" fmla="*/ 40 h 51"/>
                    <a:gd name="T8" fmla="*/ 43 w 46"/>
                    <a:gd name="T9" fmla="*/ 51 h 51"/>
                    <a:gd name="T10" fmla="*/ 46 w 46"/>
                    <a:gd name="T11" fmla="*/ 47 h 51"/>
                    <a:gd name="T12" fmla="*/ 43 w 46"/>
                    <a:gd name="T13" fmla="*/ 40 h 51"/>
                    <a:gd name="T14" fmla="*/ 32 w 46"/>
                    <a:gd name="T15" fmla="*/ 29 h 51"/>
                    <a:gd name="T16" fmla="*/ 28 w 46"/>
                    <a:gd name="T17" fmla="*/ 22 h 51"/>
                    <a:gd name="T18" fmla="*/ 21 w 46"/>
                    <a:gd name="T19" fmla="*/ 18 h 51"/>
                    <a:gd name="T20" fmla="*/ 18 w 46"/>
                    <a:gd name="T21" fmla="*/ 11 h 51"/>
                    <a:gd name="T22" fmla="*/ 10 w 46"/>
                    <a:gd name="T23" fmla="*/ 4 h 51"/>
                    <a:gd name="T24" fmla="*/ 3 w 46"/>
                    <a:gd name="T25" fmla="*/ 0 h 51"/>
                    <a:gd name="T26" fmla="*/ 0 w 46"/>
                    <a:gd name="T27" fmla="*/ 0 h 51"/>
                    <a:gd name="T28" fmla="*/ 3 w 46"/>
                    <a:gd name="T29" fmla="*/ 0 h 51"/>
                    <a:gd name="T30" fmla="*/ 0 w 46"/>
                    <a:gd name="T31" fmla="*/ 0 h 51"/>
                    <a:gd name="T32" fmla="*/ 0 w 46"/>
                    <a:gd name="T33" fmla="*/ 7 h 5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6"/>
                    <a:gd name="T52" fmla="*/ 0 h 51"/>
                    <a:gd name="T53" fmla="*/ 46 w 46"/>
                    <a:gd name="T54" fmla="*/ 51 h 5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6" h="51">
                      <a:moveTo>
                        <a:pt x="0" y="7"/>
                      </a:moveTo>
                      <a:lnTo>
                        <a:pt x="7" y="11"/>
                      </a:lnTo>
                      <a:lnTo>
                        <a:pt x="28" y="33"/>
                      </a:lnTo>
                      <a:lnTo>
                        <a:pt x="32" y="40"/>
                      </a:lnTo>
                      <a:lnTo>
                        <a:pt x="43" y="51"/>
                      </a:lnTo>
                      <a:lnTo>
                        <a:pt x="46" y="47"/>
                      </a:lnTo>
                      <a:lnTo>
                        <a:pt x="43" y="40"/>
                      </a:lnTo>
                      <a:lnTo>
                        <a:pt x="32" y="29"/>
                      </a:lnTo>
                      <a:lnTo>
                        <a:pt x="28" y="22"/>
                      </a:lnTo>
                      <a:lnTo>
                        <a:pt x="21" y="18"/>
                      </a:lnTo>
                      <a:lnTo>
                        <a:pt x="18" y="11"/>
                      </a:lnTo>
                      <a:lnTo>
                        <a:pt x="10" y="4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8" name="Freeform 99"/>
                <p:cNvSpPr>
                  <a:spLocks/>
                </p:cNvSpPr>
                <p:nvPr/>
              </p:nvSpPr>
              <p:spPr bwMode="auto">
                <a:xfrm>
                  <a:off x="1986" y="3967"/>
                  <a:ext cx="26" cy="25"/>
                </a:xfrm>
                <a:custGeom>
                  <a:avLst/>
                  <a:gdLst>
                    <a:gd name="T0" fmla="*/ 0 w 26"/>
                    <a:gd name="T1" fmla="*/ 25 h 25"/>
                    <a:gd name="T2" fmla="*/ 15 w 26"/>
                    <a:gd name="T3" fmla="*/ 11 h 25"/>
                    <a:gd name="T4" fmla="*/ 18 w 26"/>
                    <a:gd name="T5" fmla="*/ 11 h 25"/>
                    <a:gd name="T6" fmla="*/ 22 w 26"/>
                    <a:gd name="T7" fmla="*/ 7 h 25"/>
                    <a:gd name="T8" fmla="*/ 26 w 26"/>
                    <a:gd name="T9" fmla="*/ 7 h 25"/>
                    <a:gd name="T10" fmla="*/ 26 w 26"/>
                    <a:gd name="T11" fmla="*/ 0 h 25"/>
                    <a:gd name="T12" fmla="*/ 22 w 26"/>
                    <a:gd name="T13" fmla="*/ 0 h 25"/>
                    <a:gd name="T14" fmla="*/ 18 w 26"/>
                    <a:gd name="T15" fmla="*/ 4 h 25"/>
                    <a:gd name="T16" fmla="*/ 15 w 26"/>
                    <a:gd name="T17" fmla="*/ 4 h 25"/>
                    <a:gd name="T18" fmla="*/ 0 w 26"/>
                    <a:gd name="T19" fmla="*/ 18 h 25"/>
                    <a:gd name="T20" fmla="*/ 0 w 26"/>
                    <a:gd name="T21" fmla="*/ 25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"/>
                    <a:gd name="T34" fmla="*/ 0 h 25"/>
                    <a:gd name="T35" fmla="*/ 26 w 26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" h="25">
                      <a:moveTo>
                        <a:pt x="0" y="25"/>
                      </a:moveTo>
                      <a:lnTo>
                        <a:pt x="15" y="11"/>
                      </a:lnTo>
                      <a:lnTo>
                        <a:pt x="18" y="11"/>
                      </a:lnTo>
                      <a:lnTo>
                        <a:pt x="22" y="7"/>
                      </a:lnTo>
                      <a:lnTo>
                        <a:pt x="26" y="7"/>
                      </a:lnTo>
                      <a:lnTo>
                        <a:pt x="26" y="0"/>
                      </a:lnTo>
                      <a:lnTo>
                        <a:pt x="22" y="0"/>
                      </a:lnTo>
                      <a:lnTo>
                        <a:pt x="18" y="4"/>
                      </a:lnTo>
                      <a:lnTo>
                        <a:pt x="15" y="4"/>
                      </a:lnTo>
                      <a:lnTo>
                        <a:pt x="0" y="18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9" name="Freeform 100"/>
                <p:cNvSpPr>
                  <a:spLocks/>
                </p:cNvSpPr>
                <p:nvPr/>
              </p:nvSpPr>
              <p:spPr bwMode="auto">
                <a:xfrm>
                  <a:off x="1939" y="3985"/>
                  <a:ext cx="47" cy="29"/>
                </a:xfrm>
                <a:custGeom>
                  <a:avLst/>
                  <a:gdLst>
                    <a:gd name="T0" fmla="*/ 4 w 47"/>
                    <a:gd name="T1" fmla="*/ 29 h 29"/>
                    <a:gd name="T2" fmla="*/ 19 w 47"/>
                    <a:gd name="T3" fmla="*/ 15 h 29"/>
                    <a:gd name="T4" fmla="*/ 26 w 47"/>
                    <a:gd name="T5" fmla="*/ 11 h 29"/>
                    <a:gd name="T6" fmla="*/ 29 w 47"/>
                    <a:gd name="T7" fmla="*/ 7 h 29"/>
                    <a:gd name="T8" fmla="*/ 47 w 47"/>
                    <a:gd name="T9" fmla="*/ 7 h 29"/>
                    <a:gd name="T10" fmla="*/ 47 w 47"/>
                    <a:gd name="T11" fmla="*/ 0 h 29"/>
                    <a:gd name="T12" fmla="*/ 33 w 47"/>
                    <a:gd name="T13" fmla="*/ 0 h 29"/>
                    <a:gd name="T14" fmla="*/ 26 w 47"/>
                    <a:gd name="T15" fmla="*/ 4 h 29"/>
                    <a:gd name="T16" fmla="*/ 22 w 47"/>
                    <a:gd name="T17" fmla="*/ 7 h 29"/>
                    <a:gd name="T18" fmla="*/ 15 w 47"/>
                    <a:gd name="T19" fmla="*/ 7 h 29"/>
                    <a:gd name="T20" fmla="*/ 0 w 47"/>
                    <a:gd name="T21" fmla="*/ 22 h 29"/>
                    <a:gd name="T22" fmla="*/ 4 w 47"/>
                    <a:gd name="T23" fmla="*/ 22 h 29"/>
                    <a:gd name="T24" fmla="*/ 4 w 47"/>
                    <a:gd name="T25" fmla="*/ 29 h 2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7"/>
                    <a:gd name="T40" fmla="*/ 0 h 29"/>
                    <a:gd name="T41" fmla="*/ 47 w 47"/>
                    <a:gd name="T42" fmla="*/ 29 h 2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7" h="29">
                      <a:moveTo>
                        <a:pt x="4" y="29"/>
                      </a:moveTo>
                      <a:lnTo>
                        <a:pt x="19" y="15"/>
                      </a:lnTo>
                      <a:lnTo>
                        <a:pt x="26" y="11"/>
                      </a:lnTo>
                      <a:lnTo>
                        <a:pt x="29" y="7"/>
                      </a:lnTo>
                      <a:lnTo>
                        <a:pt x="47" y="7"/>
                      </a:ln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26" y="4"/>
                      </a:lnTo>
                      <a:lnTo>
                        <a:pt x="22" y="7"/>
                      </a:lnTo>
                      <a:lnTo>
                        <a:pt x="15" y="7"/>
                      </a:lnTo>
                      <a:lnTo>
                        <a:pt x="0" y="22"/>
                      </a:lnTo>
                      <a:lnTo>
                        <a:pt x="4" y="22"/>
                      </a:lnTo>
                      <a:lnTo>
                        <a:pt x="4" y="2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0" name="Freeform 101"/>
                <p:cNvSpPr>
                  <a:spLocks/>
                </p:cNvSpPr>
                <p:nvPr/>
              </p:nvSpPr>
              <p:spPr bwMode="auto">
                <a:xfrm>
                  <a:off x="1885" y="4000"/>
                  <a:ext cx="58" cy="18"/>
                </a:xfrm>
                <a:custGeom>
                  <a:avLst/>
                  <a:gdLst>
                    <a:gd name="T0" fmla="*/ 4 w 58"/>
                    <a:gd name="T1" fmla="*/ 18 h 18"/>
                    <a:gd name="T2" fmla="*/ 8 w 58"/>
                    <a:gd name="T3" fmla="*/ 18 h 18"/>
                    <a:gd name="T4" fmla="*/ 15 w 58"/>
                    <a:gd name="T5" fmla="*/ 10 h 18"/>
                    <a:gd name="T6" fmla="*/ 22 w 58"/>
                    <a:gd name="T7" fmla="*/ 7 h 18"/>
                    <a:gd name="T8" fmla="*/ 29 w 58"/>
                    <a:gd name="T9" fmla="*/ 10 h 18"/>
                    <a:gd name="T10" fmla="*/ 44 w 58"/>
                    <a:gd name="T11" fmla="*/ 10 h 18"/>
                    <a:gd name="T12" fmla="*/ 47 w 58"/>
                    <a:gd name="T13" fmla="*/ 14 h 18"/>
                    <a:gd name="T14" fmla="*/ 58 w 58"/>
                    <a:gd name="T15" fmla="*/ 14 h 18"/>
                    <a:gd name="T16" fmla="*/ 58 w 58"/>
                    <a:gd name="T17" fmla="*/ 7 h 18"/>
                    <a:gd name="T18" fmla="*/ 51 w 58"/>
                    <a:gd name="T19" fmla="*/ 7 h 18"/>
                    <a:gd name="T20" fmla="*/ 44 w 58"/>
                    <a:gd name="T21" fmla="*/ 3 h 18"/>
                    <a:gd name="T22" fmla="*/ 36 w 58"/>
                    <a:gd name="T23" fmla="*/ 3 h 18"/>
                    <a:gd name="T24" fmla="*/ 29 w 58"/>
                    <a:gd name="T25" fmla="*/ 0 h 18"/>
                    <a:gd name="T26" fmla="*/ 22 w 58"/>
                    <a:gd name="T27" fmla="*/ 0 h 18"/>
                    <a:gd name="T28" fmla="*/ 15 w 58"/>
                    <a:gd name="T29" fmla="*/ 3 h 18"/>
                    <a:gd name="T30" fmla="*/ 8 w 58"/>
                    <a:gd name="T31" fmla="*/ 7 h 18"/>
                    <a:gd name="T32" fmla="*/ 0 w 58"/>
                    <a:gd name="T33" fmla="*/ 14 h 18"/>
                    <a:gd name="T34" fmla="*/ 4 w 58"/>
                    <a:gd name="T35" fmla="*/ 10 h 18"/>
                    <a:gd name="T36" fmla="*/ 4 w 58"/>
                    <a:gd name="T37" fmla="*/ 18 h 18"/>
                    <a:gd name="T38" fmla="*/ 8 w 58"/>
                    <a:gd name="T39" fmla="*/ 18 h 18"/>
                    <a:gd name="T40" fmla="*/ 4 w 58"/>
                    <a:gd name="T41" fmla="*/ 18 h 1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8"/>
                    <a:gd name="T64" fmla="*/ 0 h 18"/>
                    <a:gd name="T65" fmla="*/ 58 w 58"/>
                    <a:gd name="T66" fmla="*/ 18 h 1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8" h="18">
                      <a:moveTo>
                        <a:pt x="4" y="18"/>
                      </a:moveTo>
                      <a:lnTo>
                        <a:pt x="8" y="18"/>
                      </a:lnTo>
                      <a:lnTo>
                        <a:pt x="15" y="10"/>
                      </a:lnTo>
                      <a:lnTo>
                        <a:pt x="22" y="7"/>
                      </a:lnTo>
                      <a:lnTo>
                        <a:pt x="29" y="10"/>
                      </a:lnTo>
                      <a:lnTo>
                        <a:pt x="44" y="10"/>
                      </a:lnTo>
                      <a:lnTo>
                        <a:pt x="47" y="14"/>
                      </a:lnTo>
                      <a:lnTo>
                        <a:pt x="58" y="14"/>
                      </a:lnTo>
                      <a:lnTo>
                        <a:pt x="58" y="7"/>
                      </a:lnTo>
                      <a:lnTo>
                        <a:pt x="51" y="7"/>
                      </a:lnTo>
                      <a:lnTo>
                        <a:pt x="44" y="3"/>
                      </a:lnTo>
                      <a:lnTo>
                        <a:pt x="36" y="3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5" y="3"/>
                      </a:lnTo>
                      <a:lnTo>
                        <a:pt x="8" y="7"/>
                      </a:lnTo>
                      <a:lnTo>
                        <a:pt x="0" y="14"/>
                      </a:lnTo>
                      <a:lnTo>
                        <a:pt x="4" y="10"/>
                      </a:lnTo>
                      <a:lnTo>
                        <a:pt x="4" y="18"/>
                      </a:lnTo>
                      <a:lnTo>
                        <a:pt x="8" y="18"/>
                      </a:lnTo>
                      <a:lnTo>
                        <a:pt x="4" y="1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1" name="Freeform 102"/>
                <p:cNvSpPr>
                  <a:spLocks/>
                </p:cNvSpPr>
                <p:nvPr/>
              </p:nvSpPr>
              <p:spPr bwMode="auto">
                <a:xfrm>
                  <a:off x="1853" y="3982"/>
                  <a:ext cx="36" cy="36"/>
                </a:xfrm>
                <a:custGeom>
                  <a:avLst/>
                  <a:gdLst>
                    <a:gd name="T0" fmla="*/ 0 w 36"/>
                    <a:gd name="T1" fmla="*/ 3 h 36"/>
                    <a:gd name="T2" fmla="*/ 0 w 36"/>
                    <a:gd name="T3" fmla="*/ 10 h 36"/>
                    <a:gd name="T4" fmla="*/ 7 w 36"/>
                    <a:gd name="T5" fmla="*/ 18 h 36"/>
                    <a:gd name="T6" fmla="*/ 11 w 36"/>
                    <a:gd name="T7" fmla="*/ 25 h 36"/>
                    <a:gd name="T8" fmla="*/ 14 w 36"/>
                    <a:gd name="T9" fmla="*/ 32 h 36"/>
                    <a:gd name="T10" fmla="*/ 22 w 36"/>
                    <a:gd name="T11" fmla="*/ 36 h 36"/>
                    <a:gd name="T12" fmla="*/ 36 w 36"/>
                    <a:gd name="T13" fmla="*/ 36 h 36"/>
                    <a:gd name="T14" fmla="*/ 36 w 36"/>
                    <a:gd name="T15" fmla="*/ 28 h 36"/>
                    <a:gd name="T16" fmla="*/ 25 w 36"/>
                    <a:gd name="T17" fmla="*/ 28 h 36"/>
                    <a:gd name="T18" fmla="*/ 18 w 36"/>
                    <a:gd name="T19" fmla="*/ 21 h 36"/>
                    <a:gd name="T20" fmla="*/ 14 w 36"/>
                    <a:gd name="T21" fmla="*/ 14 h 36"/>
                    <a:gd name="T22" fmla="*/ 11 w 36"/>
                    <a:gd name="T23" fmla="*/ 10 h 36"/>
                    <a:gd name="T24" fmla="*/ 7 w 36"/>
                    <a:gd name="T25" fmla="*/ 3 h 36"/>
                    <a:gd name="T26" fmla="*/ 4 w 36"/>
                    <a:gd name="T27" fmla="*/ 0 h 36"/>
                    <a:gd name="T28" fmla="*/ 0 w 36"/>
                    <a:gd name="T29" fmla="*/ 3 h 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6"/>
                    <a:gd name="T46" fmla="*/ 0 h 36"/>
                    <a:gd name="T47" fmla="*/ 36 w 36"/>
                    <a:gd name="T48" fmla="*/ 36 h 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6" h="36">
                      <a:moveTo>
                        <a:pt x="0" y="3"/>
                      </a:moveTo>
                      <a:lnTo>
                        <a:pt x="0" y="10"/>
                      </a:lnTo>
                      <a:lnTo>
                        <a:pt x="7" y="18"/>
                      </a:lnTo>
                      <a:lnTo>
                        <a:pt x="11" y="25"/>
                      </a:lnTo>
                      <a:lnTo>
                        <a:pt x="14" y="32"/>
                      </a:lnTo>
                      <a:lnTo>
                        <a:pt x="22" y="36"/>
                      </a:lnTo>
                      <a:lnTo>
                        <a:pt x="36" y="36"/>
                      </a:lnTo>
                      <a:lnTo>
                        <a:pt x="36" y="28"/>
                      </a:lnTo>
                      <a:lnTo>
                        <a:pt x="25" y="28"/>
                      </a:lnTo>
                      <a:lnTo>
                        <a:pt x="18" y="21"/>
                      </a:lnTo>
                      <a:lnTo>
                        <a:pt x="14" y="14"/>
                      </a:lnTo>
                      <a:lnTo>
                        <a:pt x="11" y="10"/>
                      </a:lnTo>
                      <a:lnTo>
                        <a:pt x="7" y="3"/>
                      </a:lnTo>
                      <a:lnTo>
                        <a:pt x="4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2" name="Freeform 103"/>
                <p:cNvSpPr>
                  <a:spLocks/>
                </p:cNvSpPr>
                <p:nvPr/>
              </p:nvSpPr>
              <p:spPr bwMode="auto">
                <a:xfrm>
                  <a:off x="1821" y="3956"/>
                  <a:ext cx="36" cy="29"/>
                </a:xfrm>
                <a:custGeom>
                  <a:avLst/>
                  <a:gdLst>
                    <a:gd name="T0" fmla="*/ 0 w 36"/>
                    <a:gd name="T1" fmla="*/ 0 h 29"/>
                    <a:gd name="T2" fmla="*/ 0 w 36"/>
                    <a:gd name="T3" fmla="*/ 8 h 29"/>
                    <a:gd name="T4" fmla="*/ 3 w 36"/>
                    <a:gd name="T5" fmla="*/ 15 h 29"/>
                    <a:gd name="T6" fmla="*/ 7 w 36"/>
                    <a:gd name="T7" fmla="*/ 18 h 29"/>
                    <a:gd name="T8" fmla="*/ 14 w 36"/>
                    <a:gd name="T9" fmla="*/ 22 h 29"/>
                    <a:gd name="T10" fmla="*/ 18 w 36"/>
                    <a:gd name="T11" fmla="*/ 22 h 29"/>
                    <a:gd name="T12" fmla="*/ 21 w 36"/>
                    <a:gd name="T13" fmla="*/ 26 h 29"/>
                    <a:gd name="T14" fmla="*/ 28 w 36"/>
                    <a:gd name="T15" fmla="*/ 29 h 29"/>
                    <a:gd name="T16" fmla="*/ 32 w 36"/>
                    <a:gd name="T17" fmla="*/ 29 h 29"/>
                    <a:gd name="T18" fmla="*/ 36 w 36"/>
                    <a:gd name="T19" fmla="*/ 26 h 29"/>
                    <a:gd name="T20" fmla="*/ 32 w 36"/>
                    <a:gd name="T21" fmla="*/ 22 h 29"/>
                    <a:gd name="T22" fmla="*/ 25 w 36"/>
                    <a:gd name="T23" fmla="*/ 18 h 29"/>
                    <a:gd name="T24" fmla="*/ 21 w 36"/>
                    <a:gd name="T25" fmla="*/ 18 h 29"/>
                    <a:gd name="T26" fmla="*/ 18 w 36"/>
                    <a:gd name="T27" fmla="*/ 15 h 29"/>
                    <a:gd name="T28" fmla="*/ 10 w 36"/>
                    <a:gd name="T29" fmla="*/ 11 h 29"/>
                    <a:gd name="T30" fmla="*/ 7 w 36"/>
                    <a:gd name="T31" fmla="*/ 8 h 29"/>
                    <a:gd name="T32" fmla="*/ 7 w 36"/>
                    <a:gd name="T33" fmla="*/ 0 h 29"/>
                    <a:gd name="T34" fmla="*/ 0 w 36"/>
                    <a:gd name="T35" fmla="*/ 0 h 2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6"/>
                    <a:gd name="T55" fmla="*/ 0 h 29"/>
                    <a:gd name="T56" fmla="*/ 36 w 36"/>
                    <a:gd name="T57" fmla="*/ 29 h 2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6" h="29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3" y="15"/>
                      </a:lnTo>
                      <a:lnTo>
                        <a:pt x="7" y="18"/>
                      </a:lnTo>
                      <a:lnTo>
                        <a:pt x="14" y="22"/>
                      </a:lnTo>
                      <a:lnTo>
                        <a:pt x="18" y="22"/>
                      </a:lnTo>
                      <a:lnTo>
                        <a:pt x="21" y="26"/>
                      </a:lnTo>
                      <a:lnTo>
                        <a:pt x="28" y="29"/>
                      </a:lnTo>
                      <a:lnTo>
                        <a:pt x="32" y="29"/>
                      </a:lnTo>
                      <a:lnTo>
                        <a:pt x="36" y="26"/>
                      </a:lnTo>
                      <a:lnTo>
                        <a:pt x="32" y="22"/>
                      </a:lnTo>
                      <a:lnTo>
                        <a:pt x="25" y="18"/>
                      </a:lnTo>
                      <a:lnTo>
                        <a:pt x="21" y="18"/>
                      </a:lnTo>
                      <a:lnTo>
                        <a:pt x="18" y="15"/>
                      </a:lnTo>
                      <a:lnTo>
                        <a:pt x="10" y="11"/>
                      </a:lnTo>
                      <a:lnTo>
                        <a:pt x="7" y="8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3" name="Freeform 104"/>
                <p:cNvSpPr>
                  <a:spLocks/>
                </p:cNvSpPr>
                <p:nvPr/>
              </p:nvSpPr>
              <p:spPr bwMode="auto">
                <a:xfrm>
                  <a:off x="1806" y="3866"/>
                  <a:ext cx="25" cy="90"/>
                </a:xfrm>
                <a:custGeom>
                  <a:avLst/>
                  <a:gdLst>
                    <a:gd name="T0" fmla="*/ 0 w 25"/>
                    <a:gd name="T1" fmla="*/ 0 h 90"/>
                    <a:gd name="T2" fmla="*/ 4 w 25"/>
                    <a:gd name="T3" fmla="*/ 4 h 90"/>
                    <a:gd name="T4" fmla="*/ 7 w 25"/>
                    <a:gd name="T5" fmla="*/ 11 h 90"/>
                    <a:gd name="T6" fmla="*/ 11 w 25"/>
                    <a:gd name="T7" fmla="*/ 22 h 90"/>
                    <a:gd name="T8" fmla="*/ 15 w 25"/>
                    <a:gd name="T9" fmla="*/ 33 h 90"/>
                    <a:gd name="T10" fmla="*/ 15 w 25"/>
                    <a:gd name="T11" fmla="*/ 90 h 90"/>
                    <a:gd name="T12" fmla="*/ 22 w 25"/>
                    <a:gd name="T13" fmla="*/ 90 h 90"/>
                    <a:gd name="T14" fmla="*/ 22 w 25"/>
                    <a:gd name="T15" fmla="*/ 79 h 90"/>
                    <a:gd name="T16" fmla="*/ 25 w 25"/>
                    <a:gd name="T17" fmla="*/ 69 h 90"/>
                    <a:gd name="T18" fmla="*/ 25 w 25"/>
                    <a:gd name="T19" fmla="*/ 54 h 90"/>
                    <a:gd name="T20" fmla="*/ 22 w 25"/>
                    <a:gd name="T21" fmla="*/ 43 h 90"/>
                    <a:gd name="T22" fmla="*/ 22 w 25"/>
                    <a:gd name="T23" fmla="*/ 33 h 90"/>
                    <a:gd name="T24" fmla="*/ 18 w 25"/>
                    <a:gd name="T25" fmla="*/ 22 h 90"/>
                    <a:gd name="T26" fmla="*/ 15 w 25"/>
                    <a:gd name="T27" fmla="*/ 7 h 90"/>
                    <a:gd name="T28" fmla="*/ 7 w 25"/>
                    <a:gd name="T29" fmla="*/ 0 h 90"/>
                    <a:gd name="T30" fmla="*/ 0 w 25"/>
                    <a:gd name="T31" fmla="*/ 0 h 90"/>
                    <a:gd name="T32" fmla="*/ 4 w 25"/>
                    <a:gd name="T33" fmla="*/ 4 h 90"/>
                    <a:gd name="T34" fmla="*/ 0 w 25"/>
                    <a:gd name="T35" fmla="*/ 0 h 9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5"/>
                    <a:gd name="T55" fmla="*/ 0 h 90"/>
                    <a:gd name="T56" fmla="*/ 25 w 25"/>
                    <a:gd name="T57" fmla="*/ 90 h 9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5" h="90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7" y="11"/>
                      </a:lnTo>
                      <a:lnTo>
                        <a:pt x="11" y="22"/>
                      </a:lnTo>
                      <a:lnTo>
                        <a:pt x="15" y="33"/>
                      </a:lnTo>
                      <a:lnTo>
                        <a:pt x="15" y="90"/>
                      </a:lnTo>
                      <a:lnTo>
                        <a:pt x="22" y="90"/>
                      </a:lnTo>
                      <a:lnTo>
                        <a:pt x="22" y="79"/>
                      </a:lnTo>
                      <a:lnTo>
                        <a:pt x="25" y="69"/>
                      </a:lnTo>
                      <a:lnTo>
                        <a:pt x="25" y="54"/>
                      </a:lnTo>
                      <a:lnTo>
                        <a:pt x="22" y="43"/>
                      </a:lnTo>
                      <a:lnTo>
                        <a:pt x="22" y="33"/>
                      </a:lnTo>
                      <a:lnTo>
                        <a:pt x="18" y="22"/>
                      </a:lnTo>
                      <a:lnTo>
                        <a:pt x="15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4" name="Freeform 105"/>
                <p:cNvSpPr>
                  <a:spLocks/>
                </p:cNvSpPr>
                <p:nvPr/>
              </p:nvSpPr>
              <p:spPr bwMode="auto">
                <a:xfrm>
                  <a:off x="1806" y="3834"/>
                  <a:ext cx="29" cy="32"/>
                </a:xfrm>
                <a:custGeom>
                  <a:avLst/>
                  <a:gdLst>
                    <a:gd name="T0" fmla="*/ 25 w 29"/>
                    <a:gd name="T1" fmla="*/ 0 h 32"/>
                    <a:gd name="T2" fmla="*/ 0 w 29"/>
                    <a:gd name="T3" fmla="*/ 25 h 32"/>
                    <a:gd name="T4" fmla="*/ 0 w 29"/>
                    <a:gd name="T5" fmla="*/ 32 h 32"/>
                    <a:gd name="T6" fmla="*/ 7 w 29"/>
                    <a:gd name="T7" fmla="*/ 32 h 32"/>
                    <a:gd name="T8" fmla="*/ 7 w 29"/>
                    <a:gd name="T9" fmla="*/ 29 h 32"/>
                    <a:gd name="T10" fmla="*/ 11 w 29"/>
                    <a:gd name="T11" fmla="*/ 25 h 32"/>
                    <a:gd name="T12" fmla="*/ 11 w 29"/>
                    <a:gd name="T13" fmla="*/ 21 h 32"/>
                    <a:gd name="T14" fmla="*/ 15 w 29"/>
                    <a:gd name="T15" fmla="*/ 18 h 32"/>
                    <a:gd name="T16" fmla="*/ 22 w 29"/>
                    <a:gd name="T17" fmla="*/ 14 h 32"/>
                    <a:gd name="T18" fmla="*/ 25 w 29"/>
                    <a:gd name="T19" fmla="*/ 11 h 32"/>
                    <a:gd name="T20" fmla="*/ 25 w 29"/>
                    <a:gd name="T21" fmla="*/ 7 h 32"/>
                    <a:gd name="T22" fmla="*/ 29 w 29"/>
                    <a:gd name="T23" fmla="*/ 0 h 32"/>
                    <a:gd name="T24" fmla="*/ 25 w 29"/>
                    <a:gd name="T25" fmla="*/ 0 h 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"/>
                    <a:gd name="T40" fmla="*/ 0 h 32"/>
                    <a:gd name="T41" fmla="*/ 29 w 29"/>
                    <a:gd name="T42" fmla="*/ 32 h 3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" h="32">
                      <a:moveTo>
                        <a:pt x="25" y="0"/>
                      </a:move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7" y="32"/>
                      </a:lnTo>
                      <a:lnTo>
                        <a:pt x="7" y="29"/>
                      </a:lnTo>
                      <a:lnTo>
                        <a:pt x="11" y="25"/>
                      </a:lnTo>
                      <a:lnTo>
                        <a:pt x="11" y="21"/>
                      </a:lnTo>
                      <a:lnTo>
                        <a:pt x="15" y="18"/>
                      </a:lnTo>
                      <a:lnTo>
                        <a:pt x="22" y="14"/>
                      </a:lnTo>
                      <a:lnTo>
                        <a:pt x="25" y="11"/>
                      </a:lnTo>
                      <a:lnTo>
                        <a:pt x="25" y="7"/>
                      </a:lnTo>
                      <a:lnTo>
                        <a:pt x="29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5" name="Freeform 106"/>
                <p:cNvSpPr>
                  <a:spLocks/>
                </p:cNvSpPr>
                <p:nvPr/>
              </p:nvSpPr>
              <p:spPr bwMode="auto">
                <a:xfrm>
                  <a:off x="1828" y="3780"/>
                  <a:ext cx="25" cy="54"/>
                </a:xfrm>
                <a:custGeom>
                  <a:avLst/>
                  <a:gdLst>
                    <a:gd name="T0" fmla="*/ 11 w 25"/>
                    <a:gd name="T1" fmla="*/ 7 h 54"/>
                    <a:gd name="T2" fmla="*/ 7 w 25"/>
                    <a:gd name="T3" fmla="*/ 7 h 54"/>
                    <a:gd name="T4" fmla="*/ 14 w 25"/>
                    <a:gd name="T5" fmla="*/ 14 h 54"/>
                    <a:gd name="T6" fmla="*/ 18 w 25"/>
                    <a:gd name="T7" fmla="*/ 14 h 54"/>
                    <a:gd name="T8" fmla="*/ 14 w 25"/>
                    <a:gd name="T9" fmla="*/ 18 h 54"/>
                    <a:gd name="T10" fmla="*/ 14 w 25"/>
                    <a:gd name="T11" fmla="*/ 25 h 54"/>
                    <a:gd name="T12" fmla="*/ 3 w 25"/>
                    <a:gd name="T13" fmla="*/ 36 h 54"/>
                    <a:gd name="T14" fmla="*/ 0 w 25"/>
                    <a:gd name="T15" fmla="*/ 47 h 54"/>
                    <a:gd name="T16" fmla="*/ 3 w 25"/>
                    <a:gd name="T17" fmla="*/ 54 h 54"/>
                    <a:gd name="T18" fmla="*/ 7 w 25"/>
                    <a:gd name="T19" fmla="*/ 54 h 54"/>
                    <a:gd name="T20" fmla="*/ 7 w 25"/>
                    <a:gd name="T21" fmla="*/ 47 h 54"/>
                    <a:gd name="T22" fmla="*/ 11 w 25"/>
                    <a:gd name="T23" fmla="*/ 39 h 54"/>
                    <a:gd name="T24" fmla="*/ 14 w 25"/>
                    <a:gd name="T25" fmla="*/ 36 h 54"/>
                    <a:gd name="T26" fmla="*/ 18 w 25"/>
                    <a:gd name="T27" fmla="*/ 29 h 54"/>
                    <a:gd name="T28" fmla="*/ 21 w 25"/>
                    <a:gd name="T29" fmla="*/ 21 h 54"/>
                    <a:gd name="T30" fmla="*/ 25 w 25"/>
                    <a:gd name="T31" fmla="*/ 14 h 54"/>
                    <a:gd name="T32" fmla="*/ 21 w 25"/>
                    <a:gd name="T33" fmla="*/ 7 h 54"/>
                    <a:gd name="T34" fmla="*/ 11 w 25"/>
                    <a:gd name="T35" fmla="*/ 0 h 54"/>
                    <a:gd name="T36" fmla="*/ 11 w 25"/>
                    <a:gd name="T37" fmla="*/ 7 h 5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5"/>
                    <a:gd name="T58" fmla="*/ 0 h 54"/>
                    <a:gd name="T59" fmla="*/ 25 w 25"/>
                    <a:gd name="T60" fmla="*/ 54 h 5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5" h="54">
                      <a:moveTo>
                        <a:pt x="11" y="7"/>
                      </a:moveTo>
                      <a:lnTo>
                        <a:pt x="7" y="7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4" y="18"/>
                      </a:lnTo>
                      <a:lnTo>
                        <a:pt x="14" y="25"/>
                      </a:lnTo>
                      <a:lnTo>
                        <a:pt x="3" y="36"/>
                      </a:lnTo>
                      <a:lnTo>
                        <a:pt x="0" y="47"/>
                      </a:lnTo>
                      <a:lnTo>
                        <a:pt x="3" y="54"/>
                      </a:lnTo>
                      <a:lnTo>
                        <a:pt x="7" y="54"/>
                      </a:lnTo>
                      <a:lnTo>
                        <a:pt x="7" y="47"/>
                      </a:lnTo>
                      <a:lnTo>
                        <a:pt x="11" y="39"/>
                      </a:lnTo>
                      <a:lnTo>
                        <a:pt x="14" y="36"/>
                      </a:lnTo>
                      <a:lnTo>
                        <a:pt x="18" y="29"/>
                      </a:lnTo>
                      <a:lnTo>
                        <a:pt x="21" y="21"/>
                      </a:lnTo>
                      <a:lnTo>
                        <a:pt x="25" y="14"/>
                      </a:lnTo>
                      <a:lnTo>
                        <a:pt x="21" y="7"/>
                      </a:lnTo>
                      <a:lnTo>
                        <a:pt x="11" y="0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6" name="Freeform 107"/>
                <p:cNvSpPr>
                  <a:spLocks/>
                </p:cNvSpPr>
                <p:nvPr/>
              </p:nvSpPr>
              <p:spPr bwMode="auto">
                <a:xfrm>
                  <a:off x="1774" y="3780"/>
                  <a:ext cx="65" cy="14"/>
                </a:xfrm>
                <a:custGeom>
                  <a:avLst/>
                  <a:gdLst>
                    <a:gd name="T0" fmla="*/ 0 w 65"/>
                    <a:gd name="T1" fmla="*/ 7 h 14"/>
                    <a:gd name="T2" fmla="*/ 7 w 65"/>
                    <a:gd name="T3" fmla="*/ 10 h 14"/>
                    <a:gd name="T4" fmla="*/ 14 w 65"/>
                    <a:gd name="T5" fmla="*/ 14 h 14"/>
                    <a:gd name="T6" fmla="*/ 32 w 65"/>
                    <a:gd name="T7" fmla="*/ 14 h 14"/>
                    <a:gd name="T8" fmla="*/ 39 w 65"/>
                    <a:gd name="T9" fmla="*/ 10 h 14"/>
                    <a:gd name="T10" fmla="*/ 57 w 65"/>
                    <a:gd name="T11" fmla="*/ 10 h 14"/>
                    <a:gd name="T12" fmla="*/ 65 w 65"/>
                    <a:gd name="T13" fmla="*/ 7 h 14"/>
                    <a:gd name="T14" fmla="*/ 65 w 65"/>
                    <a:gd name="T15" fmla="*/ 0 h 14"/>
                    <a:gd name="T16" fmla="*/ 57 w 65"/>
                    <a:gd name="T17" fmla="*/ 3 h 14"/>
                    <a:gd name="T18" fmla="*/ 39 w 65"/>
                    <a:gd name="T19" fmla="*/ 3 h 14"/>
                    <a:gd name="T20" fmla="*/ 32 w 65"/>
                    <a:gd name="T21" fmla="*/ 7 h 14"/>
                    <a:gd name="T22" fmla="*/ 18 w 65"/>
                    <a:gd name="T23" fmla="*/ 7 h 14"/>
                    <a:gd name="T24" fmla="*/ 7 w 65"/>
                    <a:gd name="T25" fmla="*/ 3 h 14"/>
                    <a:gd name="T26" fmla="*/ 3 w 65"/>
                    <a:gd name="T27" fmla="*/ 0 h 14"/>
                    <a:gd name="T28" fmla="*/ 0 w 65"/>
                    <a:gd name="T29" fmla="*/ 0 h 14"/>
                    <a:gd name="T30" fmla="*/ 3 w 65"/>
                    <a:gd name="T31" fmla="*/ 0 h 14"/>
                    <a:gd name="T32" fmla="*/ 0 w 65"/>
                    <a:gd name="T33" fmla="*/ 0 h 14"/>
                    <a:gd name="T34" fmla="*/ 0 w 65"/>
                    <a:gd name="T35" fmla="*/ 7 h 1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5"/>
                    <a:gd name="T55" fmla="*/ 0 h 14"/>
                    <a:gd name="T56" fmla="*/ 65 w 65"/>
                    <a:gd name="T57" fmla="*/ 14 h 1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5" h="14">
                      <a:moveTo>
                        <a:pt x="0" y="7"/>
                      </a:moveTo>
                      <a:lnTo>
                        <a:pt x="7" y="10"/>
                      </a:lnTo>
                      <a:lnTo>
                        <a:pt x="14" y="14"/>
                      </a:lnTo>
                      <a:lnTo>
                        <a:pt x="32" y="14"/>
                      </a:lnTo>
                      <a:lnTo>
                        <a:pt x="39" y="10"/>
                      </a:lnTo>
                      <a:lnTo>
                        <a:pt x="57" y="10"/>
                      </a:lnTo>
                      <a:lnTo>
                        <a:pt x="65" y="7"/>
                      </a:lnTo>
                      <a:lnTo>
                        <a:pt x="65" y="0"/>
                      </a:lnTo>
                      <a:lnTo>
                        <a:pt x="57" y="3"/>
                      </a:lnTo>
                      <a:lnTo>
                        <a:pt x="39" y="3"/>
                      </a:lnTo>
                      <a:lnTo>
                        <a:pt x="32" y="7"/>
                      </a:lnTo>
                      <a:lnTo>
                        <a:pt x="18" y="7"/>
                      </a:lnTo>
                      <a:lnTo>
                        <a:pt x="7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7" name="Freeform 108"/>
                <p:cNvSpPr>
                  <a:spLocks/>
                </p:cNvSpPr>
                <p:nvPr/>
              </p:nvSpPr>
              <p:spPr bwMode="auto">
                <a:xfrm>
                  <a:off x="1720" y="3780"/>
                  <a:ext cx="54" cy="14"/>
                </a:xfrm>
                <a:custGeom>
                  <a:avLst/>
                  <a:gdLst>
                    <a:gd name="T0" fmla="*/ 0 w 54"/>
                    <a:gd name="T1" fmla="*/ 7 h 14"/>
                    <a:gd name="T2" fmla="*/ 7 w 54"/>
                    <a:gd name="T3" fmla="*/ 10 h 14"/>
                    <a:gd name="T4" fmla="*/ 14 w 54"/>
                    <a:gd name="T5" fmla="*/ 14 h 14"/>
                    <a:gd name="T6" fmla="*/ 28 w 54"/>
                    <a:gd name="T7" fmla="*/ 14 h 14"/>
                    <a:gd name="T8" fmla="*/ 36 w 54"/>
                    <a:gd name="T9" fmla="*/ 10 h 14"/>
                    <a:gd name="T10" fmla="*/ 43 w 54"/>
                    <a:gd name="T11" fmla="*/ 10 h 14"/>
                    <a:gd name="T12" fmla="*/ 50 w 54"/>
                    <a:gd name="T13" fmla="*/ 7 h 14"/>
                    <a:gd name="T14" fmla="*/ 54 w 54"/>
                    <a:gd name="T15" fmla="*/ 7 h 14"/>
                    <a:gd name="T16" fmla="*/ 54 w 54"/>
                    <a:gd name="T17" fmla="*/ 0 h 14"/>
                    <a:gd name="T18" fmla="*/ 46 w 54"/>
                    <a:gd name="T19" fmla="*/ 0 h 14"/>
                    <a:gd name="T20" fmla="*/ 39 w 54"/>
                    <a:gd name="T21" fmla="*/ 3 h 14"/>
                    <a:gd name="T22" fmla="*/ 32 w 54"/>
                    <a:gd name="T23" fmla="*/ 3 h 14"/>
                    <a:gd name="T24" fmla="*/ 28 w 54"/>
                    <a:gd name="T25" fmla="*/ 7 h 14"/>
                    <a:gd name="T26" fmla="*/ 14 w 54"/>
                    <a:gd name="T27" fmla="*/ 7 h 14"/>
                    <a:gd name="T28" fmla="*/ 10 w 54"/>
                    <a:gd name="T29" fmla="*/ 3 h 14"/>
                    <a:gd name="T30" fmla="*/ 3 w 54"/>
                    <a:gd name="T31" fmla="*/ 3 h 14"/>
                    <a:gd name="T32" fmla="*/ 3 w 54"/>
                    <a:gd name="T33" fmla="*/ 0 h 14"/>
                    <a:gd name="T34" fmla="*/ 3 w 54"/>
                    <a:gd name="T35" fmla="*/ 3 h 14"/>
                    <a:gd name="T36" fmla="*/ 3 w 54"/>
                    <a:gd name="T37" fmla="*/ 0 h 14"/>
                    <a:gd name="T38" fmla="*/ 0 w 54"/>
                    <a:gd name="T39" fmla="*/ 7 h 1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4"/>
                    <a:gd name="T61" fmla="*/ 0 h 14"/>
                    <a:gd name="T62" fmla="*/ 54 w 54"/>
                    <a:gd name="T63" fmla="*/ 14 h 1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4" h="14">
                      <a:moveTo>
                        <a:pt x="0" y="7"/>
                      </a:moveTo>
                      <a:lnTo>
                        <a:pt x="7" y="10"/>
                      </a:lnTo>
                      <a:lnTo>
                        <a:pt x="14" y="14"/>
                      </a:lnTo>
                      <a:lnTo>
                        <a:pt x="28" y="14"/>
                      </a:lnTo>
                      <a:lnTo>
                        <a:pt x="36" y="10"/>
                      </a:lnTo>
                      <a:lnTo>
                        <a:pt x="43" y="10"/>
                      </a:lnTo>
                      <a:lnTo>
                        <a:pt x="50" y="7"/>
                      </a:lnTo>
                      <a:lnTo>
                        <a:pt x="54" y="7"/>
                      </a:lnTo>
                      <a:lnTo>
                        <a:pt x="54" y="0"/>
                      </a:lnTo>
                      <a:lnTo>
                        <a:pt x="46" y="0"/>
                      </a:lnTo>
                      <a:lnTo>
                        <a:pt x="39" y="3"/>
                      </a:lnTo>
                      <a:lnTo>
                        <a:pt x="32" y="3"/>
                      </a:lnTo>
                      <a:lnTo>
                        <a:pt x="28" y="7"/>
                      </a:lnTo>
                      <a:lnTo>
                        <a:pt x="14" y="7"/>
                      </a:lnTo>
                      <a:lnTo>
                        <a:pt x="1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8" name="Freeform 109"/>
                <p:cNvSpPr>
                  <a:spLocks/>
                </p:cNvSpPr>
                <p:nvPr/>
              </p:nvSpPr>
              <p:spPr bwMode="auto">
                <a:xfrm>
                  <a:off x="1705" y="3762"/>
                  <a:ext cx="18" cy="25"/>
                </a:xfrm>
                <a:custGeom>
                  <a:avLst/>
                  <a:gdLst>
                    <a:gd name="T0" fmla="*/ 0 w 18"/>
                    <a:gd name="T1" fmla="*/ 0 h 25"/>
                    <a:gd name="T2" fmla="*/ 0 w 18"/>
                    <a:gd name="T3" fmla="*/ 7 h 25"/>
                    <a:gd name="T4" fmla="*/ 4 w 18"/>
                    <a:gd name="T5" fmla="*/ 14 h 25"/>
                    <a:gd name="T6" fmla="*/ 7 w 18"/>
                    <a:gd name="T7" fmla="*/ 21 h 25"/>
                    <a:gd name="T8" fmla="*/ 15 w 18"/>
                    <a:gd name="T9" fmla="*/ 25 h 25"/>
                    <a:gd name="T10" fmla="*/ 18 w 18"/>
                    <a:gd name="T11" fmla="*/ 18 h 25"/>
                    <a:gd name="T12" fmla="*/ 7 w 18"/>
                    <a:gd name="T13" fmla="*/ 7 h 25"/>
                    <a:gd name="T14" fmla="*/ 7 w 18"/>
                    <a:gd name="T15" fmla="*/ 0 h 25"/>
                    <a:gd name="T16" fmla="*/ 0 w 18"/>
                    <a:gd name="T17" fmla="*/ 0 h 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25"/>
                    <a:gd name="T29" fmla="*/ 18 w 18"/>
                    <a:gd name="T30" fmla="*/ 25 h 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25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4" y="14"/>
                      </a:lnTo>
                      <a:lnTo>
                        <a:pt x="7" y="21"/>
                      </a:lnTo>
                      <a:lnTo>
                        <a:pt x="15" y="25"/>
                      </a:lnTo>
                      <a:lnTo>
                        <a:pt x="18" y="18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9" name="Freeform 110"/>
                <p:cNvSpPr>
                  <a:spLocks/>
                </p:cNvSpPr>
                <p:nvPr/>
              </p:nvSpPr>
              <p:spPr bwMode="auto">
                <a:xfrm>
                  <a:off x="1705" y="3718"/>
                  <a:ext cx="22" cy="44"/>
                </a:xfrm>
                <a:custGeom>
                  <a:avLst/>
                  <a:gdLst>
                    <a:gd name="T0" fmla="*/ 11 w 22"/>
                    <a:gd name="T1" fmla="*/ 8 h 44"/>
                    <a:gd name="T2" fmla="*/ 15 w 22"/>
                    <a:gd name="T3" fmla="*/ 11 h 44"/>
                    <a:gd name="T4" fmla="*/ 15 w 22"/>
                    <a:gd name="T5" fmla="*/ 15 h 44"/>
                    <a:gd name="T6" fmla="*/ 7 w 22"/>
                    <a:gd name="T7" fmla="*/ 22 h 44"/>
                    <a:gd name="T8" fmla="*/ 7 w 22"/>
                    <a:gd name="T9" fmla="*/ 26 h 44"/>
                    <a:gd name="T10" fmla="*/ 4 w 22"/>
                    <a:gd name="T11" fmla="*/ 33 h 44"/>
                    <a:gd name="T12" fmla="*/ 0 w 22"/>
                    <a:gd name="T13" fmla="*/ 36 h 44"/>
                    <a:gd name="T14" fmla="*/ 0 w 22"/>
                    <a:gd name="T15" fmla="*/ 44 h 44"/>
                    <a:gd name="T16" fmla="*/ 7 w 22"/>
                    <a:gd name="T17" fmla="*/ 44 h 44"/>
                    <a:gd name="T18" fmla="*/ 7 w 22"/>
                    <a:gd name="T19" fmla="*/ 36 h 44"/>
                    <a:gd name="T20" fmla="*/ 11 w 22"/>
                    <a:gd name="T21" fmla="*/ 29 h 44"/>
                    <a:gd name="T22" fmla="*/ 15 w 22"/>
                    <a:gd name="T23" fmla="*/ 26 h 44"/>
                    <a:gd name="T24" fmla="*/ 18 w 22"/>
                    <a:gd name="T25" fmla="*/ 18 h 44"/>
                    <a:gd name="T26" fmla="*/ 22 w 22"/>
                    <a:gd name="T27" fmla="*/ 15 h 44"/>
                    <a:gd name="T28" fmla="*/ 22 w 22"/>
                    <a:gd name="T29" fmla="*/ 8 h 44"/>
                    <a:gd name="T30" fmla="*/ 15 w 22"/>
                    <a:gd name="T31" fmla="*/ 0 h 44"/>
                    <a:gd name="T32" fmla="*/ 11 w 22"/>
                    <a:gd name="T33" fmla="*/ 8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44"/>
                    <a:gd name="T53" fmla="*/ 22 w 22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44">
                      <a:moveTo>
                        <a:pt x="11" y="8"/>
                      </a:moveTo>
                      <a:lnTo>
                        <a:pt x="15" y="11"/>
                      </a:lnTo>
                      <a:lnTo>
                        <a:pt x="15" y="15"/>
                      </a:lnTo>
                      <a:lnTo>
                        <a:pt x="7" y="22"/>
                      </a:lnTo>
                      <a:lnTo>
                        <a:pt x="7" y="26"/>
                      </a:lnTo>
                      <a:lnTo>
                        <a:pt x="4" y="33"/>
                      </a:lnTo>
                      <a:lnTo>
                        <a:pt x="0" y="36"/>
                      </a:lnTo>
                      <a:lnTo>
                        <a:pt x="0" y="44"/>
                      </a:lnTo>
                      <a:lnTo>
                        <a:pt x="7" y="44"/>
                      </a:lnTo>
                      <a:lnTo>
                        <a:pt x="7" y="36"/>
                      </a:lnTo>
                      <a:lnTo>
                        <a:pt x="11" y="29"/>
                      </a:lnTo>
                      <a:lnTo>
                        <a:pt x="15" y="26"/>
                      </a:lnTo>
                      <a:lnTo>
                        <a:pt x="18" y="18"/>
                      </a:lnTo>
                      <a:lnTo>
                        <a:pt x="22" y="15"/>
                      </a:lnTo>
                      <a:lnTo>
                        <a:pt x="22" y="8"/>
                      </a:lnTo>
                      <a:lnTo>
                        <a:pt x="15" y="0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0" name="Freeform 111"/>
                <p:cNvSpPr>
                  <a:spLocks/>
                </p:cNvSpPr>
                <p:nvPr/>
              </p:nvSpPr>
              <p:spPr bwMode="auto">
                <a:xfrm>
                  <a:off x="1687" y="3661"/>
                  <a:ext cx="33" cy="65"/>
                </a:xfrm>
                <a:custGeom>
                  <a:avLst/>
                  <a:gdLst>
                    <a:gd name="T0" fmla="*/ 0 w 33"/>
                    <a:gd name="T1" fmla="*/ 3 h 65"/>
                    <a:gd name="T2" fmla="*/ 0 w 33"/>
                    <a:gd name="T3" fmla="*/ 0 h 65"/>
                    <a:gd name="T4" fmla="*/ 0 w 33"/>
                    <a:gd name="T5" fmla="*/ 29 h 65"/>
                    <a:gd name="T6" fmla="*/ 4 w 33"/>
                    <a:gd name="T7" fmla="*/ 36 h 65"/>
                    <a:gd name="T8" fmla="*/ 7 w 33"/>
                    <a:gd name="T9" fmla="*/ 47 h 65"/>
                    <a:gd name="T10" fmla="*/ 11 w 33"/>
                    <a:gd name="T11" fmla="*/ 54 h 65"/>
                    <a:gd name="T12" fmla="*/ 18 w 33"/>
                    <a:gd name="T13" fmla="*/ 61 h 65"/>
                    <a:gd name="T14" fmla="*/ 29 w 33"/>
                    <a:gd name="T15" fmla="*/ 65 h 65"/>
                    <a:gd name="T16" fmla="*/ 33 w 33"/>
                    <a:gd name="T17" fmla="*/ 57 h 65"/>
                    <a:gd name="T18" fmla="*/ 22 w 33"/>
                    <a:gd name="T19" fmla="*/ 54 h 65"/>
                    <a:gd name="T20" fmla="*/ 18 w 33"/>
                    <a:gd name="T21" fmla="*/ 50 h 65"/>
                    <a:gd name="T22" fmla="*/ 15 w 33"/>
                    <a:gd name="T23" fmla="*/ 43 h 65"/>
                    <a:gd name="T24" fmla="*/ 11 w 33"/>
                    <a:gd name="T25" fmla="*/ 36 h 65"/>
                    <a:gd name="T26" fmla="*/ 7 w 33"/>
                    <a:gd name="T27" fmla="*/ 25 h 65"/>
                    <a:gd name="T28" fmla="*/ 7 w 33"/>
                    <a:gd name="T29" fmla="*/ 0 h 65"/>
                    <a:gd name="T30" fmla="*/ 0 w 33"/>
                    <a:gd name="T31" fmla="*/ 3 h 6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3"/>
                    <a:gd name="T49" fmla="*/ 0 h 65"/>
                    <a:gd name="T50" fmla="*/ 33 w 33"/>
                    <a:gd name="T51" fmla="*/ 65 h 6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3" h="6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4" y="36"/>
                      </a:lnTo>
                      <a:lnTo>
                        <a:pt x="7" y="47"/>
                      </a:lnTo>
                      <a:lnTo>
                        <a:pt x="11" y="54"/>
                      </a:lnTo>
                      <a:lnTo>
                        <a:pt x="18" y="61"/>
                      </a:lnTo>
                      <a:lnTo>
                        <a:pt x="29" y="65"/>
                      </a:lnTo>
                      <a:lnTo>
                        <a:pt x="33" y="57"/>
                      </a:lnTo>
                      <a:lnTo>
                        <a:pt x="22" y="54"/>
                      </a:lnTo>
                      <a:lnTo>
                        <a:pt x="18" y="50"/>
                      </a:lnTo>
                      <a:lnTo>
                        <a:pt x="15" y="43"/>
                      </a:lnTo>
                      <a:lnTo>
                        <a:pt x="11" y="36"/>
                      </a:lnTo>
                      <a:lnTo>
                        <a:pt x="7" y="25"/>
                      </a:lnTo>
                      <a:lnTo>
                        <a:pt x="7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1" name="Freeform 112"/>
                <p:cNvSpPr>
                  <a:spLocks/>
                </p:cNvSpPr>
                <p:nvPr/>
              </p:nvSpPr>
              <p:spPr bwMode="auto">
                <a:xfrm>
                  <a:off x="1684" y="3632"/>
                  <a:ext cx="32" cy="32"/>
                </a:xfrm>
                <a:custGeom>
                  <a:avLst/>
                  <a:gdLst>
                    <a:gd name="T0" fmla="*/ 25 w 32"/>
                    <a:gd name="T1" fmla="*/ 0 h 32"/>
                    <a:gd name="T2" fmla="*/ 21 w 32"/>
                    <a:gd name="T3" fmla="*/ 3 h 32"/>
                    <a:gd name="T4" fmla="*/ 18 w 32"/>
                    <a:gd name="T5" fmla="*/ 3 h 32"/>
                    <a:gd name="T6" fmla="*/ 10 w 32"/>
                    <a:gd name="T7" fmla="*/ 11 h 32"/>
                    <a:gd name="T8" fmla="*/ 3 w 32"/>
                    <a:gd name="T9" fmla="*/ 14 h 32"/>
                    <a:gd name="T10" fmla="*/ 0 w 32"/>
                    <a:gd name="T11" fmla="*/ 18 h 32"/>
                    <a:gd name="T12" fmla="*/ 0 w 32"/>
                    <a:gd name="T13" fmla="*/ 25 h 32"/>
                    <a:gd name="T14" fmla="*/ 3 w 32"/>
                    <a:gd name="T15" fmla="*/ 32 h 32"/>
                    <a:gd name="T16" fmla="*/ 10 w 32"/>
                    <a:gd name="T17" fmla="*/ 29 h 32"/>
                    <a:gd name="T18" fmla="*/ 7 w 32"/>
                    <a:gd name="T19" fmla="*/ 25 h 32"/>
                    <a:gd name="T20" fmla="*/ 7 w 32"/>
                    <a:gd name="T21" fmla="*/ 18 h 32"/>
                    <a:gd name="T22" fmla="*/ 10 w 32"/>
                    <a:gd name="T23" fmla="*/ 18 h 32"/>
                    <a:gd name="T24" fmla="*/ 18 w 32"/>
                    <a:gd name="T25" fmla="*/ 14 h 32"/>
                    <a:gd name="T26" fmla="*/ 21 w 32"/>
                    <a:gd name="T27" fmla="*/ 11 h 32"/>
                    <a:gd name="T28" fmla="*/ 28 w 32"/>
                    <a:gd name="T29" fmla="*/ 7 h 32"/>
                    <a:gd name="T30" fmla="*/ 32 w 32"/>
                    <a:gd name="T31" fmla="*/ 3 h 32"/>
                    <a:gd name="T32" fmla="*/ 28 w 32"/>
                    <a:gd name="T33" fmla="*/ 3 h 32"/>
                    <a:gd name="T34" fmla="*/ 25 w 32"/>
                    <a:gd name="T35" fmla="*/ 0 h 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2"/>
                    <a:gd name="T55" fmla="*/ 0 h 32"/>
                    <a:gd name="T56" fmla="*/ 32 w 32"/>
                    <a:gd name="T57" fmla="*/ 32 h 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2" h="32">
                      <a:moveTo>
                        <a:pt x="25" y="0"/>
                      </a:moveTo>
                      <a:lnTo>
                        <a:pt x="21" y="3"/>
                      </a:lnTo>
                      <a:lnTo>
                        <a:pt x="18" y="3"/>
                      </a:lnTo>
                      <a:lnTo>
                        <a:pt x="10" y="11"/>
                      </a:lnTo>
                      <a:lnTo>
                        <a:pt x="3" y="14"/>
                      </a:lnTo>
                      <a:lnTo>
                        <a:pt x="0" y="18"/>
                      </a:lnTo>
                      <a:lnTo>
                        <a:pt x="0" y="25"/>
                      </a:lnTo>
                      <a:lnTo>
                        <a:pt x="3" y="32"/>
                      </a:lnTo>
                      <a:lnTo>
                        <a:pt x="10" y="29"/>
                      </a:lnTo>
                      <a:lnTo>
                        <a:pt x="7" y="25"/>
                      </a:lnTo>
                      <a:lnTo>
                        <a:pt x="7" y="18"/>
                      </a:lnTo>
                      <a:lnTo>
                        <a:pt x="10" y="18"/>
                      </a:lnTo>
                      <a:lnTo>
                        <a:pt x="18" y="14"/>
                      </a:lnTo>
                      <a:lnTo>
                        <a:pt x="21" y="11"/>
                      </a:lnTo>
                      <a:lnTo>
                        <a:pt x="28" y="7"/>
                      </a:lnTo>
                      <a:lnTo>
                        <a:pt x="32" y="3"/>
                      </a:lnTo>
                      <a:lnTo>
                        <a:pt x="28" y="3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2" name="Freeform 113"/>
                <p:cNvSpPr>
                  <a:spLocks/>
                </p:cNvSpPr>
                <p:nvPr/>
              </p:nvSpPr>
              <p:spPr bwMode="auto">
                <a:xfrm>
                  <a:off x="1709" y="3571"/>
                  <a:ext cx="21" cy="64"/>
                </a:xfrm>
                <a:custGeom>
                  <a:avLst/>
                  <a:gdLst>
                    <a:gd name="T0" fmla="*/ 14 w 21"/>
                    <a:gd name="T1" fmla="*/ 0 h 64"/>
                    <a:gd name="T2" fmla="*/ 14 w 21"/>
                    <a:gd name="T3" fmla="*/ 18 h 64"/>
                    <a:gd name="T4" fmla="*/ 11 w 21"/>
                    <a:gd name="T5" fmla="*/ 32 h 64"/>
                    <a:gd name="T6" fmla="*/ 7 w 21"/>
                    <a:gd name="T7" fmla="*/ 46 h 64"/>
                    <a:gd name="T8" fmla="*/ 0 w 21"/>
                    <a:gd name="T9" fmla="*/ 61 h 64"/>
                    <a:gd name="T10" fmla="*/ 3 w 21"/>
                    <a:gd name="T11" fmla="*/ 64 h 64"/>
                    <a:gd name="T12" fmla="*/ 14 w 21"/>
                    <a:gd name="T13" fmla="*/ 50 h 64"/>
                    <a:gd name="T14" fmla="*/ 18 w 21"/>
                    <a:gd name="T15" fmla="*/ 36 h 64"/>
                    <a:gd name="T16" fmla="*/ 21 w 21"/>
                    <a:gd name="T17" fmla="*/ 18 h 64"/>
                    <a:gd name="T18" fmla="*/ 21 w 21"/>
                    <a:gd name="T19" fmla="*/ 3 h 64"/>
                    <a:gd name="T20" fmla="*/ 14 w 21"/>
                    <a:gd name="T21" fmla="*/ 0 h 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64"/>
                    <a:gd name="T35" fmla="*/ 21 w 21"/>
                    <a:gd name="T36" fmla="*/ 64 h 6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64">
                      <a:moveTo>
                        <a:pt x="14" y="0"/>
                      </a:moveTo>
                      <a:lnTo>
                        <a:pt x="14" y="18"/>
                      </a:lnTo>
                      <a:lnTo>
                        <a:pt x="11" y="32"/>
                      </a:lnTo>
                      <a:lnTo>
                        <a:pt x="7" y="46"/>
                      </a:lnTo>
                      <a:lnTo>
                        <a:pt x="0" y="61"/>
                      </a:lnTo>
                      <a:lnTo>
                        <a:pt x="3" y="64"/>
                      </a:lnTo>
                      <a:lnTo>
                        <a:pt x="14" y="50"/>
                      </a:lnTo>
                      <a:lnTo>
                        <a:pt x="18" y="36"/>
                      </a:lnTo>
                      <a:lnTo>
                        <a:pt x="21" y="18"/>
                      </a:lnTo>
                      <a:lnTo>
                        <a:pt x="21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3" name="Freeform 114"/>
                <p:cNvSpPr>
                  <a:spLocks/>
                </p:cNvSpPr>
                <p:nvPr/>
              </p:nvSpPr>
              <p:spPr bwMode="auto">
                <a:xfrm>
                  <a:off x="1723" y="3509"/>
                  <a:ext cx="43" cy="65"/>
                </a:xfrm>
                <a:custGeom>
                  <a:avLst/>
                  <a:gdLst>
                    <a:gd name="T0" fmla="*/ 36 w 43"/>
                    <a:gd name="T1" fmla="*/ 4 h 65"/>
                    <a:gd name="T2" fmla="*/ 36 w 43"/>
                    <a:gd name="T3" fmla="*/ 11 h 65"/>
                    <a:gd name="T4" fmla="*/ 33 w 43"/>
                    <a:gd name="T5" fmla="*/ 18 h 65"/>
                    <a:gd name="T6" fmla="*/ 29 w 43"/>
                    <a:gd name="T7" fmla="*/ 26 h 65"/>
                    <a:gd name="T8" fmla="*/ 25 w 43"/>
                    <a:gd name="T9" fmla="*/ 33 h 65"/>
                    <a:gd name="T10" fmla="*/ 11 w 43"/>
                    <a:gd name="T11" fmla="*/ 47 h 65"/>
                    <a:gd name="T12" fmla="*/ 7 w 43"/>
                    <a:gd name="T13" fmla="*/ 54 h 65"/>
                    <a:gd name="T14" fmla="*/ 0 w 43"/>
                    <a:gd name="T15" fmla="*/ 62 h 65"/>
                    <a:gd name="T16" fmla="*/ 7 w 43"/>
                    <a:gd name="T17" fmla="*/ 65 h 65"/>
                    <a:gd name="T18" fmla="*/ 11 w 43"/>
                    <a:gd name="T19" fmla="*/ 58 h 65"/>
                    <a:gd name="T20" fmla="*/ 25 w 43"/>
                    <a:gd name="T21" fmla="*/ 44 h 65"/>
                    <a:gd name="T22" fmla="*/ 29 w 43"/>
                    <a:gd name="T23" fmla="*/ 36 h 65"/>
                    <a:gd name="T24" fmla="*/ 36 w 43"/>
                    <a:gd name="T25" fmla="*/ 29 h 65"/>
                    <a:gd name="T26" fmla="*/ 40 w 43"/>
                    <a:gd name="T27" fmla="*/ 22 h 65"/>
                    <a:gd name="T28" fmla="*/ 43 w 43"/>
                    <a:gd name="T29" fmla="*/ 11 h 65"/>
                    <a:gd name="T30" fmla="*/ 43 w 43"/>
                    <a:gd name="T31" fmla="*/ 0 h 65"/>
                    <a:gd name="T32" fmla="*/ 43 w 43"/>
                    <a:gd name="T33" fmla="*/ 4 h 65"/>
                    <a:gd name="T34" fmla="*/ 33 w 43"/>
                    <a:gd name="T35" fmla="*/ 4 h 65"/>
                    <a:gd name="T36" fmla="*/ 36 w 43"/>
                    <a:gd name="T37" fmla="*/ 4 h 6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3"/>
                    <a:gd name="T58" fmla="*/ 0 h 65"/>
                    <a:gd name="T59" fmla="*/ 43 w 43"/>
                    <a:gd name="T60" fmla="*/ 65 h 6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3" h="65">
                      <a:moveTo>
                        <a:pt x="36" y="4"/>
                      </a:moveTo>
                      <a:lnTo>
                        <a:pt x="36" y="11"/>
                      </a:lnTo>
                      <a:lnTo>
                        <a:pt x="33" y="18"/>
                      </a:lnTo>
                      <a:lnTo>
                        <a:pt x="29" y="26"/>
                      </a:lnTo>
                      <a:lnTo>
                        <a:pt x="25" y="33"/>
                      </a:lnTo>
                      <a:lnTo>
                        <a:pt x="11" y="47"/>
                      </a:lnTo>
                      <a:lnTo>
                        <a:pt x="7" y="54"/>
                      </a:lnTo>
                      <a:lnTo>
                        <a:pt x="0" y="62"/>
                      </a:lnTo>
                      <a:lnTo>
                        <a:pt x="7" y="65"/>
                      </a:lnTo>
                      <a:lnTo>
                        <a:pt x="11" y="58"/>
                      </a:lnTo>
                      <a:lnTo>
                        <a:pt x="25" y="44"/>
                      </a:lnTo>
                      <a:lnTo>
                        <a:pt x="29" y="36"/>
                      </a:lnTo>
                      <a:lnTo>
                        <a:pt x="36" y="29"/>
                      </a:lnTo>
                      <a:lnTo>
                        <a:pt x="40" y="22"/>
                      </a:lnTo>
                      <a:lnTo>
                        <a:pt x="43" y="11"/>
                      </a:lnTo>
                      <a:lnTo>
                        <a:pt x="43" y="0"/>
                      </a:lnTo>
                      <a:lnTo>
                        <a:pt x="43" y="4"/>
                      </a:lnTo>
                      <a:lnTo>
                        <a:pt x="33" y="4"/>
                      </a:lnTo>
                      <a:lnTo>
                        <a:pt x="36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4" name="Freeform 115"/>
                <p:cNvSpPr>
                  <a:spLocks/>
                </p:cNvSpPr>
                <p:nvPr/>
              </p:nvSpPr>
              <p:spPr bwMode="auto">
                <a:xfrm>
                  <a:off x="1723" y="3448"/>
                  <a:ext cx="43" cy="65"/>
                </a:xfrm>
                <a:custGeom>
                  <a:avLst/>
                  <a:gdLst>
                    <a:gd name="T0" fmla="*/ 0 w 43"/>
                    <a:gd name="T1" fmla="*/ 0 h 65"/>
                    <a:gd name="T2" fmla="*/ 0 w 43"/>
                    <a:gd name="T3" fmla="*/ 11 h 65"/>
                    <a:gd name="T4" fmla="*/ 4 w 43"/>
                    <a:gd name="T5" fmla="*/ 22 h 65"/>
                    <a:gd name="T6" fmla="*/ 18 w 43"/>
                    <a:gd name="T7" fmla="*/ 36 h 65"/>
                    <a:gd name="T8" fmla="*/ 25 w 43"/>
                    <a:gd name="T9" fmla="*/ 40 h 65"/>
                    <a:gd name="T10" fmla="*/ 29 w 43"/>
                    <a:gd name="T11" fmla="*/ 47 h 65"/>
                    <a:gd name="T12" fmla="*/ 33 w 43"/>
                    <a:gd name="T13" fmla="*/ 54 h 65"/>
                    <a:gd name="T14" fmla="*/ 36 w 43"/>
                    <a:gd name="T15" fmla="*/ 65 h 65"/>
                    <a:gd name="T16" fmla="*/ 43 w 43"/>
                    <a:gd name="T17" fmla="*/ 65 h 65"/>
                    <a:gd name="T18" fmla="*/ 40 w 43"/>
                    <a:gd name="T19" fmla="*/ 50 h 65"/>
                    <a:gd name="T20" fmla="*/ 36 w 43"/>
                    <a:gd name="T21" fmla="*/ 43 h 65"/>
                    <a:gd name="T22" fmla="*/ 11 w 43"/>
                    <a:gd name="T23" fmla="*/ 18 h 65"/>
                    <a:gd name="T24" fmla="*/ 7 w 43"/>
                    <a:gd name="T25" fmla="*/ 11 h 65"/>
                    <a:gd name="T26" fmla="*/ 7 w 43"/>
                    <a:gd name="T27" fmla="*/ 0 h 65"/>
                    <a:gd name="T28" fmla="*/ 7 w 43"/>
                    <a:gd name="T29" fmla="*/ 4 h 65"/>
                    <a:gd name="T30" fmla="*/ 0 w 43"/>
                    <a:gd name="T31" fmla="*/ 0 h 6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3"/>
                    <a:gd name="T49" fmla="*/ 0 h 65"/>
                    <a:gd name="T50" fmla="*/ 43 w 43"/>
                    <a:gd name="T51" fmla="*/ 65 h 6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3" h="65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4" y="22"/>
                      </a:lnTo>
                      <a:lnTo>
                        <a:pt x="18" y="36"/>
                      </a:lnTo>
                      <a:lnTo>
                        <a:pt x="25" y="40"/>
                      </a:lnTo>
                      <a:lnTo>
                        <a:pt x="29" y="47"/>
                      </a:lnTo>
                      <a:lnTo>
                        <a:pt x="33" y="54"/>
                      </a:lnTo>
                      <a:lnTo>
                        <a:pt x="36" y="65"/>
                      </a:lnTo>
                      <a:lnTo>
                        <a:pt x="43" y="65"/>
                      </a:lnTo>
                      <a:lnTo>
                        <a:pt x="40" y="50"/>
                      </a:lnTo>
                      <a:lnTo>
                        <a:pt x="36" y="43"/>
                      </a:lnTo>
                      <a:lnTo>
                        <a:pt x="11" y="18"/>
                      </a:lnTo>
                      <a:lnTo>
                        <a:pt x="7" y="11"/>
                      </a:lnTo>
                      <a:lnTo>
                        <a:pt x="7" y="0"/>
                      </a:lnTo>
                      <a:lnTo>
                        <a:pt x="7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5" name="Freeform 116"/>
                <p:cNvSpPr>
                  <a:spLocks/>
                </p:cNvSpPr>
                <p:nvPr/>
              </p:nvSpPr>
              <p:spPr bwMode="auto">
                <a:xfrm>
                  <a:off x="1716" y="3401"/>
                  <a:ext cx="18" cy="51"/>
                </a:xfrm>
                <a:custGeom>
                  <a:avLst/>
                  <a:gdLst>
                    <a:gd name="T0" fmla="*/ 4 w 18"/>
                    <a:gd name="T1" fmla="*/ 4 h 51"/>
                    <a:gd name="T2" fmla="*/ 7 w 18"/>
                    <a:gd name="T3" fmla="*/ 15 h 51"/>
                    <a:gd name="T4" fmla="*/ 11 w 18"/>
                    <a:gd name="T5" fmla="*/ 25 h 51"/>
                    <a:gd name="T6" fmla="*/ 11 w 18"/>
                    <a:gd name="T7" fmla="*/ 36 h 51"/>
                    <a:gd name="T8" fmla="*/ 7 w 18"/>
                    <a:gd name="T9" fmla="*/ 47 h 51"/>
                    <a:gd name="T10" fmla="*/ 14 w 18"/>
                    <a:gd name="T11" fmla="*/ 51 h 51"/>
                    <a:gd name="T12" fmla="*/ 18 w 18"/>
                    <a:gd name="T13" fmla="*/ 36 h 51"/>
                    <a:gd name="T14" fmla="*/ 18 w 18"/>
                    <a:gd name="T15" fmla="*/ 25 h 51"/>
                    <a:gd name="T16" fmla="*/ 14 w 18"/>
                    <a:gd name="T17" fmla="*/ 11 h 51"/>
                    <a:gd name="T18" fmla="*/ 11 w 18"/>
                    <a:gd name="T19" fmla="*/ 0 h 51"/>
                    <a:gd name="T20" fmla="*/ 11 w 18"/>
                    <a:gd name="T21" fmla="*/ 4 h 51"/>
                    <a:gd name="T22" fmla="*/ 0 w 18"/>
                    <a:gd name="T23" fmla="*/ 4 h 51"/>
                    <a:gd name="T24" fmla="*/ 4 w 18"/>
                    <a:gd name="T25" fmla="*/ 4 h 5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8"/>
                    <a:gd name="T40" fmla="*/ 0 h 51"/>
                    <a:gd name="T41" fmla="*/ 18 w 18"/>
                    <a:gd name="T42" fmla="*/ 51 h 5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8" h="51">
                      <a:moveTo>
                        <a:pt x="4" y="4"/>
                      </a:moveTo>
                      <a:lnTo>
                        <a:pt x="7" y="15"/>
                      </a:lnTo>
                      <a:lnTo>
                        <a:pt x="11" y="25"/>
                      </a:lnTo>
                      <a:lnTo>
                        <a:pt x="11" y="36"/>
                      </a:lnTo>
                      <a:lnTo>
                        <a:pt x="7" y="47"/>
                      </a:lnTo>
                      <a:lnTo>
                        <a:pt x="14" y="51"/>
                      </a:lnTo>
                      <a:lnTo>
                        <a:pt x="18" y="36"/>
                      </a:lnTo>
                      <a:lnTo>
                        <a:pt x="18" y="25"/>
                      </a:lnTo>
                      <a:lnTo>
                        <a:pt x="14" y="11"/>
                      </a:lnTo>
                      <a:lnTo>
                        <a:pt x="11" y="0"/>
                      </a:lnTo>
                      <a:lnTo>
                        <a:pt x="11" y="4"/>
                      </a:lnTo>
                      <a:lnTo>
                        <a:pt x="0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6" name="Freeform 117"/>
                <p:cNvSpPr>
                  <a:spLocks/>
                </p:cNvSpPr>
                <p:nvPr/>
              </p:nvSpPr>
              <p:spPr bwMode="auto">
                <a:xfrm>
                  <a:off x="1720" y="3365"/>
                  <a:ext cx="7" cy="40"/>
                </a:xfrm>
                <a:custGeom>
                  <a:avLst/>
                  <a:gdLst>
                    <a:gd name="T0" fmla="*/ 3 w 7"/>
                    <a:gd name="T1" fmla="*/ 0 h 40"/>
                    <a:gd name="T2" fmla="*/ 0 w 7"/>
                    <a:gd name="T3" fmla="*/ 4 h 40"/>
                    <a:gd name="T4" fmla="*/ 0 w 7"/>
                    <a:gd name="T5" fmla="*/ 40 h 40"/>
                    <a:gd name="T6" fmla="*/ 7 w 7"/>
                    <a:gd name="T7" fmla="*/ 40 h 40"/>
                    <a:gd name="T8" fmla="*/ 7 w 7"/>
                    <a:gd name="T9" fmla="*/ 4 h 40"/>
                    <a:gd name="T10" fmla="*/ 3 w 7"/>
                    <a:gd name="T11" fmla="*/ 7 h 40"/>
                    <a:gd name="T12" fmla="*/ 3 w 7"/>
                    <a:gd name="T13" fmla="*/ 0 h 40"/>
                    <a:gd name="T14" fmla="*/ 0 w 7"/>
                    <a:gd name="T15" fmla="*/ 0 h 40"/>
                    <a:gd name="T16" fmla="*/ 0 w 7"/>
                    <a:gd name="T17" fmla="*/ 4 h 40"/>
                    <a:gd name="T18" fmla="*/ 3 w 7"/>
                    <a:gd name="T19" fmla="*/ 0 h 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40"/>
                    <a:gd name="T32" fmla="*/ 7 w 7"/>
                    <a:gd name="T33" fmla="*/ 40 h 4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40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40"/>
                      </a:lnTo>
                      <a:lnTo>
                        <a:pt x="7" y="40"/>
                      </a:lnTo>
                      <a:lnTo>
                        <a:pt x="7" y="4"/>
                      </a:lnTo>
                      <a:lnTo>
                        <a:pt x="3" y="7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7" name="Freeform 118"/>
                <p:cNvSpPr>
                  <a:spLocks/>
                </p:cNvSpPr>
                <p:nvPr/>
              </p:nvSpPr>
              <p:spPr bwMode="auto">
                <a:xfrm>
                  <a:off x="1723" y="3365"/>
                  <a:ext cx="47" cy="18"/>
                </a:xfrm>
                <a:custGeom>
                  <a:avLst/>
                  <a:gdLst>
                    <a:gd name="T0" fmla="*/ 40 w 47"/>
                    <a:gd name="T1" fmla="*/ 7 h 18"/>
                    <a:gd name="T2" fmla="*/ 36 w 47"/>
                    <a:gd name="T3" fmla="*/ 11 h 18"/>
                    <a:gd name="T4" fmla="*/ 33 w 47"/>
                    <a:gd name="T5" fmla="*/ 11 h 18"/>
                    <a:gd name="T6" fmla="*/ 25 w 47"/>
                    <a:gd name="T7" fmla="*/ 7 h 18"/>
                    <a:gd name="T8" fmla="*/ 22 w 47"/>
                    <a:gd name="T9" fmla="*/ 7 h 18"/>
                    <a:gd name="T10" fmla="*/ 18 w 47"/>
                    <a:gd name="T11" fmla="*/ 4 h 18"/>
                    <a:gd name="T12" fmla="*/ 11 w 47"/>
                    <a:gd name="T13" fmla="*/ 4 h 18"/>
                    <a:gd name="T14" fmla="*/ 7 w 47"/>
                    <a:gd name="T15" fmla="*/ 0 h 18"/>
                    <a:gd name="T16" fmla="*/ 0 w 47"/>
                    <a:gd name="T17" fmla="*/ 0 h 18"/>
                    <a:gd name="T18" fmla="*/ 0 w 47"/>
                    <a:gd name="T19" fmla="*/ 7 h 18"/>
                    <a:gd name="T20" fmla="*/ 4 w 47"/>
                    <a:gd name="T21" fmla="*/ 7 h 18"/>
                    <a:gd name="T22" fmla="*/ 11 w 47"/>
                    <a:gd name="T23" fmla="*/ 11 h 18"/>
                    <a:gd name="T24" fmla="*/ 15 w 47"/>
                    <a:gd name="T25" fmla="*/ 11 h 18"/>
                    <a:gd name="T26" fmla="*/ 18 w 47"/>
                    <a:gd name="T27" fmla="*/ 15 h 18"/>
                    <a:gd name="T28" fmla="*/ 25 w 47"/>
                    <a:gd name="T29" fmla="*/ 15 h 18"/>
                    <a:gd name="T30" fmla="*/ 33 w 47"/>
                    <a:gd name="T31" fmla="*/ 18 h 18"/>
                    <a:gd name="T32" fmla="*/ 40 w 47"/>
                    <a:gd name="T33" fmla="*/ 15 h 18"/>
                    <a:gd name="T34" fmla="*/ 43 w 47"/>
                    <a:gd name="T35" fmla="*/ 15 h 18"/>
                    <a:gd name="T36" fmla="*/ 47 w 47"/>
                    <a:gd name="T37" fmla="*/ 11 h 18"/>
                    <a:gd name="T38" fmla="*/ 43 w 47"/>
                    <a:gd name="T39" fmla="*/ 15 h 18"/>
                    <a:gd name="T40" fmla="*/ 47 w 47"/>
                    <a:gd name="T41" fmla="*/ 11 h 18"/>
                    <a:gd name="T42" fmla="*/ 40 w 47"/>
                    <a:gd name="T43" fmla="*/ 7 h 1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7"/>
                    <a:gd name="T67" fmla="*/ 0 h 18"/>
                    <a:gd name="T68" fmla="*/ 47 w 47"/>
                    <a:gd name="T69" fmla="*/ 18 h 1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7" h="18">
                      <a:moveTo>
                        <a:pt x="40" y="7"/>
                      </a:moveTo>
                      <a:lnTo>
                        <a:pt x="36" y="11"/>
                      </a:lnTo>
                      <a:lnTo>
                        <a:pt x="33" y="11"/>
                      </a:lnTo>
                      <a:lnTo>
                        <a:pt x="25" y="7"/>
                      </a:lnTo>
                      <a:lnTo>
                        <a:pt x="22" y="7"/>
                      </a:lnTo>
                      <a:lnTo>
                        <a:pt x="18" y="4"/>
                      </a:lnTo>
                      <a:lnTo>
                        <a:pt x="11" y="4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4" y="7"/>
                      </a:lnTo>
                      <a:lnTo>
                        <a:pt x="11" y="11"/>
                      </a:lnTo>
                      <a:lnTo>
                        <a:pt x="15" y="11"/>
                      </a:lnTo>
                      <a:lnTo>
                        <a:pt x="18" y="15"/>
                      </a:lnTo>
                      <a:lnTo>
                        <a:pt x="25" y="15"/>
                      </a:lnTo>
                      <a:lnTo>
                        <a:pt x="33" y="18"/>
                      </a:lnTo>
                      <a:lnTo>
                        <a:pt x="40" y="15"/>
                      </a:lnTo>
                      <a:lnTo>
                        <a:pt x="43" y="15"/>
                      </a:lnTo>
                      <a:lnTo>
                        <a:pt x="47" y="11"/>
                      </a:lnTo>
                      <a:lnTo>
                        <a:pt x="43" y="15"/>
                      </a:lnTo>
                      <a:lnTo>
                        <a:pt x="47" y="11"/>
                      </a:lnTo>
                      <a:lnTo>
                        <a:pt x="40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8" name="Freeform 119"/>
                <p:cNvSpPr>
                  <a:spLocks/>
                </p:cNvSpPr>
                <p:nvPr/>
              </p:nvSpPr>
              <p:spPr bwMode="auto">
                <a:xfrm>
                  <a:off x="1763" y="3362"/>
                  <a:ext cx="22" cy="14"/>
                </a:xfrm>
                <a:custGeom>
                  <a:avLst/>
                  <a:gdLst>
                    <a:gd name="T0" fmla="*/ 22 w 22"/>
                    <a:gd name="T1" fmla="*/ 0 h 14"/>
                    <a:gd name="T2" fmla="*/ 14 w 22"/>
                    <a:gd name="T3" fmla="*/ 0 h 14"/>
                    <a:gd name="T4" fmla="*/ 7 w 22"/>
                    <a:gd name="T5" fmla="*/ 3 h 14"/>
                    <a:gd name="T6" fmla="*/ 0 w 22"/>
                    <a:gd name="T7" fmla="*/ 10 h 14"/>
                    <a:gd name="T8" fmla="*/ 7 w 22"/>
                    <a:gd name="T9" fmla="*/ 14 h 14"/>
                    <a:gd name="T10" fmla="*/ 14 w 22"/>
                    <a:gd name="T11" fmla="*/ 7 h 14"/>
                    <a:gd name="T12" fmla="*/ 22 w 22"/>
                    <a:gd name="T13" fmla="*/ 7 h 14"/>
                    <a:gd name="T14" fmla="*/ 18 w 22"/>
                    <a:gd name="T15" fmla="*/ 7 h 14"/>
                    <a:gd name="T16" fmla="*/ 22 w 22"/>
                    <a:gd name="T17" fmla="*/ 0 h 14"/>
                    <a:gd name="T18" fmla="*/ 18 w 22"/>
                    <a:gd name="T19" fmla="*/ 0 h 14"/>
                    <a:gd name="T20" fmla="*/ 22 w 22"/>
                    <a:gd name="T21" fmla="*/ 0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14"/>
                    <a:gd name="T35" fmla="*/ 22 w 22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14">
                      <a:moveTo>
                        <a:pt x="22" y="0"/>
                      </a:moveTo>
                      <a:lnTo>
                        <a:pt x="14" y="0"/>
                      </a:lnTo>
                      <a:lnTo>
                        <a:pt x="7" y="3"/>
                      </a:lnTo>
                      <a:lnTo>
                        <a:pt x="0" y="10"/>
                      </a:lnTo>
                      <a:lnTo>
                        <a:pt x="7" y="14"/>
                      </a:lnTo>
                      <a:lnTo>
                        <a:pt x="14" y="7"/>
                      </a:lnTo>
                      <a:lnTo>
                        <a:pt x="22" y="7"/>
                      </a:lnTo>
                      <a:lnTo>
                        <a:pt x="18" y="7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9" name="Freeform 120"/>
                <p:cNvSpPr>
                  <a:spLocks/>
                </p:cNvSpPr>
                <p:nvPr/>
              </p:nvSpPr>
              <p:spPr bwMode="auto">
                <a:xfrm>
                  <a:off x="1781" y="3343"/>
                  <a:ext cx="94" cy="37"/>
                </a:xfrm>
                <a:custGeom>
                  <a:avLst/>
                  <a:gdLst>
                    <a:gd name="T0" fmla="*/ 94 w 94"/>
                    <a:gd name="T1" fmla="*/ 0 h 37"/>
                    <a:gd name="T2" fmla="*/ 94 w 94"/>
                    <a:gd name="T3" fmla="*/ 4 h 37"/>
                    <a:gd name="T4" fmla="*/ 86 w 94"/>
                    <a:gd name="T5" fmla="*/ 4 h 37"/>
                    <a:gd name="T6" fmla="*/ 79 w 94"/>
                    <a:gd name="T7" fmla="*/ 8 h 37"/>
                    <a:gd name="T8" fmla="*/ 76 w 94"/>
                    <a:gd name="T9" fmla="*/ 8 h 37"/>
                    <a:gd name="T10" fmla="*/ 68 w 94"/>
                    <a:gd name="T11" fmla="*/ 11 h 37"/>
                    <a:gd name="T12" fmla="*/ 61 w 94"/>
                    <a:gd name="T13" fmla="*/ 15 h 37"/>
                    <a:gd name="T14" fmla="*/ 58 w 94"/>
                    <a:gd name="T15" fmla="*/ 15 h 37"/>
                    <a:gd name="T16" fmla="*/ 50 w 94"/>
                    <a:gd name="T17" fmla="*/ 19 h 37"/>
                    <a:gd name="T18" fmla="*/ 47 w 94"/>
                    <a:gd name="T19" fmla="*/ 22 h 37"/>
                    <a:gd name="T20" fmla="*/ 40 w 94"/>
                    <a:gd name="T21" fmla="*/ 26 h 37"/>
                    <a:gd name="T22" fmla="*/ 14 w 94"/>
                    <a:gd name="T23" fmla="*/ 26 h 37"/>
                    <a:gd name="T24" fmla="*/ 11 w 94"/>
                    <a:gd name="T25" fmla="*/ 22 h 37"/>
                    <a:gd name="T26" fmla="*/ 4 w 94"/>
                    <a:gd name="T27" fmla="*/ 19 h 37"/>
                    <a:gd name="T28" fmla="*/ 0 w 94"/>
                    <a:gd name="T29" fmla="*/ 26 h 37"/>
                    <a:gd name="T30" fmla="*/ 7 w 94"/>
                    <a:gd name="T31" fmla="*/ 29 h 37"/>
                    <a:gd name="T32" fmla="*/ 11 w 94"/>
                    <a:gd name="T33" fmla="*/ 33 h 37"/>
                    <a:gd name="T34" fmla="*/ 18 w 94"/>
                    <a:gd name="T35" fmla="*/ 33 h 37"/>
                    <a:gd name="T36" fmla="*/ 25 w 94"/>
                    <a:gd name="T37" fmla="*/ 37 h 37"/>
                    <a:gd name="T38" fmla="*/ 32 w 94"/>
                    <a:gd name="T39" fmla="*/ 33 h 37"/>
                    <a:gd name="T40" fmla="*/ 43 w 94"/>
                    <a:gd name="T41" fmla="*/ 33 h 37"/>
                    <a:gd name="T42" fmla="*/ 50 w 94"/>
                    <a:gd name="T43" fmla="*/ 29 h 37"/>
                    <a:gd name="T44" fmla="*/ 54 w 94"/>
                    <a:gd name="T45" fmla="*/ 26 h 37"/>
                    <a:gd name="T46" fmla="*/ 61 w 94"/>
                    <a:gd name="T47" fmla="*/ 22 h 37"/>
                    <a:gd name="T48" fmla="*/ 65 w 94"/>
                    <a:gd name="T49" fmla="*/ 19 h 37"/>
                    <a:gd name="T50" fmla="*/ 72 w 94"/>
                    <a:gd name="T51" fmla="*/ 19 h 37"/>
                    <a:gd name="T52" fmla="*/ 76 w 94"/>
                    <a:gd name="T53" fmla="*/ 15 h 37"/>
                    <a:gd name="T54" fmla="*/ 83 w 94"/>
                    <a:gd name="T55" fmla="*/ 15 h 37"/>
                    <a:gd name="T56" fmla="*/ 90 w 94"/>
                    <a:gd name="T57" fmla="*/ 11 h 37"/>
                    <a:gd name="T58" fmla="*/ 94 w 94"/>
                    <a:gd name="T59" fmla="*/ 11 h 37"/>
                    <a:gd name="T60" fmla="*/ 94 w 94"/>
                    <a:gd name="T61" fmla="*/ 0 h 37"/>
                    <a:gd name="T62" fmla="*/ 94 w 94"/>
                    <a:gd name="T63" fmla="*/ 4 h 37"/>
                    <a:gd name="T64" fmla="*/ 94 w 94"/>
                    <a:gd name="T65" fmla="*/ 0 h 3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4"/>
                    <a:gd name="T100" fmla="*/ 0 h 37"/>
                    <a:gd name="T101" fmla="*/ 94 w 94"/>
                    <a:gd name="T102" fmla="*/ 37 h 3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4" h="37">
                      <a:moveTo>
                        <a:pt x="94" y="0"/>
                      </a:moveTo>
                      <a:lnTo>
                        <a:pt x="94" y="4"/>
                      </a:lnTo>
                      <a:lnTo>
                        <a:pt x="86" y="4"/>
                      </a:lnTo>
                      <a:lnTo>
                        <a:pt x="79" y="8"/>
                      </a:lnTo>
                      <a:lnTo>
                        <a:pt x="76" y="8"/>
                      </a:lnTo>
                      <a:lnTo>
                        <a:pt x="68" y="11"/>
                      </a:lnTo>
                      <a:lnTo>
                        <a:pt x="61" y="15"/>
                      </a:lnTo>
                      <a:lnTo>
                        <a:pt x="58" y="15"/>
                      </a:lnTo>
                      <a:lnTo>
                        <a:pt x="50" y="19"/>
                      </a:lnTo>
                      <a:lnTo>
                        <a:pt x="47" y="22"/>
                      </a:lnTo>
                      <a:lnTo>
                        <a:pt x="40" y="26"/>
                      </a:lnTo>
                      <a:lnTo>
                        <a:pt x="14" y="26"/>
                      </a:lnTo>
                      <a:lnTo>
                        <a:pt x="11" y="22"/>
                      </a:lnTo>
                      <a:lnTo>
                        <a:pt x="4" y="19"/>
                      </a:lnTo>
                      <a:lnTo>
                        <a:pt x="0" y="26"/>
                      </a:lnTo>
                      <a:lnTo>
                        <a:pt x="7" y="29"/>
                      </a:lnTo>
                      <a:lnTo>
                        <a:pt x="11" y="33"/>
                      </a:lnTo>
                      <a:lnTo>
                        <a:pt x="18" y="33"/>
                      </a:lnTo>
                      <a:lnTo>
                        <a:pt x="25" y="37"/>
                      </a:lnTo>
                      <a:lnTo>
                        <a:pt x="32" y="33"/>
                      </a:lnTo>
                      <a:lnTo>
                        <a:pt x="43" y="33"/>
                      </a:lnTo>
                      <a:lnTo>
                        <a:pt x="50" y="29"/>
                      </a:lnTo>
                      <a:lnTo>
                        <a:pt x="54" y="26"/>
                      </a:lnTo>
                      <a:lnTo>
                        <a:pt x="61" y="22"/>
                      </a:lnTo>
                      <a:lnTo>
                        <a:pt x="65" y="19"/>
                      </a:lnTo>
                      <a:lnTo>
                        <a:pt x="72" y="19"/>
                      </a:lnTo>
                      <a:lnTo>
                        <a:pt x="76" y="15"/>
                      </a:lnTo>
                      <a:lnTo>
                        <a:pt x="83" y="15"/>
                      </a:lnTo>
                      <a:lnTo>
                        <a:pt x="90" y="11"/>
                      </a:lnTo>
                      <a:lnTo>
                        <a:pt x="94" y="11"/>
                      </a:lnTo>
                      <a:lnTo>
                        <a:pt x="94" y="0"/>
                      </a:lnTo>
                      <a:lnTo>
                        <a:pt x="94" y="4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0" name="Freeform 121"/>
                <p:cNvSpPr>
                  <a:spLocks/>
                </p:cNvSpPr>
                <p:nvPr/>
              </p:nvSpPr>
              <p:spPr bwMode="auto">
                <a:xfrm>
                  <a:off x="1875" y="3300"/>
                  <a:ext cx="93" cy="54"/>
                </a:xfrm>
                <a:custGeom>
                  <a:avLst/>
                  <a:gdLst>
                    <a:gd name="T0" fmla="*/ 86 w 93"/>
                    <a:gd name="T1" fmla="*/ 4 h 54"/>
                    <a:gd name="T2" fmla="*/ 86 w 93"/>
                    <a:gd name="T3" fmla="*/ 0 h 54"/>
                    <a:gd name="T4" fmla="*/ 75 w 93"/>
                    <a:gd name="T5" fmla="*/ 7 h 54"/>
                    <a:gd name="T6" fmla="*/ 64 w 93"/>
                    <a:gd name="T7" fmla="*/ 15 h 54"/>
                    <a:gd name="T8" fmla="*/ 54 w 93"/>
                    <a:gd name="T9" fmla="*/ 22 h 54"/>
                    <a:gd name="T10" fmla="*/ 46 w 93"/>
                    <a:gd name="T11" fmla="*/ 29 h 54"/>
                    <a:gd name="T12" fmla="*/ 36 w 93"/>
                    <a:gd name="T13" fmla="*/ 36 h 54"/>
                    <a:gd name="T14" fmla="*/ 21 w 93"/>
                    <a:gd name="T15" fmla="*/ 40 h 54"/>
                    <a:gd name="T16" fmla="*/ 10 w 93"/>
                    <a:gd name="T17" fmla="*/ 43 h 54"/>
                    <a:gd name="T18" fmla="*/ 0 w 93"/>
                    <a:gd name="T19" fmla="*/ 43 h 54"/>
                    <a:gd name="T20" fmla="*/ 0 w 93"/>
                    <a:gd name="T21" fmla="*/ 54 h 54"/>
                    <a:gd name="T22" fmla="*/ 14 w 93"/>
                    <a:gd name="T23" fmla="*/ 51 h 54"/>
                    <a:gd name="T24" fmla="*/ 25 w 93"/>
                    <a:gd name="T25" fmla="*/ 47 h 54"/>
                    <a:gd name="T26" fmla="*/ 36 w 93"/>
                    <a:gd name="T27" fmla="*/ 40 h 54"/>
                    <a:gd name="T28" fmla="*/ 50 w 93"/>
                    <a:gd name="T29" fmla="*/ 36 h 54"/>
                    <a:gd name="T30" fmla="*/ 57 w 93"/>
                    <a:gd name="T31" fmla="*/ 25 h 54"/>
                    <a:gd name="T32" fmla="*/ 72 w 93"/>
                    <a:gd name="T33" fmla="*/ 18 h 54"/>
                    <a:gd name="T34" fmla="*/ 79 w 93"/>
                    <a:gd name="T35" fmla="*/ 11 h 54"/>
                    <a:gd name="T36" fmla="*/ 90 w 93"/>
                    <a:gd name="T37" fmla="*/ 7 h 54"/>
                    <a:gd name="T38" fmla="*/ 93 w 93"/>
                    <a:gd name="T39" fmla="*/ 4 h 54"/>
                    <a:gd name="T40" fmla="*/ 90 w 93"/>
                    <a:gd name="T41" fmla="*/ 7 h 54"/>
                    <a:gd name="T42" fmla="*/ 93 w 93"/>
                    <a:gd name="T43" fmla="*/ 4 h 54"/>
                    <a:gd name="T44" fmla="*/ 86 w 93"/>
                    <a:gd name="T45" fmla="*/ 4 h 5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3"/>
                    <a:gd name="T70" fmla="*/ 0 h 54"/>
                    <a:gd name="T71" fmla="*/ 93 w 93"/>
                    <a:gd name="T72" fmla="*/ 54 h 5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3" h="54">
                      <a:moveTo>
                        <a:pt x="86" y="4"/>
                      </a:moveTo>
                      <a:lnTo>
                        <a:pt x="86" y="0"/>
                      </a:lnTo>
                      <a:lnTo>
                        <a:pt x="75" y="7"/>
                      </a:lnTo>
                      <a:lnTo>
                        <a:pt x="64" y="15"/>
                      </a:lnTo>
                      <a:lnTo>
                        <a:pt x="54" y="22"/>
                      </a:lnTo>
                      <a:lnTo>
                        <a:pt x="46" y="29"/>
                      </a:lnTo>
                      <a:lnTo>
                        <a:pt x="36" y="36"/>
                      </a:lnTo>
                      <a:lnTo>
                        <a:pt x="21" y="40"/>
                      </a:lnTo>
                      <a:lnTo>
                        <a:pt x="10" y="43"/>
                      </a:lnTo>
                      <a:lnTo>
                        <a:pt x="0" y="43"/>
                      </a:lnTo>
                      <a:lnTo>
                        <a:pt x="0" y="54"/>
                      </a:lnTo>
                      <a:lnTo>
                        <a:pt x="14" y="51"/>
                      </a:lnTo>
                      <a:lnTo>
                        <a:pt x="25" y="47"/>
                      </a:lnTo>
                      <a:lnTo>
                        <a:pt x="36" y="40"/>
                      </a:lnTo>
                      <a:lnTo>
                        <a:pt x="50" y="36"/>
                      </a:lnTo>
                      <a:lnTo>
                        <a:pt x="57" y="25"/>
                      </a:lnTo>
                      <a:lnTo>
                        <a:pt x="72" y="18"/>
                      </a:lnTo>
                      <a:lnTo>
                        <a:pt x="79" y="11"/>
                      </a:lnTo>
                      <a:lnTo>
                        <a:pt x="90" y="7"/>
                      </a:lnTo>
                      <a:lnTo>
                        <a:pt x="93" y="4"/>
                      </a:lnTo>
                      <a:lnTo>
                        <a:pt x="90" y="7"/>
                      </a:lnTo>
                      <a:lnTo>
                        <a:pt x="93" y="4"/>
                      </a:lnTo>
                      <a:lnTo>
                        <a:pt x="86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1" name="Freeform 122"/>
                <p:cNvSpPr>
                  <a:spLocks/>
                </p:cNvSpPr>
                <p:nvPr/>
              </p:nvSpPr>
              <p:spPr bwMode="auto">
                <a:xfrm>
                  <a:off x="1950" y="3250"/>
                  <a:ext cx="18" cy="54"/>
                </a:xfrm>
                <a:custGeom>
                  <a:avLst/>
                  <a:gdLst>
                    <a:gd name="T0" fmla="*/ 11 w 18"/>
                    <a:gd name="T1" fmla="*/ 0 h 54"/>
                    <a:gd name="T2" fmla="*/ 8 w 18"/>
                    <a:gd name="T3" fmla="*/ 0 h 54"/>
                    <a:gd name="T4" fmla="*/ 4 w 18"/>
                    <a:gd name="T5" fmla="*/ 7 h 54"/>
                    <a:gd name="T6" fmla="*/ 0 w 18"/>
                    <a:gd name="T7" fmla="*/ 14 h 54"/>
                    <a:gd name="T8" fmla="*/ 0 w 18"/>
                    <a:gd name="T9" fmla="*/ 21 h 54"/>
                    <a:gd name="T10" fmla="*/ 4 w 18"/>
                    <a:gd name="T11" fmla="*/ 29 h 54"/>
                    <a:gd name="T12" fmla="*/ 4 w 18"/>
                    <a:gd name="T13" fmla="*/ 36 h 54"/>
                    <a:gd name="T14" fmla="*/ 8 w 18"/>
                    <a:gd name="T15" fmla="*/ 39 h 54"/>
                    <a:gd name="T16" fmla="*/ 11 w 18"/>
                    <a:gd name="T17" fmla="*/ 47 h 54"/>
                    <a:gd name="T18" fmla="*/ 11 w 18"/>
                    <a:gd name="T19" fmla="*/ 54 h 54"/>
                    <a:gd name="T20" fmla="*/ 18 w 18"/>
                    <a:gd name="T21" fmla="*/ 54 h 54"/>
                    <a:gd name="T22" fmla="*/ 18 w 18"/>
                    <a:gd name="T23" fmla="*/ 47 h 54"/>
                    <a:gd name="T24" fmla="*/ 15 w 18"/>
                    <a:gd name="T25" fmla="*/ 39 h 54"/>
                    <a:gd name="T26" fmla="*/ 11 w 18"/>
                    <a:gd name="T27" fmla="*/ 32 h 54"/>
                    <a:gd name="T28" fmla="*/ 11 w 18"/>
                    <a:gd name="T29" fmla="*/ 25 h 54"/>
                    <a:gd name="T30" fmla="*/ 8 w 18"/>
                    <a:gd name="T31" fmla="*/ 21 h 54"/>
                    <a:gd name="T32" fmla="*/ 8 w 18"/>
                    <a:gd name="T33" fmla="*/ 14 h 54"/>
                    <a:gd name="T34" fmla="*/ 15 w 18"/>
                    <a:gd name="T35" fmla="*/ 7 h 54"/>
                    <a:gd name="T36" fmla="*/ 11 w 18"/>
                    <a:gd name="T37" fmla="*/ 7 h 54"/>
                    <a:gd name="T38" fmla="*/ 11 w 18"/>
                    <a:gd name="T39" fmla="*/ 0 h 54"/>
                    <a:gd name="T40" fmla="*/ 8 w 18"/>
                    <a:gd name="T41" fmla="*/ 0 h 54"/>
                    <a:gd name="T42" fmla="*/ 11 w 18"/>
                    <a:gd name="T43" fmla="*/ 0 h 5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8"/>
                    <a:gd name="T67" fmla="*/ 0 h 54"/>
                    <a:gd name="T68" fmla="*/ 18 w 18"/>
                    <a:gd name="T69" fmla="*/ 54 h 5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8" h="54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7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4" y="29"/>
                      </a:lnTo>
                      <a:lnTo>
                        <a:pt x="4" y="36"/>
                      </a:lnTo>
                      <a:lnTo>
                        <a:pt x="8" y="39"/>
                      </a:lnTo>
                      <a:lnTo>
                        <a:pt x="11" y="47"/>
                      </a:lnTo>
                      <a:lnTo>
                        <a:pt x="11" y="54"/>
                      </a:lnTo>
                      <a:lnTo>
                        <a:pt x="18" y="54"/>
                      </a:lnTo>
                      <a:lnTo>
                        <a:pt x="18" y="47"/>
                      </a:lnTo>
                      <a:lnTo>
                        <a:pt x="15" y="39"/>
                      </a:lnTo>
                      <a:lnTo>
                        <a:pt x="11" y="32"/>
                      </a:lnTo>
                      <a:lnTo>
                        <a:pt x="11" y="25"/>
                      </a:lnTo>
                      <a:lnTo>
                        <a:pt x="8" y="21"/>
                      </a:lnTo>
                      <a:lnTo>
                        <a:pt x="8" y="14"/>
                      </a:lnTo>
                      <a:lnTo>
                        <a:pt x="15" y="7"/>
                      </a:lnTo>
                      <a:lnTo>
                        <a:pt x="11" y="7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2" name="Freeform 123"/>
                <p:cNvSpPr>
                  <a:spLocks/>
                </p:cNvSpPr>
                <p:nvPr/>
              </p:nvSpPr>
              <p:spPr bwMode="auto">
                <a:xfrm>
                  <a:off x="1961" y="3221"/>
                  <a:ext cx="29" cy="36"/>
                </a:xfrm>
                <a:custGeom>
                  <a:avLst/>
                  <a:gdLst>
                    <a:gd name="T0" fmla="*/ 22 w 29"/>
                    <a:gd name="T1" fmla="*/ 0 h 36"/>
                    <a:gd name="T2" fmla="*/ 18 w 29"/>
                    <a:gd name="T3" fmla="*/ 4 h 36"/>
                    <a:gd name="T4" fmla="*/ 18 w 29"/>
                    <a:gd name="T5" fmla="*/ 14 h 36"/>
                    <a:gd name="T6" fmla="*/ 15 w 29"/>
                    <a:gd name="T7" fmla="*/ 18 h 36"/>
                    <a:gd name="T8" fmla="*/ 15 w 29"/>
                    <a:gd name="T9" fmla="*/ 22 h 36"/>
                    <a:gd name="T10" fmla="*/ 11 w 29"/>
                    <a:gd name="T11" fmla="*/ 22 h 36"/>
                    <a:gd name="T12" fmla="*/ 4 w 29"/>
                    <a:gd name="T13" fmla="*/ 29 h 36"/>
                    <a:gd name="T14" fmla="*/ 0 w 29"/>
                    <a:gd name="T15" fmla="*/ 29 h 36"/>
                    <a:gd name="T16" fmla="*/ 0 w 29"/>
                    <a:gd name="T17" fmla="*/ 36 h 36"/>
                    <a:gd name="T18" fmla="*/ 7 w 29"/>
                    <a:gd name="T19" fmla="*/ 36 h 36"/>
                    <a:gd name="T20" fmla="*/ 25 w 29"/>
                    <a:gd name="T21" fmla="*/ 18 h 36"/>
                    <a:gd name="T22" fmla="*/ 25 w 29"/>
                    <a:gd name="T23" fmla="*/ 11 h 36"/>
                    <a:gd name="T24" fmla="*/ 29 w 29"/>
                    <a:gd name="T25" fmla="*/ 4 h 36"/>
                    <a:gd name="T26" fmla="*/ 22 w 29"/>
                    <a:gd name="T27" fmla="*/ 7 h 36"/>
                    <a:gd name="T28" fmla="*/ 22 w 29"/>
                    <a:gd name="T29" fmla="*/ 0 h 36"/>
                    <a:gd name="T30" fmla="*/ 18 w 29"/>
                    <a:gd name="T31" fmla="*/ 0 h 36"/>
                    <a:gd name="T32" fmla="*/ 18 w 29"/>
                    <a:gd name="T33" fmla="*/ 4 h 36"/>
                    <a:gd name="T34" fmla="*/ 22 w 29"/>
                    <a:gd name="T35" fmla="*/ 0 h 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9"/>
                    <a:gd name="T55" fmla="*/ 0 h 36"/>
                    <a:gd name="T56" fmla="*/ 29 w 29"/>
                    <a:gd name="T57" fmla="*/ 36 h 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9" h="36">
                      <a:moveTo>
                        <a:pt x="22" y="0"/>
                      </a:moveTo>
                      <a:lnTo>
                        <a:pt x="18" y="4"/>
                      </a:lnTo>
                      <a:lnTo>
                        <a:pt x="18" y="14"/>
                      </a:lnTo>
                      <a:lnTo>
                        <a:pt x="15" y="18"/>
                      </a:lnTo>
                      <a:lnTo>
                        <a:pt x="15" y="22"/>
                      </a:lnTo>
                      <a:lnTo>
                        <a:pt x="11" y="22"/>
                      </a:lnTo>
                      <a:lnTo>
                        <a:pt x="4" y="29"/>
                      </a:lnTo>
                      <a:lnTo>
                        <a:pt x="0" y="29"/>
                      </a:lnTo>
                      <a:lnTo>
                        <a:pt x="0" y="36"/>
                      </a:lnTo>
                      <a:lnTo>
                        <a:pt x="7" y="36"/>
                      </a:lnTo>
                      <a:lnTo>
                        <a:pt x="25" y="18"/>
                      </a:lnTo>
                      <a:lnTo>
                        <a:pt x="25" y="11"/>
                      </a:lnTo>
                      <a:lnTo>
                        <a:pt x="29" y="4"/>
                      </a:lnTo>
                      <a:lnTo>
                        <a:pt x="22" y="7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8" y="4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3" name="Freeform 124"/>
                <p:cNvSpPr>
                  <a:spLocks/>
                </p:cNvSpPr>
                <p:nvPr/>
              </p:nvSpPr>
              <p:spPr bwMode="auto">
                <a:xfrm>
                  <a:off x="1983" y="3199"/>
                  <a:ext cx="39" cy="29"/>
                </a:xfrm>
                <a:custGeom>
                  <a:avLst/>
                  <a:gdLst>
                    <a:gd name="T0" fmla="*/ 36 w 39"/>
                    <a:gd name="T1" fmla="*/ 11 h 29"/>
                    <a:gd name="T2" fmla="*/ 39 w 39"/>
                    <a:gd name="T3" fmla="*/ 15 h 29"/>
                    <a:gd name="T4" fmla="*/ 36 w 39"/>
                    <a:gd name="T5" fmla="*/ 4 h 29"/>
                    <a:gd name="T6" fmla="*/ 29 w 39"/>
                    <a:gd name="T7" fmla="*/ 0 h 29"/>
                    <a:gd name="T8" fmla="*/ 21 w 39"/>
                    <a:gd name="T9" fmla="*/ 4 h 29"/>
                    <a:gd name="T10" fmla="*/ 14 w 39"/>
                    <a:gd name="T11" fmla="*/ 8 h 29"/>
                    <a:gd name="T12" fmla="*/ 11 w 39"/>
                    <a:gd name="T13" fmla="*/ 15 h 29"/>
                    <a:gd name="T14" fmla="*/ 3 w 39"/>
                    <a:gd name="T15" fmla="*/ 22 h 29"/>
                    <a:gd name="T16" fmla="*/ 0 w 39"/>
                    <a:gd name="T17" fmla="*/ 22 h 29"/>
                    <a:gd name="T18" fmla="*/ 0 w 39"/>
                    <a:gd name="T19" fmla="*/ 29 h 29"/>
                    <a:gd name="T20" fmla="*/ 7 w 39"/>
                    <a:gd name="T21" fmla="*/ 29 h 29"/>
                    <a:gd name="T22" fmla="*/ 29 w 39"/>
                    <a:gd name="T23" fmla="*/ 8 h 29"/>
                    <a:gd name="T24" fmla="*/ 29 w 39"/>
                    <a:gd name="T25" fmla="*/ 11 h 29"/>
                    <a:gd name="T26" fmla="*/ 32 w 39"/>
                    <a:gd name="T27" fmla="*/ 18 h 29"/>
                    <a:gd name="T28" fmla="*/ 36 w 39"/>
                    <a:gd name="T29" fmla="*/ 18 h 29"/>
                    <a:gd name="T30" fmla="*/ 32 w 39"/>
                    <a:gd name="T31" fmla="*/ 18 h 29"/>
                    <a:gd name="T32" fmla="*/ 36 w 39"/>
                    <a:gd name="T33" fmla="*/ 18 h 29"/>
                    <a:gd name="T34" fmla="*/ 36 w 39"/>
                    <a:gd name="T35" fmla="*/ 11 h 2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"/>
                    <a:gd name="T55" fmla="*/ 0 h 29"/>
                    <a:gd name="T56" fmla="*/ 39 w 39"/>
                    <a:gd name="T57" fmla="*/ 29 h 2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" h="29">
                      <a:moveTo>
                        <a:pt x="36" y="11"/>
                      </a:moveTo>
                      <a:lnTo>
                        <a:pt x="39" y="15"/>
                      </a:lnTo>
                      <a:lnTo>
                        <a:pt x="36" y="4"/>
                      </a:lnTo>
                      <a:lnTo>
                        <a:pt x="29" y="0"/>
                      </a:lnTo>
                      <a:lnTo>
                        <a:pt x="21" y="4"/>
                      </a:lnTo>
                      <a:lnTo>
                        <a:pt x="14" y="8"/>
                      </a:lnTo>
                      <a:lnTo>
                        <a:pt x="11" y="15"/>
                      </a:lnTo>
                      <a:lnTo>
                        <a:pt x="3" y="22"/>
                      </a:lnTo>
                      <a:lnTo>
                        <a:pt x="0" y="22"/>
                      </a:lnTo>
                      <a:lnTo>
                        <a:pt x="0" y="29"/>
                      </a:lnTo>
                      <a:lnTo>
                        <a:pt x="7" y="29"/>
                      </a:lnTo>
                      <a:lnTo>
                        <a:pt x="29" y="8"/>
                      </a:lnTo>
                      <a:lnTo>
                        <a:pt x="29" y="11"/>
                      </a:lnTo>
                      <a:lnTo>
                        <a:pt x="32" y="18"/>
                      </a:lnTo>
                      <a:lnTo>
                        <a:pt x="36" y="18"/>
                      </a:lnTo>
                      <a:lnTo>
                        <a:pt x="32" y="18"/>
                      </a:lnTo>
                      <a:lnTo>
                        <a:pt x="36" y="18"/>
                      </a:lnTo>
                      <a:lnTo>
                        <a:pt x="36" y="1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4" name="Freeform 125"/>
                <p:cNvSpPr>
                  <a:spLocks/>
                </p:cNvSpPr>
                <p:nvPr/>
              </p:nvSpPr>
              <p:spPr bwMode="auto">
                <a:xfrm>
                  <a:off x="2019" y="3178"/>
                  <a:ext cx="54" cy="39"/>
                </a:xfrm>
                <a:custGeom>
                  <a:avLst/>
                  <a:gdLst>
                    <a:gd name="T0" fmla="*/ 50 w 54"/>
                    <a:gd name="T1" fmla="*/ 0 h 39"/>
                    <a:gd name="T2" fmla="*/ 43 w 54"/>
                    <a:gd name="T3" fmla="*/ 0 h 39"/>
                    <a:gd name="T4" fmla="*/ 14 w 54"/>
                    <a:gd name="T5" fmla="*/ 29 h 39"/>
                    <a:gd name="T6" fmla="*/ 7 w 54"/>
                    <a:gd name="T7" fmla="*/ 32 h 39"/>
                    <a:gd name="T8" fmla="*/ 0 w 54"/>
                    <a:gd name="T9" fmla="*/ 32 h 39"/>
                    <a:gd name="T10" fmla="*/ 0 w 54"/>
                    <a:gd name="T11" fmla="*/ 39 h 39"/>
                    <a:gd name="T12" fmla="*/ 11 w 54"/>
                    <a:gd name="T13" fmla="*/ 39 h 39"/>
                    <a:gd name="T14" fmla="*/ 18 w 54"/>
                    <a:gd name="T15" fmla="*/ 36 h 39"/>
                    <a:gd name="T16" fmla="*/ 25 w 54"/>
                    <a:gd name="T17" fmla="*/ 29 h 39"/>
                    <a:gd name="T18" fmla="*/ 29 w 54"/>
                    <a:gd name="T19" fmla="*/ 21 h 39"/>
                    <a:gd name="T20" fmla="*/ 36 w 54"/>
                    <a:gd name="T21" fmla="*/ 18 h 39"/>
                    <a:gd name="T22" fmla="*/ 47 w 54"/>
                    <a:gd name="T23" fmla="*/ 7 h 39"/>
                    <a:gd name="T24" fmla="*/ 54 w 54"/>
                    <a:gd name="T25" fmla="*/ 7 h 39"/>
                    <a:gd name="T26" fmla="*/ 50 w 54"/>
                    <a:gd name="T27" fmla="*/ 7 h 39"/>
                    <a:gd name="T28" fmla="*/ 54 w 54"/>
                    <a:gd name="T29" fmla="*/ 7 h 39"/>
                    <a:gd name="T30" fmla="*/ 50 w 54"/>
                    <a:gd name="T31" fmla="*/ 0 h 3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4"/>
                    <a:gd name="T49" fmla="*/ 0 h 39"/>
                    <a:gd name="T50" fmla="*/ 54 w 54"/>
                    <a:gd name="T51" fmla="*/ 39 h 3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4" h="39">
                      <a:moveTo>
                        <a:pt x="50" y="0"/>
                      </a:moveTo>
                      <a:lnTo>
                        <a:pt x="43" y="0"/>
                      </a:lnTo>
                      <a:lnTo>
                        <a:pt x="14" y="29"/>
                      </a:lnTo>
                      <a:lnTo>
                        <a:pt x="7" y="32"/>
                      </a:lnTo>
                      <a:lnTo>
                        <a:pt x="0" y="32"/>
                      </a:lnTo>
                      <a:lnTo>
                        <a:pt x="0" y="39"/>
                      </a:lnTo>
                      <a:lnTo>
                        <a:pt x="11" y="39"/>
                      </a:lnTo>
                      <a:lnTo>
                        <a:pt x="18" y="36"/>
                      </a:lnTo>
                      <a:lnTo>
                        <a:pt x="25" y="29"/>
                      </a:lnTo>
                      <a:lnTo>
                        <a:pt x="29" y="21"/>
                      </a:lnTo>
                      <a:lnTo>
                        <a:pt x="36" y="18"/>
                      </a:lnTo>
                      <a:lnTo>
                        <a:pt x="47" y="7"/>
                      </a:lnTo>
                      <a:lnTo>
                        <a:pt x="54" y="7"/>
                      </a:lnTo>
                      <a:lnTo>
                        <a:pt x="50" y="7"/>
                      </a:lnTo>
                      <a:lnTo>
                        <a:pt x="54" y="7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5" name="Freeform 126"/>
                <p:cNvSpPr>
                  <a:spLocks/>
                </p:cNvSpPr>
                <p:nvPr/>
              </p:nvSpPr>
              <p:spPr bwMode="auto">
                <a:xfrm>
                  <a:off x="2069" y="3131"/>
                  <a:ext cx="47" cy="54"/>
                </a:xfrm>
                <a:custGeom>
                  <a:avLst/>
                  <a:gdLst>
                    <a:gd name="T0" fmla="*/ 47 w 47"/>
                    <a:gd name="T1" fmla="*/ 0 h 54"/>
                    <a:gd name="T2" fmla="*/ 36 w 47"/>
                    <a:gd name="T3" fmla="*/ 0 h 54"/>
                    <a:gd name="T4" fmla="*/ 29 w 47"/>
                    <a:gd name="T5" fmla="*/ 3 h 54"/>
                    <a:gd name="T6" fmla="*/ 22 w 47"/>
                    <a:gd name="T7" fmla="*/ 11 h 54"/>
                    <a:gd name="T8" fmla="*/ 18 w 47"/>
                    <a:gd name="T9" fmla="*/ 18 h 54"/>
                    <a:gd name="T10" fmla="*/ 11 w 47"/>
                    <a:gd name="T11" fmla="*/ 25 h 54"/>
                    <a:gd name="T12" fmla="*/ 7 w 47"/>
                    <a:gd name="T13" fmla="*/ 32 h 54"/>
                    <a:gd name="T14" fmla="*/ 4 w 47"/>
                    <a:gd name="T15" fmla="*/ 39 h 54"/>
                    <a:gd name="T16" fmla="*/ 0 w 47"/>
                    <a:gd name="T17" fmla="*/ 47 h 54"/>
                    <a:gd name="T18" fmla="*/ 4 w 47"/>
                    <a:gd name="T19" fmla="*/ 54 h 54"/>
                    <a:gd name="T20" fmla="*/ 11 w 47"/>
                    <a:gd name="T21" fmla="*/ 47 h 54"/>
                    <a:gd name="T22" fmla="*/ 15 w 47"/>
                    <a:gd name="T23" fmla="*/ 36 h 54"/>
                    <a:gd name="T24" fmla="*/ 18 w 47"/>
                    <a:gd name="T25" fmla="*/ 29 h 54"/>
                    <a:gd name="T26" fmla="*/ 22 w 47"/>
                    <a:gd name="T27" fmla="*/ 21 h 54"/>
                    <a:gd name="T28" fmla="*/ 25 w 47"/>
                    <a:gd name="T29" fmla="*/ 14 h 54"/>
                    <a:gd name="T30" fmla="*/ 33 w 47"/>
                    <a:gd name="T31" fmla="*/ 11 h 54"/>
                    <a:gd name="T32" fmla="*/ 40 w 47"/>
                    <a:gd name="T33" fmla="*/ 7 h 54"/>
                    <a:gd name="T34" fmla="*/ 47 w 47"/>
                    <a:gd name="T35" fmla="*/ 7 h 54"/>
                    <a:gd name="T36" fmla="*/ 47 w 47"/>
                    <a:gd name="T37" fmla="*/ 0 h 5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7"/>
                    <a:gd name="T58" fmla="*/ 0 h 54"/>
                    <a:gd name="T59" fmla="*/ 47 w 47"/>
                    <a:gd name="T60" fmla="*/ 54 h 5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7" h="54">
                      <a:moveTo>
                        <a:pt x="47" y="0"/>
                      </a:moveTo>
                      <a:lnTo>
                        <a:pt x="36" y="0"/>
                      </a:lnTo>
                      <a:lnTo>
                        <a:pt x="29" y="3"/>
                      </a:lnTo>
                      <a:lnTo>
                        <a:pt x="22" y="11"/>
                      </a:lnTo>
                      <a:lnTo>
                        <a:pt x="18" y="18"/>
                      </a:lnTo>
                      <a:lnTo>
                        <a:pt x="11" y="25"/>
                      </a:lnTo>
                      <a:lnTo>
                        <a:pt x="7" y="32"/>
                      </a:lnTo>
                      <a:lnTo>
                        <a:pt x="4" y="39"/>
                      </a:lnTo>
                      <a:lnTo>
                        <a:pt x="0" y="47"/>
                      </a:lnTo>
                      <a:lnTo>
                        <a:pt x="4" y="54"/>
                      </a:lnTo>
                      <a:lnTo>
                        <a:pt x="11" y="47"/>
                      </a:lnTo>
                      <a:lnTo>
                        <a:pt x="15" y="36"/>
                      </a:lnTo>
                      <a:lnTo>
                        <a:pt x="18" y="29"/>
                      </a:lnTo>
                      <a:lnTo>
                        <a:pt x="22" y="21"/>
                      </a:lnTo>
                      <a:lnTo>
                        <a:pt x="25" y="14"/>
                      </a:lnTo>
                      <a:lnTo>
                        <a:pt x="33" y="11"/>
                      </a:lnTo>
                      <a:lnTo>
                        <a:pt x="40" y="7"/>
                      </a:lnTo>
                      <a:lnTo>
                        <a:pt x="47" y="7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6" name="Freeform 127"/>
                <p:cNvSpPr>
                  <a:spLocks/>
                </p:cNvSpPr>
                <p:nvPr/>
              </p:nvSpPr>
              <p:spPr bwMode="auto">
                <a:xfrm>
                  <a:off x="2116" y="3116"/>
                  <a:ext cx="29" cy="22"/>
                </a:xfrm>
                <a:custGeom>
                  <a:avLst/>
                  <a:gdLst>
                    <a:gd name="T0" fmla="*/ 22 w 29"/>
                    <a:gd name="T1" fmla="*/ 0 h 22"/>
                    <a:gd name="T2" fmla="*/ 22 w 29"/>
                    <a:gd name="T3" fmla="*/ 4 h 22"/>
                    <a:gd name="T4" fmla="*/ 18 w 29"/>
                    <a:gd name="T5" fmla="*/ 4 h 22"/>
                    <a:gd name="T6" fmla="*/ 15 w 29"/>
                    <a:gd name="T7" fmla="*/ 8 h 22"/>
                    <a:gd name="T8" fmla="*/ 15 w 29"/>
                    <a:gd name="T9" fmla="*/ 11 h 22"/>
                    <a:gd name="T10" fmla="*/ 11 w 29"/>
                    <a:gd name="T11" fmla="*/ 11 h 22"/>
                    <a:gd name="T12" fmla="*/ 7 w 29"/>
                    <a:gd name="T13" fmla="*/ 15 h 22"/>
                    <a:gd name="T14" fmla="*/ 0 w 29"/>
                    <a:gd name="T15" fmla="*/ 15 h 22"/>
                    <a:gd name="T16" fmla="*/ 0 w 29"/>
                    <a:gd name="T17" fmla="*/ 22 h 22"/>
                    <a:gd name="T18" fmla="*/ 11 w 29"/>
                    <a:gd name="T19" fmla="*/ 22 h 22"/>
                    <a:gd name="T20" fmla="*/ 18 w 29"/>
                    <a:gd name="T21" fmla="*/ 15 h 22"/>
                    <a:gd name="T22" fmla="*/ 22 w 29"/>
                    <a:gd name="T23" fmla="*/ 15 h 22"/>
                    <a:gd name="T24" fmla="*/ 25 w 29"/>
                    <a:gd name="T25" fmla="*/ 11 h 22"/>
                    <a:gd name="T26" fmla="*/ 29 w 29"/>
                    <a:gd name="T27" fmla="*/ 4 h 22"/>
                    <a:gd name="T28" fmla="*/ 29 w 29"/>
                    <a:gd name="T29" fmla="*/ 0 h 22"/>
                    <a:gd name="T30" fmla="*/ 22 w 29"/>
                    <a:gd name="T31" fmla="*/ 0 h 2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9"/>
                    <a:gd name="T49" fmla="*/ 0 h 22"/>
                    <a:gd name="T50" fmla="*/ 29 w 29"/>
                    <a:gd name="T51" fmla="*/ 22 h 2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9" h="22">
                      <a:moveTo>
                        <a:pt x="22" y="0"/>
                      </a:moveTo>
                      <a:lnTo>
                        <a:pt x="22" y="4"/>
                      </a:lnTo>
                      <a:lnTo>
                        <a:pt x="18" y="4"/>
                      </a:lnTo>
                      <a:lnTo>
                        <a:pt x="15" y="8"/>
                      </a:lnTo>
                      <a:lnTo>
                        <a:pt x="15" y="11"/>
                      </a:lnTo>
                      <a:lnTo>
                        <a:pt x="11" y="11"/>
                      </a:lnTo>
                      <a:lnTo>
                        <a:pt x="7" y="15"/>
                      </a:lnTo>
                      <a:lnTo>
                        <a:pt x="0" y="15"/>
                      </a:lnTo>
                      <a:lnTo>
                        <a:pt x="0" y="22"/>
                      </a:lnTo>
                      <a:lnTo>
                        <a:pt x="11" y="22"/>
                      </a:lnTo>
                      <a:lnTo>
                        <a:pt x="18" y="15"/>
                      </a:lnTo>
                      <a:lnTo>
                        <a:pt x="22" y="15"/>
                      </a:lnTo>
                      <a:lnTo>
                        <a:pt x="25" y="11"/>
                      </a:lnTo>
                      <a:lnTo>
                        <a:pt x="29" y="4"/>
                      </a:lnTo>
                      <a:lnTo>
                        <a:pt x="2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7" name="Freeform 128"/>
                <p:cNvSpPr>
                  <a:spLocks/>
                </p:cNvSpPr>
                <p:nvPr/>
              </p:nvSpPr>
              <p:spPr bwMode="auto">
                <a:xfrm>
                  <a:off x="2138" y="3073"/>
                  <a:ext cx="32" cy="43"/>
                </a:xfrm>
                <a:custGeom>
                  <a:avLst/>
                  <a:gdLst>
                    <a:gd name="T0" fmla="*/ 29 w 32"/>
                    <a:gd name="T1" fmla="*/ 0 h 43"/>
                    <a:gd name="T2" fmla="*/ 21 w 32"/>
                    <a:gd name="T3" fmla="*/ 4 h 43"/>
                    <a:gd name="T4" fmla="*/ 18 w 32"/>
                    <a:gd name="T5" fmla="*/ 7 h 43"/>
                    <a:gd name="T6" fmla="*/ 11 w 32"/>
                    <a:gd name="T7" fmla="*/ 11 h 43"/>
                    <a:gd name="T8" fmla="*/ 7 w 32"/>
                    <a:gd name="T9" fmla="*/ 18 h 43"/>
                    <a:gd name="T10" fmla="*/ 3 w 32"/>
                    <a:gd name="T11" fmla="*/ 22 h 43"/>
                    <a:gd name="T12" fmla="*/ 3 w 32"/>
                    <a:gd name="T13" fmla="*/ 29 h 43"/>
                    <a:gd name="T14" fmla="*/ 0 w 32"/>
                    <a:gd name="T15" fmla="*/ 36 h 43"/>
                    <a:gd name="T16" fmla="*/ 0 w 32"/>
                    <a:gd name="T17" fmla="*/ 43 h 43"/>
                    <a:gd name="T18" fmla="*/ 7 w 32"/>
                    <a:gd name="T19" fmla="*/ 43 h 43"/>
                    <a:gd name="T20" fmla="*/ 7 w 32"/>
                    <a:gd name="T21" fmla="*/ 36 h 43"/>
                    <a:gd name="T22" fmla="*/ 11 w 32"/>
                    <a:gd name="T23" fmla="*/ 29 h 43"/>
                    <a:gd name="T24" fmla="*/ 11 w 32"/>
                    <a:gd name="T25" fmla="*/ 25 h 43"/>
                    <a:gd name="T26" fmla="*/ 14 w 32"/>
                    <a:gd name="T27" fmla="*/ 22 h 43"/>
                    <a:gd name="T28" fmla="*/ 18 w 32"/>
                    <a:gd name="T29" fmla="*/ 15 h 43"/>
                    <a:gd name="T30" fmla="*/ 25 w 32"/>
                    <a:gd name="T31" fmla="*/ 7 h 43"/>
                    <a:gd name="T32" fmla="*/ 32 w 32"/>
                    <a:gd name="T33" fmla="*/ 7 h 43"/>
                    <a:gd name="T34" fmla="*/ 32 w 32"/>
                    <a:gd name="T35" fmla="*/ 4 h 43"/>
                    <a:gd name="T36" fmla="*/ 32 w 32"/>
                    <a:gd name="T37" fmla="*/ 7 h 43"/>
                    <a:gd name="T38" fmla="*/ 32 w 32"/>
                    <a:gd name="T39" fmla="*/ 4 h 43"/>
                    <a:gd name="T40" fmla="*/ 29 w 32"/>
                    <a:gd name="T41" fmla="*/ 0 h 4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2"/>
                    <a:gd name="T64" fmla="*/ 0 h 43"/>
                    <a:gd name="T65" fmla="*/ 32 w 32"/>
                    <a:gd name="T66" fmla="*/ 43 h 4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2" h="43">
                      <a:moveTo>
                        <a:pt x="29" y="0"/>
                      </a:moveTo>
                      <a:lnTo>
                        <a:pt x="21" y="4"/>
                      </a:lnTo>
                      <a:lnTo>
                        <a:pt x="18" y="7"/>
                      </a:lnTo>
                      <a:lnTo>
                        <a:pt x="11" y="11"/>
                      </a:lnTo>
                      <a:lnTo>
                        <a:pt x="7" y="18"/>
                      </a:lnTo>
                      <a:lnTo>
                        <a:pt x="3" y="22"/>
                      </a:lnTo>
                      <a:lnTo>
                        <a:pt x="3" y="29"/>
                      </a:lnTo>
                      <a:lnTo>
                        <a:pt x="0" y="36"/>
                      </a:lnTo>
                      <a:lnTo>
                        <a:pt x="0" y="43"/>
                      </a:lnTo>
                      <a:lnTo>
                        <a:pt x="7" y="43"/>
                      </a:lnTo>
                      <a:lnTo>
                        <a:pt x="7" y="36"/>
                      </a:lnTo>
                      <a:lnTo>
                        <a:pt x="11" y="29"/>
                      </a:lnTo>
                      <a:lnTo>
                        <a:pt x="11" y="25"/>
                      </a:lnTo>
                      <a:lnTo>
                        <a:pt x="14" y="22"/>
                      </a:lnTo>
                      <a:lnTo>
                        <a:pt x="18" y="15"/>
                      </a:lnTo>
                      <a:lnTo>
                        <a:pt x="25" y="7"/>
                      </a:lnTo>
                      <a:lnTo>
                        <a:pt x="32" y="7"/>
                      </a:lnTo>
                      <a:lnTo>
                        <a:pt x="32" y="4"/>
                      </a:lnTo>
                      <a:lnTo>
                        <a:pt x="32" y="7"/>
                      </a:lnTo>
                      <a:lnTo>
                        <a:pt x="32" y="4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8" name="Freeform 129"/>
                <p:cNvSpPr>
                  <a:spLocks/>
                </p:cNvSpPr>
                <p:nvPr/>
              </p:nvSpPr>
              <p:spPr bwMode="auto">
                <a:xfrm>
                  <a:off x="2167" y="3041"/>
                  <a:ext cx="10" cy="36"/>
                </a:xfrm>
                <a:custGeom>
                  <a:avLst/>
                  <a:gdLst>
                    <a:gd name="T0" fmla="*/ 10 w 10"/>
                    <a:gd name="T1" fmla="*/ 0 h 36"/>
                    <a:gd name="T2" fmla="*/ 3 w 10"/>
                    <a:gd name="T3" fmla="*/ 3 h 36"/>
                    <a:gd name="T4" fmla="*/ 0 w 10"/>
                    <a:gd name="T5" fmla="*/ 7 h 36"/>
                    <a:gd name="T6" fmla="*/ 0 w 10"/>
                    <a:gd name="T7" fmla="*/ 32 h 36"/>
                    <a:gd name="T8" fmla="*/ 3 w 10"/>
                    <a:gd name="T9" fmla="*/ 36 h 36"/>
                    <a:gd name="T10" fmla="*/ 7 w 10"/>
                    <a:gd name="T11" fmla="*/ 29 h 36"/>
                    <a:gd name="T12" fmla="*/ 7 w 10"/>
                    <a:gd name="T13" fmla="*/ 7 h 36"/>
                    <a:gd name="T14" fmla="*/ 10 w 10"/>
                    <a:gd name="T15" fmla="*/ 7 h 36"/>
                    <a:gd name="T16" fmla="*/ 10 w 10"/>
                    <a:gd name="T17" fmla="*/ 0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36"/>
                    <a:gd name="T29" fmla="*/ 10 w 10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36">
                      <a:moveTo>
                        <a:pt x="10" y="0"/>
                      </a:moveTo>
                      <a:lnTo>
                        <a:pt x="3" y="3"/>
                      </a:lnTo>
                      <a:lnTo>
                        <a:pt x="0" y="7"/>
                      </a:lnTo>
                      <a:lnTo>
                        <a:pt x="0" y="32"/>
                      </a:lnTo>
                      <a:lnTo>
                        <a:pt x="3" y="36"/>
                      </a:lnTo>
                      <a:lnTo>
                        <a:pt x="7" y="29"/>
                      </a:lnTo>
                      <a:lnTo>
                        <a:pt x="7" y="7"/>
                      </a:lnTo>
                      <a:lnTo>
                        <a:pt x="10" y="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9" name="Freeform 130"/>
                <p:cNvSpPr>
                  <a:spLocks/>
                </p:cNvSpPr>
                <p:nvPr/>
              </p:nvSpPr>
              <p:spPr bwMode="auto">
                <a:xfrm>
                  <a:off x="2177" y="3023"/>
                  <a:ext cx="58" cy="25"/>
                </a:xfrm>
                <a:custGeom>
                  <a:avLst/>
                  <a:gdLst>
                    <a:gd name="T0" fmla="*/ 54 w 58"/>
                    <a:gd name="T1" fmla="*/ 10 h 25"/>
                    <a:gd name="T2" fmla="*/ 58 w 58"/>
                    <a:gd name="T3" fmla="*/ 10 h 25"/>
                    <a:gd name="T4" fmla="*/ 51 w 58"/>
                    <a:gd name="T5" fmla="*/ 3 h 25"/>
                    <a:gd name="T6" fmla="*/ 44 w 58"/>
                    <a:gd name="T7" fmla="*/ 0 h 25"/>
                    <a:gd name="T8" fmla="*/ 33 w 58"/>
                    <a:gd name="T9" fmla="*/ 3 h 25"/>
                    <a:gd name="T10" fmla="*/ 29 w 58"/>
                    <a:gd name="T11" fmla="*/ 7 h 25"/>
                    <a:gd name="T12" fmla="*/ 22 w 58"/>
                    <a:gd name="T13" fmla="*/ 10 h 25"/>
                    <a:gd name="T14" fmla="*/ 15 w 58"/>
                    <a:gd name="T15" fmla="*/ 18 h 25"/>
                    <a:gd name="T16" fmla="*/ 0 w 58"/>
                    <a:gd name="T17" fmla="*/ 18 h 25"/>
                    <a:gd name="T18" fmla="*/ 0 w 58"/>
                    <a:gd name="T19" fmla="*/ 25 h 25"/>
                    <a:gd name="T20" fmla="*/ 8 w 58"/>
                    <a:gd name="T21" fmla="*/ 25 h 25"/>
                    <a:gd name="T22" fmla="*/ 18 w 58"/>
                    <a:gd name="T23" fmla="*/ 21 h 25"/>
                    <a:gd name="T24" fmla="*/ 26 w 58"/>
                    <a:gd name="T25" fmla="*/ 18 h 25"/>
                    <a:gd name="T26" fmla="*/ 33 w 58"/>
                    <a:gd name="T27" fmla="*/ 14 h 25"/>
                    <a:gd name="T28" fmla="*/ 36 w 58"/>
                    <a:gd name="T29" fmla="*/ 10 h 25"/>
                    <a:gd name="T30" fmla="*/ 44 w 58"/>
                    <a:gd name="T31" fmla="*/ 7 h 25"/>
                    <a:gd name="T32" fmla="*/ 54 w 58"/>
                    <a:gd name="T33" fmla="*/ 18 h 25"/>
                    <a:gd name="T34" fmla="*/ 58 w 58"/>
                    <a:gd name="T35" fmla="*/ 14 h 25"/>
                    <a:gd name="T36" fmla="*/ 54 w 58"/>
                    <a:gd name="T37" fmla="*/ 18 h 25"/>
                    <a:gd name="T38" fmla="*/ 58 w 58"/>
                    <a:gd name="T39" fmla="*/ 18 h 25"/>
                    <a:gd name="T40" fmla="*/ 58 w 58"/>
                    <a:gd name="T41" fmla="*/ 14 h 25"/>
                    <a:gd name="T42" fmla="*/ 54 w 58"/>
                    <a:gd name="T43" fmla="*/ 10 h 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8"/>
                    <a:gd name="T67" fmla="*/ 0 h 25"/>
                    <a:gd name="T68" fmla="*/ 58 w 58"/>
                    <a:gd name="T69" fmla="*/ 25 h 2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8" h="25">
                      <a:moveTo>
                        <a:pt x="54" y="10"/>
                      </a:moveTo>
                      <a:lnTo>
                        <a:pt x="58" y="10"/>
                      </a:lnTo>
                      <a:lnTo>
                        <a:pt x="51" y="3"/>
                      </a:lnTo>
                      <a:lnTo>
                        <a:pt x="44" y="0"/>
                      </a:lnTo>
                      <a:lnTo>
                        <a:pt x="33" y="3"/>
                      </a:lnTo>
                      <a:lnTo>
                        <a:pt x="29" y="7"/>
                      </a:lnTo>
                      <a:lnTo>
                        <a:pt x="22" y="10"/>
                      </a:lnTo>
                      <a:lnTo>
                        <a:pt x="15" y="18"/>
                      </a:lnTo>
                      <a:lnTo>
                        <a:pt x="0" y="18"/>
                      </a:lnTo>
                      <a:lnTo>
                        <a:pt x="0" y="25"/>
                      </a:lnTo>
                      <a:lnTo>
                        <a:pt x="8" y="25"/>
                      </a:lnTo>
                      <a:lnTo>
                        <a:pt x="18" y="21"/>
                      </a:lnTo>
                      <a:lnTo>
                        <a:pt x="26" y="18"/>
                      </a:lnTo>
                      <a:lnTo>
                        <a:pt x="33" y="14"/>
                      </a:lnTo>
                      <a:lnTo>
                        <a:pt x="36" y="10"/>
                      </a:lnTo>
                      <a:lnTo>
                        <a:pt x="44" y="7"/>
                      </a:lnTo>
                      <a:lnTo>
                        <a:pt x="54" y="18"/>
                      </a:lnTo>
                      <a:lnTo>
                        <a:pt x="58" y="14"/>
                      </a:lnTo>
                      <a:lnTo>
                        <a:pt x="54" y="18"/>
                      </a:lnTo>
                      <a:lnTo>
                        <a:pt x="58" y="18"/>
                      </a:lnTo>
                      <a:lnTo>
                        <a:pt x="58" y="14"/>
                      </a:lnTo>
                      <a:lnTo>
                        <a:pt x="54" y="1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0" name="Freeform 131"/>
                <p:cNvSpPr>
                  <a:spLocks/>
                </p:cNvSpPr>
                <p:nvPr/>
              </p:nvSpPr>
              <p:spPr bwMode="auto">
                <a:xfrm>
                  <a:off x="2231" y="3005"/>
                  <a:ext cx="26" cy="32"/>
                </a:xfrm>
                <a:custGeom>
                  <a:avLst/>
                  <a:gdLst>
                    <a:gd name="T0" fmla="*/ 18 w 26"/>
                    <a:gd name="T1" fmla="*/ 0 h 32"/>
                    <a:gd name="T2" fmla="*/ 22 w 26"/>
                    <a:gd name="T3" fmla="*/ 0 h 32"/>
                    <a:gd name="T4" fmla="*/ 0 w 26"/>
                    <a:gd name="T5" fmla="*/ 28 h 32"/>
                    <a:gd name="T6" fmla="*/ 4 w 26"/>
                    <a:gd name="T7" fmla="*/ 32 h 32"/>
                    <a:gd name="T8" fmla="*/ 26 w 26"/>
                    <a:gd name="T9" fmla="*/ 3 h 32"/>
                    <a:gd name="T10" fmla="*/ 26 w 26"/>
                    <a:gd name="T11" fmla="*/ 0 h 32"/>
                    <a:gd name="T12" fmla="*/ 26 w 26"/>
                    <a:gd name="T13" fmla="*/ 3 h 32"/>
                    <a:gd name="T14" fmla="*/ 26 w 26"/>
                    <a:gd name="T15" fmla="*/ 0 h 32"/>
                    <a:gd name="T16" fmla="*/ 18 w 26"/>
                    <a:gd name="T17" fmla="*/ 0 h 3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32"/>
                    <a:gd name="T29" fmla="*/ 26 w 26"/>
                    <a:gd name="T30" fmla="*/ 32 h 3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32">
                      <a:moveTo>
                        <a:pt x="18" y="0"/>
                      </a:moveTo>
                      <a:lnTo>
                        <a:pt x="22" y="0"/>
                      </a:lnTo>
                      <a:lnTo>
                        <a:pt x="0" y="28"/>
                      </a:lnTo>
                      <a:lnTo>
                        <a:pt x="4" y="32"/>
                      </a:lnTo>
                      <a:lnTo>
                        <a:pt x="26" y="3"/>
                      </a:lnTo>
                      <a:lnTo>
                        <a:pt x="26" y="0"/>
                      </a:lnTo>
                      <a:lnTo>
                        <a:pt x="26" y="3"/>
                      </a:lnTo>
                      <a:lnTo>
                        <a:pt x="26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1" name="Freeform 132"/>
                <p:cNvSpPr>
                  <a:spLocks/>
                </p:cNvSpPr>
                <p:nvPr/>
              </p:nvSpPr>
              <p:spPr bwMode="auto">
                <a:xfrm>
                  <a:off x="2249" y="2961"/>
                  <a:ext cx="11" cy="44"/>
                </a:xfrm>
                <a:custGeom>
                  <a:avLst/>
                  <a:gdLst>
                    <a:gd name="T0" fmla="*/ 11 w 11"/>
                    <a:gd name="T1" fmla="*/ 0 h 44"/>
                    <a:gd name="T2" fmla="*/ 8 w 11"/>
                    <a:gd name="T3" fmla="*/ 0 h 44"/>
                    <a:gd name="T4" fmla="*/ 0 w 11"/>
                    <a:gd name="T5" fmla="*/ 11 h 44"/>
                    <a:gd name="T6" fmla="*/ 0 w 11"/>
                    <a:gd name="T7" fmla="*/ 44 h 44"/>
                    <a:gd name="T8" fmla="*/ 8 w 11"/>
                    <a:gd name="T9" fmla="*/ 44 h 44"/>
                    <a:gd name="T10" fmla="*/ 8 w 11"/>
                    <a:gd name="T11" fmla="*/ 15 h 44"/>
                    <a:gd name="T12" fmla="*/ 11 w 11"/>
                    <a:gd name="T13" fmla="*/ 8 h 44"/>
                    <a:gd name="T14" fmla="*/ 8 w 11"/>
                    <a:gd name="T15" fmla="*/ 8 h 44"/>
                    <a:gd name="T16" fmla="*/ 11 w 11"/>
                    <a:gd name="T17" fmla="*/ 0 h 44"/>
                    <a:gd name="T18" fmla="*/ 8 w 11"/>
                    <a:gd name="T19" fmla="*/ 0 h 44"/>
                    <a:gd name="T20" fmla="*/ 11 w 11"/>
                    <a:gd name="T21" fmla="*/ 0 h 4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"/>
                    <a:gd name="T34" fmla="*/ 0 h 44"/>
                    <a:gd name="T35" fmla="*/ 11 w 11"/>
                    <a:gd name="T36" fmla="*/ 44 h 4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" h="44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0" y="11"/>
                      </a:lnTo>
                      <a:lnTo>
                        <a:pt x="0" y="44"/>
                      </a:lnTo>
                      <a:lnTo>
                        <a:pt x="8" y="44"/>
                      </a:lnTo>
                      <a:lnTo>
                        <a:pt x="8" y="15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2" name="Freeform 133"/>
                <p:cNvSpPr>
                  <a:spLocks/>
                </p:cNvSpPr>
                <p:nvPr/>
              </p:nvSpPr>
              <p:spPr bwMode="auto">
                <a:xfrm>
                  <a:off x="2257" y="2930"/>
                  <a:ext cx="54" cy="29"/>
                </a:xfrm>
                <a:custGeom>
                  <a:avLst/>
                  <a:gdLst>
                    <a:gd name="T0" fmla="*/ 47 w 54"/>
                    <a:gd name="T1" fmla="*/ 3 h 29"/>
                    <a:gd name="T2" fmla="*/ 50 w 54"/>
                    <a:gd name="T3" fmla="*/ 0 h 29"/>
                    <a:gd name="T4" fmla="*/ 43 w 54"/>
                    <a:gd name="T5" fmla="*/ 0 h 29"/>
                    <a:gd name="T6" fmla="*/ 36 w 54"/>
                    <a:gd name="T7" fmla="*/ 3 h 29"/>
                    <a:gd name="T8" fmla="*/ 25 w 54"/>
                    <a:gd name="T9" fmla="*/ 14 h 29"/>
                    <a:gd name="T10" fmla="*/ 18 w 54"/>
                    <a:gd name="T11" fmla="*/ 18 h 29"/>
                    <a:gd name="T12" fmla="*/ 14 w 54"/>
                    <a:gd name="T13" fmla="*/ 21 h 29"/>
                    <a:gd name="T14" fmla="*/ 3 w 54"/>
                    <a:gd name="T15" fmla="*/ 21 h 29"/>
                    <a:gd name="T16" fmla="*/ 0 w 54"/>
                    <a:gd name="T17" fmla="*/ 29 h 29"/>
                    <a:gd name="T18" fmla="*/ 10 w 54"/>
                    <a:gd name="T19" fmla="*/ 29 h 29"/>
                    <a:gd name="T20" fmla="*/ 18 w 54"/>
                    <a:gd name="T21" fmla="*/ 25 h 29"/>
                    <a:gd name="T22" fmla="*/ 21 w 54"/>
                    <a:gd name="T23" fmla="*/ 21 h 29"/>
                    <a:gd name="T24" fmla="*/ 28 w 54"/>
                    <a:gd name="T25" fmla="*/ 18 h 29"/>
                    <a:gd name="T26" fmla="*/ 32 w 54"/>
                    <a:gd name="T27" fmla="*/ 14 h 29"/>
                    <a:gd name="T28" fmla="*/ 39 w 54"/>
                    <a:gd name="T29" fmla="*/ 11 h 29"/>
                    <a:gd name="T30" fmla="*/ 43 w 54"/>
                    <a:gd name="T31" fmla="*/ 7 h 29"/>
                    <a:gd name="T32" fmla="*/ 50 w 54"/>
                    <a:gd name="T33" fmla="*/ 7 h 29"/>
                    <a:gd name="T34" fmla="*/ 54 w 54"/>
                    <a:gd name="T35" fmla="*/ 3 h 29"/>
                    <a:gd name="T36" fmla="*/ 50 w 54"/>
                    <a:gd name="T37" fmla="*/ 7 h 29"/>
                    <a:gd name="T38" fmla="*/ 54 w 54"/>
                    <a:gd name="T39" fmla="*/ 7 h 29"/>
                    <a:gd name="T40" fmla="*/ 54 w 54"/>
                    <a:gd name="T41" fmla="*/ 3 h 29"/>
                    <a:gd name="T42" fmla="*/ 47 w 54"/>
                    <a:gd name="T43" fmla="*/ 3 h 2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4"/>
                    <a:gd name="T67" fmla="*/ 0 h 29"/>
                    <a:gd name="T68" fmla="*/ 54 w 54"/>
                    <a:gd name="T69" fmla="*/ 29 h 2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4" h="29">
                      <a:moveTo>
                        <a:pt x="47" y="3"/>
                      </a:moveTo>
                      <a:lnTo>
                        <a:pt x="50" y="0"/>
                      </a:lnTo>
                      <a:lnTo>
                        <a:pt x="43" y="0"/>
                      </a:lnTo>
                      <a:lnTo>
                        <a:pt x="36" y="3"/>
                      </a:lnTo>
                      <a:lnTo>
                        <a:pt x="25" y="14"/>
                      </a:lnTo>
                      <a:lnTo>
                        <a:pt x="18" y="18"/>
                      </a:lnTo>
                      <a:lnTo>
                        <a:pt x="14" y="21"/>
                      </a:lnTo>
                      <a:lnTo>
                        <a:pt x="3" y="21"/>
                      </a:lnTo>
                      <a:lnTo>
                        <a:pt x="0" y="29"/>
                      </a:lnTo>
                      <a:lnTo>
                        <a:pt x="10" y="29"/>
                      </a:lnTo>
                      <a:lnTo>
                        <a:pt x="18" y="25"/>
                      </a:lnTo>
                      <a:lnTo>
                        <a:pt x="21" y="21"/>
                      </a:lnTo>
                      <a:lnTo>
                        <a:pt x="28" y="18"/>
                      </a:lnTo>
                      <a:lnTo>
                        <a:pt x="32" y="14"/>
                      </a:lnTo>
                      <a:lnTo>
                        <a:pt x="39" y="11"/>
                      </a:lnTo>
                      <a:lnTo>
                        <a:pt x="43" y="7"/>
                      </a:lnTo>
                      <a:lnTo>
                        <a:pt x="50" y="7"/>
                      </a:lnTo>
                      <a:lnTo>
                        <a:pt x="54" y="3"/>
                      </a:lnTo>
                      <a:lnTo>
                        <a:pt x="50" y="7"/>
                      </a:lnTo>
                      <a:lnTo>
                        <a:pt x="54" y="7"/>
                      </a:lnTo>
                      <a:lnTo>
                        <a:pt x="54" y="3"/>
                      </a:lnTo>
                      <a:lnTo>
                        <a:pt x="47" y="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3" name="Freeform 134"/>
                <p:cNvSpPr>
                  <a:spLocks/>
                </p:cNvSpPr>
                <p:nvPr/>
              </p:nvSpPr>
              <p:spPr bwMode="auto">
                <a:xfrm>
                  <a:off x="2296" y="2922"/>
                  <a:ext cx="15" cy="21"/>
                </a:xfrm>
                <a:custGeom>
                  <a:avLst/>
                  <a:gdLst>
                    <a:gd name="T0" fmla="*/ 0 w 15"/>
                    <a:gd name="T1" fmla="*/ 0 h 21"/>
                    <a:gd name="T2" fmla="*/ 0 w 15"/>
                    <a:gd name="T3" fmla="*/ 7 h 21"/>
                    <a:gd name="T4" fmla="*/ 4 w 15"/>
                    <a:gd name="T5" fmla="*/ 14 h 21"/>
                    <a:gd name="T6" fmla="*/ 4 w 15"/>
                    <a:gd name="T7" fmla="*/ 18 h 21"/>
                    <a:gd name="T8" fmla="*/ 8 w 15"/>
                    <a:gd name="T9" fmla="*/ 21 h 21"/>
                    <a:gd name="T10" fmla="*/ 15 w 15"/>
                    <a:gd name="T11" fmla="*/ 21 h 21"/>
                    <a:gd name="T12" fmla="*/ 15 w 15"/>
                    <a:gd name="T13" fmla="*/ 14 h 21"/>
                    <a:gd name="T14" fmla="*/ 8 w 15"/>
                    <a:gd name="T15" fmla="*/ 7 h 21"/>
                    <a:gd name="T16" fmla="*/ 8 w 15"/>
                    <a:gd name="T17" fmla="*/ 3 h 21"/>
                    <a:gd name="T18" fmla="*/ 0 w 15"/>
                    <a:gd name="T19" fmla="*/ 0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21"/>
                    <a:gd name="T32" fmla="*/ 15 w 15"/>
                    <a:gd name="T33" fmla="*/ 21 h 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21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4" y="14"/>
                      </a:lnTo>
                      <a:lnTo>
                        <a:pt x="4" y="18"/>
                      </a:lnTo>
                      <a:lnTo>
                        <a:pt x="8" y="21"/>
                      </a:lnTo>
                      <a:lnTo>
                        <a:pt x="15" y="21"/>
                      </a:lnTo>
                      <a:lnTo>
                        <a:pt x="15" y="14"/>
                      </a:lnTo>
                      <a:lnTo>
                        <a:pt x="8" y="7"/>
                      </a:lnTo>
                      <a:lnTo>
                        <a:pt x="8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4" name="Freeform 135"/>
                <p:cNvSpPr>
                  <a:spLocks/>
                </p:cNvSpPr>
                <p:nvPr/>
              </p:nvSpPr>
              <p:spPr bwMode="auto">
                <a:xfrm>
                  <a:off x="2296" y="2915"/>
                  <a:ext cx="22" cy="10"/>
                </a:xfrm>
                <a:custGeom>
                  <a:avLst/>
                  <a:gdLst>
                    <a:gd name="T0" fmla="*/ 15 w 22"/>
                    <a:gd name="T1" fmla="*/ 3 h 10"/>
                    <a:gd name="T2" fmla="*/ 18 w 22"/>
                    <a:gd name="T3" fmla="*/ 0 h 10"/>
                    <a:gd name="T4" fmla="*/ 15 w 22"/>
                    <a:gd name="T5" fmla="*/ 3 h 10"/>
                    <a:gd name="T6" fmla="*/ 4 w 22"/>
                    <a:gd name="T7" fmla="*/ 3 h 10"/>
                    <a:gd name="T8" fmla="*/ 0 w 22"/>
                    <a:gd name="T9" fmla="*/ 7 h 10"/>
                    <a:gd name="T10" fmla="*/ 8 w 22"/>
                    <a:gd name="T11" fmla="*/ 10 h 10"/>
                    <a:gd name="T12" fmla="*/ 11 w 22"/>
                    <a:gd name="T13" fmla="*/ 10 h 10"/>
                    <a:gd name="T14" fmla="*/ 15 w 22"/>
                    <a:gd name="T15" fmla="*/ 7 h 10"/>
                    <a:gd name="T16" fmla="*/ 22 w 22"/>
                    <a:gd name="T17" fmla="*/ 7 h 10"/>
                    <a:gd name="T18" fmla="*/ 15 w 22"/>
                    <a:gd name="T19" fmla="*/ 3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"/>
                    <a:gd name="T31" fmla="*/ 0 h 10"/>
                    <a:gd name="T32" fmla="*/ 22 w 22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" h="10">
                      <a:moveTo>
                        <a:pt x="15" y="3"/>
                      </a:moveTo>
                      <a:lnTo>
                        <a:pt x="18" y="0"/>
                      </a:lnTo>
                      <a:lnTo>
                        <a:pt x="15" y="3"/>
                      </a:lnTo>
                      <a:lnTo>
                        <a:pt x="4" y="3"/>
                      </a:lnTo>
                      <a:lnTo>
                        <a:pt x="0" y="7"/>
                      </a:lnTo>
                      <a:lnTo>
                        <a:pt x="8" y="10"/>
                      </a:lnTo>
                      <a:lnTo>
                        <a:pt x="11" y="10"/>
                      </a:lnTo>
                      <a:lnTo>
                        <a:pt x="15" y="7"/>
                      </a:lnTo>
                      <a:lnTo>
                        <a:pt x="22" y="7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5" name="Freeform 136"/>
                <p:cNvSpPr>
                  <a:spLocks/>
                </p:cNvSpPr>
                <p:nvPr/>
              </p:nvSpPr>
              <p:spPr bwMode="auto">
                <a:xfrm>
                  <a:off x="2311" y="2878"/>
                  <a:ext cx="47" cy="44"/>
                </a:xfrm>
                <a:custGeom>
                  <a:avLst/>
                  <a:gdLst>
                    <a:gd name="T0" fmla="*/ 39 w 47"/>
                    <a:gd name="T1" fmla="*/ 0 h 44"/>
                    <a:gd name="T2" fmla="*/ 39 w 47"/>
                    <a:gd name="T3" fmla="*/ 15 h 44"/>
                    <a:gd name="T4" fmla="*/ 36 w 47"/>
                    <a:gd name="T5" fmla="*/ 19 h 44"/>
                    <a:gd name="T6" fmla="*/ 29 w 47"/>
                    <a:gd name="T7" fmla="*/ 22 h 44"/>
                    <a:gd name="T8" fmla="*/ 21 w 47"/>
                    <a:gd name="T9" fmla="*/ 26 h 44"/>
                    <a:gd name="T10" fmla="*/ 14 w 47"/>
                    <a:gd name="T11" fmla="*/ 26 h 44"/>
                    <a:gd name="T12" fmla="*/ 0 w 47"/>
                    <a:gd name="T13" fmla="*/ 40 h 44"/>
                    <a:gd name="T14" fmla="*/ 7 w 47"/>
                    <a:gd name="T15" fmla="*/ 44 h 44"/>
                    <a:gd name="T16" fmla="*/ 18 w 47"/>
                    <a:gd name="T17" fmla="*/ 33 h 44"/>
                    <a:gd name="T18" fmla="*/ 25 w 47"/>
                    <a:gd name="T19" fmla="*/ 33 h 44"/>
                    <a:gd name="T20" fmla="*/ 32 w 47"/>
                    <a:gd name="T21" fmla="*/ 29 h 44"/>
                    <a:gd name="T22" fmla="*/ 39 w 47"/>
                    <a:gd name="T23" fmla="*/ 26 h 44"/>
                    <a:gd name="T24" fmla="*/ 43 w 47"/>
                    <a:gd name="T25" fmla="*/ 19 h 44"/>
                    <a:gd name="T26" fmla="*/ 47 w 47"/>
                    <a:gd name="T27" fmla="*/ 11 h 44"/>
                    <a:gd name="T28" fmla="*/ 47 w 47"/>
                    <a:gd name="T29" fmla="*/ 0 h 44"/>
                    <a:gd name="T30" fmla="*/ 47 w 47"/>
                    <a:gd name="T31" fmla="*/ 4 h 44"/>
                    <a:gd name="T32" fmla="*/ 39 w 47"/>
                    <a:gd name="T33" fmla="*/ 0 h 44"/>
                    <a:gd name="T34" fmla="*/ 39 w 47"/>
                    <a:gd name="T35" fmla="*/ 4 h 44"/>
                    <a:gd name="T36" fmla="*/ 39 w 47"/>
                    <a:gd name="T37" fmla="*/ 0 h 4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7"/>
                    <a:gd name="T58" fmla="*/ 0 h 44"/>
                    <a:gd name="T59" fmla="*/ 47 w 47"/>
                    <a:gd name="T60" fmla="*/ 44 h 4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7" h="44">
                      <a:moveTo>
                        <a:pt x="39" y="0"/>
                      </a:moveTo>
                      <a:lnTo>
                        <a:pt x="39" y="15"/>
                      </a:lnTo>
                      <a:lnTo>
                        <a:pt x="36" y="19"/>
                      </a:lnTo>
                      <a:lnTo>
                        <a:pt x="29" y="22"/>
                      </a:lnTo>
                      <a:lnTo>
                        <a:pt x="21" y="26"/>
                      </a:lnTo>
                      <a:lnTo>
                        <a:pt x="14" y="26"/>
                      </a:lnTo>
                      <a:lnTo>
                        <a:pt x="0" y="40"/>
                      </a:lnTo>
                      <a:lnTo>
                        <a:pt x="7" y="44"/>
                      </a:lnTo>
                      <a:lnTo>
                        <a:pt x="18" y="33"/>
                      </a:lnTo>
                      <a:lnTo>
                        <a:pt x="25" y="33"/>
                      </a:lnTo>
                      <a:lnTo>
                        <a:pt x="32" y="29"/>
                      </a:lnTo>
                      <a:lnTo>
                        <a:pt x="39" y="26"/>
                      </a:lnTo>
                      <a:lnTo>
                        <a:pt x="43" y="19"/>
                      </a:lnTo>
                      <a:lnTo>
                        <a:pt x="47" y="11"/>
                      </a:lnTo>
                      <a:lnTo>
                        <a:pt x="47" y="0"/>
                      </a:lnTo>
                      <a:lnTo>
                        <a:pt x="47" y="4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6" name="Freeform 137"/>
                <p:cNvSpPr>
                  <a:spLocks/>
                </p:cNvSpPr>
                <p:nvPr/>
              </p:nvSpPr>
              <p:spPr bwMode="auto">
                <a:xfrm>
                  <a:off x="2350" y="2842"/>
                  <a:ext cx="58" cy="40"/>
                </a:xfrm>
                <a:custGeom>
                  <a:avLst/>
                  <a:gdLst>
                    <a:gd name="T0" fmla="*/ 54 w 58"/>
                    <a:gd name="T1" fmla="*/ 0 h 40"/>
                    <a:gd name="T2" fmla="*/ 44 w 58"/>
                    <a:gd name="T3" fmla="*/ 11 h 40"/>
                    <a:gd name="T4" fmla="*/ 36 w 58"/>
                    <a:gd name="T5" fmla="*/ 15 h 40"/>
                    <a:gd name="T6" fmla="*/ 29 w 58"/>
                    <a:gd name="T7" fmla="*/ 18 h 40"/>
                    <a:gd name="T8" fmla="*/ 22 w 58"/>
                    <a:gd name="T9" fmla="*/ 18 h 40"/>
                    <a:gd name="T10" fmla="*/ 15 w 58"/>
                    <a:gd name="T11" fmla="*/ 22 h 40"/>
                    <a:gd name="T12" fmla="*/ 0 w 58"/>
                    <a:gd name="T13" fmla="*/ 36 h 40"/>
                    <a:gd name="T14" fmla="*/ 8 w 58"/>
                    <a:gd name="T15" fmla="*/ 40 h 40"/>
                    <a:gd name="T16" fmla="*/ 11 w 58"/>
                    <a:gd name="T17" fmla="*/ 33 h 40"/>
                    <a:gd name="T18" fmla="*/ 18 w 58"/>
                    <a:gd name="T19" fmla="*/ 29 h 40"/>
                    <a:gd name="T20" fmla="*/ 22 w 58"/>
                    <a:gd name="T21" fmla="*/ 26 h 40"/>
                    <a:gd name="T22" fmla="*/ 33 w 58"/>
                    <a:gd name="T23" fmla="*/ 22 h 40"/>
                    <a:gd name="T24" fmla="*/ 40 w 58"/>
                    <a:gd name="T25" fmla="*/ 22 h 40"/>
                    <a:gd name="T26" fmla="*/ 47 w 58"/>
                    <a:gd name="T27" fmla="*/ 18 h 40"/>
                    <a:gd name="T28" fmla="*/ 54 w 58"/>
                    <a:gd name="T29" fmla="*/ 15 h 40"/>
                    <a:gd name="T30" fmla="*/ 58 w 58"/>
                    <a:gd name="T31" fmla="*/ 8 h 40"/>
                    <a:gd name="T32" fmla="*/ 54 w 58"/>
                    <a:gd name="T33" fmla="*/ 0 h 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40"/>
                    <a:gd name="T53" fmla="*/ 58 w 58"/>
                    <a:gd name="T54" fmla="*/ 40 h 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40">
                      <a:moveTo>
                        <a:pt x="54" y="0"/>
                      </a:moveTo>
                      <a:lnTo>
                        <a:pt x="44" y="11"/>
                      </a:lnTo>
                      <a:lnTo>
                        <a:pt x="36" y="15"/>
                      </a:lnTo>
                      <a:lnTo>
                        <a:pt x="29" y="18"/>
                      </a:lnTo>
                      <a:lnTo>
                        <a:pt x="22" y="18"/>
                      </a:lnTo>
                      <a:lnTo>
                        <a:pt x="15" y="22"/>
                      </a:lnTo>
                      <a:lnTo>
                        <a:pt x="0" y="36"/>
                      </a:lnTo>
                      <a:lnTo>
                        <a:pt x="8" y="40"/>
                      </a:lnTo>
                      <a:lnTo>
                        <a:pt x="11" y="33"/>
                      </a:lnTo>
                      <a:lnTo>
                        <a:pt x="18" y="29"/>
                      </a:lnTo>
                      <a:lnTo>
                        <a:pt x="22" y="26"/>
                      </a:lnTo>
                      <a:lnTo>
                        <a:pt x="33" y="22"/>
                      </a:lnTo>
                      <a:lnTo>
                        <a:pt x="40" y="22"/>
                      </a:lnTo>
                      <a:lnTo>
                        <a:pt x="47" y="18"/>
                      </a:lnTo>
                      <a:lnTo>
                        <a:pt x="54" y="15"/>
                      </a:lnTo>
                      <a:lnTo>
                        <a:pt x="58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7" name="Freeform 138"/>
                <p:cNvSpPr>
                  <a:spLocks/>
                </p:cNvSpPr>
                <p:nvPr/>
              </p:nvSpPr>
              <p:spPr bwMode="auto">
                <a:xfrm>
                  <a:off x="2404" y="2778"/>
                  <a:ext cx="83" cy="72"/>
                </a:xfrm>
                <a:custGeom>
                  <a:avLst/>
                  <a:gdLst>
                    <a:gd name="T0" fmla="*/ 80 w 83"/>
                    <a:gd name="T1" fmla="*/ 0 h 72"/>
                    <a:gd name="T2" fmla="*/ 76 w 83"/>
                    <a:gd name="T3" fmla="*/ 0 h 72"/>
                    <a:gd name="T4" fmla="*/ 69 w 83"/>
                    <a:gd name="T5" fmla="*/ 10 h 72"/>
                    <a:gd name="T6" fmla="*/ 58 w 83"/>
                    <a:gd name="T7" fmla="*/ 18 h 72"/>
                    <a:gd name="T8" fmla="*/ 51 w 83"/>
                    <a:gd name="T9" fmla="*/ 25 h 72"/>
                    <a:gd name="T10" fmla="*/ 40 w 83"/>
                    <a:gd name="T11" fmla="*/ 32 h 72"/>
                    <a:gd name="T12" fmla="*/ 22 w 83"/>
                    <a:gd name="T13" fmla="*/ 50 h 72"/>
                    <a:gd name="T14" fmla="*/ 11 w 83"/>
                    <a:gd name="T15" fmla="*/ 57 h 72"/>
                    <a:gd name="T16" fmla="*/ 0 w 83"/>
                    <a:gd name="T17" fmla="*/ 64 h 72"/>
                    <a:gd name="T18" fmla="*/ 4 w 83"/>
                    <a:gd name="T19" fmla="*/ 72 h 72"/>
                    <a:gd name="T20" fmla="*/ 15 w 83"/>
                    <a:gd name="T21" fmla="*/ 64 h 72"/>
                    <a:gd name="T22" fmla="*/ 26 w 83"/>
                    <a:gd name="T23" fmla="*/ 54 h 72"/>
                    <a:gd name="T24" fmla="*/ 36 w 83"/>
                    <a:gd name="T25" fmla="*/ 46 h 72"/>
                    <a:gd name="T26" fmla="*/ 44 w 83"/>
                    <a:gd name="T27" fmla="*/ 39 h 72"/>
                    <a:gd name="T28" fmla="*/ 54 w 83"/>
                    <a:gd name="T29" fmla="*/ 32 h 72"/>
                    <a:gd name="T30" fmla="*/ 65 w 83"/>
                    <a:gd name="T31" fmla="*/ 25 h 72"/>
                    <a:gd name="T32" fmla="*/ 73 w 83"/>
                    <a:gd name="T33" fmla="*/ 14 h 72"/>
                    <a:gd name="T34" fmla="*/ 83 w 83"/>
                    <a:gd name="T35" fmla="*/ 3 h 72"/>
                    <a:gd name="T36" fmla="*/ 80 w 83"/>
                    <a:gd name="T37" fmla="*/ 3 h 72"/>
                    <a:gd name="T38" fmla="*/ 80 w 83"/>
                    <a:gd name="T39" fmla="*/ 0 h 72"/>
                    <a:gd name="T40" fmla="*/ 76 w 83"/>
                    <a:gd name="T41" fmla="*/ 0 h 72"/>
                    <a:gd name="T42" fmla="*/ 80 w 83"/>
                    <a:gd name="T43" fmla="*/ 0 h 7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3"/>
                    <a:gd name="T67" fmla="*/ 0 h 72"/>
                    <a:gd name="T68" fmla="*/ 83 w 83"/>
                    <a:gd name="T69" fmla="*/ 72 h 7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3" h="72">
                      <a:moveTo>
                        <a:pt x="80" y="0"/>
                      </a:moveTo>
                      <a:lnTo>
                        <a:pt x="76" y="0"/>
                      </a:lnTo>
                      <a:lnTo>
                        <a:pt x="69" y="10"/>
                      </a:lnTo>
                      <a:lnTo>
                        <a:pt x="58" y="18"/>
                      </a:lnTo>
                      <a:lnTo>
                        <a:pt x="51" y="25"/>
                      </a:lnTo>
                      <a:lnTo>
                        <a:pt x="40" y="32"/>
                      </a:lnTo>
                      <a:lnTo>
                        <a:pt x="22" y="50"/>
                      </a:lnTo>
                      <a:lnTo>
                        <a:pt x="11" y="57"/>
                      </a:lnTo>
                      <a:lnTo>
                        <a:pt x="0" y="64"/>
                      </a:lnTo>
                      <a:lnTo>
                        <a:pt x="4" y="72"/>
                      </a:lnTo>
                      <a:lnTo>
                        <a:pt x="15" y="64"/>
                      </a:lnTo>
                      <a:lnTo>
                        <a:pt x="26" y="54"/>
                      </a:lnTo>
                      <a:lnTo>
                        <a:pt x="36" y="46"/>
                      </a:lnTo>
                      <a:lnTo>
                        <a:pt x="44" y="39"/>
                      </a:lnTo>
                      <a:lnTo>
                        <a:pt x="54" y="32"/>
                      </a:lnTo>
                      <a:lnTo>
                        <a:pt x="65" y="25"/>
                      </a:lnTo>
                      <a:lnTo>
                        <a:pt x="73" y="14"/>
                      </a:lnTo>
                      <a:lnTo>
                        <a:pt x="83" y="3"/>
                      </a:lnTo>
                      <a:lnTo>
                        <a:pt x="80" y="3"/>
                      </a:lnTo>
                      <a:lnTo>
                        <a:pt x="80" y="0"/>
                      </a:lnTo>
                      <a:lnTo>
                        <a:pt x="76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8" name="Freeform 139"/>
                <p:cNvSpPr>
                  <a:spLocks/>
                </p:cNvSpPr>
                <p:nvPr/>
              </p:nvSpPr>
              <p:spPr bwMode="auto">
                <a:xfrm>
                  <a:off x="2484" y="2734"/>
                  <a:ext cx="115" cy="47"/>
                </a:xfrm>
                <a:custGeom>
                  <a:avLst/>
                  <a:gdLst>
                    <a:gd name="T0" fmla="*/ 111 w 115"/>
                    <a:gd name="T1" fmla="*/ 0 h 47"/>
                    <a:gd name="T2" fmla="*/ 104 w 115"/>
                    <a:gd name="T3" fmla="*/ 0 h 47"/>
                    <a:gd name="T4" fmla="*/ 97 w 115"/>
                    <a:gd name="T5" fmla="*/ 4 h 47"/>
                    <a:gd name="T6" fmla="*/ 90 w 115"/>
                    <a:gd name="T7" fmla="*/ 4 h 47"/>
                    <a:gd name="T8" fmla="*/ 83 w 115"/>
                    <a:gd name="T9" fmla="*/ 8 h 47"/>
                    <a:gd name="T10" fmla="*/ 75 w 115"/>
                    <a:gd name="T11" fmla="*/ 11 h 47"/>
                    <a:gd name="T12" fmla="*/ 68 w 115"/>
                    <a:gd name="T13" fmla="*/ 15 h 47"/>
                    <a:gd name="T14" fmla="*/ 61 w 115"/>
                    <a:gd name="T15" fmla="*/ 18 h 47"/>
                    <a:gd name="T16" fmla="*/ 57 w 115"/>
                    <a:gd name="T17" fmla="*/ 22 h 47"/>
                    <a:gd name="T18" fmla="*/ 50 w 115"/>
                    <a:gd name="T19" fmla="*/ 26 h 47"/>
                    <a:gd name="T20" fmla="*/ 43 w 115"/>
                    <a:gd name="T21" fmla="*/ 29 h 47"/>
                    <a:gd name="T22" fmla="*/ 36 w 115"/>
                    <a:gd name="T23" fmla="*/ 33 h 47"/>
                    <a:gd name="T24" fmla="*/ 29 w 115"/>
                    <a:gd name="T25" fmla="*/ 36 h 47"/>
                    <a:gd name="T26" fmla="*/ 21 w 115"/>
                    <a:gd name="T27" fmla="*/ 36 h 47"/>
                    <a:gd name="T28" fmla="*/ 14 w 115"/>
                    <a:gd name="T29" fmla="*/ 40 h 47"/>
                    <a:gd name="T30" fmla="*/ 7 w 115"/>
                    <a:gd name="T31" fmla="*/ 40 h 47"/>
                    <a:gd name="T32" fmla="*/ 0 w 115"/>
                    <a:gd name="T33" fmla="*/ 44 h 47"/>
                    <a:gd name="T34" fmla="*/ 0 w 115"/>
                    <a:gd name="T35" fmla="*/ 47 h 47"/>
                    <a:gd name="T36" fmla="*/ 18 w 115"/>
                    <a:gd name="T37" fmla="*/ 47 h 47"/>
                    <a:gd name="T38" fmla="*/ 25 w 115"/>
                    <a:gd name="T39" fmla="*/ 44 h 47"/>
                    <a:gd name="T40" fmla="*/ 32 w 115"/>
                    <a:gd name="T41" fmla="*/ 44 h 47"/>
                    <a:gd name="T42" fmla="*/ 39 w 115"/>
                    <a:gd name="T43" fmla="*/ 40 h 47"/>
                    <a:gd name="T44" fmla="*/ 47 w 115"/>
                    <a:gd name="T45" fmla="*/ 36 h 47"/>
                    <a:gd name="T46" fmla="*/ 54 w 115"/>
                    <a:gd name="T47" fmla="*/ 33 h 47"/>
                    <a:gd name="T48" fmla="*/ 61 w 115"/>
                    <a:gd name="T49" fmla="*/ 29 h 47"/>
                    <a:gd name="T50" fmla="*/ 65 w 115"/>
                    <a:gd name="T51" fmla="*/ 26 h 47"/>
                    <a:gd name="T52" fmla="*/ 72 w 115"/>
                    <a:gd name="T53" fmla="*/ 22 h 47"/>
                    <a:gd name="T54" fmla="*/ 79 w 115"/>
                    <a:gd name="T55" fmla="*/ 18 h 47"/>
                    <a:gd name="T56" fmla="*/ 86 w 115"/>
                    <a:gd name="T57" fmla="*/ 15 h 47"/>
                    <a:gd name="T58" fmla="*/ 93 w 115"/>
                    <a:gd name="T59" fmla="*/ 11 h 47"/>
                    <a:gd name="T60" fmla="*/ 101 w 115"/>
                    <a:gd name="T61" fmla="*/ 8 h 47"/>
                    <a:gd name="T62" fmla="*/ 115 w 115"/>
                    <a:gd name="T63" fmla="*/ 8 h 47"/>
                    <a:gd name="T64" fmla="*/ 115 w 115"/>
                    <a:gd name="T65" fmla="*/ 4 h 47"/>
                    <a:gd name="T66" fmla="*/ 115 w 115"/>
                    <a:gd name="T67" fmla="*/ 8 h 47"/>
                    <a:gd name="T68" fmla="*/ 115 w 115"/>
                    <a:gd name="T69" fmla="*/ 4 h 47"/>
                    <a:gd name="T70" fmla="*/ 111 w 115"/>
                    <a:gd name="T71" fmla="*/ 0 h 4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5"/>
                    <a:gd name="T109" fmla="*/ 0 h 47"/>
                    <a:gd name="T110" fmla="*/ 115 w 115"/>
                    <a:gd name="T111" fmla="*/ 47 h 4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5" h="47">
                      <a:moveTo>
                        <a:pt x="111" y="0"/>
                      </a:moveTo>
                      <a:lnTo>
                        <a:pt x="104" y="0"/>
                      </a:lnTo>
                      <a:lnTo>
                        <a:pt x="97" y="4"/>
                      </a:lnTo>
                      <a:lnTo>
                        <a:pt x="90" y="4"/>
                      </a:lnTo>
                      <a:lnTo>
                        <a:pt x="83" y="8"/>
                      </a:lnTo>
                      <a:lnTo>
                        <a:pt x="75" y="11"/>
                      </a:lnTo>
                      <a:lnTo>
                        <a:pt x="68" y="15"/>
                      </a:lnTo>
                      <a:lnTo>
                        <a:pt x="61" y="18"/>
                      </a:lnTo>
                      <a:lnTo>
                        <a:pt x="57" y="22"/>
                      </a:lnTo>
                      <a:lnTo>
                        <a:pt x="50" y="26"/>
                      </a:lnTo>
                      <a:lnTo>
                        <a:pt x="43" y="29"/>
                      </a:lnTo>
                      <a:lnTo>
                        <a:pt x="36" y="33"/>
                      </a:lnTo>
                      <a:lnTo>
                        <a:pt x="29" y="36"/>
                      </a:lnTo>
                      <a:lnTo>
                        <a:pt x="21" y="36"/>
                      </a:lnTo>
                      <a:lnTo>
                        <a:pt x="14" y="40"/>
                      </a:lnTo>
                      <a:lnTo>
                        <a:pt x="7" y="40"/>
                      </a:lnTo>
                      <a:lnTo>
                        <a:pt x="0" y="44"/>
                      </a:lnTo>
                      <a:lnTo>
                        <a:pt x="0" y="47"/>
                      </a:lnTo>
                      <a:lnTo>
                        <a:pt x="18" y="47"/>
                      </a:lnTo>
                      <a:lnTo>
                        <a:pt x="25" y="44"/>
                      </a:lnTo>
                      <a:lnTo>
                        <a:pt x="32" y="44"/>
                      </a:lnTo>
                      <a:lnTo>
                        <a:pt x="39" y="40"/>
                      </a:lnTo>
                      <a:lnTo>
                        <a:pt x="47" y="36"/>
                      </a:lnTo>
                      <a:lnTo>
                        <a:pt x="54" y="33"/>
                      </a:lnTo>
                      <a:lnTo>
                        <a:pt x="61" y="29"/>
                      </a:lnTo>
                      <a:lnTo>
                        <a:pt x="65" y="26"/>
                      </a:lnTo>
                      <a:lnTo>
                        <a:pt x="72" y="22"/>
                      </a:lnTo>
                      <a:lnTo>
                        <a:pt x="79" y="18"/>
                      </a:lnTo>
                      <a:lnTo>
                        <a:pt x="86" y="15"/>
                      </a:lnTo>
                      <a:lnTo>
                        <a:pt x="93" y="11"/>
                      </a:lnTo>
                      <a:lnTo>
                        <a:pt x="101" y="8"/>
                      </a:lnTo>
                      <a:lnTo>
                        <a:pt x="115" y="8"/>
                      </a:lnTo>
                      <a:lnTo>
                        <a:pt x="115" y="4"/>
                      </a:lnTo>
                      <a:lnTo>
                        <a:pt x="115" y="8"/>
                      </a:lnTo>
                      <a:lnTo>
                        <a:pt x="115" y="4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9" name="Freeform 140"/>
                <p:cNvSpPr>
                  <a:spLocks/>
                </p:cNvSpPr>
                <p:nvPr/>
              </p:nvSpPr>
              <p:spPr bwMode="auto">
                <a:xfrm>
                  <a:off x="2595" y="2651"/>
                  <a:ext cx="62" cy="87"/>
                </a:xfrm>
                <a:custGeom>
                  <a:avLst/>
                  <a:gdLst>
                    <a:gd name="T0" fmla="*/ 58 w 62"/>
                    <a:gd name="T1" fmla="*/ 4 h 87"/>
                    <a:gd name="T2" fmla="*/ 58 w 62"/>
                    <a:gd name="T3" fmla="*/ 0 h 87"/>
                    <a:gd name="T4" fmla="*/ 51 w 62"/>
                    <a:gd name="T5" fmla="*/ 11 h 87"/>
                    <a:gd name="T6" fmla="*/ 44 w 62"/>
                    <a:gd name="T7" fmla="*/ 22 h 87"/>
                    <a:gd name="T8" fmla="*/ 36 w 62"/>
                    <a:gd name="T9" fmla="*/ 33 h 87"/>
                    <a:gd name="T10" fmla="*/ 29 w 62"/>
                    <a:gd name="T11" fmla="*/ 44 h 87"/>
                    <a:gd name="T12" fmla="*/ 22 w 62"/>
                    <a:gd name="T13" fmla="*/ 54 h 87"/>
                    <a:gd name="T14" fmla="*/ 15 w 62"/>
                    <a:gd name="T15" fmla="*/ 65 h 87"/>
                    <a:gd name="T16" fmla="*/ 8 w 62"/>
                    <a:gd name="T17" fmla="*/ 72 h 87"/>
                    <a:gd name="T18" fmla="*/ 0 w 62"/>
                    <a:gd name="T19" fmla="*/ 83 h 87"/>
                    <a:gd name="T20" fmla="*/ 4 w 62"/>
                    <a:gd name="T21" fmla="*/ 87 h 87"/>
                    <a:gd name="T22" fmla="*/ 15 w 62"/>
                    <a:gd name="T23" fmla="*/ 80 h 87"/>
                    <a:gd name="T24" fmla="*/ 22 w 62"/>
                    <a:gd name="T25" fmla="*/ 69 h 87"/>
                    <a:gd name="T26" fmla="*/ 29 w 62"/>
                    <a:gd name="T27" fmla="*/ 58 h 87"/>
                    <a:gd name="T28" fmla="*/ 36 w 62"/>
                    <a:gd name="T29" fmla="*/ 47 h 87"/>
                    <a:gd name="T30" fmla="*/ 44 w 62"/>
                    <a:gd name="T31" fmla="*/ 36 h 87"/>
                    <a:gd name="T32" fmla="*/ 47 w 62"/>
                    <a:gd name="T33" fmla="*/ 26 h 87"/>
                    <a:gd name="T34" fmla="*/ 54 w 62"/>
                    <a:gd name="T35" fmla="*/ 15 h 87"/>
                    <a:gd name="T36" fmla="*/ 62 w 62"/>
                    <a:gd name="T37" fmla="*/ 8 h 87"/>
                    <a:gd name="T38" fmla="*/ 58 w 62"/>
                    <a:gd name="T39" fmla="*/ 4 h 8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2"/>
                    <a:gd name="T61" fmla="*/ 0 h 87"/>
                    <a:gd name="T62" fmla="*/ 62 w 62"/>
                    <a:gd name="T63" fmla="*/ 87 h 8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2" h="87">
                      <a:moveTo>
                        <a:pt x="58" y="4"/>
                      </a:moveTo>
                      <a:lnTo>
                        <a:pt x="58" y="0"/>
                      </a:lnTo>
                      <a:lnTo>
                        <a:pt x="51" y="11"/>
                      </a:lnTo>
                      <a:lnTo>
                        <a:pt x="44" y="22"/>
                      </a:lnTo>
                      <a:lnTo>
                        <a:pt x="36" y="33"/>
                      </a:lnTo>
                      <a:lnTo>
                        <a:pt x="29" y="44"/>
                      </a:lnTo>
                      <a:lnTo>
                        <a:pt x="22" y="54"/>
                      </a:lnTo>
                      <a:lnTo>
                        <a:pt x="15" y="65"/>
                      </a:lnTo>
                      <a:lnTo>
                        <a:pt x="8" y="72"/>
                      </a:lnTo>
                      <a:lnTo>
                        <a:pt x="0" y="83"/>
                      </a:lnTo>
                      <a:lnTo>
                        <a:pt x="4" y="87"/>
                      </a:lnTo>
                      <a:lnTo>
                        <a:pt x="15" y="80"/>
                      </a:lnTo>
                      <a:lnTo>
                        <a:pt x="22" y="69"/>
                      </a:lnTo>
                      <a:lnTo>
                        <a:pt x="29" y="58"/>
                      </a:lnTo>
                      <a:lnTo>
                        <a:pt x="36" y="47"/>
                      </a:lnTo>
                      <a:lnTo>
                        <a:pt x="44" y="36"/>
                      </a:lnTo>
                      <a:lnTo>
                        <a:pt x="47" y="26"/>
                      </a:lnTo>
                      <a:lnTo>
                        <a:pt x="54" y="15"/>
                      </a:lnTo>
                      <a:lnTo>
                        <a:pt x="62" y="8"/>
                      </a:lnTo>
                      <a:lnTo>
                        <a:pt x="58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30" name="Freeform 141"/>
                <p:cNvSpPr>
                  <a:spLocks/>
                </p:cNvSpPr>
                <p:nvPr/>
              </p:nvSpPr>
              <p:spPr bwMode="auto">
                <a:xfrm>
                  <a:off x="2653" y="2597"/>
                  <a:ext cx="65" cy="62"/>
                </a:xfrm>
                <a:custGeom>
                  <a:avLst/>
                  <a:gdLst>
                    <a:gd name="T0" fmla="*/ 61 w 65"/>
                    <a:gd name="T1" fmla="*/ 0 h 62"/>
                    <a:gd name="T2" fmla="*/ 58 w 65"/>
                    <a:gd name="T3" fmla="*/ 4 h 62"/>
                    <a:gd name="T4" fmla="*/ 54 w 65"/>
                    <a:gd name="T5" fmla="*/ 11 h 62"/>
                    <a:gd name="T6" fmla="*/ 51 w 65"/>
                    <a:gd name="T7" fmla="*/ 18 h 62"/>
                    <a:gd name="T8" fmla="*/ 40 w 65"/>
                    <a:gd name="T9" fmla="*/ 26 h 62"/>
                    <a:gd name="T10" fmla="*/ 33 w 65"/>
                    <a:gd name="T11" fmla="*/ 29 h 62"/>
                    <a:gd name="T12" fmla="*/ 25 w 65"/>
                    <a:gd name="T13" fmla="*/ 33 h 62"/>
                    <a:gd name="T14" fmla="*/ 15 w 65"/>
                    <a:gd name="T15" fmla="*/ 40 h 62"/>
                    <a:gd name="T16" fmla="*/ 7 w 65"/>
                    <a:gd name="T17" fmla="*/ 47 h 62"/>
                    <a:gd name="T18" fmla="*/ 0 w 65"/>
                    <a:gd name="T19" fmla="*/ 58 h 62"/>
                    <a:gd name="T20" fmla="*/ 4 w 65"/>
                    <a:gd name="T21" fmla="*/ 62 h 62"/>
                    <a:gd name="T22" fmla="*/ 11 w 65"/>
                    <a:gd name="T23" fmla="*/ 51 h 62"/>
                    <a:gd name="T24" fmla="*/ 18 w 65"/>
                    <a:gd name="T25" fmla="*/ 47 h 62"/>
                    <a:gd name="T26" fmla="*/ 29 w 65"/>
                    <a:gd name="T27" fmla="*/ 40 h 62"/>
                    <a:gd name="T28" fmla="*/ 36 w 65"/>
                    <a:gd name="T29" fmla="*/ 36 h 62"/>
                    <a:gd name="T30" fmla="*/ 43 w 65"/>
                    <a:gd name="T31" fmla="*/ 29 h 62"/>
                    <a:gd name="T32" fmla="*/ 54 w 65"/>
                    <a:gd name="T33" fmla="*/ 22 h 62"/>
                    <a:gd name="T34" fmla="*/ 61 w 65"/>
                    <a:gd name="T35" fmla="*/ 15 h 62"/>
                    <a:gd name="T36" fmla="*/ 65 w 65"/>
                    <a:gd name="T37" fmla="*/ 4 h 62"/>
                    <a:gd name="T38" fmla="*/ 61 w 65"/>
                    <a:gd name="T39" fmla="*/ 8 h 62"/>
                    <a:gd name="T40" fmla="*/ 61 w 65"/>
                    <a:gd name="T41" fmla="*/ 0 h 62"/>
                    <a:gd name="T42" fmla="*/ 58 w 65"/>
                    <a:gd name="T43" fmla="*/ 0 h 62"/>
                    <a:gd name="T44" fmla="*/ 58 w 65"/>
                    <a:gd name="T45" fmla="*/ 4 h 62"/>
                    <a:gd name="T46" fmla="*/ 61 w 65"/>
                    <a:gd name="T47" fmla="*/ 0 h 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5"/>
                    <a:gd name="T73" fmla="*/ 0 h 62"/>
                    <a:gd name="T74" fmla="*/ 65 w 65"/>
                    <a:gd name="T75" fmla="*/ 62 h 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5" h="62">
                      <a:moveTo>
                        <a:pt x="61" y="0"/>
                      </a:moveTo>
                      <a:lnTo>
                        <a:pt x="58" y="4"/>
                      </a:lnTo>
                      <a:lnTo>
                        <a:pt x="54" y="11"/>
                      </a:lnTo>
                      <a:lnTo>
                        <a:pt x="51" y="18"/>
                      </a:lnTo>
                      <a:lnTo>
                        <a:pt x="40" y="26"/>
                      </a:lnTo>
                      <a:lnTo>
                        <a:pt x="33" y="29"/>
                      </a:lnTo>
                      <a:lnTo>
                        <a:pt x="25" y="33"/>
                      </a:lnTo>
                      <a:lnTo>
                        <a:pt x="15" y="40"/>
                      </a:lnTo>
                      <a:lnTo>
                        <a:pt x="7" y="47"/>
                      </a:lnTo>
                      <a:lnTo>
                        <a:pt x="0" y="58"/>
                      </a:lnTo>
                      <a:lnTo>
                        <a:pt x="4" y="62"/>
                      </a:lnTo>
                      <a:lnTo>
                        <a:pt x="11" y="51"/>
                      </a:lnTo>
                      <a:lnTo>
                        <a:pt x="18" y="47"/>
                      </a:lnTo>
                      <a:lnTo>
                        <a:pt x="29" y="40"/>
                      </a:lnTo>
                      <a:lnTo>
                        <a:pt x="36" y="36"/>
                      </a:lnTo>
                      <a:lnTo>
                        <a:pt x="43" y="29"/>
                      </a:lnTo>
                      <a:lnTo>
                        <a:pt x="54" y="22"/>
                      </a:lnTo>
                      <a:lnTo>
                        <a:pt x="61" y="15"/>
                      </a:lnTo>
                      <a:lnTo>
                        <a:pt x="65" y="4"/>
                      </a:lnTo>
                      <a:lnTo>
                        <a:pt x="61" y="8"/>
                      </a:lnTo>
                      <a:lnTo>
                        <a:pt x="61" y="0"/>
                      </a:lnTo>
                      <a:lnTo>
                        <a:pt x="58" y="0"/>
                      </a:lnTo>
                      <a:lnTo>
                        <a:pt x="58" y="4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31" name="Freeform 142"/>
                <p:cNvSpPr>
                  <a:spLocks/>
                </p:cNvSpPr>
                <p:nvPr/>
              </p:nvSpPr>
              <p:spPr bwMode="auto">
                <a:xfrm>
                  <a:off x="2714" y="2547"/>
                  <a:ext cx="36" cy="58"/>
                </a:xfrm>
                <a:custGeom>
                  <a:avLst/>
                  <a:gdLst>
                    <a:gd name="T0" fmla="*/ 29 w 36"/>
                    <a:gd name="T1" fmla="*/ 0 h 58"/>
                    <a:gd name="T2" fmla="*/ 26 w 36"/>
                    <a:gd name="T3" fmla="*/ 11 h 58"/>
                    <a:gd name="T4" fmla="*/ 26 w 36"/>
                    <a:gd name="T5" fmla="*/ 18 h 58"/>
                    <a:gd name="T6" fmla="*/ 22 w 36"/>
                    <a:gd name="T7" fmla="*/ 25 h 58"/>
                    <a:gd name="T8" fmla="*/ 22 w 36"/>
                    <a:gd name="T9" fmla="*/ 32 h 58"/>
                    <a:gd name="T10" fmla="*/ 18 w 36"/>
                    <a:gd name="T11" fmla="*/ 39 h 58"/>
                    <a:gd name="T12" fmla="*/ 15 w 36"/>
                    <a:gd name="T13" fmla="*/ 43 h 58"/>
                    <a:gd name="T14" fmla="*/ 8 w 36"/>
                    <a:gd name="T15" fmla="*/ 47 h 58"/>
                    <a:gd name="T16" fmla="*/ 0 w 36"/>
                    <a:gd name="T17" fmla="*/ 50 h 58"/>
                    <a:gd name="T18" fmla="*/ 0 w 36"/>
                    <a:gd name="T19" fmla="*/ 58 h 58"/>
                    <a:gd name="T20" fmla="*/ 11 w 36"/>
                    <a:gd name="T21" fmla="*/ 54 h 58"/>
                    <a:gd name="T22" fmla="*/ 18 w 36"/>
                    <a:gd name="T23" fmla="*/ 50 h 58"/>
                    <a:gd name="T24" fmla="*/ 22 w 36"/>
                    <a:gd name="T25" fmla="*/ 43 h 58"/>
                    <a:gd name="T26" fmla="*/ 29 w 36"/>
                    <a:gd name="T27" fmla="*/ 36 h 58"/>
                    <a:gd name="T28" fmla="*/ 29 w 36"/>
                    <a:gd name="T29" fmla="*/ 25 h 58"/>
                    <a:gd name="T30" fmla="*/ 33 w 36"/>
                    <a:gd name="T31" fmla="*/ 18 h 58"/>
                    <a:gd name="T32" fmla="*/ 33 w 36"/>
                    <a:gd name="T33" fmla="*/ 11 h 58"/>
                    <a:gd name="T34" fmla="*/ 36 w 36"/>
                    <a:gd name="T35" fmla="*/ 3 h 58"/>
                    <a:gd name="T36" fmla="*/ 33 w 36"/>
                    <a:gd name="T37" fmla="*/ 3 h 58"/>
                    <a:gd name="T38" fmla="*/ 29 w 36"/>
                    <a:gd name="T39" fmla="*/ 0 h 5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6"/>
                    <a:gd name="T61" fmla="*/ 0 h 58"/>
                    <a:gd name="T62" fmla="*/ 36 w 36"/>
                    <a:gd name="T63" fmla="*/ 58 h 5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6" h="58">
                      <a:moveTo>
                        <a:pt x="29" y="0"/>
                      </a:moveTo>
                      <a:lnTo>
                        <a:pt x="26" y="11"/>
                      </a:lnTo>
                      <a:lnTo>
                        <a:pt x="26" y="18"/>
                      </a:lnTo>
                      <a:lnTo>
                        <a:pt x="22" y="25"/>
                      </a:lnTo>
                      <a:lnTo>
                        <a:pt x="22" y="32"/>
                      </a:lnTo>
                      <a:lnTo>
                        <a:pt x="18" y="39"/>
                      </a:lnTo>
                      <a:lnTo>
                        <a:pt x="15" y="43"/>
                      </a:lnTo>
                      <a:lnTo>
                        <a:pt x="8" y="47"/>
                      </a:lnTo>
                      <a:lnTo>
                        <a:pt x="0" y="50"/>
                      </a:lnTo>
                      <a:lnTo>
                        <a:pt x="0" y="58"/>
                      </a:lnTo>
                      <a:lnTo>
                        <a:pt x="11" y="54"/>
                      </a:lnTo>
                      <a:lnTo>
                        <a:pt x="18" y="50"/>
                      </a:lnTo>
                      <a:lnTo>
                        <a:pt x="22" y="43"/>
                      </a:lnTo>
                      <a:lnTo>
                        <a:pt x="29" y="36"/>
                      </a:lnTo>
                      <a:lnTo>
                        <a:pt x="29" y="25"/>
                      </a:lnTo>
                      <a:lnTo>
                        <a:pt x="33" y="18"/>
                      </a:lnTo>
                      <a:lnTo>
                        <a:pt x="33" y="11"/>
                      </a:lnTo>
                      <a:lnTo>
                        <a:pt x="36" y="3"/>
                      </a:lnTo>
                      <a:lnTo>
                        <a:pt x="33" y="3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32" name="Freeform 143"/>
                <p:cNvSpPr>
                  <a:spLocks/>
                </p:cNvSpPr>
                <p:nvPr/>
              </p:nvSpPr>
              <p:spPr bwMode="auto">
                <a:xfrm>
                  <a:off x="2743" y="2493"/>
                  <a:ext cx="61" cy="57"/>
                </a:xfrm>
                <a:custGeom>
                  <a:avLst/>
                  <a:gdLst>
                    <a:gd name="T0" fmla="*/ 54 w 61"/>
                    <a:gd name="T1" fmla="*/ 3 h 57"/>
                    <a:gd name="T2" fmla="*/ 58 w 61"/>
                    <a:gd name="T3" fmla="*/ 0 h 57"/>
                    <a:gd name="T4" fmla="*/ 47 w 61"/>
                    <a:gd name="T5" fmla="*/ 3 h 57"/>
                    <a:gd name="T6" fmla="*/ 25 w 61"/>
                    <a:gd name="T7" fmla="*/ 25 h 57"/>
                    <a:gd name="T8" fmla="*/ 22 w 61"/>
                    <a:gd name="T9" fmla="*/ 32 h 57"/>
                    <a:gd name="T10" fmla="*/ 0 w 61"/>
                    <a:gd name="T11" fmla="*/ 54 h 57"/>
                    <a:gd name="T12" fmla="*/ 4 w 61"/>
                    <a:gd name="T13" fmla="*/ 57 h 57"/>
                    <a:gd name="T14" fmla="*/ 11 w 61"/>
                    <a:gd name="T15" fmla="*/ 54 h 57"/>
                    <a:gd name="T16" fmla="*/ 22 w 61"/>
                    <a:gd name="T17" fmla="*/ 47 h 57"/>
                    <a:gd name="T18" fmla="*/ 25 w 61"/>
                    <a:gd name="T19" fmla="*/ 39 h 57"/>
                    <a:gd name="T20" fmla="*/ 33 w 61"/>
                    <a:gd name="T21" fmla="*/ 29 h 57"/>
                    <a:gd name="T22" fmla="*/ 36 w 61"/>
                    <a:gd name="T23" fmla="*/ 21 h 57"/>
                    <a:gd name="T24" fmla="*/ 43 w 61"/>
                    <a:gd name="T25" fmla="*/ 18 h 57"/>
                    <a:gd name="T26" fmla="*/ 51 w 61"/>
                    <a:gd name="T27" fmla="*/ 11 h 57"/>
                    <a:gd name="T28" fmla="*/ 58 w 61"/>
                    <a:gd name="T29" fmla="*/ 7 h 57"/>
                    <a:gd name="T30" fmla="*/ 61 w 61"/>
                    <a:gd name="T31" fmla="*/ 7 h 57"/>
                    <a:gd name="T32" fmla="*/ 58 w 61"/>
                    <a:gd name="T33" fmla="*/ 7 h 57"/>
                    <a:gd name="T34" fmla="*/ 61 w 61"/>
                    <a:gd name="T35" fmla="*/ 7 h 57"/>
                    <a:gd name="T36" fmla="*/ 54 w 61"/>
                    <a:gd name="T37" fmla="*/ 3 h 5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1"/>
                    <a:gd name="T58" fmla="*/ 0 h 57"/>
                    <a:gd name="T59" fmla="*/ 61 w 61"/>
                    <a:gd name="T60" fmla="*/ 57 h 5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1" h="57">
                      <a:moveTo>
                        <a:pt x="54" y="3"/>
                      </a:moveTo>
                      <a:lnTo>
                        <a:pt x="58" y="0"/>
                      </a:lnTo>
                      <a:lnTo>
                        <a:pt x="47" y="3"/>
                      </a:lnTo>
                      <a:lnTo>
                        <a:pt x="25" y="25"/>
                      </a:lnTo>
                      <a:lnTo>
                        <a:pt x="22" y="32"/>
                      </a:lnTo>
                      <a:lnTo>
                        <a:pt x="0" y="54"/>
                      </a:lnTo>
                      <a:lnTo>
                        <a:pt x="4" y="57"/>
                      </a:lnTo>
                      <a:lnTo>
                        <a:pt x="11" y="54"/>
                      </a:lnTo>
                      <a:lnTo>
                        <a:pt x="22" y="47"/>
                      </a:lnTo>
                      <a:lnTo>
                        <a:pt x="25" y="39"/>
                      </a:lnTo>
                      <a:lnTo>
                        <a:pt x="33" y="29"/>
                      </a:lnTo>
                      <a:lnTo>
                        <a:pt x="36" y="21"/>
                      </a:lnTo>
                      <a:lnTo>
                        <a:pt x="43" y="18"/>
                      </a:lnTo>
                      <a:lnTo>
                        <a:pt x="51" y="11"/>
                      </a:lnTo>
                      <a:lnTo>
                        <a:pt x="58" y="7"/>
                      </a:lnTo>
                      <a:lnTo>
                        <a:pt x="61" y="7"/>
                      </a:lnTo>
                      <a:lnTo>
                        <a:pt x="58" y="7"/>
                      </a:lnTo>
                      <a:lnTo>
                        <a:pt x="61" y="7"/>
                      </a:lnTo>
                      <a:lnTo>
                        <a:pt x="54" y="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33" name="Freeform 144"/>
                <p:cNvSpPr>
                  <a:spLocks/>
                </p:cNvSpPr>
                <p:nvPr/>
              </p:nvSpPr>
              <p:spPr bwMode="auto">
                <a:xfrm>
                  <a:off x="2797" y="2464"/>
                  <a:ext cx="33" cy="36"/>
                </a:xfrm>
                <a:custGeom>
                  <a:avLst/>
                  <a:gdLst>
                    <a:gd name="T0" fmla="*/ 25 w 33"/>
                    <a:gd name="T1" fmla="*/ 0 h 36"/>
                    <a:gd name="T2" fmla="*/ 25 w 33"/>
                    <a:gd name="T3" fmla="*/ 7 h 36"/>
                    <a:gd name="T4" fmla="*/ 11 w 33"/>
                    <a:gd name="T5" fmla="*/ 22 h 36"/>
                    <a:gd name="T6" fmla="*/ 7 w 33"/>
                    <a:gd name="T7" fmla="*/ 22 h 36"/>
                    <a:gd name="T8" fmla="*/ 4 w 33"/>
                    <a:gd name="T9" fmla="*/ 29 h 36"/>
                    <a:gd name="T10" fmla="*/ 0 w 33"/>
                    <a:gd name="T11" fmla="*/ 32 h 36"/>
                    <a:gd name="T12" fmla="*/ 7 w 33"/>
                    <a:gd name="T13" fmla="*/ 36 h 36"/>
                    <a:gd name="T14" fmla="*/ 7 w 33"/>
                    <a:gd name="T15" fmla="*/ 32 h 36"/>
                    <a:gd name="T16" fmla="*/ 18 w 33"/>
                    <a:gd name="T17" fmla="*/ 22 h 36"/>
                    <a:gd name="T18" fmla="*/ 25 w 33"/>
                    <a:gd name="T19" fmla="*/ 22 h 36"/>
                    <a:gd name="T20" fmla="*/ 29 w 33"/>
                    <a:gd name="T21" fmla="*/ 18 h 36"/>
                    <a:gd name="T22" fmla="*/ 29 w 33"/>
                    <a:gd name="T23" fmla="*/ 11 h 36"/>
                    <a:gd name="T24" fmla="*/ 33 w 33"/>
                    <a:gd name="T25" fmla="*/ 4 h 36"/>
                    <a:gd name="T26" fmla="*/ 29 w 33"/>
                    <a:gd name="T27" fmla="*/ 7 h 36"/>
                    <a:gd name="T28" fmla="*/ 25 w 33"/>
                    <a:gd name="T29" fmla="*/ 0 h 36"/>
                    <a:gd name="T30" fmla="*/ 25 w 33"/>
                    <a:gd name="T31" fmla="*/ 4 h 36"/>
                    <a:gd name="T32" fmla="*/ 25 w 33"/>
                    <a:gd name="T33" fmla="*/ 0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36"/>
                    <a:gd name="T53" fmla="*/ 33 w 33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36">
                      <a:moveTo>
                        <a:pt x="25" y="0"/>
                      </a:moveTo>
                      <a:lnTo>
                        <a:pt x="25" y="7"/>
                      </a:lnTo>
                      <a:lnTo>
                        <a:pt x="11" y="22"/>
                      </a:lnTo>
                      <a:lnTo>
                        <a:pt x="7" y="22"/>
                      </a:lnTo>
                      <a:lnTo>
                        <a:pt x="4" y="29"/>
                      </a:lnTo>
                      <a:lnTo>
                        <a:pt x="0" y="32"/>
                      </a:lnTo>
                      <a:lnTo>
                        <a:pt x="7" y="36"/>
                      </a:lnTo>
                      <a:lnTo>
                        <a:pt x="7" y="32"/>
                      </a:lnTo>
                      <a:lnTo>
                        <a:pt x="18" y="22"/>
                      </a:lnTo>
                      <a:lnTo>
                        <a:pt x="25" y="22"/>
                      </a:lnTo>
                      <a:lnTo>
                        <a:pt x="29" y="18"/>
                      </a:lnTo>
                      <a:lnTo>
                        <a:pt x="29" y="11"/>
                      </a:lnTo>
                      <a:lnTo>
                        <a:pt x="33" y="4"/>
                      </a:lnTo>
                      <a:lnTo>
                        <a:pt x="29" y="7"/>
                      </a:lnTo>
                      <a:lnTo>
                        <a:pt x="25" y="0"/>
                      </a:lnTo>
                      <a:lnTo>
                        <a:pt x="25" y="4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34" name="Freeform 145"/>
                <p:cNvSpPr>
                  <a:spLocks/>
                </p:cNvSpPr>
                <p:nvPr/>
              </p:nvSpPr>
              <p:spPr bwMode="auto">
                <a:xfrm>
                  <a:off x="2822" y="2431"/>
                  <a:ext cx="51" cy="40"/>
                </a:xfrm>
                <a:custGeom>
                  <a:avLst/>
                  <a:gdLst>
                    <a:gd name="T0" fmla="*/ 51 w 51"/>
                    <a:gd name="T1" fmla="*/ 0 h 40"/>
                    <a:gd name="T2" fmla="*/ 47 w 51"/>
                    <a:gd name="T3" fmla="*/ 0 h 40"/>
                    <a:gd name="T4" fmla="*/ 40 w 51"/>
                    <a:gd name="T5" fmla="*/ 4 h 40"/>
                    <a:gd name="T6" fmla="*/ 37 w 51"/>
                    <a:gd name="T7" fmla="*/ 11 h 40"/>
                    <a:gd name="T8" fmla="*/ 29 w 51"/>
                    <a:gd name="T9" fmla="*/ 15 h 40"/>
                    <a:gd name="T10" fmla="*/ 22 w 51"/>
                    <a:gd name="T11" fmla="*/ 19 h 40"/>
                    <a:gd name="T12" fmla="*/ 19 w 51"/>
                    <a:gd name="T13" fmla="*/ 22 h 40"/>
                    <a:gd name="T14" fmla="*/ 11 w 51"/>
                    <a:gd name="T15" fmla="*/ 26 h 40"/>
                    <a:gd name="T16" fmla="*/ 8 w 51"/>
                    <a:gd name="T17" fmla="*/ 29 h 40"/>
                    <a:gd name="T18" fmla="*/ 0 w 51"/>
                    <a:gd name="T19" fmla="*/ 33 h 40"/>
                    <a:gd name="T20" fmla="*/ 4 w 51"/>
                    <a:gd name="T21" fmla="*/ 40 h 40"/>
                    <a:gd name="T22" fmla="*/ 11 w 51"/>
                    <a:gd name="T23" fmla="*/ 37 h 40"/>
                    <a:gd name="T24" fmla="*/ 15 w 51"/>
                    <a:gd name="T25" fmla="*/ 33 h 40"/>
                    <a:gd name="T26" fmla="*/ 22 w 51"/>
                    <a:gd name="T27" fmla="*/ 29 h 40"/>
                    <a:gd name="T28" fmla="*/ 26 w 51"/>
                    <a:gd name="T29" fmla="*/ 22 h 40"/>
                    <a:gd name="T30" fmla="*/ 33 w 51"/>
                    <a:gd name="T31" fmla="*/ 19 h 40"/>
                    <a:gd name="T32" fmla="*/ 40 w 51"/>
                    <a:gd name="T33" fmla="*/ 15 h 40"/>
                    <a:gd name="T34" fmla="*/ 44 w 51"/>
                    <a:gd name="T35" fmla="*/ 11 h 40"/>
                    <a:gd name="T36" fmla="*/ 51 w 51"/>
                    <a:gd name="T37" fmla="*/ 8 h 40"/>
                    <a:gd name="T38" fmla="*/ 47 w 51"/>
                    <a:gd name="T39" fmla="*/ 8 h 40"/>
                    <a:gd name="T40" fmla="*/ 51 w 51"/>
                    <a:gd name="T41" fmla="*/ 0 h 40"/>
                    <a:gd name="T42" fmla="*/ 47 w 51"/>
                    <a:gd name="T43" fmla="*/ 0 h 40"/>
                    <a:gd name="T44" fmla="*/ 51 w 51"/>
                    <a:gd name="T45" fmla="*/ 0 h 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1"/>
                    <a:gd name="T70" fmla="*/ 0 h 40"/>
                    <a:gd name="T71" fmla="*/ 51 w 51"/>
                    <a:gd name="T72" fmla="*/ 40 h 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1" h="40">
                      <a:moveTo>
                        <a:pt x="51" y="0"/>
                      </a:moveTo>
                      <a:lnTo>
                        <a:pt x="47" y="0"/>
                      </a:lnTo>
                      <a:lnTo>
                        <a:pt x="40" y="4"/>
                      </a:lnTo>
                      <a:lnTo>
                        <a:pt x="37" y="11"/>
                      </a:lnTo>
                      <a:lnTo>
                        <a:pt x="29" y="15"/>
                      </a:lnTo>
                      <a:lnTo>
                        <a:pt x="22" y="19"/>
                      </a:lnTo>
                      <a:lnTo>
                        <a:pt x="19" y="22"/>
                      </a:lnTo>
                      <a:lnTo>
                        <a:pt x="11" y="26"/>
                      </a:lnTo>
                      <a:lnTo>
                        <a:pt x="8" y="29"/>
                      </a:lnTo>
                      <a:lnTo>
                        <a:pt x="0" y="33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5" y="33"/>
                      </a:lnTo>
                      <a:lnTo>
                        <a:pt x="22" y="29"/>
                      </a:lnTo>
                      <a:lnTo>
                        <a:pt x="26" y="22"/>
                      </a:lnTo>
                      <a:lnTo>
                        <a:pt x="33" y="19"/>
                      </a:lnTo>
                      <a:lnTo>
                        <a:pt x="40" y="15"/>
                      </a:lnTo>
                      <a:lnTo>
                        <a:pt x="44" y="11"/>
                      </a:lnTo>
                      <a:lnTo>
                        <a:pt x="51" y="8"/>
                      </a:lnTo>
                      <a:lnTo>
                        <a:pt x="47" y="8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35" name="Freeform 146"/>
                <p:cNvSpPr>
                  <a:spLocks/>
                </p:cNvSpPr>
                <p:nvPr/>
              </p:nvSpPr>
              <p:spPr bwMode="auto">
                <a:xfrm>
                  <a:off x="2869" y="2431"/>
                  <a:ext cx="22" cy="11"/>
                </a:xfrm>
                <a:custGeom>
                  <a:avLst/>
                  <a:gdLst>
                    <a:gd name="T0" fmla="*/ 18 w 22"/>
                    <a:gd name="T1" fmla="*/ 4 h 11"/>
                    <a:gd name="T2" fmla="*/ 11 w 22"/>
                    <a:gd name="T3" fmla="*/ 4 h 11"/>
                    <a:gd name="T4" fmla="*/ 8 w 22"/>
                    <a:gd name="T5" fmla="*/ 0 h 11"/>
                    <a:gd name="T6" fmla="*/ 4 w 22"/>
                    <a:gd name="T7" fmla="*/ 0 h 11"/>
                    <a:gd name="T8" fmla="*/ 0 w 22"/>
                    <a:gd name="T9" fmla="*/ 8 h 11"/>
                    <a:gd name="T10" fmla="*/ 4 w 22"/>
                    <a:gd name="T11" fmla="*/ 8 h 11"/>
                    <a:gd name="T12" fmla="*/ 8 w 22"/>
                    <a:gd name="T13" fmla="*/ 11 h 11"/>
                    <a:gd name="T14" fmla="*/ 18 w 22"/>
                    <a:gd name="T15" fmla="*/ 11 h 11"/>
                    <a:gd name="T16" fmla="*/ 22 w 22"/>
                    <a:gd name="T17" fmla="*/ 8 h 11"/>
                    <a:gd name="T18" fmla="*/ 18 w 22"/>
                    <a:gd name="T19" fmla="*/ 4 h 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"/>
                    <a:gd name="T31" fmla="*/ 0 h 11"/>
                    <a:gd name="T32" fmla="*/ 22 w 22"/>
                    <a:gd name="T33" fmla="*/ 11 h 1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" h="11">
                      <a:moveTo>
                        <a:pt x="18" y="4"/>
                      </a:moveTo>
                      <a:lnTo>
                        <a:pt x="11" y="4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8"/>
                      </a:lnTo>
                      <a:lnTo>
                        <a:pt x="4" y="8"/>
                      </a:lnTo>
                      <a:lnTo>
                        <a:pt x="8" y="11"/>
                      </a:lnTo>
                      <a:lnTo>
                        <a:pt x="18" y="11"/>
                      </a:lnTo>
                      <a:lnTo>
                        <a:pt x="22" y="8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36" name="Freeform 147"/>
                <p:cNvSpPr>
                  <a:spLocks/>
                </p:cNvSpPr>
                <p:nvPr/>
              </p:nvSpPr>
              <p:spPr bwMode="auto">
                <a:xfrm>
                  <a:off x="2887" y="2417"/>
                  <a:ext cx="15" cy="22"/>
                </a:xfrm>
                <a:custGeom>
                  <a:avLst/>
                  <a:gdLst>
                    <a:gd name="T0" fmla="*/ 11 w 15"/>
                    <a:gd name="T1" fmla="*/ 0 h 22"/>
                    <a:gd name="T2" fmla="*/ 8 w 15"/>
                    <a:gd name="T3" fmla="*/ 7 h 22"/>
                    <a:gd name="T4" fmla="*/ 4 w 15"/>
                    <a:gd name="T5" fmla="*/ 11 h 22"/>
                    <a:gd name="T6" fmla="*/ 4 w 15"/>
                    <a:gd name="T7" fmla="*/ 14 h 22"/>
                    <a:gd name="T8" fmla="*/ 0 w 15"/>
                    <a:gd name="T9" fmla="*/ 18 h 22"/>
                    <a:gd name="T10" fmla="*/ 4 w 15"/>
                    <a:gd name="T11" fmla="*/ 22 h 22"/>
                    <a:gd name="T12" fmla="*/ 8 w 15"/>
                    <a:gd name="T13" fmla="*/ 18 h 22"/>
                    <a:gd name="T14" fmla="*/ 11 w 15"/>
                    <a:gd name="T15" fmla="*/ 11 h 22"/>
                    <a:gd name="T16" fmla="*/ 15 w 15"/>
                    <a:gd name="T17" fmla="*/ 7 h 22"/>
                    <a:gd name="T18" fmla="*/ 15 w 15"/>
                    <a:gd name="T19" fmla="*/ 4 h 22"/>
                    <a:gd name="T20" fmla="*/ 15 w 15"/>
                    <a:gd name="T21" fmla="*/ 7 h 22"/>
                    <a:gd name="T22" fmla="*/ 11 w 15"/>
                    <a:gd name="T23" fmla="*/ 0 h 2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22"/>
                    <a:gd name="T38" fmla="*/ 15 w 15"/>
                    <a:gd name="T39" fmla="*/ 22 h 2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22">
                      <a:moveTo>
                        <a:pt x="11" y="0"/>
                      </a:move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4" y="14"/>
                      </a:lnTo>
                      <a:lnTo>
                        <a:pt x="0" y="18"/>
                      </a:lnTo>
                      <a:lnTo>
                        <a:pt x="4" y="22"/>
                      </a:lnTo>
                      <a:lnTo>
                        <a:pt x="8" y="18"/>
                      </a:lnTo>
                      <a:lnTo>
                        <a:pt x="11" y="11"/>
                      </a:lnTo>
                      <a:lnTo>
                        <a:pt x="15" y="7"/>
                      </a:lnTo>
                      <a:lnTo>
                        <a:pt x="15" y="4"/>
                      </a:lnTo>
                      <a:lnTo>
                        <a:pt x="15" y="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37" name="Freeform 148"/>
                <p:cNvSpPr>
                  <a:spLocks/>
                </p:cNvSpPr>
                <p:nvPr/>
              </p:nvSpPr>
              <p:spPr bwMode="auto">
                <a:xfrm>
                  <a:off x="2898" y="2356"/>
                  <a:ext cx="112" cy="68"/>
                </a:xfrm>
                <a:custGeom>
                  <a:avLst/>
                  <a:gdLst>
                    <a:gd name="T0" fmla="*/ 112 w 112"/>
                    <a:gd name="T1" fmla="*/ 0 h 68"/>
                    <a:gd name="T2" fmla="*/ 97 w 112"/>
                    <a:gd name="T3" fmla="*/ 0 h 68"/>
                    <a:gd name="T4" fmla="*/ 87 w 112"/>
                    <a:gd name="T5" fmla="*/ 3 h 68"/>
                    <a:gd name="T6" fmla="*/ 79 w 112"/>
                    <a:gd name="T7" fmla="*/ 7 h 68"/>
                    <a:gd name="T8" fmla="*/ 72 w 112"/>
                    <a:gd name="T9" fmla="*/ 11 h 68"/>
                    <a:gd name="T10" fmla="*/ 65 w 112"/>
                    <a:gd name="T11" fmla="*/ 14 h 68"/>
                    <a:gd name="T12" fmla="*/ 58 w 112"/>
                    <a:gd name="T13" fmla="*/ 21 h 68"/>
                    <a:gd name="T14" fmla="*/ 51 w 112"/>
                    <a:gd name="T15" fmla="*/ 25 h 68"/>
                    <a:gd name="T16" fmla="*/ 40 w 112"/>
                    <a:gd name="T17" fmla="*/ 36 h 68"/>
                    <a:gd name="T18" fmla="*/ 33 w 112"/>
                    <a:gd name="T19" fmla="*/ 39 h 68"/>
                    <a:gd name="T20" fmla="*/ 25 w 112"/>
                    <a:gd name="T21" fmla="*/ 43 h 68"/>
                    <a:gd name="T22" fmla="*/ 15 w 112"/>
                    <a:gd name="T23" fmla="*/ 54 h 68"/>
                    <a:gd name="T24" fmla="*/ 7 w 112"/>
                    <a:gd name="T25" fmla="*/ 57 h 68"/>
                    <a:gd name="T26" fmla="*/ 0 w 112"/>
                    <a:gd name="T27" fmla="*/ 61 h 68"/>
                    <a:gd name="T28" fmla="*/ 4 w 112"/>
                    <a:gd name="T29" fmla="*/ 68 h 68"/>
                    <a:gd name="T30" fmla="*/ 11 w 112"/>
                    <a:gd name="T31" fmla="*/ 65 h 68"/>
                    <a:gd name="T32" fmla="*/ 18 w 112"/>
                    <a:gd name="T33" fmla="*/ 61 h 68"/>
                    <a:gd name="T34" fmla="*/ 29 w 112"/>
                    <a:gd name="T35" fmla="*/ 50 h 68"/>
                    <a:gd name="T36" fmla="*/ 36 w 112"/>
                    <a:gd name="T37" fmla="*/ 47 h 68"/>
                    <a:gd name="T38" fmla="*/ 43 w 112"/>
                    <a:gd name="T39" fmla="*/ 39 h 68"/>
                    <a:gd name="T40" fmla="*/ 51 w 112"/>
                    <a:gd name="T41" fmla="*/ 36 h 68"/>
                    <a:gd name="T42" fmla="*/ 61 w 112"/>
                    <a:gd name="T43" fmla="*/ 25 h 68"/>
                    <a:gd name="T44" fmla="*/ 69 w 112"/>
                    <a:gd name="T45" fmla="*/ 21 h 68"/>
                    <a:gd name="T46" fmla="*/ 76 w 112"/>
                    <a:gd name="T47" fmla="*/ 18 h 68"/>
                    <a:gd name="T48" fmla="*/ 83 w 112"/>
                    <a:gd name="T49" fmla="*/ 14 h 68"/>
                    <a:gd name="T50" fmla="*/ 90 w 112"/>
                    <a:gd name="T51" fmla="*/ 11 h 68"/>
                    <a:gd name="T52" fmla="*/ 97 w 112"/>
                    <a:gd name="T53" fmla="*/ 7 h 68"/>
                    <a:gd name="T54" fmla="*/ 112 w 112"/>
                    <a:gd name="T55" fmla="*/ 7 h 68"/>
                    <a:gd name="T56" fmla="*/ 112 w 112"/>
                    <a:gd name="T57" fmla="*/ 0 h 6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12"/>
                    <a:gd name="T88" fmla="*/ 0 h 68"/>
                    <a:gd name="T89" fmla="*/ 112 w 112"/>
                    <a:gd name="T90" fmla="*/ 68 h 6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12" h="68">
                      <a:moveTo>
                        <a:pt x="112" y="0"/>
                      </a:moveTo>
                      <a:lnTo>
                        <a:pt x="97" y="0"/>
                      </a:lnTo>
                      <a:lnTo>
                        <a:pt x="87" y="3"/>
                      </a:lnTo>
                      <a:lnTo>
                        <a:pt x="79" y="7"/>
                      </a:lnTo>
                      <a:lnTo>
                        <a:pt x="72" y="11"/>
                      </a:lnTo>
                      <a:lnTo>
                        <a:pt x="65" y="14"/>
                      </a:lnTo>
                      <a:lnTo>
                        <a:pt x="58" y="21"/>
                      </a:lnTo>
                      <a:lnTo>
                        <a:pt x="51" y="25"/>
                      </a:lnTo>
                      <a:lnTo>
                        <a:pt x="40" y="36"/>
                      </a:lnTo>
                      <a:lnTo>
                        <a:pt x="33" y="39"/>
                      </a:lnTo>
                      <a:lnTo>
                        <a:pt x="25" y="43"/>
                      </a:lnTo>
                      <a:lnTo>
                        <a:pt x="15" y="54"/>
                      </a:lnTo>
                      <a:lnTo>
                        <a:pt x="7" y="57"/>
                      </a:lnTo>
                      <a:lnTo>
                        <a:pt x="0" y="61"/>
                      </a:lnTo>
                      <a:lnTo>
                        <a:pt x="4" y="68"/>
                      </a:lnTo>
                      <a:lnTo>
                        <a:pt x="11" y="65"/>
                      </a:lnTo>
                      <a:lnTo>
                        <a:pt x="18" y="61"/>
                      </a:lnTo>
                      <a:lnTo>
                        <a:pt x="29" y="50"/>
                      </a:lnTo>
                      <a:lnTo>
                        <a:pt x="36" y="47"/>
                      </a:lnTo>
                      <a:lnTo>
                        <a:pt x="43" y="39"/>
                      </a:lnTo>
                      <a:lnTo>
                        <a:pt x="51" y="36"/>
                      </a:lnTo>
                      <a:lnTo>
                        <a:pt x="61" y="25"/>
                      </a:lnTo>
                      <a:lnTo>
                        <a:pt x="69" y="21"/>
                      </a:lnTo>
                      <a:lnTo>
                        <a:pt x="76" y="18"/>
                      </a:lnTo>
                      <a:lnTo>
                        <a:pt x="83" y="14"/>
                      </a:lnTo>
                      <a:lnTo>
                        <a:pt x="90" y="11"/>
                      </a:lnTo>
                      <a:lnTo>
                        <a:pt x="97" y="7"/>
                      </a:lnTo>
                      <a:lnTo>
                        <a:pt x="112" y="7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38" name="Freeform 149"/>
                <p:cNvSpPr>
                  <a:spLocks/>
                </p:cNvSpPr>
                <p:nvPr/>
              </p:nvSpPr>
              <p:spPr bwMode="auto">
                <a:xfrm>
                  <a:off x="3010" y="2295"/>
                  <a:ext cx="79" cy="68"/>
                </a:xfrm>
                <a:custGeom>
                  <a:avLst/>
                  <a:gdLst>
                    <a:gd name="T0" fmla="*/ 76 w 79"/>
                    <a:gd name="T1" fmla="*/ 0 h 68"/>
                    <a:gd name="T2" fmla="*/ 76 w 79"/>
                    <a:gd name="T3" fmla="*/ 3 h 68"/>
                    <a:gd name="T4" fmla="*/ 72 w 79"/>
                    <a:gd name="T5" fmla="*/ 14 h 68"/>
                    <a:gd name="T6" fmla="*/ 65 w 79"/>
                    <a:gd name="T7" fmla="*/ 25 h 68"/>
                    <a:gd name="T8" fmla="*/ 54 w 79"/>
                    <a:gd name="T9" fmla="*/ 32 h 68"/>
                    <a:gd name="T10" fmla="*/ 47 w 79"/>
                    <a:gd name="T11" fmla="*/ 39 h 68"/>
                    <a:gd name="T12" fmla="*/ 36 w 79"/>
                    <a:gd name="T13" fmla="*/ 46 h 68"/>
                    <a:gd name="T14" fmla="*/ 22 w 79"/>
                    <a:gd name="T15" fmla="*/ 50 h 68"/>
                    <a:gd name="T16" fmla="*/ 11 w 79"/>
                    <a:gd name="T17" fmla="*/ 57 h 68"/>
                    <a:gd name="T18" fmla="*/ 0 w 79"/>
                    <a:gd name="T19" fmla="*/ 61 h 68"/>
                    <a:gd name="T20" fmla="*/ 0 w 79"/>
                    <a:gd name="T21" fmla="*/ 68 h 68"/>
                    <a:gd name="T22" fmla="*/ 14 w 79"/>
                    <a:gd name="T23" fmla="*/ 64 h 68"/>
                    <a:gd name="T24" fmla="*/ 25 w 79"/>
                    <a:gd name="T25" fmla="*/ 57 h 68"/>
                    <a:gd name="T26" fmla="*/ 40 w 79"/>
                    <a:gd name="T27" fmla="*/ 54 h 68"/>
                    <a:gd name="T28" fmla="*/ 50 w 79"/>
                    <a:gd name="T29" fmla="*/ 46 h 68"/>
                    <a:gd name="T30" fmla="*/ 61 w 79"/>
                    <a:gd name="T31" fmla="*/ 39 h 68"/>
                    <a:gd name="T32" fmla="*/ 68 w 79"/>
                    <a:gd name="T33" fmla="*/ 28 h 68"/>
                    <a:gd name="T34" fmla="*/ 76 w 79"/>
                    <a:gd name="T35" fmla="*/ 18 h 68"/>
                    <a:gd name="T36" fmla="*/ 79 w 79"/>
                    <a:gd name="T37" fmla="*/ 3 h 68"/>
                    <a:gd name="T38" fmla="*/ 79 w 79"/>
                    <a:gd name="T39" fmla="*/ 7 h 68"/>
                    <a:gd name="T40" fmla="*/ 76 w 79"/>
                    <a:gd name="T41" fmla="*/ 0 h 68"/>
                    <a:gd name="T42" fmla="*/ 76 w 79"/>
                    <a:gd name="T43" fmla="*/ 3 h 68"/>
                    <a:gd name="T44" fmla="*/ 76 w 79"/>
                    <a:gd name="T45" fmla="*/ 0 h 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79"/>
                    <a:gd name="T70" fmla="*/ 0 h 68"/>
                    <a:gd name="T71" fmla="*/ 79 w 79"/>
                    <a:gd name="T72" fmla="*/ 68 h 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79" h="68">
                      <a:moveTo>
                        <a:pt x="76" y="0"/>
                      </a:moveTo>
                      <a:lnTo>
                        <a:pt x="76" y="3"/>
                      </a:lnTo>
                      <a:lnTo>
                        <a:pt x="72" y="14"/>
                      </a:lnTo>
                      <a:lnTo>
                        <a:pt x="65" y="25"/>
                      </a:lnTo>
                      <a:lnTo>
                        <a:pt x="54" y="32"/>
                      </a:lnTo>
                      <a:lnTo>
                        <a:pt x="47" y="39"/>
                      </a:lnTo>
                      <a:lnTo>
                        <a:pt x="36" y="46"/>
                      </a:lnTo>
                      <a:lnTo>
                        <a:pt x="22" y="50"/>
                      </a:lnTo>
                      <a:lnTo>
                        <a:pt x="11" y="57"/>
                      </a:lnTo>
                      <a:lnTo>
                        <a:pt x="0" y="61"/>
                      </a:lnTo>
                      <a:lnTo>
                        <a:pt x="0" y="68"/>
                      </a:lnTo>
                      <a:lnTo>
                        <a:pt x="14" y="64"/>
                      </a:lnTo>
                      <a:lnTo>
                        <a:pt x="25" y="57"/>
                      </a:lnTo>
                      <a:lnTo>
                        <a:pt x="40" y="54"/>
                      </a:lnTo>
                      <a:lnTo>
                        <a:pt x="50" y="46"/>
                      </a:lnTo>
                      <a:lnTo>
                        <a:pt x="61" y="39"/>
                      </a:lnTo>
                      <a:lnTo>
                        <a:pt x="68" y="28"/>
                      </a:lnTo>
                      <a:lnTo>
                        <a:pt x="76" y="18"/>
                      </a:lnTo>
                      <a:lnTo>
                        <a:pt x="79" y="3"/>
                      </a:lnTo>
                      <a:lnTo>
                        <a:pt x="79" y="7"/>
                      </a:lnTo>
                      <a:lnTo>
                        <a:pt x="76" y="0"/>
                      </a:lnTo>
                      <a:lnTo>
                        <a:pt x="76" y="3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39" name="Freeform 150"/>
                <p:cNvSpPr>
                  <a:spLocks/>
                </p:cNvSpPr>
                <p:nvPr/>
              </p:nvSpPr>
              <p:spPr bwMode="auto">
                <a:xfrm>
                  <a:off x="3086" y="2251"/>
                  <a:ext cx="18" cy="51"/>
                </a:xfrm>
                <a:custGeom>
                  <a:avLst/>
                  <a:gdLst>
                    <a:gd name="T0" fmla="*/ 10 w 18"/>
                    <a:gd name="T1" fmla="*/ 0 h 51"/>
                    <a:gd name="T2" fmla="*/ 7 w 18"/>
                    <a:gd name="T3" fmla="*/ 11 h 51"/>
                    <a:gd name="T4" fmla="*/ 7 w 18"/>
                    <a:gd name="T5" fmla="*/ 25 h 51"/>
                    <a:gd name="T6" fmla="*/ 3 w 18"/>
                    <a:gd name="T7" fmla="*/ 36 h 51"/>
                    <a:gd name="T8" fmla="*/ 0 w 18"/>
                    <a:gd name="T9" fmla="*/ 44 h 51"/>
                    <a:gd name="T10" fmla="*/ 3 w 18"/>
                    <a:gd name="T11" fmla="*/ 51 h 51"/>
                    <a:gd name="T12" fmla="*/ 10 w 18"/>
                    <a:gd name="T13" fmla="*/ 36 h 51"/>
                    <a:gd name="T14" fmla="*/ 14 w 18"/>
                    <a:gd name="T15" fmla="*/ 25 h 51"/>
                    <a:gd name="T16" fmla="*/ 14 w 18"/>
                    <a:gd name="T17" fmla="*/ 15 h 51"/>
                    <a:gd name="T18" fmla="*/ 18 w 18"/>
                    <a:gd name="T19" fmla="*/ 4 h 51"/>
                    <a:gd name="T20" fmla="*/ 10 w 18"/>
                    <a:gd name="T21" fmla="*/ 0 h 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51"/>
                    <a:gd name="T35" fmla="*/ 18 w 18"/>
                    <a:gd name="T36" fmla="*/ 51 h 5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51">
                      <a:moveTo>
                        <a:pt x="10" y="0"/>
                      </a:moveTo>
                      <a:lnTo>
                        <a:pt x="7" y="11"/>
                      </a:lnTo>
                      <a:lnTo>
                        <a:pt x="7" y="25"/>
                      </a:lnTo>
                      <a:lnTo>
                        <a:pt x="3" y="36"/>
                      </a:lnTo>
                      <a:lnTo>
                        <a:pt x="0" y="44"/>
                      </a:lnTo>
                      <a:lnTo>
                        <a:pt x="3" y="51"/>
                      </a:lnTo>
                      <a:lnTo>
                        <a:pt x="10" y="36"/>
                      </a:lnTo>
                      <a:lnTo>
                        <a:pt x="14" y="25"/>
                      </a:lnTo>
                      <a:lnTo>
                        <a:pt x="14" y="15"/>
                      </a:lnTo>
                      <a:lnTo>
                        <a:pt x="18" y="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0" name="Freeform 151"/>
                <p:cNvSpPr>
                  <a:spLocks/>
                </p:cNvSpPr>
                <p:nvPr/>
              </p:nvSpPr>
              <p:spPr bwMode="auto">
                <a:xfrm>
                  <a:off x="3096" y="2176"/>
                  <a:ext cx="47" cy="79"/>
                </a:xfrm>
                <a:custGeom>
                  <a:avLst/>
                  <a:gdLst>
                    <a:gd name="T0" fmla="*/ 40 w 47"/>
                    <a:gd name="T1" fmla="*/ 0 h 79"/>
                    <a:gd name="T2" fmla="*/ 36 w 47"/>
                    <a:gd name="T3" fmla="*/ 7 h 79"/>
                    <a:gd name="T4" fmla="*/ 33 w 47"/>
                    <a:gd name="T5" fmla="*/ 18 h 79"/>
                    <a:gd name="T6" fmla="*/ 29 w 47"/>
                    <a:gd name="T7" fmla="*/ 28 h 79"/>
                    <a:gd name="T8" fmla="*/ 22 w 47"/>
                    <a:gd name="T9" fmla="*/ 36 h 79"/>
                    <a:gd name="T10" fmla="*/ 18 w 47"/>
                    <a:gd name="T11" fmla="*/ 46 h 79"/>
                    <a:gd name="T12" fmla="*/ 11 w 47"/>
                    <a:gd name="T13" fmla="*/ 54 h 79"/>
                    <a:gd name="T14" fmla="*/ 8 w 47"/>
                    <a:gd name="T15" fmla="*/ 64 h 79"/>
                    <a:gd name="T16" fmla="*/ 0 w 47"/>
                    <a:gd name="T17" fmla="*/ 75 h 79"/>
                    <a:gd name="T18" fmla="*/ 8 w 47"/>
                    <a:gd name="T19" fmla="*/ 79 h 79"/>
                    <a:gd name="T20" fmla="*/ 11 w 47"/>
                    <a:gd name="T21" fmla="*/ 68 h 79"/>
                    <a:gd name="T22" fmla="*/ 18 w 47"/>
                    <a:gd name="T23" fmla="*/ 57 h 79"/>
                    <a:gd name="T24" fmla="*/ 26 w 47"/>
                    <a:gd name="T25" fmla="*/ 50 h 79"/>
                    <a:gd name="T26" fmla="*/ 29 w 47"/>
                    <a:gd name="T27" fmla="*/ 39 h 79"/>
                    <a:gd name="T28" fmla="*/ 36 w 47"/>
                    <a:gd name="T29" fmla="*/ 28 h 79"/>
                    <a:gd name="T30" fmla="*/ 40 w 47"/>
                    <a:gd name="T31" fmla="*/ 21 h 79"/>
                    <a:gd name="T32" fmla="*/ 44 w 47"/>
                    <a:gd name="T33" fmla="*/ 10 h 79"/>
                    <a:gd name="T34" fmla="*/ 47 w 47"/>
                    <a:gd name="T35" fmla="*/ 0 h 79"/>
                    <a:gd name="T36" fmla="*/ 40 w 47"/>
                    <a:gd name="T37" fmla="*/ 0 h 7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7"/>
                    <a:gd name="T58" fmla="*/ 0 h 79"/>
                    <a:gd name="T59" fmla="*/ 47 w 47"/>
                    <a:gd name="T60" fmla="*/ 79 h 7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7" h="79">
                      <a:moveTo>
                        <a:pt x="40" y="0"/>
                      </a:moveTo>
                      <a:lnTo>
                        <a:pt x="36" y="7"/>
                      </a:lnTo>
                      <a:lnTo>
                        <a:pt x="33" y="18"/>
                      </a:lnTo>
                      <a:lnTo>
                        <a:pt x="29" y="28"/>
                      </a:lnTo>
                      <a:lnTo>
                        <a:pt x="22" y="36"/>
                      </a:lnTo>
                      <a:lnTo>
                        <a:pt x="18" y="46"/>
                      </a:lnTo>
                      <a:lnTo>
                        <a:pt x="11" y="54"/>
                      </a:lnTo>
                      <a:lnTo>
                        <a:pt x="8" y="64"/>
                      </a:lnTo>
                      <a:lnTo>
                        <a:pt x="0" y="75"/>
                      </a:lnTo>
                      <a:lnTo>
                        <a:pt x="8" y="79"/>
                      </a:lnTo>
                      <a:lnTo>
                        <a:pt x="11" y="68"/>
                      </a:lnTo>
                      <a:lnTo>
                        <a:pt x="18" y="57"/>
                      </a:lnTo>
                      <a:lnTo>
                        <a:pt x="26" y="50"/>
                      </a:lnTo>
                      <a:lnTo>
                        <a:pt x="29" y="39"/>
                      </a:lnTo>
                      <a:lnTo>
                        <a:pt x="36" y="28"/>
                      </a:lnTo>
                      <a:lnTo>
                        <a:pt x="40" y="21"/>
                      </a:lnTo>
                      <a:lnTo>
                        <a:pt x="44" y="10"/>
                      </a:lnTo>
                      <a:lnTo>
                        <a:pt x="47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1" name="Freeform 152"/>
                <p:cNvSpPr>
                  <a:spLocks/>
                </p:cNvSpPr>
                <p:nvPr/>
              </p:nvSpPr>
              <p:spPr bwMode="auto">
                <a:xfrm>
                  <a:off x="3104" y="2140"/>
                  <a:ext cx="39" cy="36"/>
                </a:xfrm>
                <a:custGeom>
                  <a:avLst/>
                  <a:gdLst>
                    <a:gd name="T0" fmla="*/ 0 w 39"/>
                    <a:gd name="T1" fmla="*/ 3 h 36"/>
                    <a:gd name="T2" fmla="*/ 3 w 39"/>
                    <a:gd name="T3" fmla="*/ 10 h 36"/>
                    <a:gd name="T4" fmla="*/ 7 w 39"/>
                    <a:gd name="T5" fmla="*/ 14 h 36"/>
                    <a:gd name="T6" fmla="*/ 14 w 39"/>
                    <a:gd name="T7" fmla="*/ 18 h 36"/>
                    <a:gd name="T8" fmla="*/ 21 w 39"/>
                    <a:gd name="T9" fmla="*/ 21 h 36"/>
                    <a:gd name="T10" fmla="*/ 25 w 39"/>
                    <a:gd name="T11" fmla="*/ 21 h 36"/>
                    <a:gd name="T12" fmla="*/ 32 w 39"/>
                    <a:gd name="T13" fmla="*/ 28 h 36"/>
                    <a:gd name="T14" fmla="*/ 32 w 39"/>
                    <a:gd name="T15" fmla="*/ 36 h 36"/>
                    <a:gd name="T16" fmla="*/ 39 w 39"/>
                    <a:gd name="T17" fmla="*/ 36 h 36"/>
                    <a:gd name="T18" fmla="*/ 39 w 39"/>
                    <a:gd name="T19" fmla="*/ 28 h 36"/>
                    <a:gd name="T20" fmla="*/ 36 w 39"/>
                    <a:gd name="T21" fmla="*/ 21 h 36"/>
                    <a:gd name="T22" fmla="*/ 28 w 39"/>
                    <a:gd name="T23" fmla="*/ 18 h 36"/>
                    <a:gd name="T24" fmla="*/ 21 w 39"/>
                    <a:gd name="T25" fmla="*/ 14 h 36"/>
                    <a:gd name="T26" fmla="*/ 14 w 39"/>
                    <a:gd name="T27" fmla="*/ 7 h 36"/>
                    <a:gd name="T28" fmla="*/ 7 w 39"/>
                    <a:gd name="T29" fmla="*/ 7 h 36"/>
                    <a:gd name="T30" fmla="*/ 7 w 39"/>
                    <a:gd name="T31" fmla="*/ 0 h 36"/>
                    <a:gd name="T32" fmla="*/ 0 w 39"/>
                    <a:gd name="T33" fmla="*/ 3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36"/>
                    <a:gd name="T53" fmla="*/ 39 w 39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36">
                      <a:moveTo>
                        <a:pt x="0" y="3"/>
                      </a:moveTo>
                      <a:lnTo>
                        <a:pt x="3" y="10"/>
                      </a:lnTo>
                      <a:lnTo>
                        <a:pt x="7" y="14"/>
                      </a:lnTo>
                      <a:lnTo>
                        <a:pt x="14" y="18"/>
                      </a:lnTo>
                      <a:lnTo>
                        <a:pt x="21" y="21"/>
                      </a:lnTo>
                      <a:lnTo>
                        <a:pt x="25" y="21"/>
                      </a:lnTo>
                      <a:lnTo>
                        <a:pt x="32" y="28"/>
                      </a:lnTo>
                      <a:lnTo>
                        <a:pt x="32" y="36"/>
                      </a:lnTo>
                      <a:lnTo>
                        <a:pt x="39" y="36"/>
                      </a:lnTo>
                      <a:lnTo>
                        <a:pt x="39" y="28"/>
                      </a:lnTo>
                      <a:lnTo>
                        <a:pt x="36" y="21"/>
                      </a:lnTo>
                      <a:lnTo>
                        <a:pt x="28" y="18"/>
                      </a:lnTo>
                      <a:lnTo>
                        <a:pt x="21" y="14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2" name="Freeform 153"/>
                <p:cNvSpPr>
                  <a:spLocks/>
                </p:cNvSpPr>
                <p:nvPr/>
              </p:nvSpPr>
              <p:spPr bwMode="auto">
                <a:xfrm>
                  <a:off x="3050" y="2103"/>
                  <a:ext cx="61" cy="40"/>
                </a:xfrm>
                <a:custGeom>
                  <a:avLst/>
                  <a:gdLst>
                    <a:gd name="T0" fmla="*/ 0 w 61"/>
                    <a:gd name="T1" fmla="*/ 4 h 40"/>
                    <a:gd name="T2" fmla="*/ 14 w 61"/>
                    <a:gd name="T3" fmla="*/ 18 h 40"/>
                    <a:gd name="T4" fmla="*/ 21 w 61"/>
                    <a:gd name="T5" fmla="*/ 22 h 40"/>
                    <a:gd name="T6" fmla="*/ 28 w 61"/>
                    <a:gd name="T7" fmla="*/ 26 h 40"/>
                    <a:gd name="T8" fmla="*/ 36 w 61"/>
                    <a:gd name="T9" fmla="*/ 29 h 40"/>
                    <a:gd name="T10" fmla="*/ 43 w 61"/>
                    <a:gd name="T11" fmla="*/ 33 h 40"/>
                    <a:gd name="T12" fmla="*/ 50 w 61"/>
                    <a:gd name="T13" fmla="*/ 37 h 40"/>
                    <a:gd name="T14" fmla="*/ 54 w 61"/>
                    <a:gd name="T15" fmla="*/ 40 h 40"/>
                    <a:gd name="T16" fmla="*/ 61 w 61"/>
                    <a:gd name="T17" fmla="*/ 37 h 40"/>
                    <a:gd name="T18" fmla="*/ 46 w 61"/>
                    <a:gd name="T19" fmla="*/ 22 h 40"/>
                    <a:gd name="T20" fmla="*/ 39 w 61"/>
                    <a:gd name="T21" fmla="*/ 22 h 40"/>
                    <a:gd name="T22" fmla="*/ 32 w 61"/>
                    <a:gd name="T23" fmla="*/ 18 h 40"/>
                    <a:gd name="T24" fmla="*/ 21 w 61"/>
                    <a:gd name="T25" fmla="*/ 15 h 40"/>
                    <a:gd name="T26" fmla="*/ 14 w 61"/>
                    <a:gd name="T27" fmla="*/ 11 h 40"/>
                    <a:gd name="T28" fmla="*/ 10 w 61"/>
                    <a:gd name="T29" fmla="*/ 8 h 40"/>
                    <a:gd name="T30" fmla="*/ 7 w 61"/>
                    <a:gd name="T31" fmla="*/ 0 h 40"/>
                    <a:gd name="T32" fmla="*/ 0 w 61"/>
                    <a:gd name="T33" fmla="*/ 4 h 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1"/>
                    <a:gd name="T52" fmla="*/ 0 h 40"/>
                    <a:gd name="T53" fmla="*/ 61 w 61"/>
                    <a:gd name="T54" fmla="*/ 40 h 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1" h="40">
                      <a:moveTo>
                        <a:pt x="0" y="4"/>
                      </a:moveTo>
                      <a:lnTo>
                        <a:pt x="14" y="18"/>
                      </a:lnTo>
                      <a:lnTo>
                        <a:pt x="21" y="22"/>
                      </a:lnTo>
                      <a:lnTo>
                        <a:pt x="28" y="26"/>
                      </a:lnTo>
                      <a:lnTo>
                        <a:pt x="36" y="29"/>
                      </a:lnTo>
                      <a:lnTo>
                        <a:pt x="43" y="33"/>
                      </a:lnTo>
                      <a:lnTo>
                        <a:pt x="50" y="37"/>
                      </a:lnTo>
                      <a:lnTo>
                        <a:pt x="54" y="40"/>
                      </a:lnTo>
                      <a:lnTo>
                        <a:pt x="61" y="37"/>
                      </a:lnTo>
                      <a:lnTo>
                        <a:pt x="46" y="22"/>
                      </a:lnTo>
                      <a:lnTo>
                        <a:pt x="39" y="22"/>
                      </a:lnTo>
                      <a:lnTo>
                        <a:pt x="32" y="18"/>
                      </a:lnTo>
                      <a:lnTo>
                        <a:pt x="21" y="15"/>
                      </a:lnTo>
                      <a:lnTo>
                        <a:pt x="14" y="11"/>
                      </a:lnTo>
                      <a:lnTo>
                        <a:pt x="10" y="8"/>
                      </a:lnTo>
                      <a:lnTo>
                        <a:pt x="7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3" name="Freeform 154"/>
                <p:cNvSpPr>
                  <a:spLocks/>
                </p:cNvSpPr>
                <p:nvPr/>
              </p:nvSpPr>
              <p:spPr bwMode="auto">
                <a:xfrm>
                  <a:off x="3046" y="2089"/>
                  <a:ext cx="11" cy="18"/>
                </a:xfrm>
                <a:custGeom>
                  <a:avLst/>
                  <a:gdLst>
                    <a:gd name="T0" fmla="*/ 4 w 11"/>
                    <a:gd name="T1" fmla="*/ 0 h 18"/>
                    <a:gd name="T2" fmla="*/ 0 w 11"/>
                    <a:gd name="T3" fmla="*/ 0 h 18"/>
                    <a:gd name="T4" fmla="*/ 0 w 11"/>
                    <a:gd name="T5" fmla="*/ 11 h 18"/>
                    <a:gd name="T6" fmla="*/ 4 w 11"/>
                    <a:gd name="T7" fmla="*/ 14 h 18"/>
                    <a:gd name="T8" fmla="*/ 4 w 11"/>
                    <a:gd name="T9" fmla="*/ 18 h 18"/>
                    <a:gd name="T10" fmla="*/ 11 w 11"/>
                    <a:gd name="T11" fmla="*/ 14 h 18"/>
                    <a:gd name="T12" fmla="*/ 11 w 11"/>
                    <a:gd name="T13" fmla="*/ 11 h 18"/>
                    <a:gd name="T14" fmla="*/ 7 w 11"/>
                    <a:gd name="T15" fmla="*/ 11 h 18"/>
                    <a:gd name="T16" fmla="*/ 7 w 11"/>
                    <a:gd name="T17" fmla="*/ 4 h 18"/>
                    <a:gd name="T18" fmla="*/ 7 w 11"/>
                    <a:gd name="T19" fmla="*/ 7 h 18"/>
                    <a:gd name="T20" fmla="*/ 4 w 11"/>
                    <a:gd name="T21" fmla="*/ 0 h 18"/>
                    <a:gd name="T22" fmla="*/ 0 w 11"/>
                    <a:gd name="T23" fmla="*/ 0 h 18"/>
                    <a:gd name="T24" fmla="*/ 4 w 11"/>
                    <a:gd name="T25" fmla="*/ 0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18"/>
                    <a:gd name="T41" fmla="*/ 11 w 11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18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4" y="14"/>
                      </a:lnTo>
                      <a:lnTo>
                        <a:pt x="4" y="18"/>
                      </a:lnTo>
                      <a:lnTo>
                        <a:pt x="11" y="14"/>
                      </a:lnTo>
                      <a:lnTo>
                        <a:pt x="11" y="11"/>
                      </a:lnTo>
                      <a:lnTo>
                        <a:pt x="7" y="11"/>
                      </a:lnTo>
                      <a:lnTo>
                        <a:pt x="7" y="4"/>
                      </a:lnTo>
                      <a:lnTo>
                        <a:pt x="7" y="7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4" name="Freeform 155"/>
                <p:cNvSpPr>
                  <a:spLocks/>
                </p:cNvSpPr>
                <p:nvPr/>
              </p:nvSpPr>
              <p:spPr bwMode="auto">
                <a:xfrm>
                  <a:off x="3050" y="2075"/>
                  <a:ext cx="64" cy="21"/>
                </a:xfrm>
                <a:custGeom>
                  <a:avLst/>
                  <a:gdLst>
                    <a:gd name="T0" fmla="*/ 61 w 64"/>
                    <a:gd name="T1" fmla="*/ 0 h 21"/>
                    <a:gd name="T2" fmla="*/ 46 w 64"/>
                    <a:gd name="T3" fmla="*/ 0 h 21"/>
                    <a:gd name="T4" fmla="*/ 39 w 64"/>
                    <a:gd name="T5" fmla="*/ 3 h 21"/>
                    <a:gd name="T6" fmla="*/ 21 w 64"/>
                    <a:gd name="T7" fmla="*/ 3 h 21"/>
                    <a:gd name="T8" fmla="*/ 14 w 64"/>
                    <a:gd name="T9" fmla="*/ 7 h 21"/>
                    <a:gd name="T10" fmla="*/ 7 w 64"/>
                    <a:gd name="T11" fmla="*/ 10 h 21"/>
                    <a:gd name="T12" fmla="*/ 0 w 64"/>
                    <a:gd name="T13" fmla="*/ 14 h 21"/>
                    <a:gd name="T14" fmla="*/ 3 w 64"/>
                    <a:gd name="T15" fmla="*/ 21 h 21"/>
                    <a:gd name="T16" fmla="*/ 7 w 64"/>
                    <a:gd name="T17" fmla="*/ 18 h 21"/>
                    <a:gd name="T18" fmla="*/ 14 w 64"/>
                    <a:gd name="T19" fmla="*/ 14 h 21"/>
                    <a:gd name="T20" fmla="*/ 21 w 64"/>
                    <a:gd name="T21" fmla="*/ 10 h 21"/>
                    <a:gd name="T22" fmla="*/ 39 w 64"/>
                    <a:gd name="T23" fmla="*/ 10 h 21"/>
                    <a:gd name="T24" fmla="*/ 46 w 64"/>
                    <a:gd name="T25" fmla="*/ 7 h 21"/>
                    <a:gd name="T26" fmla="*/ 64 w 64"/>
                    <a:gd name="T27" fmla="*/ 7 h 21"/>
                    <a:gd name="T28" fmla="*/ 64 w 64"/>
                    <a:gd name="T29" fmla="*/ 3 h 21"/>
                    <a:gd name="T30" fmla="*/ 64 w 64"/>
                    <a:gd name="T31" fmla="*/ 7 h 21"/>
                    <a:gd name="T32" fmla="*/ 64 w 64"/>
                    <a:gd name="T33" fmla="*/ 3 h 21"/>
                    <a:gd name="T34" fmla="*/ 61 w 64"/>
                    <a:gd name="T35" fmla="*/ 0 h 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4"/>
                    <a:gd name="T55" fmla="*/ 0 h 21"/>
                    <a:gd name="T56" fmla="*/ 64 w 64"/>
                    <a:gd name="T57" fmla="*/ 21 h 2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4" h="21">
                      <a:moveTo>
                        <a:pt x="61" y="0"/>
                      </a:moveTo>
                      <a:lnTo>
                        <a:pt x="46" y="0"/>
                      </a:lnTo>
                      <a:lnTo>
                        <a:pt x="39" y="3"/>
                      </a:lnTo>
                      <a:lnTo>
                        <a:pt x="21" y="3"/>
                      </a:lnTo>
                      <a:lnTo>
                        <a:pt x="14" y="7"/>
                      </a:lnTo>
                      <a:lnTo>
                        <a:pt x="7" y="10"/>
                      </a:lnTo>
                      <a:lnTo>
                        <a:pt x="0" y="14"/>
                      </a:lnTo>
                      <a:lnTo>
                        <a:pt x="3" y="21"/>
                      </a:lnTo>
                      <a:lnTo>
                        <a:pt x="7" y="18"/>
                      </a:lnTo>
                      <a:lnTo>
                        <a:pt x="14" y="14"/>
                      </a:lnTo>
                      <a:lnTo>
                        <a:pt x="21" y="10"/>
                      </a:lnTo>
                      <a:lnTo>
                        <a:pt x="39" y="10"/>
                      </a:lnTo>
                      <a:lnTo>
                        <a:pt x="46" y="7"/>
                      </a:lnTo>
                      <a:lnTo>
                        <a:pt x="64" y="7"/>
                      </a:lnTo>
                      <a:lnTo>
                        <a:pt x="64" y="3"/>
                      </a:lnTo>
                      <a:lnTo>
                        <a:pt x="64" y="7"/>
                      </a:lnTo>
                      <a:lnTo>
                        <a:pt x="64" y="3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5" name="Freeform 156"/>
                <p:cNvSpPr>
                  <a:spLocks/>
                </p:cNvSpPr>
                <p:nvPr/>
              </p:nvSpPr>
              <p:spPr bwMode="auto">
                <a:xfrm>
                  <a:off x="3111" y="2053"/>
                  <a:ext cx="101" cy="25"/>
                </a:xfrm>
                <a:custGeom>
                  <a:avLst/>
                  <a:gdLst>
                    <a:gd name="T0" fmla="*/ 101 w 101"/>
                    <a:gd name="T1" fmla="*/ 0 h 25"/>
                    <a:gd name="T2" fmla="*/ 97 w 101"/>
                    <a:gd name="T3" fmla="*/ 4 h 25"/>
                    <a:gd name="T4" fmla="*/ 94 w 101"/>
                    <a:gd name="T5" fmla="*/ 4 h 25"/>
                    <a:gd name="T6" fmla="*/ 90 w 101"/>
                    <a:gd name="T7" fmla="*/ 7 h 25"/>
                    <a:gd name="T8" fmla="*/ 32 w 101"/>
                    <a:gd name="T9" fmla="*/ 7 h 25"/>
                    <a:gd name="T10" fmla="*/ 25 w 101"/>
                    <a:gd name="T11" fmla="*/ 11 h 25"/>
                    <a:gd name="T12" fmla="*/ 18 w 101"/>
                    <a:gd name="T13" fmla="*/ 11 h 25"/>
                    <a:gd name="T14" fmla="*/ 11 w 101"/>
                    <a:gd name="T15" fmla="*/ 14 h 25"/>
                    <a:gd name="T16" fmla="*/ 7 w 101"/>
                    <a:gd name="T17" fmla="*/ 14 h 25"/>
                    <a:gd name="T18" fmla="*/ 0 w 101"/>
                    <a:gd name="T19" fmla="*/ 22 h 25"/>
                    <a:gd name="T20" fmla="*/ 3 w 101"/>
                    <a:gd name="T21" fmla="*/ 25 h 25"/>
                    <a:gd name="T22" fmla="*/ 11 w 101"/>
                    <a:gd name="T23" fmla="*/ 22 h 25"/>
                    <a:gd name="T24" fmla="*/ 14 w 101"/>
                    <a:gd name="T25" fmla="*/ 18 h 25"/>
                    <a:gd name="T26" fmla="*/ 18 w 101"/>
                    <a:gd name="T27" fmla="*/ 18 h 25"/>
                    <a:gd name="T28" fmla="*/ 25 w 101"/>
                    <a:gd name="T29" fmla="*/ 14 h 25"/>
                    <a:gd name="T30" fmla="*/ 90 w 101"/>
                    <a:gd name="T31" fmla="*/ 14 h 25"/>
                    <a:gd name="T32" fmla="*/ 97 w 101"/>
                    <a:gd name="T33" fmla="*/ 11 h 25"/>
                    <a:gd name="T34" fmla="*/ 101 w 101"/>
                    <a:gd name="T35" fmla="*/ 7 h 25"/>
                    <a:gd name="T36" fmla="*/ 101 w 101"/>
                    <a:gd name="T37" fmla="*/ 11 h 25"/>
                    <a:gd name="T38" fmla="*/ 101 w 101"/>
                    <a:gd name="T39" fmla="*/ 0 h 25"/>
                    <a:gd name="T40" fmla="*/ 97 w 101"/>
                    <a:gd name="T41" fmla="*/ 4 h 25"/>
                    <a:gd name="T42" fmla="*/ 101 w 101"/>
                    <a:gd name="T43" fmla="*/ 0 h 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01"/>
                    <a:gd name="T67" fmla="*/ 0 h 25"/>
                    <a:gd name="T68" fmla="*/ 101 w 101"/>
                    <a:gd name="T69" fmla="*/ 25 h 2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01" h="25">
                      <a:moveTo>
                        <a:pt x="101" y="0"/>
                      </a:moveTo>
                      <a:lnTo>
                        <a:pt x="97" y="4"/>
                      </a:lnTo>
                      <a:lnTo>
                        <a:pt x="94" y="4"/>
                      </a:lnTo>
                      <a:lnTo>
                        <a:pt x="90" y="7"/>
                      </a:lnTo>
                      <a:lnTo>
                        <a:pt x="32" y="7"/>
                      </a:lnTo>
                      <a:lnTo>
                        <a:pt x="25" y="11"/>
                      </a:lnTo>
                      <a:lnTo>
                        <a:pt x="18" y="11"/>
                      </a:lnTo>
                      <a:lnTo>
                        <a:pt x="11" y="14"/>
                      </a:lnTo>
                      <a:lnTo>
                        <a:pt x="7" y="14"/>
                      </a:lnTo>
                      <a:lnTo>
                        <a:pt x="0" y="22"/>
                      </a:lnTo>
                      <a:lnTo>
                        <a:pt x="3" y="25"/>
                      </a:lnTo>
                      <a:lnTo>
                        <a:pt x="11" y="22"/>
                      </a:lnTo>
                      <a:lnTo>
                        <a:pt x="14" y="18"/>
                      </a:lnTo>
                      <a:lnTo>
                        <a:pt x="18" y="18"/>
                      </a:lnTo>
                      <a:lnTo>
                        <a:pt x="25" y="14"/>
                      </a:lnTo>
                      <a:lnTo>
                        <a:pt x="90" y="14"/>
                      </a:lnTo>
                      <a:lnTo>
                        <a:pt x="97" y="11"/>
                      </a:lnTo>
                      <a:lnTo>
                        <a:pt x="101" y="7"/>
                      </a:lnTo>
                      <a:lnTo>
                        <a:pt x="101" y="11"/>
                      </a:lnTo>
                      <a:lnTo>
                        <a:pt x="101" y="0"/>
                      </a:lnTo>
                      <a:lnTo>
                        <a:pt x="97" y="4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6" name="Freeform 157"/>
                <p:cNvSpPr>
                  <a:spLocks/>
                </p:cNvSpPr>
                <p:nvPr/>
              </p:nvSpPr>
              <p:spPr bwMode="auto">
                <a:xfrm>
                  <a:off x="3212" y="2053"/>
                  <a:ext cx="32" cy="14"/>
                </a:xfrm>
                <a:custGeom>
                  <a:avLst/>
                  <a:gdLst>
                    <a:gd name="T0" fmla="*/ 29 w 32"/>
                    <a:gd name="T1" fmla="*/ 4 h 14"/>
                    <a:gd name="T2" fmla="*/ 3 w 32"/>
                    <a:gd name="T3" fmla="*/ 4 h 14"/>
                    <a:gd name="T4" fmla="*/ 0 w 32"/>
                    <a:gd name="T5" fmla="*/ 0 h 14"/>
                    <a:gd name="T6" fmla="*/ 0 w 32"/>
                    <a:gd name="T7" fmla="*/ 11 h 14"/>
                    <a:gd name="T8" fmla="*/ 14 w 32"/>
                    <a:gd name="T9" fmla="*/ 11 h 14"/>
                    <a:gd name="T10" fmla="*/ 18 w 32"/>
                    <a:gd name="T11" fmla="*/ 14 h 14"/>
                    <a:gd name="T12" fmla="*/ 21 w 32"/>
                    <a:gd name="T13" fmla="*/ 11 h 14"/>
                    <a:gd name="T14" fmla="*/ 29 w 32"/>
                    <a:gd name="T15" fmla="*/ 11 h 14"/>
                    <a:gd name="T16" fmla="*/ 32 w 32"/>
                    <a:gd name="T17" fmla="*/ 7 h 14"/>
                    <a:gd name="T18" fmla="*/ 29 w 32"/>
                    <a:gd name="T19" fmla="*/ 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2"/>
                    <a:gd name="T31" fmla="*/ 0 h 14"/>
                    <a:gd name="T32" fmla="*/ 32 w 32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2" h="14">
                      <a:moveTo>
                        <a:pt x="29" y="4"/>
                      </a:move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4" y="11"/>
                      </a:lnTo>
                      <a:lnTo>
                        <a:pt x="18" y="14"/>
                      </a:lnTo>
                      <a:lnTo>
                        <a:pt x="21" y="11"/>
                      </a:lnTo>
                      <a:lnTo>
                        <a:pt x="29" y="11"/>
                      </a:lnTo>
                      <a:lnTo>
                        <a:pt x="32" y="7"/>
                      </a:lnTo>
                      <a:lnTo>
                        <a:pt x="29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7" name="Freeform 158"/>
                <p:cNvSpPr>
                  <a:spLocks/>
                </p:cNvSpPr>
                <p:nvPr/>
              </p:nvSpPr>
              <p:spPr bwMode="auto">
                <a:xfrm>
                  <a:off x="3241" y="2042"/>
                  <a:ext cx="14" cy="18"/>
                </a:xfrm>
                <a:custGeom>
                  <a:avLst/>
                  <a:gdLst>
                    <a:gd name="T0" fmla="*/ 7 w 14"/>
                    <a:gd name="T1" fmla="*/ 4 h 18"/>
                    <a:gd name="T2" fmla="*/ 7 w 14"/>
                    <a:gd name="T3" fmla="*/ 7 h 18"/>
                    <a:gd name="T4" fmla="*/ 0 w 14"/>
                    <a:gd name="T5" fmla="*/ 15 h 18"/>
                    <a:gd name="T6" fmla="*/ 3 w 14"/>
                    <a:gd name="T7" fmla="*/ 18 h 18"/>
                    <a:gd name="T8" fmla="*/ 7 w 14"/>
                    <a:gd name="T9" fmla="*/ 18 h 18"/>
                    <a:gd name="T10" fmla="*/ 10 w 14"/>
                    <a:gd name="T11" fmla="*/ 15 h 18"/>
                    <a:gd name="T12" fmla="*/ 14 w 14"/>
                    <a:gd name="T13" fmla="*/ 7 h 18"/>
                    <a:gd name="T14" fmla="*/ 14 w 14"/>
                    <a:gd name="T15" fmla="*/ 0 h 18"/>
                    <a:gd name="T16" fmla="*/ 10 w 14"/>
                    <a:gd name="T17" fmla="*/ 0 h 18"/>
                    <a:gd name="T18" fmla="*/ 14 w 14"/>
                    <a:gd name="T19" fmla="*/ 0 h 18"/>
                    <a:gd name="T20" fmla="*/ 10 w 14"/>
                    <a:gd name="T21" fmla="*/ 0 h 18"/>
                    <a:gd name="T22" fmla="*/ 7 w 14"/>
                    <a:gd name="T23" fmla="*/ 4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18"/>
                    <a:gd name="T38" fmla="*/ 14 w 14"/>
                    <a:gd name="T39" fmla="*/ 18 h 1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18">
                      <a:moveTo>
                        <a:pt x="7" y="4"/>
                      </a:moveTo>
                      <a:lnTo>
                        <a:pt x="7" y="7"/>
                      </a:lnTo>
                      <a:lnTo>
                        <a:pt x="0" y="15"/>
                      </a:lnTo>
                      <a:lnTo>
                        <a:pt x="3" y="18"/>
                      </a:lnTo>
                      <a:lnTo>
                        <a:pt x="7" y="18"/>
                      </a:lnTo>
                      <a:lnTo>
                        <a:pt x="10" y="15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8" name="Freeform 159"/>
                <p:cNvSpPr>
                  <a:spLocks/>
                </p:cNvSpPr>
                <p:nvPr/>
              </p:nvSpPr>
              <p:spPr bwMode="auto">
                <a:xfrm>
                  <a:off x="3223" y="2028"/>
                  <a:ext cx="28" cy="18"/>
                </a:xfrm>
                <a:custGeom>
                  <a:avLst/>
                  <a:gdLst>
                    <a:gd name="T0" fmla="*/ 0 w 28"/>
                    <a:gd name="T1" fmla="*/ 0 h 18"/>
                    <a:gd name="T2" fmla="*/ 0 w 28"/>
                    <a:gd name="T3" fmla="*/ 7 h 18"/>
                    <a:gd name="T4" fmla="*/ 7 w 28"/>
                    <a:gd name="T5" fmla="*/ 14 h 18"/>
                    <a:gd name="T6" fmla="*/ 10 w 28"/>
                    <a:gd name="T7" fmla="*/ 14 h 18"/>
                    <a:gd name="T8" fmla="*/ 18 w 28"/>
                    <a:gd name="T9" fmla="*/ 18 h 18"/>
                    <a:gd name="T10" fmla="*/ 25 w 28"/>
                    <a:gd name="T11" fmla="*/ 18 h 18"/>
                    <a:gd name="T12" fmla="*/ 28 w 28"/>
                    <a:gd name="T13" fmla="*/ 14 h 18"/>
                    <a:gd name="T14" fmla="*/ 25 w 28"/>
                    <a:gd name="T15" fmla="*/ 11 h 18"/>
                    <a:gd name="T16" fmla="*/ 18 w 28"/>
                    <a:gd name="T17" fmla="*/ 11 h 18"/>
                    <a:gd name="T18" fmla="*/ 14 w 28"/>
                    <a:gd name="T19" fmla="*/ 7 h 18"/>
                    <a:gd name="T20" fmla="*/ 7 w 28"/>
                    <a:gd name="T21" fmla="*/ 7 h 18"/>
                    <a:gd name="T22" fmla="*/ 7 w 28"/>
                    <a:gd name="T23" fmla="*/ 0 h 18"/>
                    <a:gd name="T24" fmla="*/ 3 w 28"/>
                    <a:gd name="T25" fmla="*/ 3 h 18"/>
                    <a:gd name="T26" fmla="*/ 0 w 28"/>
                    <a:gd name="T27" fmla="*/ 0 h 1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8"/>
                    <a:gd name="T43" fmla="*/ 0 h 18"/>
                    <a:gd name="T44" fmla="*/ 28 w 28"/>
                    <a:gd name="T45" fmla="*/ 18 h 1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8" h="18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7" y="14"/>
                      </a:lnTo>
                      <a:lnTo>
                        <a:pt x="10" y="14"/>
                      </a:lnTo>
                      <a:lnTo>
                        <a:pt x="18" y="18"/>
                      </a:lnTo>
                      <a:lnTo>
                        <a:pt x="25" y="18"/>
                      </a:lnTo>
                      <a:lnTo>
                        <a:pt x="28" y="14"/>
                      </a:lnTo>
                      <a:lnTo>
                        <a:pt x="25" y="11"/>
                      </a:lnTo>
                      <a:lnTo>
                        <a:pt x="18" y="11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9" name="Freeform 160"/>
                <p:cNvSpPr>
                  <a:spLocks/>
                </p:cNvSpPr>
                <p:nvPr/>
              </p:nvSpPr>
              <p:spPr bwMode="auto">
                <a:xfrm>
                  <a:off x="3223" y="2006"/>
                  <a:ext cx="64" cy="25"/>
                </a:xfrm>
                <a:custGeom>
                  <a:avLst/>
                  <a:gdLst>
                    <a:gd name="T0" fmla="*/ 61 w 64"/>
                    <a:gd name="T1" fmla="*/ 0 h 25"/>
                    <a:gd name="T2" fmla="*/ 54 w 64"/>
                    <a:gd name="T3" fmla="*/ 4 h 25"/>
                    <a:gd name="T4" fmla="*/ 46 w 64"/>
                    <a:gd name="T5" fmla="*/ 7 h 25"/>
                    <a:gd name="T6" fmla="*/ 39 w 64"/>
                    <a:gd name="T7" fmla="*/ 7 h 25"/>
                    <a:gd name="T8" fmla="*/ 32 w 64"/>
                    <a:gd name="T9" fmla="*/ 11 h 25"/>
                    <a:gd name="T10" fmla="*/ 25 w 64"/>
                    <a:gd name="T11" fmla="*/ 11 h 25"/>
                    <a:gd name="T12" fmla="*/ 18 w 64"/>
                    <a:gd name="T13" fmla="*/ 15 h 25"/>
                    <a:gd name="T14" fmla="*/ 7 w 64"/>
                    <a:gd name="T15" fmla="*/ 15 h 25"/>
                    <a:gd name="T16" fmla="*/ 0 w 64"/>
                    <a:gd name="T17" fmla="*/ 22 h 25"/>
                    <a:gd name="T18" fmla="*/ 3 w 64"/>
                    <a:gd name="T19" fmla="*/ 25 h 25"/>
                    <a:gd name="T20" fmla="*/ 10 w 64"/>
                    <a:gd name="T21" fmla="*/ 22 h 25"/>
                    <a:gd name="T22" fmla="*/ 18 w 64"/>
                    <a:gd name="T23" fmla="*/ 22 h 25"/>
                    <a:gd name="T24" fmla="*/ 25 w 64"/>
                    <a:gd name="T25" fmla="*/ 18 h 25"/>
                    <a:gd name="T26" fmla="*/ 32 w 64"/>
                    <a:gd name="T27" fmla="*/ 18 h 25"/>
                    <a:gd name="T28" fmla="*/ 39 w 64"/>
                    <a:gd name="T29" fmla="*/ 15 h 25"/>
                    <a:gd name="T30" fmla="*/ 50 w 64"/>
                    <a:gd name="T31" fmla="*/ 15 h 25"/>
                    <a:gd name="T32" fmla="*/ 57 w 64"/>
                    <a:gd name="T33" fmla="*/ 11 h 25"/>
                    <a:gd name="T34" fmla="*/ 64 w 64"/>
                    <a:gd name="T35" fmla="*/ 4 h 25"/>
                    <a:gd name="T36" fmla="*/ 61 w 64"/>
                    <a:gd name="T37" fmla="*/ 7 h 25"/>
                    <a:gd name="T38" fmla="*/ 61 w 64"/>
                    <a:gd name="T39" fmla="*/ 0 h 2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4"/>
                    <a:gd name="T61" fmla="*/ 0 h 25"/>
                    <a:gd name="T62" fmla="*/ 64 w 64"/>
                    <a:gd name="T63" fmla="*/ 25 h 2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4" h="25">
                      <a:moveTo>
                        <a:pt x="61" y="0"/>
                      </a:moveTo>
                      <a:lnTo>
                        <a:pt x="54" y="4"/>
                      </a:lnTo>
                      <a:lnTo>
                        <a:pt x="46" y="7"/>
                      </a:lnTo>
                      <a:lnTo>
                        <a:pt x="39" y="7"/>
                      </a:lnTo>
                      <a:lnTo>
                        <a:pt x="32" y="11"/>
                      </a:lnTo>
                      <a:lnTo>
                        <a:pt x="25" y="11"/>
                      </a:lnTo>
                      <a:lnTo>
                        <a:pt x="18" y="15"/>
                      </a:lnTo>
                      <a:lnTo>
                        <a:pt x="7" y="15"/>
                      </a:lnTo>
                      <a:lnTo>
                        <a:pt x="0" y="22"/>
                      </a:lnTo>
                      <a:lnTo>
                        <a:pt x="3" y="25"/>
                      </a:lnTo>
                      <a:lnTo>
                        <a:pt x="10" y="22"/>
                      </a:lnTo>
                      <a:lnTo>
                        <a:pt x="18" y="22"/>
                      </a:lnTo>
                      <a:lnTo>
                        <a:pt x="25" y="18"/>
                      </a:lnTo>
                      <a:lnTo>
                        <a:pt x="32" y="18"/>
                      </a:lnTo>
                      <a:lnTo>
                        <a:pt x="39" y="15"/>
                      </a:lnTo>
                      <a:lnTo>
                        <a:pt x="50" y="15"/>
                      </a:lnTo>
                      <a:lnTo>
                        <a:pt x="57" y="11"/>
                      </a:lnTo>
                      <a:lnTo>
                        <a:pt x="64" y="4"/>
                      </a:lnTo>
                      <a:lnTo>
                        <a:pt x="61" y="7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50" name="Freeform 161"/>
                <p:cNvSpPr>
                  <a:spLocks/>
                </p:cNvSpPr>
                <p:nvPr/>
              </p:nvSpPr>
              <p:spPr bwMode="auto">
                <a:xfrm>
                  <a:off x="3284" y="2003"/>
                  <a:ext cx="32" cy="10"/>
                </a:xfrm>
                <a:custGeom>
                  <a:avLst/>
                  <a:gdLst>
                    <a:gd name="T0" fmla="*/ 25 w 32"/>
                    <a:gd name="T1" fmla="*/ 0 h 10"/>
                    <a:gd name="T2" fmla="*/ 25 w 32"/>
                    <a:gd name="T3" fmla="*/ 3 h 10"/>
                    <a:gd name="T4" fmla="*/ 0 w 32"/>
                    <a:gd name="T5" fmla="*/ 3 h 10"/>
                    <a:gd name="T6" fmla="*/ 0 w 32"/>
                    <a:gd name="T7" fmla="*/ 10 h 10"/>
                    <a:gd name="T8" fmla="*/ 29 w 32"/>
                    <a:gd name="T9" fmla="*/ 10 h 10"/>
                    <a:gd name="T10" fmla="*/ 32 w 32"/>
                    <a:gd name="T11" fmla="*/ 7 h 10"/>
                    <a:gd name="T12" fmla="*/ 32 w 32"/>
                    <a:gd name="T13" fmla="*/ 3 h 10"/>
                    <a:gd name="T14" fmla="*/ 25 w 32"/>
                    <a:gd name="T15" fmla="*/ 0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10"/>
                    <a:gd name="T26" fmla="*/ 32 w 32"/>
                    <a:gd name="T27" fmla="*/ 10 h 1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10">
                      <a:moveTo>
                        <a:pt x="25" y="0"/>
                      </a:moveTo>
                      <a:lnTo>
                        <a:pt x="25" y="3"/>
                      </a:ln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29" y="10"/>
                      </a:lnTo>
                      <a:lnTo>
                        <a:pt x="32" y="7"/>
                      </a:lnTo>
                      <a:lnTo>
                        <a:pt x="32" y="3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51" name="Freeform 162"/>
                <p:cNvSpPr>
                  <a:spLocks/>
                </p:cNvSpPr>
                <p:nvPr/>
              </p:nvSpPr>
              <p:spPr bwMode="auto">
                <a:xfrm>
                  <a:off x="3309" y="1974"/>
                  <a:ext cx="32" cy="32"/>
                </a:xfrm>
                <a:custGeom>
                  <a:avLst/>
                  <a:gdLst>
                    <a:gd name="T0" fmla="*/ 32 w 32"/>
                    <a:gd name="T1" fmla="*/ 0 h 32"/>
                    <a:gd name="T2" fmla="*/ 29 w 32"/>
                    <a:gd name="T3" fmla="*/ 0 h 32"/>
                    <a:gd name="T4" fmla="*/ 25 w 32"/>
                    <a:gd name="T5" fmla="*/ 3 h 32"/>
                    <a:gd name="T6" fmla="*/ 18 w 32"/>
                    <a:gd name="T7" fmla="*/ 7 h 32"/>
                    <a:gd name="T8" fmla="*/ 14 w 32"/>
                    <a:gd name="T9" fmla="*/ 11 h 32"/>
                    <a:gd name="T10" fmla="*/ 14 w 32"/>
                    <a:gd name="T11" fmla="*/ 14 h 32"/>
                    <a:gd name="T12" fmla="*/ 7 w 32"/>
                    <a:gd name="T13" fmla="*/ 14 h 32"/>
                    <a:gd name="T14" fmla="*/ 7 w 32"/>
                    <a:gd name="T15" fmla="*/ 21 h 32"/>
                    <a:gd name="T16" fmla="*/ 0 w 32"/>
                    <a:gd name="T17" fmla="*/ 29 h 32"/>
                    <a:gd name="T18" fmla="*/ 7 w 32"/>
                    <a:gd name="T19" fmla="*/ 32 h 32"/>
                    <a:gd name="T20" fmla="*/ 11 w 32"/>
                    <a:gd name="T21" fmla="*/ 29 h 32"/>
                    <a:gd name="T22" fmla="*/ 11 w 32"/>
                    <a:gd name="T23" fmla="*/ 25 h 32"/>
                    <a:gd name="T24" fmla="*/ 22 w 32"/>
                    <a:gd name="T25" fmla="*/ 14 h 32"/>
                    <a:gd name="T26" fmla="*/ 25 w 32"/>
                    <a:gd name="T27" fmla="*/ 14 h 32"/>
                    <a:gd name="T28" fmla="*/ 32 w 32"/>
                    <a:gd name="T29" fmla="*/ 7 h 32"/>
                    <a:gd name="T30" fmla="*/ 29 w 32"/>
                    <a:gd name="T31" fmla="*/ 7 h 32"/>
                    <a:gd name="T32" fmla="*/ 32 w 32"/>
                    <a:gd name="T33" fmla="*/ 0 h 32"/>
                    <a:gd name="T34" fmla="*/ 29 w 32"/>
                    <a:gd name="T35" fmla="*/ 0 h 32"/>
                    <a:gd name="T36" fmla="*/ 32 w 32"/>
                    <a:gd name="T37" fmla="*/ 0 h 3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2"/>
                    <a:gd name="T58" fmla="*/ 0 h 32"/>
                    <a:gd name="T59" fmla="*/ 32 w 32"/>
                    <a:gd name="T60" fmla="*/ 32 h 3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2" h="32">
                      <a:moveTo>
                        <a:pt x="32" y="0"/>
                      </a:moveTo>
                      <a:lnTo>
                        <a:pt x="29" y="0"/>
                      </a:lnTo>
                      <a:lnTo>
                        <a:pt x="25" y="3"/>
                      </a:lnTo>
                      <a:lnTo>
                        <a:pt x="18" y="7"/>
                      </a:lnTo>
                      <a:lnTo>
                        <a:pt x="14" y="11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7" y="21"/>
                      </a:lnTo>
                      <a:lnTo>
                        <a:pt x="0" y="29"/>
                      </a:lnTo>
                      <a:lnTo>
                        <a:pt x="7" y="32"/>
                      </a:lnTo>
                      <a:lnTo>
                        <a:pt x="11" y="29"/>
                      </a:lnTo>
                      <a:lnTo>
                        <a:pt x="11" y="25"/>
                      </a:lnTo>
                      <a:lnTo>
                        <a:pt x="22" y="14"/>
                      </a:lnTo>
                      <a:lnTo>
                        <a:pt x="25" y="14"/>
                      </a:lnTo>
                      <a:lnTo>
                        <a:pt x="32" y="7"/>
                      </a:lnTo>
                      <a:lnTo>
                        <a:pt x="29" y="7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52" name="Freeform 163"/>
                <p:cNvSpPr>
                  <a:spLocks/>
                </p:cNvSpPr>
                <p:nvPr/>
              </p:nvSpPr>
              <p:spPr bwMode="auto">
                <a:xfrm>
                  <a:off x="3338" y="1963"/>
                  <a:ext cx="50" cy="22"/>
                </a:xfrm>
                <a:custGeom>
                  <a:avLst/>
                  <a:gdLst>
                    <a:gd name="T0" fmla="*/ 47 w 50"/>
                    <a:gd name="T1" fmla="*/ 0 h 22"/>
                    <a:gd name="T2" fmla="*/ 50 w 50"/>
                    <a:gd name="T3" fmla="*/ 0 h 22"/>
                    <a:gd name="T4" fmla="*/ 36 w 50"/>
                    <a:gd name="T5" fmla="*/ 0 h 22"/>
                    <a:gd name="T6" fmla="*/ 29 w 50"/>
                    <a:gd name="T7" fmla="*/ 3 h 22"/>
                    <a:gd name="T8" fmla="*/ 25 w 50"/>
                    <a:gd name="T9" fmla="*/ 7 h 22"/>
                    <a:gd name="T10" fmla="*/ 18 w 50"/>
                    <a:gd name="T11" fmla="*/ 11 h 22"/>
                    <a:gd name="T12" fmla="*/ 14 w 50"/>
                    <a:gd name="T13" fmla="*/ 14 h 22"/>
                    <a:gd name="T14" fmla="*/ 7 w 50"/>
                    <a:gd name="T15" fmla="*/ 14 h 22"/>
                    <a:gd name="T16" fmla="*/ 3 w 50"/>
                    <a:gd name="T17" fmla="*/ 11 h 22"/>
                    <a:gd name="T18" fmla="*/ 0 w 50"/>
                    <a:gd name="T19" fmla="*/ 18 h 22"/>
                    <a:gd name="T20" fmla="*/ 7 w 50"/>
                    <a:gd name="T21" fmla="*/ 22 h 22"/>
                    <a:gd name="T22" fmla="*/ 14 w 50"/>
                    <a:gd name="T23" fmla="*/ 22 h 22"/>
                    <a:gd name="T24" fmla="*/ 21 w 50"/>
                    <a:gd name="T25" fmla="*/ 18 h 22"/>
                    <a:gd name="T26" fmla="*/ 29 w 50"/>
                    <a:gd name="T27" fmla="*/ 14 h 22"/>
                    <a:gd name="T28" fmla="*/ 32 w 50"/>
                    <a:gd name="T29" fmla="*/ 11 h 22"/>
                    <a:gd name="T30" fmla="*/ 40 w 50"/>
                    <a:gd name="T31" fmla="*/ 7 h 22"/>
                    <a:gd name="T32" fmla="*/ 43 w 50"/>
                    <a:gd name="T33" fmla="*/ 3 h 22"/>
                    <a:gd name="T34" fmla="*/ 50 w 50"/>
                    <a:gd name="T35" fmla="*/ 3 h 22"/>
                    <a:gd name="T36" fmla="*/ 47 w 50"/>
                    <a:gd name="T37" fmla="*/ 0 h 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0"/>
                    <a:gd name="T58" fmla="*/ 0 h 22"/>
                    <a:gd name="T59" fmla="*/ 50 w 50"/>
                    <a:gd name="T60" fmla="*/ 22 h 2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0" h="22">
                      <a:moveTo>
                        <a:pt x="47" y="0"/>
                      </a:moveTo>
                      <a:lnTo>
                        <a:pt x="50" y="0"/>
                      </a:lnTo>
                      <a:lnTo>
                        <a:pt x="36" y="0"/>
                      </a:lnTo>
                      <a:lnTo>
                        <a:pt x="29" y="3"/>
                      </a:lnTo>
                      <a:lnTo>
                        <a:pt x="25" y="7"/>
                      </a:lnTo>
                      <a:lnTo>
                        <a:pt x="18" y="11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3" y="11"/>
                      </a:lnTo>
                      <a:lnTo>
                        <a:pt x="0" y="18"/>
                      </a:lnTo>
                      <a:lnTo>
                        <a:pt x="7" y="22"/>
                      </a:lnTo>
                      <a:lnTo>
                        <a:pt x="14" y="22"/>
                      </a:lnTo>
                      <a:lnTo>
                        <a:pt x="21" y="18"/>
                      </a:lnTo>
                      <a:lnTo>
                        <a:pt x="29" y="14"/>
                      </a:lnTo>
                      <a:lnTo>
                        <a:pt x="32" y="11"/>
                      </a:lnTo>
                      <a:lnTo>
                        <a:pt x="40" y="7"/>
                      </a:lnTo>
                      <a:lnTo>
                        <a:pt x="43" y="3"/>
                      </a:lnTo>
                      <a:lnTo>
                        <a:pt x="50" y="3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53" name="Freeform 164"/>
                <p:cNvSpPr>
                  <a:spLocks/>
                </p:cNvSpPr>
                <p:nvPr/>
              </p:nvSpPr>
              <p:spPr bwMode="auto">
                <a:xfrm>
                  <a:off x="3385" y="1948"/>
                  <a:ext cx="39" cy="18"/>
                </a:xfrm>
                <a:custGeom>
                  <a:avLst/>
                  <a:gdLst>
                    <a:gd name="T0" fmla="*/ 39 w 39"/>
                    <a:gd name="T1" fmla="*/ 4 h 18"/>
                    <a:gd name="T2" fmla="*/ 32 w 39"/>
                    <a:gd name="T3" fmla="*/ 0 h 18"/>
                    <a:gd name="T4" fmla="*/ 21 w 39"/>
                    <a:gd name="T5" fmla="*/ 0 h 18"/>
                    <a:gd name="T6" fmla="*/ 18 w 39"/>
                    <a:gd name="T7" fmla="*/ 4 h 18"/>
                    <a:gd name="T8" fmla="*/ 14 w 39"/>
                    <a:gd name="T9" fmla="*/ 4 h 18"/>
                    <a:gd name="T10" fmla="*/ 11 w 39"/>
                    <a:gd name="T11" fmla="*/ 8 h 18"/>
                    <a:gd name="T12" fmla="*/ 3 w 39"/>
                    <a:gd name="T13" fmla="*/ 11 h 18"/>
                    <a:gd name="T14" fmla="*/ 0 w 39"/>
                    <a:gd name="T15" fmla="*/ 15 h 18"/>
                    <a:gd name="T16" fmla="*/ 3 w 39"/>
                    <a:gd name="T17" fmla="*/ 18 h 18"/>
                    <a:gd name="T18" fmla="*/ 7 w 39"/>
                    <a:gd name="T19" fmla="*/ 18 h 18"/>
                    <a:gd name="T20" fmla="*/ 14 w 39"/>
                    <a:gd name="T21" fmla="*/ 15 h 18"/>
                    <a:gd name="T22" fmla="*/ 18 w 39"/>
                    <a:gd name="T23" fmla="*/ 11 h 18"/>
                    <a:gd name="T24" fmla="*/ 21 w 39"/>
                    <a:gd name="T25" fmla="*/ 11 h 18"/>
                    <a:gd name="T26" fmla="*/ 21 w 39"/>
                    <a:gd name="T27" fmla="*/ 8 h 18"/>
                    <a:gd name="T28" fmla="*/ 32 w 39"/>
                    <a:gd name="T29" fmla="*/ 8 h 18"/>
                    <a:gd name="T30" fmla="*/ 36 w 39"/>
                    <a:gd name="T31" fmla="*/ 11 h 18"/>
                    <a:gd name="T32" fmla="*/ 39 w 39"/>
                    <a:gd name="T33" fmla="*/ 4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18"/>
                    <a:gd name="T53" fmla="*/ 39 w 39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18">
                      <a:moveTo>
                        <a:pt x="39" y="4"/>
                      </a:moveTo>
                      <a:lnTo>
                        <a:pt x="32" y="0"/>
                      </a:lnTo>
                      <a:lnTo>
                        <a:pt x="21" y="0"/>
                      </a:lnTo>
                      <a:lnTo>
                        <a:pt x="18" y="4"/>
                      </a:lnTo>
                      <a:lnTo>
                        <a:pt x="14" y="4"/>
                      </a:lnTo>
                      <a:lnTo>
                        <a:pt x="11" y="8"/>
                      </a:lnTo>
                      <a:lnTo>
                        <a:pt x="3" y="11"/>
                      </a:lnTo>
                      <a:lnTo>
                        <a:pt x="0" y="15"/>
                      </a:lnTo>
                      <a:lnTo>
                        <a:pt x="3" y="18"/>
                      </a:lnTo>
                      <a:lnTo>
                        <a:pt x="7" y="18"/>
                      </a:lnTo>
                      <a:lnTo>
                        <a:pt x="14" y="15"/>
                      </a:lnTo>
                      <a:lnTo>
                        <a:pt x="18" y="11"/>
                      </a:lnTo>
                      <a:lnTo>
                        <a:pt x="21" y="11"/>
                      </a:lnTo>
                      <a:lnTo>
                        <a:pt x="21" y="8"/>
                      </a:lnTo>
                      <a:lnTo>
                        <a:pt x="32" y="8"/>
                      </a:lnTo>
                      <a:lnTo>
                        <a:pt x="36" y="11"/>
                      </a:lnTo>
                      <a:lnTo>
                        <a:pt x="39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54" name="Freeform 165"/>
                <p:cNvSpPr>
                  <a:spLocks/>
                </p:cNvSpPr>
                <p:nvPr/>
              </p:nvSpPr>
              <p:spPr bwMode="auto">
                <a:xfrm>
                  <a:off x="3421" y="1945"/>
                  <a:ext cx="54" cy="18"/>
                </a:xfrm>
                <a:custGeom>
                  <a:avLst/>
                  <a:gdLst>
                    <a:gd name="T0" fmla="*/ 54 w 54"/>
                    <a:gd name="T1" fmla="*/ 0 h 18"/>
                    <a:gd name="T2" fmla="*/ 47 w 54"/>
                    <a:gd name="T3" fmla="*/ 0 h 18"/>
                    <a:gd name="T4" fmla="*/ 39 w 54"/>
                    <a:gd name="T5" fmla="*/ 3 h 18"/>
                    <a:gd name="T6" fmla="*/ 32 w 54"/>
                    <a:gd name="T7" fmla="*/ 3 h 18"/>
                    <a:gd name="T8" fmla="*/ 25 w 54"/>
                    <a:gd name="T9" fmla="*/ 7 h 18"/>
                    <a:gd name="T10" fmla="*/ 18 w 54"/>
                    <a:gd name="T11" fmla="*/ 11 h 18"/>
                    <a:gd name="T12" fmla="*/ 7 w 54"/>
                    <a:gd name="T13" fmla="*/ 11 h 18"/>
                    <a:gd name="T14" fmla="*/ 3 w 54"/>
                    <a:gd name="T15" fmla="*/ 7 h 18"/>
                    <a:gd name="T16" fmla="*/ 0 w 54"/>
                    <a:gd name="T17" fmla="*/ 14 h 18"/>
                    <a:gd name="T18" fmla="*/ 7 w 54"/>
                    <a:gd name="T19" fmla="*/ 18 h 18"/>
                    <a:gd name="T20" fmla="*/ 21 w 54"/>
                    <a:gd name="T21" fmla="*/ 18 h 18"/>
                    <a:gd name="T22" fmla="*/ 29 w 54"/>
                    <a:gd name="T23" fmla="*/ 14 h 18"/>
                    <a:gd name="T24" fmla="*/ 36 w 54"/>
                    <a:gd name="T25" fmla="*/ 11 h 18"/>
                    <a:gd name="T26" fmla="*/ 39 w 54"/>
                    <a:gd name="T27" fmla="*/ 11 h 18"/>
                    <a:gd name="T28" fmla="*/ 47 w 54"/>
                    <a:gd name="T29" fmla="*/ 7 h 18"/>
                    <a:gd name="T30" fmla="*/ 54 w 54"/>
                    <a:gd name="T31" fmla="*/ 7 h 18"/>
                    <a:gd name="T32" fmla="*/ 54 w 54"/>
                    <a:gd name="T33" fmla="*/ 0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18"/>
                    <a:gd name="T53" fmla="*/ 54 w 54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18">
                      <a:moveTo>
                        <a:pt x="54" y="0"/>
                      </a:moveTo>
                      <a:lnTo>
                        <a:pt x="47" y="0"/>
                      </a:lnTo>
                      <a:lnTo>
                        <a:pt x="39" y="3"/>
                      </a:lnTo>
                      <a:lnTo>
                        <a:pt x="32" y="3"/>
                      </a:lnTo>
                      <a:lnTo>
                        <a:pt x="25" y="7"/>
                      </a:lnTo>
                      <a:lnTo>
                        <a:pt x="18" y="11"/>
                      </a:lnTo>
                      <a:lnTo>
                        <a:pt x="7" y="11"/>
                      </a:lnTo>
                      <a:lnTo>
                        <a:pt x="3" y="7"/>
                      </a:lnTo>
                      <a:lnTo>
                        <a:pt x="0" y="14"/>
                      </a:lnTo>
                      <a:lnTo>
                        <a:pt x="7" y="18"/>
                      </a:lnTo>
                      <a:lnTo>
                        <a:pt x="21" y="18"/>
                      </a:lnTo>
                      <a:lnTo>
                        <a:pt x="29" y="14"/>
                      </a:lnTo>
                      <a:lnTo>
                        <a:pt x="36" y="11"/>
                      </a:lnTo>
                      <a:lnTo>
                        <a:pt x="39" y="11"/>
                      </a:lnTo>
                      <a:lnTo>
                        <a:pt x="47" y="7"/>
                      </a:lnTo>
                      <a:lnTo>
                        <a:pt x="54" y="7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55" name="Freeform 166"/>
                <p:cNvSpPr>
                  <a:spLocks/>
                </p:cNvSpPr>
                <p:nvPr/>
              </p:nvSpPr>
              <p:spPr bwMode="auto">
                <a:xfrm>
                  <a:off x="3475" y="1934"/>
                  <a:ext cx="61" cy="18"/>
                </a:xfrm>
                <a:custGeom>
                  <a:avLst/>
                  <a:gdLst>
                    <a:gd name="T0" fmla="*/ 57 w 61"/>
                    <a:gd name="T1" fmla="*/ 0 h 18"/>
                    <a:gd name="T2" fmla="*/ 61 w 61"/>
                    <a:gd name="T3" fmla="*/ 0 h 18"/>
                    <a:gd name="T4" fmla="*/ 43 w 61"/>
                    <a:gd name="T5" fmla="*/ 0 h 18"/>
                    <a:gd name="T6" fmla="*/ 32 w 61"/>
                    <a:gd name="T7" fmla="*/ 4 h 18"/>
                    <a:gd name="T8" fmla="*/ 25 w 61"/>
                    <a:gd name="T9" fmla="*/ 4 h 18"/>
                    <a:gd name="T10" fmla="*/ 21 w 61"/>
                    <a:gd name="T11" fmla="*/ 7 h 18"/>
                    <a:gd name="T12" fmla="*/ 14 w 61"/>
                    <a:gd name="T13" fmla="*/ 11 h 18"/>
                    <a:gd name="T14" fmla="*/ 0 w 61"/>
                    <a:gd name="T15" fmla="*/ 11 h 18"/>
                    <a:gd name="T16" fmla="*/ 0 w 61"/>
                    <a:gd name="T17" fmla="*/ 18 h 18"/>
                    <a:gd name="T18" fmla="*/ 14 w 61"/>
                    <a:gd name="T19" fmla="*/ 18 h 18"/>
                    <a:gd name="T20" fmla="*/ 21 w 61"/>
                    <a:gd name="T21" fmla="*/ 14 h 18"/>
                    <a:gd name="T22" fmla="*/ 29 w 61"/>
                    <a:gd name="T23" fmla="*/ 11 h 18"/>
                    <a:gd name="T24" fmla="*/ 36 w 61"/>
                    <a:gd name="T25" fmla="*/ 11 h 18"/>
                    <a:gd name="T26" fmla="*/ 43 w 61"/>
                    <a:gd name="T27" fmla="*/ 7 h 18"/>
                    <a:gd name="T28" fmla="*/ 61 w 61"/>
                    <a:gd name="T29" fmla="*/ 7 h 18"/>
                    <a:gd name="T30" fmla="*/ 57 w 61"/>
                    <a:gd name="T31" fmla="*/ 7 h 18"/>
                    <a:gd name="T32" fmla="*/ 61 w 61"/>
                    <a:gd name="T33" fmla="*/ 11 h 18"/>
                    <a:gd name="T34" fmla="*/ 61 w 61"/>
                    <a:gd name="T35" fmla="*/ 7 h 18"/>
                    <a:gd name="T36" fmla="*/ 57 w 61"/>
                    <a:gd name="T37" fmla="*/ 0 h 1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1"/>
                    <a:gd name="T58" fmla="*/ 0 h 18"/>
                    <a:gd name="T59" fmla="*/ 61 w 61"/>
                    <a:gd name="T60" fmla="*/ 18 h 1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1" h="18">
                      <a:moveTo>
                        <a:pt x="57" y="0"/>
                      </a:moveTo>
                      <a:lnTo>
                        <a:pt x="61" y="0"/>
                      </a:lnTo>
                      <a:lnTo>
                        <a:pt x="43" y="0"/>
                      </a:lnTo>
                      <a:lnTo>
                        <a:pt x="32" y="4"/>
                      </a:lnTo>
                      <a:lnTo>
                        <a:pt x="25" y="4"/>
                      </a:lnTo>
                      <a:lnTo>
                        <a:pt x="21" y="7"/>
                      </a:lnTo>
                      <a:lnTo>
                        <a:pt x="14" y="11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14" y="18"/>
                      </a:lnTo>
                      <a:lnTo>
                        <a:pt x="21" y="14"/>
                      </a:lnTo>
                      <a:lnTo>
                        <a:pt x="29" y="11"/>
                      </a:lnTo>
                      <a:lnTo>
                        <a:pt x="36" y="11"/>
                      </a:lnTo>
                      <a:lnTo>
                        <a:pt x="43" y="7"/>
                      </a:lnTo>
                      <a:lnTo>
                        <a:pt x="61" y="7"/>
                      </a:lnTo>
                      <a:lnTo>
                        <a:pt x="57" y="7"/>
                      </a:lnTo>
                      <a:lnTo>
                        <a:pt x="61" y="11"/>
                      </a:lnTo>
                      <a:lnTo>
                        <a:pt x="61" y="7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56" name="Freeform 167"/>
                <p:cNvSpPr>
                  <a:spLocks/>
                </p:cNvSpPr>
                <p:nvPr/>
              </p:nvSpPr>
              <p:spPr bwMode="auto">
                <a:xfrm>
                  <a:off x="3532" y="1905"/>
                  <a:ext cx="37" cy="36"/>
                </a:xfrm>
                <a:custGeom>
                  <a:avLst/>
                  <a:gdLst>
                    <a:gd name="T0" fmla="*/ 29 w 37"/>
                    <a:gd name="T1" fmla="*/ 0 h 36"/>
                    <a:gd name="T2" fmla="*/ 29 w 37"/>
                    <a:gd name="T3" fmla="*/ 7 h 36"/>
                    <a:gd name="T4" fmla="*/ 15 w 37"/>
                    <a:gd name="T5" fmla="*/ 22 h 36"/>
                    <a:gd name="T6" fmla="*/ 8 w 37"/>
                    <a:gd name="T7" fmla="*/ 22 h 36"/>
                    <a:gd name="T8" fmla="*/ 0 w 37"/>
                    <a:gd name="T9" fmla="*/ 29 h 36"/>
                    <a:gd name="T10" fmla="*/ 4 w 37"/>
                    <a:gd name="T11" fmla="*/ 36 h 36"/>
                    <a:gd name="T12" fmla="*/ 11 w 37"/>
                    <a:gd name="T13" fmla="*/ 29 h 36"/>
                    <a:gd name="T14" fmla="*/ 19 w 37"/>
                    <a:gd name="T15" fmla="*/ 25 h 36"/>
                    <a:gd name="T16" fmla="*/ 22 w 37"/>
                    <a:gd name="T17" fmla="*/ 22 h 36"/>
                    <a:gd name="T18" fmla="*/ 29 w 37"/>
                    <a:gd name="T19" fmla="*/ 22 h 36"/>
                    <a:gd name="T20" fmla="*/ 33 w 37"/>
                    <a:gd name="T21" fmla="*/ 15 h 36"/>
                    <a:gd name="T22" fmla="*/ 37 w 37"/>
                    <a:gd name="T23" fmla="*/ 7 h 36"/>
                    <a:gd name="T24" fmla="*/ 37 w 37"/>
                    <a:gd name="T25" fmla="*/ 4 h 36"/>
                    <a:gd name="T26" fmla="*/ 29 w 37"/>
                    <a:gd name="T27" fmla="*/ 0 h 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7"/>
                    <a:gd name="T43" fmla="*/ 0 h 36"/>
                    <a:gd name="T44" fmla="*/ 37 w 37"/>
                    <a:gd name="T45" fmla="*/ 36 h 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7" h="36">
                      <a:moveTo>
                        <a:pt x="29" y="0"/>
                      </a:moveTo>
                      <a:lnTo>
                        <a:pt x="29" y="7"/>
                      </a:lnTo>
                      <a:lnTo>
                        <a:pt x="15" y="22"/>
                      </a:lnTo>
                      <a:lnTo>
                        <a:pt x="8" y="22"/>
                      </a:lnTo>
                      <a:lnTo>
                        <a:pt x="0" y="29"/>
                      </a:lnTo>
                      <a:lnTo>
                        <a:pt x="4" y="36"/>
                      </a:lnTo>
                      <a:lnTo>
                        <a:pt x="11" y="29"/>
                      </a:lnTo>
                      <a:lnTo>
                        <a:pt x="19" y="25"/>
                      </a:lnTo>
                      <a:lnTo>
                        <a:pt x="22" y="22"/>
                      </a:lnTo>
                      <a:lnTo>
                        <a:pt x="29" y="22"/>
                      </a:lnTo>
                      <a:lnTo>
                        <a:pt x="33" y="15"/>
                      </a:lnTo>
                      <a:lnTo>
                        <a:pt x="37" y="7"/>
                      </a:lnTo>
                      <a:lnTo>
                        <a:pt x="37" y="4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57" name="Freeform 168"/>
                <p:cNvSpPr>
                  <a:spLocks/>
                </p:cNvSpPr>
                <p:nvPr/>
              </p:nvSpPr>
              <p:spPr bwMode="auto">
                <a:xfrm>
                  <a:off x="3561" y="1898"/>
                  <a:ext cx="40" cy="22"/>
                </a:xfrm>
                <a:custGeom>
                  <a:avLst/>
                  <a:gdLst>
                    <a:gd name="T0" fmla="*/ 40 w 40"/>
                    <a:gd name="T1" fmla="*/ 14 h 22"/>
                    <a:gd name="T2" fmla="*/ 40 w 40"/>
                    <a:gd name="T3" fmla="*/ 11 h 22"/>
                    <a:gd name="T4" fmla="*/ 29 w 40"/>
                    <a:gd name="T5" fmla="*/ 11 h 22"/>
                    <a:gd name="T6" fmla="*/ 22 w 40"/>
                    <a:gd name="T7" fmla="*/ 4 h 22"/>
                    <a:gd name="T8" fmla="*/ 18 w 40"/>
                    <a:gd name="T9" fmla="*/ 4 h 22"/>
                    <a:gd name="T10" fmla="*/ 11 w 40"/>
                    <a:gd name="T11" fmla="*/ 0 h 22"/>
                    <a:gd name="T12" fmla="*/ 8 w 40"/>
                    <a:gd name="T13" fmla="*/ 4 h 22"/>
                    <a:gd name="T14" fmla="*/ 0 w 40"/>
                    <a:gd name="T15" fmla="*/ 7 h 22"/>
                    <a:gd name="T16" fmla="*/ 8 w 40"/>
                    <a:gd name="T17" fmla="*/ 11 h 22"/>
                    <a:gd name="T18" fmla="*/ 11 w 40"/>
                    <a:gd name="T19" fmla="*/ 11 h 22"/>
                    <a:gd name="T20" fmla="*/ 11 w 40"/>
                    <a:gd name="T21" fmla="*/ 7 h 22"/>
                    <a:gd name="T22" fmla="*/ 15 w 40"/>
                    <a:gd name="T23" fmla="*/ 11 h 22"/>
                    <a:gd name="T24" fmla="*/ 22 w 40"/>
                    <a:gd name="T25" fmla="*/ 11 h 22"/>
                    <a:gd name="T26" fmla="*/ 29 w 40"/>
                    <a:gd name="T27" fmla="*/ 18 h 22"/>
                    <a:gd name="T28" fmla="*/ 36 w 40"/>
                    <a:gd name="T29" fmla="*/ 22 h 22"/>
                    <a:gd name="T30" fmla="*/ 33 w 40"/>
                    <a:gd name="T31" fmla="*/ 18 h 22"/>
                    <a:gd name="T32" fmla="*/ 40 w 40"/>
                    <a:gd name="T33" fmla="*/ 14 h 22"/>
                    <a:gd name="T34" fmla="*/ 40 w 40"/>
                    <a:gd name="T35" fmla="*/ 11 h 22"/>
                    <a:gd name="T36" fmla="*/ 40 w 40"/>
                    <a:gd name="T37" fmla="*/ 14 h 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"/>
                    <a:gd name="T58" fmla="*/ 0 h 22"/>
                    <a:gd name="T59" fmla="*/ 40 w 40"/>
                    <a:gd name="T60" fmla="*/ 22 h 2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" h="22">
                      <a:moveTo>
                        <a:pt x="40" y="14"/>
                      </a:moveTo>
                      <a:lnTo>
                        <a:pt x="40" y="11"/>
                      </a:lnTo>
                      <a:lnTo>
                        <a:pt x="29" y="11"/>
                      </a:lnTo>
                      <a:lnTo>
                        <a:pt x="22" y="4"/>
                      </a:lnTo>
                      <a:lnTo>
                        <a:pt x="18" y="4"/>
                      </a:lnTo>
                      <a:lnTo>
                        <a:pt x="11" y="0"/>
                      </a:lnTo>
                      <a:lnTo>
                        <a:pt x="8" y="4"/>
                      </a:lnTo>
                      <a:lnTo>
                        <a:pt x="0" y="7"/>
                      </a:lnTo>
                      <a:lnTo>
                        <a:pt x="8" y="11"/>
                      </a:lnTo>
                      <a:lnTo>
                        <a:pt x="11" y="11"/>
                      </a:lnTo>
                      <a:lnTo>
                        <a:pt x="11" y="7"/>
                      </a:lnTo>
                      <a:lnTo>
                        <a:pt x="15" y="11"/>
                      </a:lnTo>
                      <a:lnTo>
                        <a:pt x="22" y="11"/>
                      </a:lnTo>
                      <a:lnTo>
                        <a:pt x="29" y="18"/>
                      </a:lnTo>
                      <a:lnTo>
                        <a:pt x="36" y="22"/>
                      </a:lnTo>
                      <a:lnTo>
                        <a:pt x="33" y="18"/>
                      </a:lnTo>
                      <a:lnTo>
                        <a:pt x="40" y="14"/>
                      </a:lnTo>
                      <a:lnTo>
                        <a:pt x="40" y="11"/>
                      </a:lnTo>
                      <a:lnTo>
                        <a:pt x="40" y="1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58" name="Freeform 169"/>
                <p:cNvSpPr>
                  <a:spLocks/>
                </p:cNvSpPr>
                <p:nvPr/>
              </p:nvSpPr>
              <p:spPr bwMode="auto">
                <a:xfrm>
                  <a:off x="3594" y="1909"/>
                  <a:ext cx="25" cy="11"/>
                </a:xfrm>
                <a:custGeom>
                  <a:avLst/>
                  <a:gdLst>
                    <a:gd name="T0" fmla="*/ 18 w 25"/>
                    <a:gd name="T1" fmla="*/ 3 h 11"/>
                    <a:gd name="T2" fmla="*/ 21 w 25"/>
                    <a:gd name="T3" fmla="*/ 0 h 11"/>
                    <a:gd name="T4" fmla="*/ 18 w 25"/>
                    <a:gd name="T5" fmla="*/ 0 h 11"/>
                    <a:gd name="T6" fmla="*/ 14 w 25"/>
                    <a:gd name="T7" fmla="*/ 3 h 11"/>
                    <a:gd name="T8" fmla="*/ 7 w 25"/>
                    <a:gd name="T9" fmla="*/ 3 h 11"/>
                    <a:gd name="T10" fmla="*/ 0 w 25"/>
                    <a:gd name="T11" fmla="*/ 7 h 11"/>
                    <a:gd name="T12" fmla="*/ 3 w 25"/>
                    <a:gd name="T13" fmla="*/ 11 h 11"/>
                    <a:gd name="T14" fmla="*/ 18 w 25"/>
                    <a:gd name="T15" fmla="*/ 11 h 11"/>
                    <a:gd name="T16" fmla="*/ 21 w 25"/>
                    <a:gd name="T17" fmla="*/ 7 h 11"/>
                    <a:gd name="T18" fmla="*/ 25 w 25"/>
                    <a:gd name="T19" fmla="*/ 7 h 11"/>
                    <a:gd name="T20" fmla="*/ 25 w 25"/>
                    <a:gd name="T21" fmla="*/ 3 h 11"/>
                    <a:gd name="T22" fmla="*/ 25 w 25"/>
                    <a:gd name="T23" fmla="*/ 7 h 11"/>
                    <a:gd name="T24" fmla="*/ 25 w 25"/>
                    <a:gd name="T25" fmla="*/ 3 h 11"/>
                    <a:gd name="T26" fmla="*/ 18 w 25"/>
                    <a:gd name="T27" fmla="*/ 3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5"/>
                    <a:gd name="T43" fmla="*/ 0 h 11"/>
                    <a:gd name="T44" fmla="*/ 25 w 25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5" h="11">
                      <a:moveTo>
                        <a:pt x="18" y="3"/>
                      </a:moveTo>
                      <a:lnTo>
                        <a:pt x="21" y="0"/>
                      </a:lnTo>
                      <a:lnTo>
                        <a:pt x="18" y="0"/>
                      </a:lnTo>
                      <a:lnTo>
                        <a:pt x="14" y="3"/>
                      </a:lnTo>
                      <a:lnTo>
                        <a:pt x="7" y="3"/>
                      </a:lnTo>
                      <a:lnTo>
                        <a:pt x="0" y="7"/>
                      </a:lnTo>
                      <a:lnTo>
                        <a:pt x="3" y="11"/>
                      </a:lnTo>
                      <a:lnTo>
                        <a:pt x="18" y="11"/>
                      </a:lnTo>
                      <a:lnTo>
                        <a:pt x="21" y="7"/>
                      </a:lnTo>
                      <a:lnTo>
                        <a:pt x="25" y="7"/>
                      </a:lnTo>
                      <a:lnTo>
                        <a:pt x="25" y="3"/>
                      </a:lnTo>
                      <a:lnTo>
                        <a:pt x="25" y="7"/>
                      </a:lnTo>
                      <a:lnTo>
                        <a:pt x="25" y="3"/>
                      </a:lnTo>
                      <a:lnTo>
                        <a:pt x="18" y="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59" name="Freeform 170"/>
                <p:cNvSpPr>
                  <a:spLocks/>
                </p:cNvSpPr>
                <p:nvPr/>
              </p:nvSpPr>
              <p:spPr bwMode="auto">
                <a:xfrm>
                  <a:off x="3612" y="1884"/>
                  <a:ext cx="11" cy="28"/>
                </a:xfrm>
                <a:custGeom>
                  <a:avLst/>
                  <a:gdLst>
                    <a:gd name="T0" fmla="*/ 11 w 11"/>
                    <a:gd name="T1" fmla="*/ 0 h 28"/>
                    <a:gd name="T2" fmla="*/ 0 w 11"/>
                    <a:gd name="T3" fmla="*/ 3 h 28"/>
                    <a:gd name="T4" fmla="*/ 0 w 11"/>
                    <a:gd name="T5" fmla="*/ 28 h 28"/>
                    <a:gd name="T6" fmla="*/ 7 w 11"/>
                    <a:gd name="T7" fmla="*/ 28 h 28"/>
                    <a:gd name="T8" fmla="*/ 7 w 11"/>
                    <a:gd name="T9" fmla="*/ 7 h 28"/>
                    <a:gd name="T10" fmla="*/ 11 w 11"/>
                    <a:gd name="T11" fmla="*/ 3 h 28"/>
                    <a:gd name="T12" fmla="*/ 11 w 11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"/>
                    <a:gd name="T22" fmla="*/ 0 h 28"/>
                    <a:gd name="T23" fmla="*/ 11 w 11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" h="28">
                      <a:moveTo>
                        <a:pt x="11" y="0"/>
                      </a:moveTo>
                      <a:lnTo>
                        <a:pt x="0" y="3"/>
                      </a:lnTo>
                      <a:lnTo>
                        <a:pt x="0" y="28"/>
                      </a:lnTo>
                      <a:lnTo>
                        <a:pt x="7" y="28"/>
                      </a:lnTo>
                      <a:lnTo>
                        <a:pt x="7" y="7"/>
                      </a:lnTo>
                      <a:lnTo>
                        <a:pt x="11" y="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0" name="Freeform 171"/>
                <p:cNvSpPr>
                  <a:spLocks/>
                </p:cNvSpPr>
                <p:nvPr/>
              </p:nvSpPr>
              <p:spPr bwMode="auto">
                <a:xfrm>
                  <a:off x="3623" y="1880"/>
                  <a:ext cx="25" cy="14"/>
                </a:xfrm>
                <a:custGeom>
                  <a:avLst/>
                  <a:gdLst>
                    <a:gd name="T0" fmla="*/ 18 w 25"/>
                    <a:gd name="T1" fmla="*/ 11 h 14"/>
                    <a:gd name="T2" fmla="*/ 21 w 25"/>
                    <a:gd name="T3" fmla="*/ 7 h 14"/>
                    <a:gd name="T4" fmla="*/ 18 w 25"/>
                    <a:gd name="T5" fmla="*/ 7 h 14"/>
                    <a:gd name="T6" fmla="*/ 14 w 25"/>
                    <a:gd name="T7" fmla="*/ 4 h 14"/>
                    <a:gd name="T8" fmla="*/ 7 w 25"/>
                    <a:gd name="T9" fmla="*/ 4 h 14"/>
                    <a:gd name="T10" fmla="*/ 3 w 25"/>
                    <a:gd name="T11" fmla="*/ 0 h 14"/>
                    <a:gd name="T12" fmla="*/ 0 w 25"/>
                    <a:gd name="T13" fmla="*/ 4 h 14"/>
                    <a:gd name="T14" fmla="*/ 0 w 25"/>
                    <a:gd name="T15" fmla="*/ 7 h 14"/>
                    <a:gd name="T16" fmla="*/ 3 w 25"/>
                    <a:gd name="T17" fmla="*/ 7 h 14"/>
                    <a:gd name="T18" fmla="*/ 7 w 25"/>
                    <a:gd name="T19" fmla="*/ 11 h 14"/>
                    <a:gd name="T20" fmla="*/ 14 w 25"/>
                    <a:gd name="T21" fmla="*/ 11 h 14"/>
                    <a:gd name="T22" fmla="*/ 18 w 25"/>
                    <a:gd name="T23" fmla="*/ 14 h 14"/>
                    <a:gd name="T24" fmla="*/ 21 w 25"/>
                    <a:gd name="T25" fmla="*/ 14 h 14"/>
                    <a:gd name="T26" fmla="*/ 25 w 25"/>
                    <a:gd name="T27" fmla="*/ 11 h 14"/>
                    <a:gd name="T28" fmla="*/ 21 w 25"/>
                    <a:gd name="T29" fmla="*/ 14 h 14"/>
                    <a:gd name="T30" fmla="*/ 25 w 25"/>
                    <a:gd name="T31" fmla="*/ 14 h 14"/>
                    <a:gd name="T32" fmla="*/ 25 w 25"/>
                    <a:gd name="T33" fmla="*/ 11 h 14"/>
                    <a:gd name="T34" fmla="*/ 18 w 25"/>
                    <a:gd name="T35" fmla="*/ 11 h 1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5"/>
                    <a:gd name="T55" fmla="*/ 0 h 14"/>
                    <a:gd name="T56" fmla="*/ 25 w 25"/>
                    <a:gd name="T57" fmla="*/ 14 h 1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5" h="14">
                      <a:moveTo>
                        <a:pt x="18" y="11"/>
                      </a:moveTo>
                      <a:lnTo>
                        <a:pt x="21" y="7"/>
                      </a:lnTo>
                      <a:lnTo>
                        <a:pt x="18" y="7"/>
                      </a:lnTo>
                      <a:lnTo>
                        <a:pt x="14" y="4"/>
                      </a:lnTo>
                      <a:lnTo>
                        <a:pt x="7" y="4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3" y="7"/>
                      </a:lnTo>
                      <a:lnTo>
                        <a:pt x="7" y="11"/>
                      </a:lnTo>
                      <a:lnTo>
                        <a:pt x="14" y="11"/>
                      </a:lnTo>
                      <a:lnTo>
                        <a:pt x="18" y="14"/>
                      </a:lnTo>
                      <a:lnTo>
                        <a:pt x="21" y="14"/>
                      </a:lnTo>
                      <a:lnTo>
                        <a:pt x="25" y="11"/>
                      </a:lnTo>
                      <a:lnTo>
                        <a:pt x="21" y="14"/>
                      </a:lnTo>
                      <a:lnTo>
                        <a:pt x="25" y="14"/>
                      </a:lnTo>
                      <a:lnTo>
                        <a:pt x="25" y="11"/>
                      </a:lnTo>
                      <a:lnTo>
                        <a:pt x="18" y="1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1" name="Freeform 172"/>
                <p:cNvSpPr>
                  <a:spLocks/>
                </p:cNvSpPr>
                <p:nvPr/>
              </p:nvSpPr>
              <p:spPr bwMode="auto">
                <a:xfrm>
                  <a:off x="3641" y="1858"/>
                  <a:ext cx="21" cy="33"/>
                </a:xfrm>
                <a:custGeom>
                  <a:avLst/>
                  <a:gdLst>
                    <a:gd name="T0" fmla="*/ 10 w 21"/>
                    <a:gd name="T1" fmla="*/ 4 h 33"/>
                    <a:gd name="T2" fmla="*/ 18 w 21"/>
                    <a:gd name="T3" fmla="*/ 11 h 33"/>
                    <a:gd name="T4" fmla="*/ 18 w 21"/>
                    <a:gd name="T5" fmla="*/ 15 h 33"/>
                    <a:gd name="T6" fmla="*/ 14 w 21"/>
                    <a:gd name="T7" fmla="*/ 15 h 33"/>
                    <a:gd name="T8" fmla="*/ 10 w 21"/>
                    <a:gd name="T9" fmla="*/ 18 h 33"/>
                    <a:gd name="T10" fmla="*/ 3 w 21"/>
                    <a:gd name="T11" fmla="*/ 22 h 33"/>
                    <a:gd name="T12" fmla="*/ 0 w 21"/>
                    <a:gd name="T13" fmla="*/ 29 h 33"/>
                    <a:gd name="T14" fmla="*/ 0 w 21"/>
                    <a:gd name="T15" fmla="*/ 33 h 33"/>
                    <a:gd name="T16" fmla="*/ 7 w 21"/>
                    <a:gd name="T17" fmla="*/ 33 h 33"/>
                    <a:gd name="T18" fmla="*/ 7 w 21"/>
                    <a:gd name="T19" fmla="*/ 29 h 33"/>
                    <a:gd name="T20" fmla="*/ 10 w 21"/>
                    <a:gd name="T21" fmla="*/ 29 h 33"/>
                    <a:gd name="T22" fmla="*/ 21 w 21"/>
                    <a:gd name="T23" fmla="*/ 18 h 33"/>
                    <a:gd name="T24" fmla="*/ 21 w 21"/>
                    <a:gd name="T25" fmla="*/ 8 h 33"/>
                    <a:gd name="T26" fmla="*/ 18 w 21"/>
                    <a:gd name="T27" fmla="*/ 0 h 33"/>
                    <a:gd name="T28" fmla="*/ 18 w 21"/>
                    <a:gd name="T29" fmla="*/ 4 h 33"/>
                    <a:gd name="T30" fmla="*/ 10 w 21"/>
                    <a:gd name="T31" fmla="*/ 4 h 33"/>
                    <a:gd name="T32" fmla="*/ 10 w 21"/>
                    <a:gd name="T33" fmla="*/ 8 h 33"/>
                    <a:gd name="T34" fmla="*/ 14 w 21"/>
                    <a:gd name="T35" fmla="*/ 8 h 33"/>
                    <a:gd name="T36" fmla="*/ 10 w 21"/>
                    <a:gd name="T37" fmla="*/ 4 h 3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1"/>
                    <a:gd name="T58" fmla="*/ 0 h 33"/>
                    <a:gd name="T59" fmla="*/ 21 w 21"/>
                    <a:gd name="T60" fmla="*/ 33 h 3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1" h="33">
                      <a:moveTo>
                        <a:pt x="10" y="4"/>
                      </a:moveTo>
                      <a:lnTo>
                        <a:pt x="18" y="11"/>
                      </a:lnTo>
                      <a:lnTo>
                        <a:pt x="18" y="15"/>
                      </a:lnTo>
                      <a:lnTo>
                        <a:pt x="14" y="15"/>
                      </a:lnTo>
                      <a:lnTo>
                        <a:pt x="10" y="18"/>
                      </a:lnTo>
                      <a:lnTo>
                        <a:pt x="3" y="22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7" y="33"/>
                      </a:lnTo>
                      <a:lnTo>
                        <a:pt x="7" y="29"/>
                      </a:lnTo>
                      <a:lnTo>
                        <a:pt x="10" y="29"/>
                      </a:lnTo>
                      <a:lnTo>
                        <a:pt x="21" y="18"/>
                      </a:lnTo>
                      <a:lnTo>
                        <a:pt x="21" y="8"/>
                      </a:lnTo>
                      <a:lnTo>
                        <a:pt x="18" y="0"/>
                      </a:lnTo>
                      <a:lnTo>
                        <a:pt x="18" y="4"/>
                      </a:lnTo>
                      <a:lnTo>
                        <a:pt x="10" y="4"/>
                      </a:lnTo>
                      <a:lnTo>
                        <a:pt x="10" y="8"/>
                      </a:lnTo>
                      <a:lnTo>
                        <a:pt x="14" y="8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2" name="Freeform 173"/>
                <p:cNvSpPr>
                  <a:spLocks/>
                </p:cNvSpPr>
                <p:nvPr/>
              </p:nvSpPr>
              <p:spPr bwMode="auto">
                <a:xfrm>
                  <a:off x="3651" y="1840"/>
                  <a:ext cx="22" cy="22"/>
                </a:xfrm>
                <a:custGeom>
                  <a:avLst/>
                  <a:gdLst>
                    <a:gd name="T0" fmla="*/ 18 w 22"/>
                    <a:gd name="T1" fmla="*/ 4 h 22"/>
                    <a:gd name="T2" fmla="*/ 11 w 22"/>
                    <a:gd name="T3" fmla="*/ 8 h 22"/>
                    <a:gd name="T4" fmla="*/ 8 w 22"/>
                    <a:gd name="T5" fmla="*/ 8 h 22"/>
                    <a:gd name="T6" fmla="*/ 4 w 22"/>
                    <a:gd name="T7" fmla="*/ 15 h 22"/>
                    <a:gd name="T8" fmla="*/ 0 w 22"/>
                    <a:gd name="T9" fmla="*/ 22 h 22"/>
                    <a:gd name="T10" fmla="*/ 8 w 22"/>
                    <a:gd name="T11" fmla="*/ 22 h 22"/>
                    <a:gd name="T12" fmla="*/ 8 w 22"/>
                    <a:gd name="T13" fmla="*/ 18 h 22"/>
                    <a:gd name="T14" fmla="*/ 15 w 22"/>
                    <a:gd name="T15" fmla="*/ 11 h 22"/>
                    <a:gd name="T16" fmla="*/ 22 w 22"/>
                    <a:gd name="T17" fmla="*/ 8 h 22"/>
                    <a:gd name="T18" fmla="*/ 18 w 22"/>
                    <a:gd name="T19" fmla="*/ 8 h 22"/>
                    <a:gd name="T20" fmla="*/ 18 w 22"/>
                    <a:gd name="T21" fmla="*/ 0 h 22"/>
                    <a:gd name="T22" fmla="*/ 18 w 22"/>
                    <a:gd name="T23" fmla="*/ 4 h 2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22"/>
                    <a:gd name="T38" fmla="*/ 22 w 22"/>
                    <a:gd name="T39" fmla="*/ 22 h 2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22">
                      <a:moveTo>
                        <a:pt x="18" y="4"/>
                      </a:move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4" y="15"/>
                      </a:lnTo>
                      <a:lnTo>
                        <a:pt x="0" y="22"/>
                      </a:lnTo>
                      <a:lnTo>
                        <a:pt x="8" y="22"/>
                      </a:lnTo>
                      <a:lnTo>
                        <a:pt x="8" y="18"/>
                      </a:lnTo>
                      <a:lnTo>
                        <a:pt x="15" y="11"/>
                      </a:lnTo>
                      <a:lnTo>
                        <a:pt x="22" y="8"/>
                      </a:lnTo>
                      <a:lnTo>
                        <a:pt x="18" y="8"/>
                      </a:lnTo>
                      <a:lnTo>
                        <a:pt x="18" y="0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3" name="Freeform 174"/>
                <p:cNvSpPr>
                  <a:spLocks/>
                </p:cNvSpPr>
                <p:nvPr/>
              </p:nvSpPr>
              <p:spPr bwMode="auto">
                <a:xfrm>
                  <a:off x="3669" y="1837"/>
                  <a:ext cx="40" cy="14"/>
                </a:xfrm>
                <a:custGeom>
                  <a:avLst/>
                  <a:gdLst>
                    <a:gd name="T0" fmla="*/ 36 w 40"/>
                    <a:gd name="T1" fmla="*/ 0 h 14"/>
                    <a:gd name="T2" fmla="*/ 33 w 40"/>
                    <a:gd name="T3" fmla="*/ 0 h 14"/>
                    <a:gd name="T4" fmla="*/ 26 w 40"/>
                    <a:gd name="T5" fmla="*/ 7 h 14"/>
                    <a:gd name="T6" fmla="*/ 0 w 40"/>
                    <a:gd name="T7" fmla="*/ 7 h 14"/>
                    <a:gd name="T8" fmla="*/ 0 w 40"/>
                    <a:gd name="T9" fmla="*/ 11 h 14"/>
                    <a:gd name="T10" fmla="*/ 8 w 40"/>
                    <a:gd name="T11" fmla="*/ 11 h 14"/>
                    <a:gd name="T12" fmla="*/ 11 w 40"/>
                    <a:gd name="T13" fmla="*/ 14 h 14"/>
                    <a:gd name="T14" fmla="*/ 26 w 40"/>
                    <a:gd name="T15" fmla="*/ 14 h 14"/>
                    <a:gd name="T16" fmla="*/ 29 w 40"/>
                    <a:gd name="T17" fmla="*/ 11 h 14"/>
                    <a:gd name="T18" fmla="*/ 36 w 40"/>
                    <a:gd name="T19" fmla="*/ 11 h 14"/>
                    <a:gd name="T20" fmla="*/ 40 w 40"/>
                    <a:gd name="T21" fmla="*/ 3 h 14"/>
                    <a:gd name="T22" fmla="*/ 36 w 40"/>
                    <a:gd name="T23" fmla="*/ 7 h 14"/>
                    <a:gd name="T24" fmla="*/ 36 w 40"/>
                    <a:gd name="T25" fmla="*/ 0 h 14"/>
                    <a:gd name="T26" fmla="*/ 33 w 40"/>
                    <a:gd name="T27" fmla="*/ 0 h 14"/>
                    <a:gd name="T28" fmla="*/ 36 w 40"/>
                    <a:gd name="T29" fmla="*/ 0 h 1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0"/>
                    <a:gd name="T46" fmla="*/ 0 h 14"/>
                    <a:gd name="T47" fmla="*/ 40 w 40"/>
                    <a:gd name="T48" fmla="*/ 14 h 1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0" h="14">
                      <a:moveTo>
                        <a:pt x="36" y="0"/>
                      </a:moveTo>
                      <a:lnTo>
                        <a:pt x="33" y="0"/>
                      </a:lnTo>
                      <a:lnTo>
                        <a:pt x="26" y="7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8" y="11"/>
                      </a:lnTo>
                      <a:lnTo>
                        <a:pt x="11" y="14"/>
                      </a:lnTo>
                      <a:lnTo>
                        <a:pt x="26" y="14"/>
                      </a:lnTo>
                      <a:lnTo>
                        <a:pt x="29" y="11"/>
                      </a:lnTo>
                      <a:lnTo>
                        <a:pt x="36" y="11"/>
                      </a:lnTo>
                      <a:lnTo>
                        <a:pt x="40" y="3"/>
                      </a:lnTo>
                      <a:lnTo>
                        <a:pt x="36" y="7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4" name="Freeform 175"/>
                <p:cNvSpPr>
                  <a:spLocks/>
                </p:cNvSpPr>
                <p:nvPr/>
              </p:nvSpPr>
              <p:spPr bwMode="auto">
                <a:xfrm>
                  <a:off x="3705" y="1833"/>
                  <a:ext cx="29" cy="15"/>
                </a:xfrm>
                <a:custGeom>
                  <a:avLst/>
                  <a:gdLst>
                    <a:gd name="T0" fmla="*/ 19 w 29"/>
                    <a:gd name="T1" fmla="*/ 7 h 15"/>
                    <a:gd name="T2" fmla="*/ 22 w 29"/>
                    <a:gd name="T3" fmla="*/ 0 h 15"/>
                    <a:gd name="T4" fmla="*/ 19 w 29"/>
                    <a:gd name="T5" fmla="*/ 4 h 15"/>
                    <a:gd name="T6" fmla="*/ 0 w 29"/>
                    <a:gd name="T7" fmla="*/ 4 h 15"/>
                    <a:gd name="T8" fmla="*/ 0 w 29"/>
                    <a:gd name="T9" fmla="*/ 11 h 15"/>
                    <a:gd name="T10" fmla="*/ 11 w 29"/>
                    <a:gd name="T11" fmla="*/ 11 h 15"/>
                    <a:gd name="T12" fmla="*/ 15 w 29"/>
                    <a:gd name="T13" fmla="*/ 15 h 15"/>
                    <a:gd name="T14" fmla="*/ 19 w 29"/>
                    <a:gd name="T15" fmla="*/ 11 h 15"/>
                    <a:gd name="T16" fmla="*/ 22 w 29"/>
                    <a:gd name="T17" fmla="*/ 11 h 15"/>
                    <a:gd name="T18" fmla="*/ 26 w 29"/>
                    <a:gd name="T19" fmla="*/ 7 h 15"/>
                    <a:gd name="T20" fmla="*/ 26 w 29"/>
                    <a:gd name="T21" fmla="*/ 4 h 15"/>
                    <a:gd name="T22" fmla="*/ 26 w 29"/>
                    <a:gd name="T23" fmla="*/ 7 h 15"/>
                    <a:gd name="T24" fmla="*/ 29 w 29"/>
                    <a:gd name="T25" fmla="*/ 4 h 15"/>
                    <a:gd name="T26" fmla="*/ 26 w 29"/>
                    <a:gd name="T27" fmla="*/ 4 h 15"/>
                    <a:gd name="T28" fmla="*/ 19 w 29"/>
                    <a:gd name="T29" fmla="*/ 7 h 1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9"/>
                    <a:gd name="T46" fmla="*/ 0 h 15"/>
                    <a:gd name="T47" fmla="*/ 29 w 29"/>
                    <a:gd name="T48" fmla="*/ 15 h 1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9" h="15">
                      <a:moveTo>
                        <a:pt x="19" y="7"/>
                      </a:moveTo>
                      <a:lnTo>
                        <a:pt x="22" y="0"/>
                      </a:lnTo>
                      <a:lnTo>
                        <a:pt x="19" y="4"/>
                      </a:lnTo>
                      <a:lnTo>
                        <a:pt x="0" y="4"/>
                      </a:lnTo>
                      <a:lnTo>
                        <a:pt x="0" y="11"/>
                      </a:lnTo>
                      <a:lnTo>
                        <a:pt x="11" y="11"/>
                      </a:lnTo>
                      <a:lnTo>
                        <a:pt x="15" y="15"/>
                      </a:lnTo>
                      <a:lnTo>
                        <a:pt x="19" y="11"/>
                      </a:lnTo>
                      <a:lnTo>
                        <a:pt x="22" y="11"/>
                      </a:lnTo>
                      <a:lnTo>
                        <a:pt x="26" y="7"/>
                      </a:lnTo>
                      <a:lnTo>
                        <a:pt x="26" y="4"/>
                      </a:lnTo>
                      <a:lnTo>
                        <a:pt x="26" y="7"/>
                      </a:lnTo>
                      <a:lnTo>
                        <a:pt x="29" y="4"/>
                      </a:lnTo>
                      <a:lnTo>
                        <a:pt x="26" y="4"/>
                      </a:lnTo>
                      <a:lnTo>
                        <a:pt x="19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5" name="Freeform 176"/>
                <p:cNvSpPr>
                  <a:spLocks/>
                </p:cNvSpPr>
                <p:nvPr/>
              </p:nvSpPr>
              <p:spPr bwMode="auto">
                <a:xfrm>
                  <a:off x="3716" y="1811"/>
                  <a:ext cx="15" cy="29"/>
                </a:xfrm>
                <a:custGeom>
                  <a:avLst/>
                  <a:gdLst>
                    <a:gd name="T0" fmla="*/ 4 w 15"/>
                    <a:gd name="T1" fmla="*/ 0 h 29"/>
                    <a:gd name="T2" fmla="*/ 0 w 15"/>
                    <a:gd name="T3" fmla="*/ 8 h 29"/>
                    <a:gd name="T4" fmla="*/ 4 w 15"/>
                    <a:gd name="T5" fmla="*/ 15 h 29"/>
                    <a:gd name="T6" fmla="*/ 8 w 15"/>
                    <a:gd name="T7" fmla="*/ 22 h 29"/>
                    <a:gd name="T8" fmla="*/ 8 w 15"/>
                    <a:gd name="T9" fmla="*/ 29 h 29"/>
                    <a:gd name="T10" fmla="*/ 15 w 15"/>
                    <a:gd name="T11" fmla="*/ 26 h 29"/>
                    <a:gd name="T12" fmla="*/ 11 w 15"/>
                    <a:gd name="T13" fmla="*/ 19 h 29"/>
                    <a:gd name="T14" fmla="*/ 8 w 15"/>
                    <a:gd name="T15" fmla="*/ 15 h 29"/>
                    <a:gd name="T16" fmla="*/ 8 w 15"/>
                    <a:gd name="T17" fmla="*/ 8 h 29"/>
                    <a:gd name="T18" fmla="*/ 11 w 15"/>
                    <a:gd name="T19" fmla="*/ 4 h 29"/>
                    <a:gd name="T20" fmla="*/ 4 w 15"/>
                    <a:gd name="T21" fmla="*/ 0 h 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"/>
                    <a:gd name="T34" fmla="*/ 0 h 29"/>
                    <a:gd name="T35" fmla="*/ 15 w 15"/>
                    <a:gd name="T36" fmla="*/ 29 h 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" h="29">
                      <a:moveTo>
                        <a:pt x="4" y="0"/>
                      </a:moveTo>
                      <a:lnTo>
                        <a:pt x="0" y="8"/>
                      </a:lnTo>
                      <a:lnTo>
                        <a:pt x="4" y="15"/>
                      </a:lnTo>
                      <a:lnTo>
                        <a:pt x="8" y="22"/>
                      </a:lnTo>
                      <a:lnTo>
                        <a:pt x="8" y="29"/>
                      </a:lnTo>
                      <a:lnTo>
                        <a:pt x="15" y="26"/>
                      </a:lnTo>
                      <a:lnTo>
                        <a:pt x="11" y="19"/>
                      </a:lnTo>
                      <a:lnTo>
                        <a:pt x="8" y="15"/>
                      </a:lnTo>
                      <a:lnTo>
                        <a:pt x="8" y="8"/>
                      </a:lnTo>
                      <a:lnTo>
                        <a:pt x="11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6" name="Freeform 177"/>
                <p:cNvSpPr>
                  <a:spLocks/>
                </p:cNvSpPr>
                <p:nvPr/>
              </p:nvSpPr>
              <p:spPr bwMode="auto">
                <a:xfrm>
                  <a:off x="3720" y="1804"/>
                  <a:ext cx="29" cy="11"/>
                </a:xfrm>
                <a:custGeom>
                  <a:avLst/>
                  <a:gdLst>
                    <a:gd name="T0" fmla="*/ 25 w 29"/>
                    <a:gd name="T1" fmla="*/ 0 h 11"/>
                    <a:gd name="T2" fmla="*/ 22 w 29"/>
                    <a:gd name="T3" fmla="*/ 0 h 11"/>
                    <a:gd name="T4" fmla="*/ 18 w 29"/>
                    <a:gd name="T5" fmla="*/ 4 h 11"/>
                    <a:gd name="T6" fmla="*/ 18 w 29"/>
                    <a:gd name="T7" fmla="*/ 0 h 11"/>
                    <a:gd name="T8" fmla="*/ 14 w 29"/>
                    <a:gd name="T9" fmla="*/ 0 h 11"/>
                    <a:gd name="T10" fmla="*/ 11 w 29"/>
                    <a:gd name="T11" fmla="*/ 4 h 11"/>
                    <a:gd name="T12" fmla="*/ 4 w 29"/>
                    <a:gd name="T13" fmla="*/ 4 h 11"/>
                    <a:gd name="T14" fmla="*/ 0 w 29"/>
                    <a:gd name="T15" fmla="*/ 7 h 11"/>
                    <a:gd name="T16" fmla="*/ 7 w 29"/>
                    <a:gd name="T17" fmla="*/ 11 h 11"/>
                    <a:gd name="T18" fmla="*/ 7 w 29"/>
                    <a:gd name="T19" fmla="*/ 7 h 11"/>
                    <a:gd name="T20" fmla="*/ 25 w 29"/>
                    <a:gd name="T21" fmla="*/ 7 h 11"/>
                    <a:gd name="T22" fmla="*/ 29 w 29"/>
                    <a:gd name="T23" fmla="*/ 4 h 11"/>
                    <a:gd name="T24" fmla="*/ 25 w 29"/>
                    <a:gd name="T25" fmla="*/ 7 h 11"/>
                    <a:gd name="T26" fmla="*/ 25 w 29"/>
                    <a:gd name="T27" fmla="*/ 0 h 11"/>
                    <a:gd name="T28" fmla="*/ 22 w 29"/>
                    <a:gd name="T29" fmla="*/ 0 h 11"/>
                    <a:gd name="T30" fmla="*/ 25 w 29"/>
                    <a:gd name="T31" fmla="*/ 0 h 1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9"/>
                    <a:gd name="T49" fmla="*/ 0 h 11"/>
                    <a:gd name="T50" fmla="*/ 29 w 29"/>
                    <a:gd name="T51" fmla="*/ 11 h 1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9" h="11">
                      <a:moveTo>
                        <a:pt x="25" y="0"/>
                      </a:moveTo>
                      <a:lnTo>
                        <a:pt x="22" y="0"/>
                      </a:lnTo>
                      <a:lnTo>
                        <a:pt x="18" y="4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1" y="4"/>
                      </a:lnTo>
                      <a:lnTo>
                        <a:pt x="4" y="4"/>
                      </a:lnTo>
                      <a:lnTo>
                        <a:pt x="0" y="7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25" y="7"/>
                      </a:lnTo>
                      <a:lnTo>
                        <a:pt x="29" y="4"/>
                      </a:lnTo>
                      <a:lnTo>
                        <a:pt x="25" y="7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7" name="Freeform 178"/>
                <p:cNvSpPr>
                  <a:spLocks/>
                </p:cNvSpPr>
                <p:nvPr/>
              </p:nvSpPr>
              <p:spPr bwMode="auto">
                <a:xfrm>
                  <a:off x="3745" y="1804"/>
                  <a:ext cx="18" cy="15"/>
                </a:xfrm>
                <a:custGeom>
                  <a:avLst/>
                  <a:gdLst>
                    <a:gd name="T0" fmla="*/ 18 w 18"/>
                    <a:gd name="T1" fmla="*/ 15 h 15"/>
                    <a:gd name="T2" fmla="*/ 18 w 18"/>
                    <a:gd name="T3" fmla="*/ 11 h 15"/>
                    <a:gd name="T4" fmla="*/ 7 w 18"/>
                    <a:gd name="T5" fmla="*/ 0 h 15"/>
                    <a:gd name="T6" fmla="*/ 0 w 18"/>
                    <a:gd name="T7" fmla="*/ 0 h 15"/>
                    <a:gd name="T8" fmla="*/ 0 w 18"/>
                    <a:gd name="T9" fmla="*/ 7 h 15"/>
                    <a:gd name="T10" fmla="*/ 4 w 18"/>
                    <a:gd name="T11" fmla="*/ 7 h 15"/>
                    <a:gd name="T12" fmla="*/ 7 w 18"/>
                    <a:gd name="T13" fmla="*/ 11 h 15"/>
                    <a:gd name="T14" fmla="*/ 11 w 18"/>
                    <a:gd name="T15" fmla="*/ 11 h 15"/>
                    <a:gd name="T16" fmla="*/ 15 w 18"/>
                    <a:gd name="T17" fmla="*/ 15 h 15"/>
                    <a:gd name="T18" fmla="*/ 11 w 18"/>
                    <a:gd name="T19" fmla="*/ 11 h 15"/>
                    <a:gd name="T20" fmla="*/ 18 w 18"/>
                    <a:gd name="T21" fmla="*/ 15 h 15"/>
                    <a:gd name="T22" fmla="*/ 18 w 18"/>
                    <a:gd name="T23" fmla="*/ 11 h 15"/>
                    <a:gd name="T24" fmla="*/ 18 w 18"/>
                    <a:gd name="T25" fmla="*/ 15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8"/>
                    <a:gd name="T40" fmla="*/ 0 h 15"/>
                    <a:gd name="T41" fmla="*/ 18 w 18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8" h="15">
                      <a:moveTo>
                        <a:pt x="18" y="15"/>
                      </a:moveTo>
                      <a:lnTo>
                        <a:pt x="18" y="1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4" y="7"/>
                      </a:lnTo>
                      <a:lnTo>
                        <a:pt x="7" y="11"/>
                      </a:lnTo>
                      <a:lnTo>
                        <a:pt x="11" y="11"/>
                      </a:lnTo>
                      <a:lnTo>
                        <a:pt x="15" y="15"/>
                      </a:lnTo>
                      <a:lnTo>
                        <a:pt x="11" y="11"/>
                      </a:lnTo>
                      <a:lnTo>
                        <a:pt x="18" y="15"/>
                      </a:lnTo>
                      <a:lnTo>
                        <a:pt x="18" y="11"/>
                      </a:lnTo>
                      <a:lnTo>
                        <a:pt x="18" y="1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8" name="Freeform 179"/>
                <p:cNvSpPr>
                  <a:spLocks/>
                </p:cNvSpPr>
                <p:nvPr/>
              </p:nvSpPr>
              <p:spPr bwMode="auto">
                <a:xfrm>
                  <a:off x="1694" y="1809"/>
                  <a:ext cx="2349" cy="2186"/>
                </a:xfrm>
                <a:custGeom>
                  <a:avLst/>
                  <a:gdLst>
                    <a:gd name="T0" fmla="*/ 2166 w 2350"/>
                    <a:gd name="T1" fmla="*/ 58 h 2195"/>
                    <a:gd name="T2" fmla="*/ 2318 w 2350"/>
                    <a:gd name="T3" fmla="*/ 40 h 2195"/>
                    <a:gd name="T4" fmla="*/ 2239 w 2350"/>
                    <a:gd name="T5" fmla="*/ 76 h 2195"/>
                    <a:gd name="T6" fmla="*/ 2148 w 2350"/>
                    <a:gd name="T7" fmla="*/ 112 h 2195"/>
                    <a:gd name="T8" fmla="*/ 2094 w 2350"/>
                    <a:gd name="T9" fmla="*/ 263 h 2195"/>
                    <a:gd name="T10" fmla="*/ 2170 w 2350"/>
                    <a:gd name="T11" fmla="*/ 281 h 2195"/>
                    <a:gd name="T12" fmla="*/ 2303 w 2350"/>
                    <a:gd name="T13" fmla="*/ 288 h 2195"/>
                    <a:gd name="T14" fmla="*/ 2329 w 2350"/>
                    <a:gd name="T15" fmla="*/ 415 h 2195"/>
                    <a:gd name="T16" fmla="*/ 2246 w 2350"/>
                    <a:gd name="T17" fmla="*/ 584 h 2195"/>
                    <a:gd name="T18" fmla="*/ 2148 w 2350"/>
                    <a:gd name="T19" fmla="*/ 692 h 2195"/>
                    <a:gd name="T20" fmla="*/ 2098 w 2350"/>
                    <a:gd name="T21" fmla="*/ 840 h 2195"/>
                    <a:gd name="T22" fmla="*/ 1990 w 2350"/>
                    <a:gd name="T23" fmla="*/ 898 h 2195"/>
                    <a:gd name="T24" fmla="*/ 1864 w 2350"/>
                    <a:gd name="T25" fmla="*/ 865 h 2195"/>
                    <a:gd name="T26" fmla="*/ 1702 w 2350"/>
                    <a:gd name="T27" fmla="*/ 869 h 2195"/>
                    <a:gd name="T28" fmla="*/ 1561 w 2350"/>
                    <a:gd name="T29" fmla="*/ 1017 h 2195"/>
                    <a:gd name="T30" fmla="*/ 1449 w 2350"/>
                    <a:gd name="T31" fmla="*/ 1107 h 2195"/>
                    <a:gd name="T32" fmla="*/ 1449 w 2350"/>
                    <a:gd name="T33" fmla="*/ 1215 h 2195"/>
                    <a:gd name="T34" fmla="*/ 1392 w 2350"/>
                    <a:gd name="T35" fmla="*/ 1283 h 2195"/>
                    <a:gd name="T36" fmla="*/ 1291 w 2350"/>
                    <a:gd name="T37" fmla="*/ 1352 h 2195"/>
                    <a:gd name="T38" fmla="*/ 1193 w 2350"/>
                    <a:gd name="T39" fmla="*/ 1363 h 2195"/>
                    <a:gd name="T40" fmla="*/ 1078 w 2350"/>
                    <a:gd name="T41" fmla="*/ 1323 h 2195"/>
                    <a:gd name="T42" fmla="*/ 1010 w 2350"/>
                    <a:gd name="T43" fmla="*/ 1363 h 2195"/>
                    <a:gd name="T44" fmla="*/ 923 w 2350"/>
                    <a:gd name="T45" fmla="*/ 1352 h 2195"/>
                    <a:gd name="T46" fmla="*/ 844 w 2350"/>
                    <a:gd name="T47" fmla="*/ 1334 h 2195"/>
                    <a:gd name="T48" fmla="*/ 725 w 2350"/>
                    <a:gd name="T49" fmla="*/ 1467 h 2195"/>
                    <a:gd name="T50" fmla="*/ 678 w 2350"/>
                    <a:gd name="T51" fmla="*/ 1539 h 2195"/>
                    <a:gd name="T52" fmla="*/ 628 w 2350"/>
                    <a:gd name="T53" fmla="*/ 1680 h 2195"/>
                    <a:gd name="T54" fmla="*/ 545 w 2350"/>
                    <a:gd name="T55" fmla="*/ 1813 h 2195"/>
                    <a:gd name="T56" fmla="*/ 527 w 2350"/>
                    <a:gd name="T57" fmla="*/ 1900 h 2195"/>
                    <a:gd name="T58" fmla="*/ 429 w 2350"/>
                    <a:gd name="T59" fmla="*/ 2048 h 2195"/>
                    <a:gd name="T60" fmla="*/ 390 w 2350"/>
                    <a:gd name="T61" fmla="*/ 2185 h 2195"/>
                    <a:gd name="T62" fmla="*/ 282 w 2350"/>
                    <a:gd name="T63" fmla="*/ 2170 h 2195"/>
                    <a:gd name="T64" fmla="*/ 206 w 2350"/>
                    <a:gd name="T65" fmla="*/ 2188 h 2195"/>
                    <a:gd name="T66" fmla="*/ 127 w 2350"/>
                    <a:gd name="T67" fmla="*/ 2066 h 2195"/>
                    <a:gd name="T68" fmla="*/ 130 w 2350"/>
                    <a:gd name="T69" fmla="*/ 1968 h 2195"/>
                    <a:gd name="T70" fmla="*/ 29 w 2350"/>
                    <a:gd name="T71" fmla="*/ 1925 h 2195"/>
                    <a:gd name="T72" fmla="*/ 40 w 2350"/>
                    <a:gd name="T73" fmla="*/ 1759 h 2195"/>
                    <a:gd name="T74" fmla="*/ 40 w 2350"/>
                    <a:gd name="T75" fmla="*/ 1611 h 2195"/>
                    <a:gd name="T76" fmla="*/ 145 w 2350"/>
                    <a:gd name="T77" fmla="*/ 1557 h 2195"/>
                    <a:gd name="T78" fmla="*/ 245 w 2350"/>
                    <a:gd name="T79" fmla="*/ 1510 h 2195"/>
                    <a:gd name="T80" fmla="*/ 307 w 2350"/>
                    <a:gd name="T81" fmla="*/ 1406 h 2195"/>
                    <a:gd name="T82" fmla="*/ 393 w 2350"/>
                    <a:gd name="T83" fmla="*/ 1355 h 2195"/>
                    <a:gd name="T84" fmla="*/ 487 w 2350"/>
                    <a:gd name="T85" fmla="*/ 1237 h 2195"/>
                    <a:gd name="T86" fmla="*/ 570 w 2350"/>
                    <a:gd name="T87" fmla="*/ 1182 h 2195"/>
                    <a:gd name="T88" fmla="*/ 646 w 2350"/>
                    <a:gd name="T89" fmla="*/ 1100 h 2195"/>
                    <a:gd name="T90" fmla="*/ 757 w 2350"/>
                    <a:gd name="T91" fmla="*/ 1009 h 2195"/>
                    <a:gd name="T92" fmla="*/ 865 w 2350"/>
                    <a:gd name="T93" fmla="*/ 945 h 2195"/>
                    <a:gd name="T94" fmla="*/ 977 w 2350"/>
                    <a:gd name="T95" fmla="*/ 833 h 2195"/>
                    <a:gd name="T96" fmla="*/ 1082 w 2350"/>
                    <a:gd name="T97" fmla="*/ 714 h 2195"/>
                    <a:gd name="T98" fmla="*/ 1229 w 2350"/>
                    <a:gd name="T99" fmla="*/ 598 h 2195"/>
                    <a:gd name="T100" fmla="*/ 1374 w 2350"/>
                    <a:gd name="T101" fmla="*/ 526 h 2195"/>
                    <a:gd name="T102" fmla="*/ 1449 w 2350"/>
                    <a:gd name="T103" fmla="*/ 379 h 2195"/>
                    <a:gd name="T104" fmla="*/ 1381 w 2350"/>
                    <a:gd name="T105" fmla="*/ 299 h 2195"/>
                    <a:gd name="T106" fmla="*/ 1460 w 2350"/>
                    <a:gd name="T107" fmla="*/ 252 h 2195"/>
                    <a:gd name="T108" fmla="*/ 1543 w 2350"/>
                    <a:gd name="T109" fmla="*/ 220 h 2195"/>
                    <a:gd name="T110" fmla="*/ 1662 w 2350"/>
                    <a:gd name="T111" fmla="*/ 173 h 2195"/>
                    <a:gd name="T112" fmla="*/ 1766 w 2350"/>
                    <a:gd name="T113" fmla="*/ 144 h 2195"/>
                    <a:gd name="T114" fmla="*/ 1907 w 2350"/>
                    <a:gd name="T115" fmla="*/ 108 h 2195"/>
                    <a:gd name="T116" fmla="*/ 1975 w 2350"/>
                    <a:gd name="T117" fmla="*/ 58 h 2195"/>
                    <a:gd name="T118" fmla="*/ 2062 w 2350"/>
                    <a:gd name="T119" fmla="*/ 11 h 219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350"/>
                    <a:gd name="T181" fmla="*/ 0 h 2195"/>
                    <a:gd name="T182" fmla="*/ 2350 w 2350"/>
                    <a:gd name="T183" fmla="*/ 2195 h 219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350" h="2195">
                      <a:moveTo>
                        <a:pt x="2073" y="29"/>
                      </a:moveTo>
                      <a:lnTo>
                        <a:pt x="2076" y="29"/>
                      </a:lnTo>
                      <a:lnTo>
                        <a:pt x="2080" y="33"/>
                      </a:lnTo>
                      <a:lnTo>
                        <a:pt x="2091" y="33"/>
                      </a:lnTo>
                      <a:lnTo>
                        <a:pt x="2094" y="36"/>
                      </a:lnTo>
                      <a:lnTo>
                        <a:pt x="2094" y="47"/>
                      </a:lnTo>
                      <a:lnTo>
                        <a:pt x="2098" y="51"/>
                      </a:lnTo>
                      <a:lnTo>
                        <a:pt x="2098" y="54"/>
                      </a:lnTo>
                      <a:lnTo>
                        <a:pt x="2102" y="54"/>
                      </a:lnTo>
                      <a:lnTo>
                        <a:pt x="2105" y="58"/>
                      </a:lnTo>
                      <a:lnTo>
                        <a:pt x="2109" y="58"/>
                      </a:lnTo>
                      <a:lnTo>
                        <a:pt x="2112" y="61"/>
                      </a:lnTo>
                      <a:lnTo>
                        <a:pt x="2116" y="61"/>
                      </a:lnTo>
                      <a:lnTo>
                        <a:pt x="2120" y="65"/>
                      </a:lnTo>
                      <a:lnTo>
                        <a:pt x="2127" y="58"/>
                      </a:lnTo>
                      <a:lnTo>
                        <a:pt x="2166" y="58"/>
                      </a:lnTo>
                      <a:lnTo>
                        <a:pt x="2177" y="47"/>
                      </a:lnTo>
                      <a:lnTo>
                        <a:pt x="2181" y="47"/>
                      </a:lnTo>
                      <a:lnTo>
                        <a:pt x="2184" y="43"/>
                      </a:lnTo>
                      <a:lnTo>
                        <a:pt x="2188" y="43"/>
                      </a:lnTo>
                      <a:lnTo>
                        <a:pt x="2195" y="47"/>
                      </a:lnTo>
                      <a:lnTo>
                        <a:pt x="2203" y="47"/>
                      </a:lnTo>
                      <a:lnTo>
                        <a:pt x="2210" y="51"/>
                      </a:lnTo>
                      <a:lnTo>
                        <a:pt x="2217" y="47"/>
                      </a:lnTo>
                      <a:lnTo>
                        <a:pt x="2224" y="47"/>
                      </a:lnTo>
                      <a:lnTo>
                        <a:pt x="2228" y="43"/>
                      </a:lnTo>
                      <a:lnTo>
                        <a:pt x="2235" y="43"/>
                      </a:lnTo>
                      <a:lnTo>
                        <a:pt x="2242" y="40"/>
                      </a:lnTo>
                      <a:lnTo>
                        <a:pt x="2253" y="43"/>
                      </a:lnTo>
                      <a:lnTo>
                        <a:pt x="2275" y="43"/>
                      </a:lnTo>
                      <a:lnTo>
                        <a:pt x="2285" y="40"/>
                      </a:lnTo>
                      <a:lnTo>
                        <a:pt x="2318" y="40"/>
                      </a:lnTo>
                      <a:lnTo>
                        <a:pt x="2325" y="36"/>
                      </a:lnTo>
                      <a:lnTo>
                        <a:pt x="2343" y="54"/>
                      </a:lnTo>
                      <a:lnTo>
                        <a:pt x="2339" y="58"/>
                      </a:lnTo>
                      <a:lnTo>
                        <a:pt x="2332" y="58"/>
                      </a:lnTo>
                      <a:lnTo>
                        <a:pt x="2325" y="65"/>
                      </a:lnTo>
                      <a:lnTo>
                        <a:pt x="2307" y="65"/>
                      </a:lnTo>
                      <a:lnTo>
                        <a:pt x="2303" y="61"/>
                      </a:lnTo>
                      <a:lnTo>
                        <a:pt x="2296" y="65"/>
                      </a:lnTo>
                      <a:lnTo>
                        <a:pt x="2289" y="65"/>
                      </a:lnTo>
                      <a:lnTo>
                        <a:pt x="2282" y="69"/>
                      </a:lnTo>
                      <a:lnTo>
                        <a:pt x="2275" y="72"/>
                      </a:lnTo>
                      <a:lnTo>
                        <a:pt x="2267" y="72"/>
                      </a:lnTo>
                      <a:lnTo>
                        <a:pt x="2264" y="76"/>
                      </a:lnTo>
                      <a:lnTo>
                        <a:pt x="2253" y="72"/>
                      </a:lnTo>
                      <a:lnTo>
                        <a:pt x="2246" y="72"/>
                      </a:lnTo>
                      <a:lnTo>
                        <a:pt x="2239" y="76"/>
                      </a:lnTo>
                      <a:lnTo>
                        <a:pt x="2231" y="79"/>
                      </a:lnTo>
                      <a:lnTo>
                        <a:pt x="2224" y="87"/>
                      </a:lnTo>
                      <a:lnTo>
                        <a:pt x="2217" y="90"/>
                      </a:lnTo>
                      <a:lnTo>
                        <a:pt x="2210" y="94"/>
                      </a:lnTo>
                      <a:lnTo>
                        <a:pt x="2203" y="97"/>
                      </a:lnTo>
                      <a:lnTo>
                        <a:pt x="2184" y="97"/>
                      </a:lnTo>
                      <a:lnTo>
                        <a:pt x="2177" y="105"/>
                      </a:lnTo>
                      <a:lnTo>
                        <a:pt x="2177" y="108"/>
                      </a:lnTo>
                      <a:lnTo>
                        <a:pt x="2174" y="108"/>
                      </a:lnTo>
                      <a:lnTo>
                        <a:pt x="2170" y="112"/>
                      </a:lnTo>
                      <a:lnTo>
                        <a:pt x="2166" y="112"/>
                      </a:lnTo>
                      <a:lnTo>
                        <a:pt x="2163" y="108"/>
                      </a:lnTo>
                      <a:lnTo>
                        <a:pt x="2156" y="108"/>
                      </a:lnTo>
                      <a:lnTo>
                        <a:pt x="2156" y="105"/>
                      </a:lnTo>
                      <a:lnTo>
                        <a:pt x="2152" y="105"/>
                      </a:lnTo>
                      <a:lnTo>
                        <a:pt x="2148" y="112"/>
                      </a:lnTo>
                      <a:lnTo>
                        <a:pt x="2141" y="115"/>
                      </a:lnTo>
                      <a:lnTo>
                        <a:pt x="2127" y="115"/>
                      </a:lnTo>
                      <a:lnTo>
                        <a:pt x="2120" y="119"/>
                      </a:lnTo>
                      <a:lnTo>
                        <a:pt x="2112" y="119"/>
                      </a:lnTo>
                      <a:lnTo>
                        <a:pt x="2109" y="126"/>
                      </a:lnTo>
                      <a:lnTo>
                        <a:pt x="2105" y="133"/>
                      </a:lnTo>
                      <a:lnTo>
                        <a:pt x="2105" y="141"/>
                      </a:lnTo>
                      <a:lnTo>
                        <a:pt x="2094" y="151"/>
                      </a:lnTo>
                      <a:lnTo>
                        <a:pt x="2091" y="151"/>
                      </a:lnTo>
                      <a:lnTo>
                        <a:pt x="2084" y="159"/>
                      </a:lnTo>
                      <a:lnTo>
                        <a:pt x="2087" y="170"/>
                      </a:lnTo>
                      <a:lnTo>
                        <a:pt x="2091" y="180"/>
                      </a:lnTo>
                      <a:lnTo>
                        <a:pt x="2094" y="191"/>
                      </a:lnTo>
                      <a:lnTo>
                        <a:pt x="2094" y="242"/>
                      </a:lnTo>
                      <a:lnTo>
                        <a:pt x="2091" y="252"/>
                      </a:lnTo>
                      <a:lnTo>
                        <a:pt x="2094" y="263"/>
                      </a:lnTo>
                      <a:lnTo>
                        <a:pt x="2098" y="274"/>
                      </a:lnTo>
                      <a:lnTo>
                        <a:pt x="2102" y="281"/>
                      </a:lnTo>
                      <a:lnTo>
                        <a:pt x="2105" y="292"/>
                      </a:lnTo>
                      <a:lnTo>
                        <a:pt x="2112" y="299"/>
                      </a:lnTo>
                      <a:lnTo>
                        <a:pt x="2116" y="299"/>
                      </a:lnTo>
                      <a:lnTo>
                        <a:pt x="2123" y="296"/>
                      </a:lnTo>
                      <a:lnTo>
                        <a:pt x="2127" y="292"/>
                      </a:lnTo>
                      <a:lnTo>
                        <a:pt x="2127" y="274"/>
                      </a:lnTo>
                      <a:lnTo>
                        <a:pt x="2134" y="274"/>
                      </a:lnTo>
                      <a:lnTo>
                        <a:pt x="2134" y="278"/>
                      </a:lnTo>
                      <a:lnTo>
                        <a:pt x="2138" y="278"/>
                      </a:lnTo>
                      <a:lnTo>
                        <a:pt x="2141" y="281"/>
                      </a:lnTo>
                      <a:lnTo>
                        <a:pt x="2148" y="281"/>
                      </a:lnTo>
                      <a:lnTo>
                        <a:pt x="2152" y="285"/>
                      </a:lnTo>
                      <a:lnTo>
                        <a:pt x="2156" y="281"/>
                      </a:lnTo>
                      <a:lnTo>
                        <a:pt x="2170" y="281"/>
                      </a:lnTo>
                      <a:lnTo>
                        <a:pt x="2177" y="278"/>
                      </a:lnTo>
                      <a:lnTo>
                        <a:pt x="2181" y="274"/>
                      </a:lnTo>
                      <a:lnTo>
                        <a:pt x="2188" y="274"/>
                      </a:lnTo>
                      <a:lnTo>
                        <a:pt x="2195" y="270"/>
                      </a:lnTo>
                      <a:lnTo>
                        <a:pt x="2228" y="270"/>
                      </a:lnTo>
                      <a:lnTo>
                        <a:pt x="2235" y="274"/>
                      </a:lnTo>
                      <a:lnTo>
                        <a:pt x="2242" y="278"/>
                      </a:lnTo>
                      <a:lnTo>
                        <a:pt x="2246" y="285"/>
                      </a:lnTo>
                      <a:lnTo>
                        <a:pt x="2253" y="281"/>
                      </a:lnTo>
                      <a:lnTo>
                        <a:pt x="2264" y="285"/>
                      </a:lnTo>
                      <a:lnTo>
                        <a:pt x="2271" y="285"/>
                      </a:lnTo>
                      <a:lnTo>
                        <a:pt x="2278" y="288"/>
                      </a:lnTo>
                      <a:lnTo>
                        <a:pt x="2282" y="292"/>
                      </a:lnTo>
                      <a:lnTo>
                        <a:pt x="2289" y="296"/>
                      </a:lnTo>
                      <a:lnTo>
                        <a:pt x="2296" y="292"/>
                      </a:lnTo>
                      <a:lnTo>
                        <a:pt x="2303" y="288"/>
                      </a:lnTo>
                      <a:lnTo>
                        <a:pt x="2307" y="288"/>
                      </a:lnTo>
                      <a:lnTo>
                        <a:pt x="2314" y="292"/>
                      </a:lnTo>
                      <a:lnTo>
                        <a:pt x="2318" y="299"/>
                      </a:lnTo>
                      <a:lnTo>
                        <a:pt x="2321" y="306"/>
                      </a:lnTo>
                      <a:lnTo>
                        <a:pt x="2332" y="317"/>
                      </a:lnTo>
                      <a:lnTo>
                        <a:pt x="2343" y="310"/>
                      </a:lnTo>
                      <a:lnTo>
                        <a:pt x="2347" y="317"/>
                      </a:lnTo>
                      <a:lnTo>
                        <a:pt x="2350" y="325"/>
                      </a:lnTo>
                      <a:lnTo>
                        <a:pt x="2350" y="332"/>
                      </a:lnTo>
                      <a:lnTo>
                        <a:pt x="2347" y="335"/>
                      </a:lnTo>
                      <a:lnTo>
                        <a:pt x="2347" y="343"/>
                      </a:lnTo>
                      <a:lnTo>
                        <a:pt x="2343" y="350"/>
                      </a:lnTo>
                      <a:lnTo>
                        <a:pt x="2339" y="357"/>
                      </a:lnTo>
                      <a:lnTo>
                        <a:pt x="2339" y="397"/>
                      </a:lnTo>
                      <a:lnTo>
                        <a:pt x="2336" y="407"/>
                      </a:lnTo>
                      <a:lnTo>
                        <a:pt x="2329" y="415"/>
                      </a:lnTo>
                      <a:lnTo>
                        <a:pt x="2325" y="425"/>
                      </a:lnTo>
                      <a:lnTo>
                        <a:pt x="2321" y="436"/>
                      </a:lnTo>
                      <a:lnTo>
                        <a:pt x="2314" y="443"/>
                      </a:lnTo>
                      <a:lnTo>
                        <a:pt x="2314" y="461"/>
                      </a:lnTo>
                      <a:lnTo>
                        <a:pt x="2318" y="476"/>
                      </a:lnTo>
                      <a:lnTo>
                        <a:pt x="2318" y="490"/>
                      </a:lnTo>
                      <a:lnTo>
                        <a:pt x="2314" y="508"/>
                      </a:lnTo>
                      <a:lnTo>
                        <a:pt x="2318" y="519"/>
                      </a:lnTo>
                      <a:lnTo>
                        <a:pt x="2318" y="541"/>
                      </a:lnTo>
                      <a:lnTo>
                        <a:pt x="2314" y="552"/>
                      </a:lnTo>
                      <a:lnTo>
                        <a:pt x="2303" y="562"/>
                      </a:lnTo>
                      <a:lnTo>
                        <a:pt x="2293" y="570"/>
                      </a:lnTo>
                      <a:lnTo>
                        <a:pt x="2282" y="573"/>
                      </a:lnTo>
                      <a:lnTo>
                        <a:pt x="2271" y="577"/>
                      </a:lnTo>
                      <a:lnTo>
                        <a:pt x="2257" y="580"/>
                      </a:lnTo>
                      <a:lnTo>
                        <a:pt x="2246" y="584"/>
                      </a:lnTo>
                      <a:lnTo>
                        <a:pt x="2235" y="588"/>
                      </a:lnTo>
                      <a:lnTo>
                        <a:pt x="2224" y="595"/>
                      </a:lnTo>
                      <a:lnTo>
                        <a:pt x="2181" y="627"/>
                      </a:lnTo>
                      <a:lnTo>
                        <a:pt x="2170" y="631"/>
                      </a:lnTo>
                      <a:lnTo>
                        <a:pt x="2163" y="635"/>
                      </a:lnTo>
                      <a:lnTo>
                        <a:pt x="2152" y="635"/>
                      </a:lnTo>
                      <a:lnTo>
                        <a:pt x="2141" y="638"/>
                      </a:lnTo>
                      <a:lnTo>
                        <a:pt x="2134" y="642"/>
                      </a:lnTo>
                      <a:lnTo>
                        <a:pt x="2123" y="645"/>
                      </a:lnTo>
                      <a:lnTo>
                        <a:pt x="2116" y="649"/>
                      </a:lnTo>
                      <a:lnTo>
                        <a:pt x="2105" y="656"/>
                      </a:lnTo>
                      <a:lnTo>
                        <a:pt x="2105" y="678"/>
                      </a:lnTo>
                      <a:lnTo>
                        <a:pt x="2112" y="685"/>
                      </a:lnTo>
                      <a:lnTo>
                        <a:pt x="2120" y="689"/>
                      </a:lnTo>
                      <a:lnTo>
                        <a:pt x="2145" y="689"/>
                      </a:lnTo>
                      <a:lnTo>
                        <a:pt x="2148" y="692"/>
                      </a:lnTo>
                      <a:lnTo>
                        <a:pt x="2148" y="703"/>
                      </a:lnTo>
                      <a:lnTo>
                        <a:pt x="2145" y="714"/>
                      </a:lnTo>
                      <a:lnTo>
                        <a:pt x="2145" y="725"/>
                      </a:lnTo>
                      <a:lnTo>
                        <a:pt x="2148" y="732"/>
                      </a:lnTo>
                      <a:lnTo>
                        <a:pt x="2145" y="743"/>
                      </a:lnTo>
                      <a:lnTo>
                        <a:pt x="2141" y="750"/>
                      </a:lnTo>
                      <a:lnTo>
                        <a:pt x="2138" y="753"/>
                      </a:lnTo>
                      <a:lnTo>
                        <a:pt x="2134" y="753"/>
                      </a:lnTo>
                      <a:lnTo>
                        <a:pt x="2130" y="757"/>
                      </a:lnTo>
                      <a:lnTo>
                        <a:pt x="2116" y="757"/>
                      </a:lnTo>
                      <a:lnTo>
                        <a:pt x="2112" y="761"/>
                      </a:lnTo>
                      <a:lnTo>
                        <a:pt x="2109" y="761"/>
                      </a:lnTo>
                      <a:lnTo>
                        <a:pt x="2105" y="779"/>
                      </a:lnTo>
                      <a:lnTo>
                        <a:pt x="2102" y="800"/>
                      </a:lnTo>
                      <a:lnTo>
                        <a:pt x="2098" y="818"/>
                      </a:lnTo>
                      <a:lnTo>
                        <a:pt x="2098" y="840"/>
                      </a:lnTo>
                      <a:lnTo>
                        <a:pt x="2094" y="851"/>
                      </a:lnTo>
                      <a:lnTo>
                        <a:pt x="2091" y="865"/>
                      </a:lnTo>
                      <a:lnTo>
                        <a:pt x="2087" y="876"/>
                      </a:lnTo>
                      <a:lnTo>
                        <a:pt x="2087" y="890"/>
                      </a:lnTo>
                      <a:lnTo>
                        <a:pt x="2080" y="890"/>
                      </a:lnTo>
                      <a:lnTo>
                        <a:pt x="2073" y="883"/>
                      </a:lnTo>
                      <a:lnTo>
                        <a:pt x="2073" y="880"/>
                      </a:lnTo>
                      <a:lnTo>
                        <a:pt x="2069" y="876"/>
                      </a:lnTo>
                      <a:lnTo>
                        <a:pt x="2069" y="872"/>
                      </a:lnTo>
                      <a:lnTo>
                        <a:pt x="2062" y="865"/>
                      </a:lnTo>
                      <a:lnTo>
                        <a:pt x="2044" y="865"/>
                      </a:lnTo>
                      <a:lnTo>
                        <a:pt x="2030" y="880"/>
                      </a:lnTo>
                      <a:lnTo>
                        <a:pt x="2019" y="887"/>
                      </a:lnTo>
                      <a:lnTo>
                        <a:pt x="2008" y="890"/>
                      </a:lnTo>
                      <a:lnTo>
                        <a:pt x="2001" y="894"/>
                      </a:lnTo>
                      <a:lnTo>
                        <a:pt x="1990" y="898"/>
                      </a:lnTo>
                      <a:lnTo>
                        <a:pt x="1979" y="901"/>
                      </a:lnTo>
                      <a:lnTo>
                        <a:pt x="1968" y="905"/>
                      </a:lnTo>
                      <a:lnTo>
                        <a:pt x="1965" y="905"/>
                      </a:lnTo>
                      <a:lnTo>
                        <a:pt x="1957" y="901"/>
                      </a:lnTo>
                      <a:lnTo>
                        <a:pt x="1950" y="898"/>
                      </a:lnTo>
                      <a:lnTo>
                        <a:pt x="1943" y="894"/>
                      </a:lnTo>
                      <a:lnTo>
                        <a:pt x="1936" y="887"/>
                      </a:lnTo>
                      <a:lnTo>
                        <a:pt x="1929" y="883"/>
                      </a:lnTo>
                      <a:lnTo>
                        <a:pt x="1911" y="883"/>
                      </a:lnTo>
                      <a:lnTo>
                        <a:pt x="1911" y="880"/>
                      </a:lnTo>
                      <a:lnTo>
                        <a:pt x="1907" y="872"/>
                      </a:lnTo>
                      <a:lnTo>
                        <a:pt x="1907" y="865"/>
                      </a:lnTo>
                      <a:lnTo>
                        <a:pt x="1893" y="851"/>
                      </a:lnTo>
                      <a:lnTo>
                        <a:pt x="1882" y="854"/>
                      </a:lnTo>
                      <a:lnTo>
                        <a:pt x="1871" y="858"/>
                      </a:lnTo>
                      <a:lnTo>
                        <a:pt x="1864" y="865"/>
                      </a:lnTo>
                      <a:lnTo>
                        <a:pt x="1857" y="876"/>
                      </a:lnTo>
                      <a:lnTo>
                        <a:pt x="1849" y="883"/>
                      </a:lnTo>
                      <a:lnTo>
                        <a:pt x="1838" y="887"/>
                      </a:lnTo>
                      <a:lnTo>
                        <a:pt x="1828" y="890"/>
                      </a:lnTo>
                      <a:lnTo>
                        <a:pt x="1817" y="887"/>
                      </a:lnTo>
                      <a:lnTo>
                        <a:pt x="1810" y="883"/>
                      </a:lnTo>
                      <a:lnTo>
                        <a:pt x="1806" y="883"/>
                      </a:lnTo>
                      <a:lnTo>
                        <a:pt x="1799" y="880"/>
                      </a:lnTo>
                      <a:lnTo>
                        <a:pt x="1763" y="880"/>
                      </a:lnTo>
                      <a:lnTo>
                        <a:pt x="1759" y="872"/>
                      </a:lnTo>
                      <a:lnTo>
                        <a:pt x="1734" y="847"/>
                      </a:lnTo>
                      <a:lnTo>
                        <a:pt x="1727" y="847"/>
                      </a:lnTo>
                      <a:lnTo>
                        <a:pt x="1716" y="851"/>
                      </a:lnTo>
                      <a:lnTo>
                        <a:pt x="1709" y="858"/>
                      </a:lnTo>
                      <a:lnTo>
                        <a:pt x="1709" y="862"/>
                      </a:lnTo>
                      <a:lnTo>
                        <a:pt x="1702" y="869"/>
                      </a:lnTo>
                      <a:lnTo>
                        <a:pt x="1702" y="872"/>
                      </a:lnTo>
                      <a:lnTo>
                        <a:pt x="1698" y="880"/>
                      </a:lnTo>
                      <a:lnTo>
                        <a:pt x="1694" y="883"/>
                      </a:lnTo>
                      <a:lnTo>
                        <a:pt x="1665" y="901"/>
                      </a:lnTo>
                      <a:lnTo>
                        <a:pt x="1665" y="923"/>
                      </a:lnTo>
                      <a:lnTo>
                        <a:pt x="1662" y="930"/>
                      </a:lnTo>
                      <a:lnTo>
                        <a:pt x="1655" y="937"/>
                      </a:lnTo>
                      <a:lnTo>
                        <a:pt x="1644" y="937"/>
                      </a:lnTo>
                      <a:lnTo>
                        <a:pt x="1633" y="945"/>
                      </a:lnTo>
                      <a:lnTo>
                        <a:pt x="1622" y="952"/>
                      </a:lnTo>
                      <a:lnTo>
                        <a:pt x="1615" y="963"/>
                      </a:lnTo>
                      <a:lnTo>
                        <a:pt x="1590" y="988"/>
                      </a:lnTo>
                      <a:lnTo>
                        <a:pt x="1575" y="991"/>
                      </a:lnTo>
                      <a:lnTo>
                        <a:pt x="1572" y="999"/>
                      </a:lnTo>
                      <a:lnTo>
                        <a:pt x="1565" y="1009"/>
                      </a:lnTo>
                      <a:lnTo>
                        <a:pt x="1561" y="1017"/>
                      </a:lnTo>
                      <a:lnTo>
                        <a:pt x="1557" y="1027"/>
                      </a:lnTo>
                      <a:lnTo>
                        <a:pt x="1554" y="1035"/>
                      </a:lnTo>
                      <a:lnTo>
                        <a:pt x="1550" y="1045"/>
                      </a:lnTo>
                      <a:lnTo>
                        <a:pt x="1547" y="1053"/>
                      </a:lnTo>
                      <a:lnTo>
                        <a:pt x="1536" y="1060"/>
                      </a:lnTo>
                      <a:lnTo>
                        <a:pt x="1532" y="1067"/>
                      </a:lnTo>
                      <a:lnTo>
                        <a:pt x="1532" y="1074"/>
                      </a:lnTo>
                      <a:lnTo>
                        <a:pt x="1529" y="1082"/>
                      </a:lnTo>
                      <a:lnTo>
                        <a:pt x="1521" y="1085"/>
                      </a:lnTo>
                      <a:lnTo>
                        <a:pt x="1503" y="1085"/>
                      </a:lnTo>
                      <a:lnTo>
                        <a:pt x="1500" y="1089"/>
                      </a:lnTo>
                      <a:lnTo>
                        <a:pt x="1493" y="1092"/>
                      </a:lnTo>
                      <a:lnTo>
                        <a:pt x="1482" y="1103"/>
                      </a:lnTo>
                      <a:lnTo>
                        <a:pt x="1471" y="1100"/>
                      </a:lnTo>
                      <a:lnTo>
                        <a:pt x="1460" y="1100"/>
                      </a:lnTo>
                      <a:lnTo>
                        <a:pt x="1449" y="1107"/>
                      </a:lnTo>
                      <a:lnTo>
                        <a:pt x="1446" y="1114"/>
                      </a:lnTo>
                      <a:lnTo>
                        <a:pt x="1442" y="1125"/>
                      </a:lnTo>
                      <a:lnTo>
                        <a:pt x="1435" y="1132"/>
                      </a:lnTo>
                      <a:lnTo>
                        <a:pt x="1431" y="1143"/>
                      </a:lnTo>
                      <a:lnTo>
                        <a:pt x="1420" y="1146"/>
                      </a:lnTo>
                      <a:lnTo>
                        <a:pt x="1410" y="1157"/>
                      </a:lnTo>
                      <a:lnTo>
                        <a:pt x="1399" y="1164"/>
                      </a:lnTo>
                      <a:lnTo>
                        <a:pt x="1392" y="1168"/>
                      </a:lnTo>
                      <a:lnTo>
                        <a:pt x="1381" y="1179"/>
                      </a:lnTo>
                      <a:lnTo>
                        <a:pt x="1381" y="1186"/>
                      </a:lnTo>
                      <a:lnTo>
                        <a:pt x="1384" y="1193"/>
                      </a:lnTo>
                      <a:lnTo>
                        <a:pt x="1392" y="1197"/>
                      </a:lnTo>
                      <a:lnTo>
                        <a:pt x="1395" y="1200"/>
                      </a:lnTo>
                      <a:lnTo>
                        <a:pt x="1431" y="1200"/>
                      </a:lnTo>
                      <a:lnTo>
                        <a:pt x="1442" y="1211"/>
                      </a:lnTo>
                      <a:lnTo>
                        <a:pt x="1449" y="1215"/>
                      </a:lnTo>
                      <a:lnTo>
                        <a:pt x="1456" y="1222"/>
                      </a:lnTo>
                      <a:lnTo>
                        <a:pt x="1464" y="1226"/>
                      </a:lnTo>
                      <a:lnTo>
                        <a:pt x="1471" y="1229"/>
                      </a:lnTo>
                      <a:lnTo>
                        <a:pt x="1478" y="1233"/>
                      </a:lnTo>
                      <a:lnTo>
                        <a:pt x="1482" y="1244"/>
                      </a:lnTo>
                      <a:lnTo>
                        <a:pt x="1482" y="1258"/>
                      </a:lnTo>
                      <a:lnTo>
                        <a:pt x="1478" y="1265"/>
                      </a:lnTo>
                      <a:lnTo>
                        <a:pt x="1474" y="1269"/>
                      </a:lnTo>
                      <a:lnTo>
                        <a:pt x="1460" y="1269"/>
                      </a:lnTo>
                      <a:lnTo>
                        <a:pt x="1449" y="1273"/>
                      </a:lnTo>
                      <a:lnTo>
                        <a:pt x="1428" y="1294"/>
                      </a:lnTo>
                      <a:lnTo>
                        <a:pt x="1417" y="1294"/>
                      </a:lnTo>
                      <a:lnTo>
                        <a:pt x="1406" y="1291"/>
                      </a:lnTo>
                      <a:lnTo>
                        <a:pt x="1402" y="1287"/>
                      </a:lnTo>
                      <a:lnTo>
                        <a:pt x="1395" y="1283"/>
                      </a:lnTo>
                      <a:lnTo>
                        <a:pt x="1392" y="1283"/>
                      </a:lnTo>
                      <a:lnTo>
                        <a:pt x="1384" y="1280"/>
                      </a:lnTo>
                      <a:lnTo>
                        <a:pt x="1377" y="1280"/>
                      </a:lnTo>
                      <a:lnTo>
                        <a:pt x="1374" y="1276"/>
                      </a:lnTo>
                      <a:lnTo>
                        <a:pt x="1363" y="1276"/>
                      </a:lnTo>
                      <a:lnTo>
                        <a:pt x="1356" y="1283"/>
                      </a:lnTo>
                      <a:lnTo>
                        <a:pt x="1348" y="1287"/>
                      </a:lnTo>
                      <a:lnTo>
                        <a:pt x="1345" y="1294"/>
                      </a:lnTo>
                      <a:lnTo>
                        <a:pt x="1327" y="1312"/>
                      </a:lnTo>
                      <a:lnTo>
                        <a:pt x="1320" y="1316"/>
                      </a:lnTo>
                      <a:lnTo>
                        <a:pt x="1312" y="1319"/>
                      </a:lnTo>
                      <a:lnTo>
                        <a:pt x="1312" y="1323"/>
                      </a:lnTo>
                      <a:lnTo>
                        <a:pt x="1309" y="1330"/>
                      </a:lnTo>
                      <a:lnTo>
                        <a:pt x="1305" y="1337"/>
                      </a:lnTo>
                      <a:lnTo>
                        <a:pt x="1298" y="1341"/>
                      </a:lnTo>
                      <a:lnTo>
                        <a:pt x="1294" y="1345"/>
                      </a:lnTo>
                      <a:lnTo>
                        <a:pt x="1291" y="1352"/>
                      </a:lnTo>
                      <a:lnTo>
                        <a:pt x="1283" y="1359"/>
                      </a:lnTo>
                      <a:lnTo>
                        <a:pt x="1273" y="1359"/>
                      </a:lnTo>
                      <a:lnTo>
                        <a:pt x="1269" y="1355"/>
                      </a:lnTo>
                      <a:lnTo>
                        <a:pt x="1265" y="1355"/>
                      </a:lnTo>
                      <a:lnTo>
                        <a:pt x="1262" y="1352"/>
                      </a:lnTo>
                      <a:lnTo>
                        <a:pt x="1258" y="1352"/>
                      </a:lnTo>
                      <a:lnTo>
                        <a:pt x="1255" y="1355"/>
                      </a:lnTo>
                      <a:lnTo>
                        <a:pt x="1251" y="1355"/>
                      </a:lnTo>
                      <a:lnTo>
                        <a:pt x="1244" y="1363"/>
                      </a:lnTo>
                      <a:lnTo>
                        <a:pt x="1222" y="1363"/>
                      </a:lnTo>
                      <a:lnTo>
                        <a:pt x="1219" y="1359"/>
                      </a:lnTo>
                      <a:lnTo>
                        <a:pt x="1211" y="1355"/>
                      </a:lnTo>
                      <a:lnTo>
                        <a:pt x="1208" y="1359"/>
                      </a:lnTo>
                      <a:lnTo>
                        <a:pt x="1204" y="1359"/>
                      </a:lnTo>
                      <a:lnTo>
                        <a:pt x="1197" y="1363"/>
                      </a:lnTo>
                      <a:lnTo>
                        <a:pt x="1193" y="1363"/>
                      </a:lnTo>
                      <a:lnTo>
                        <a:pt x="1186" y="1370"/>
                      </a:lnTo>
                      <a:lnTo>
                        <a:pt x="1179" y="1366"/>
                      </a:lnTo>
                      <a:lnTo>
                        <a:pt x="1165" y="1366"/>
                      </a:lnTo>
                      <a:lnTo>
                        <a:pt x="1157" y="1363"/>
                      </a:lnTo>
                      <a:lnTo>
                        <a:pt x="1143" y="1363"/>
                      </a:lnTo>
                      <a:lnTo>
                        <a:pt x="1136" y="1359"/>
                      </a:lnTo>
                      <a:lnTo>
                        <a:pt x="1132" y="1359"/>
                      </a:lnTo>
                      <a:lnTo>
                        <a:pt x="1121" y="1348"/>
                      </a:lnTo>
                      <a:lnTo>
                        <a:pt x="1118" y="1341"/>
                      </a:lnTo>
                      <a:lnTo>
                        <a:pt x="1114" y="1334"/>
                      </a:lnTo>
                      <a:lnTo>
                        <a:pt x="1110" y="1327"/>
                      </a:lnTo>
                      <a:lnTo>
                        <a:pt x="1107" y="1323"/>
                      </a:lnTo>
                      <a:lnTo>
                        <a:pt x="1100" y="1319"/>
                      </a:lnTo>
                      <a:lnTo>
                        <a:pt x="1089" y="1319"/>
                      </a:lnTo>
                      <a:lnTo>
                        <a:pt x="1085" y="1323"/>
                      </a:lnTo>
                      <a:lnTo>
                        <a:pt x="1078" y="1323"/>
                      </a:lnTo>
                      <a:lnTo>
                        <a:pt x="1074" y="1327"/>
                      </a:lnTo>
                      <a:lnTo>
                        <a:pt x="1074" y="1330"/>
                      </a:lnTo>
                      <a:lnTo>
                        <a:pt x="1071" y="1334"/>
                      </a:lnTo>
                      <a:lnTo>
                        <a:pt x="1071" y="1345"/>
                      </a:lnTo>
                      <a:lnTo>
                        <a:pt x="1064" y="1352"/>
                      </a:lnTo>
                      <a:lnTo>
                        <a:pt x="1056" y="1355"/>
                      </a:lnTo>
                      <a:lnTo>
                        <a:pt x="1053" y="1359"/>
                      </a:lnTo>
                      <a:lnTo>
                        <a:pt x="1046" y="1363"/>
                      </a:lnTo>
                      <a:lnTo>
                        <a:pt x="1042" y="1366"/>
                      </a:lnTo>
                      <a:lnTo>
                        <a:pt x="1038" y="1373"/>
                      </a:lnTo>
                      <a:lnTo>
                        <a:pt x="1038" y="1377"/>
                      </a:lnTo>
                      <a:lnTo>
                        <a:pt x="1031" y="1384"/>
                      </a:lnTo>
                      <a:lnTo>
                        <a:pt x="1024" y="1384"/>
                      </a:lnTo>
                      <a:lnTo>
                        <a:pt x="1013" y="1373"/>
                      </a:lnTo>
                      <a:lnTo>
                        <a:pt x="1013" y="1366"/>
                      </a:lnTo>
                      <a:lnTo>
                        <a:pt x="1010" y="1363"/>
                      </a:lnTo>
                      <a:lnTo>
                        <a:pt x="1006" y="1355"/>
                      </a:lnTo>
                      <a:lnTo>
                        <a:pt x="999" y="1352"/>
                      </a:lnTo>
                      <a:lnTo>
                        <a:pt x="995" y="1348"/>
                      </a:lnTo>
                      <a:lnTo>
                        <a:pt x="988" y="1352"/>
                      </a:lnTo>
                      <a:lnTo>
                        <a:pt x="981" y="1355"/>
                      </a:lnTo>
                      <a:lnTo>
                        <a:pt x="974" y="1359"/>
                      </a:lnTo>
                      <a:lnTo>
                        <a:pt x="970" y="1363"/>
                      </a:lnTo>
                      <a:lnTo>
                        <a:pt x="963" y="1363"/>
                      </a:lnTo>
                      <a:lnTo>
                        <a:pt x="955" y="1366"/>
                      </a:lnTo>
                      <a:lnTo>
                        <a:pt x="948" y="1366"/>
                      </a:lnTo>
                      <a:lnTo>
                        <a:pt x="941" y="1363"/>
                      </a:lnTo>
                      <a:lnTo>
                        <a:pt x="937" y="1363"/>
                      </a:lnTo>
                      <a:lnTo>
                        <a:pt x="934" y="1359"/>
                      </a:lnTo>
                      <a:lnTo>
                        <a:pt x="934" y="1355"/>
                      </a:lnTo>
                      <a:lnTo>
                        <a:pt x="930" y="1352"/>
                      </a:lnTo>
                      <a:lnTo>
                        <a:pt x="923" y="1352"/>
                      </a:lnTo>
                      <a:lnTo>
                        <a:pt x="919" y="1348"/>
                      </a:lnTo>
                      <a:lnTo>
                        <a:pt x="912" y="1348"/>
                      </a:lnTo>
                      <a:lnTo>
                        <a:pt x="909" y="1352"/>
                      </a:lnTo>
                      <a:lnTo>
                        <a:pt x="905" y="1359"/>
                      </a:lnTo>
                      <a:lnTo>
                        <a:pt x="905" y="1366"/>
                      </a:lnTo>
                      <a:lnTo>
                        <a:pt x="901" y="1373"/>
                      </a:lnTo>
                      <a:lnTo>
                        <a:pt x="901" y="1377"/>
                      </a:lnTo>
                      <a:lnTo>
                        <a:pt x="898" y="1384"/>
                      </a:lnTo>
                      <a:lnTo>
                        <a:pt x="894" y="1384"/>
                      </a:lnTo>
                      <a:lnTo>
                        <a:pt x="887" y="1388"/>
                      </a:lnTo>
                      <a:lnTo>
                        <a:pt x="873" y="1373"/>
                      </a:lnTo>
                      <a:lnTo>
                        <a:pt x="869" y="1363"/>
                      </a:lnTo>
                      <a:lnTo>
                        <a:pt x="865" y="1352"/>
                      </a:lnTo>
                      <a:lnTo>
                        <a:pt x="858" y="1341"/>
                      </a:lnTo>
                      <a:lnTo>
                        <a:pt x="855" y="1337"/>
                      </a:lnTo>
                      <a:lnTo>
                        <a:pt x="844" y="1334"/>
                      </a:lnTo>
                      <a:lnTo>
                        <a:pt x="829" y="1341"/>
                      </a:lnTo>
                      <a:lnTo>
                        <a:pt x="822" y="1348"/>
                      </a:lnTo>
                      <a:lnTo>
                        <a:pt x="815" y="1359"/>
                      </a:lnTo>
                      <a:lnTo>
                        <a:pt x="811" y="1370"/>
                      </a:lnTo>
                      <a:lnTo>
                        <a:pt x="808" y="1381"/>
                      </a:lnTo>
                      <a:lnTo>
                        <a:pt x="804" y="1392"/>
                      </a:lnTo>
                      <a:lnTo>
                        <a:pt x="797" y="1402"/>
                      </a:lnTo>
                      <a:lnTo>
                        <a:pt x="790" y="1410"/>
                      </a:lnTo>
                      <a:lnTo>
                        <a:pt x="775" y="1417"/>
                      </a:lnTo>
                      <a:lnTo>
                        <a:pt x="775" y="1424"/>
                      </a:lnTo>
                      <a:lnTo>
                        <a:pt x="772" y="1431"/>
                      </a:lnTo>
                      <a:lnTo>
                        <a:pt x="768" y="1442"/>
                      </a:lnTo>
                      <a:lnTo>
                        <a:pt x="750" y="1460"/>
                      </a:lnTo>
                      <a:lnTo>
                        <a:pt x="743" y="1464"/>
                      </a:lnTo>
                      <a:lnTo>
                        <a:pt x="736" y="1467"/>
                      </a:lnTo>
                      <a:lnTo>
                        <a:pt x="725" y="1467"/>
                      </a:lnTo>
                      <a:lnTo>
                        <a:pt x="714" y="1471"/>
                      </a:lnTo>
                      <a:lnTo>
                        <a:pt x="707" y="1482"/>
                      </a:lnTo>
                      <a:lnTo>
                        <a:pt x="703" y="1489"/>
                      </a:lnTo>
                      <a:lnTo>
                        <a:pt x="689" y="1503"/>
                      </a:lnTo>
                      <a:lnTo>
                        <a:pt x="667" y="1503"/>
                      </a:lnTo>
                      <a:lnTo>
                        <a:pt x="664" y="1500"/>
                      </a:lnTo>
                      <a:lnTo>
                        <a:pt x="646" y="1500"/>
                      </a:lnTo>
                      <a:lnTo>
                        <a:pt x="635" y="1510"/>
                      </a:lnTo>
                      <a:lnTo>
                        <a:pt x="635" y="1521"/>
                      </a:lnTo>
                      <a:lnTo>
                        <a:pt x="638" y="1528"/>
                      </a:lnTo>
                      <a:lnTo>
                        <a:pt x="646" y="1532"/>
                      </a:lnTo>
                      <a:lnTo>
                        <a:pt x="653" y="1539"/>
                      </a:lnTo>
                      <a:lnTo>
                        <a:pt x="664" y="1539"/>
                      </a:lnTo>
                      <a:lnTo>
                        <a:pt x="667" y="1536"/>
                      </a:lnTo>
                      <a:lnTo>
                        <a:pt x="671" y="1539"/>
                      </a:lnTo>
                      <a:lnTo>
                        <a:pt x="678" y="1539"/>
                      </a:lnTo>
                      <a:lnTo>
                        <a:pt x="682" y="1543"/>
                      </a:lnTo>
                      <a:lnTo>
                        <a:pt x="678" y="1554"/>
                      </a:lnTo>
                      <a:lnTo>
                        <a:pt x="674" y="1565"/>
                      </a:lnTo>
                      <a:lnTo>
                        <a:pt x="674" y="1572"/>
                      </a:lnTo>
                      <a:lnTo>
                        <a:pt x="667" y="1583"/>
                      </a:lnTo>
                      <a:lnTo>
                        <a:pt x="664" y="1590"/>
                      </a:lnTo>
                      <a:lnTo>
                        <a:pt x="656" y="1601"/>
                      </a:lnTo>
                      <a:lnTo>
                        <a:pt x="649" y="1608"/>
                      </a:lnTo>
                      <a:lnTo>
                        <a:pt x="646" y="1615"/>
                      </a:lnTo>
                      <a:lnTo>
                        <a:pt x="646" y="1626"/>
                      </a:lnTo>
                      <a:lnTo>
                        <a:pt x="642" y="1637"/>
                      </a:lnTo>
                      <a:lnTo>
                        <a:pt x="642" y="1644"/>
                      </a:lnTo>
                      <a:lnTo>
                        <a:pt x="638" y="1655"/>
                      </a:lnTo>
                      <a:lnTo>
                        <a:pt x="635" y="1662"/>
                      </a:lnTo>
                      <a:lnTo>
                        <a:pt x="631" y="1673"/>
                      </a:lnTo>
                      <a:lnTo>
                        <a:pt x="628" y="1680"/>
                      </a:lnTo>
                      <a:lnTo>
                        <a:pt x="617" y="1687"/>
                      </a:lnTo>
                      <a:lnTo>
                        <a:pt x="620" y="1698"/>
                      </a:lnTo>
                      <a:lnTo>
                        <a:pt x="620" y="1738"/>
                      </a:lnTo>
                      <a:lnTo>
                        <a:pt x="617" y="1748"/>
                      </a:lnTo>
                      <a:lnTo>
                        <a:pt x="613" y="1756"/>
                      </a:lnTo>
                      <a:lnTo>
                        <a:pt x="602" y="1763"/>
                      </a:lnTo>
                      <a:lnTo>
                        <a:pt x="599" y="1770"/>
                      </a:lnTo>
                      <a:lnTo>
                        <a:pt x="588" y="1781"/>
                      </a:lnTo>
                      <a:lnTo>
                        <a:pt x="581" y="1784"/>
                      </a:lnTo>
                      <a:lnTo>
                        <a:pt x="577" y="1792"/>
                      </a:lnTo>
                      <a:lnTo>
                        <a:pt x="573" y="1799"/>
                      </a:lnTo>
                      <a:lnTo>
                        <a:pt x="566" y="1802"/>
                      </a:lnTo>
                      <a:lnTo>
                        <a:pt x="559" y="1810"/>
                      </a:lnTo>
                      <a:lnTo>
                        <a:pt x="555" y="1810"/>
                      </a:lnTo>
                      <a:lnTo>
                        <a:pt x="552" y="1813"/>
                      </a:lnTo>
                      <a:lnTo>
                        <a:pt x="545" y="1813"/>
                      </a:lnTo>
                      <a:lnTo>
                        <a:pt x="541" y="1817"/>
                      </a:lnTo>
                      <a:lnTo>
                        <a:pt x="537" y="1817"/>
                      </a:lnTo>
                      <a:lnTo>
                        <a:pt x="530" y="1824"/>
                      </a:lnTo>
                      <a:lnTo>
                        <a:pt x="527" y="1831"/>
                      </a:lnTo>
                      <a:lnTo>
                        <a:pt x="527" y="1849"/>
                      </a:lnTo>
                      <a:lnTo>
                        <a:pt x="519" y="1857"/>
                      </a:lnTo>
                      <a:lnTo>
                        <a:pt x="509" y="1857"/>
                      </a:lnTo>
                      <a:lnTo>
                        <a:pt x="505" y="1860"/>
                      </a:lnTo>
                      <a:lnTo>
                        <a:pt x="501" y="1860"/>
                      </a:lnTo>
                      <a:lnTo>
                        <a:pt x="501" y="1867"/>
                      </a:lnTo>
                      <a:lnTo>
                        <a:pt x="505" y="1875"/>
                      </a:lnTo>
                      <a:lnTo>
                        <a:pt x="512" y="1878"/>
                      </a:lnTo>
                      <a:lnTo>
                        <a:pt x="516" y="1882"/>
                      </a:lnTo>
                      <a:lnTo>
                        <a:pt x="519" y="1889"/>
                      </a:lnTo>
                      <a:lnTo>
                        <a:pt x="523" y="1893"/>
                      </a:lnTo>
                      <a:lnTo>
                        <a:pt x="527" y="1900"/>
                      </a:lnTo>
                      <a:lnTo>
                        <a:pt x="527" y="1914"/>
                      </a:lnTo>
                      <a:lnTo>
                        <a:pt x="519" y="1921"/>
                      </a:lnTo>
                      <a:lnTo>
                        <a:pt x="501" y="1921"/>
                      </a:lnTo>
                      <a:lnTo>
                        <a:pt x="483" y="1939"/>
                      </a:lnTo>
                      <a:lnTo>
                        <a:pt x="480" y="1947"/>
                      </a:lnTo>
                      <a:lnTo>
                        <a:pt x="480" y="1954"/>
                      </a:lnTo>
                      <a:lnTo>
                        <a:pt x="476" y="1961"/>
                      </a:lnTo>
                      <a:lnTo>
                        <a:pt x="476" y="1975"/>
                      </a:lnTo>
                      <a:lnTo>
                        <a:pt x="473" y="1979"/>
                      </a:lnTo>
                      <a:lnTo>
                        <a:pt x="465" y="1990"/>
                      </a:lnTo>
                      <a:lnTo>
                        <a:pt x="458" y="2001"/>
                      </a:lnTo>
                      <a:lnTo>
                        <a:pt x="447" y="2008"/>
                      </a:lnTo>
                      <a:lnTo>
                        <a:pt x="437" y="2015"/>
                      </a:lnTo>
                      <a:lnTo>
                        <a:pt x="433" y="2026"/>
                      </a:lnTo>
                      <a:lnTo>
                        <a:pt x="429" y="2037"/>
                      </a:lnTo>
                      <a:lnTo>
                        <a:pt x="429" y="2048"/>
                      </a:lnTo>
                      <a:lnTo>
                        <a:pt x="433" y="2058"/>
                      </a:lnTo>
                      <a:lnTo>
                        <a:pt x="444" y="2069"/>
                      </a:lnTo>
                      <a:lnTo>
                        <a:pt x="447" y="2069"/>
                      </a:lnTo>
                      <a:lnTo>
                        <a:pt x="458" y="2080"/>
                      </a:lnTo>
                      <a:lnTo>
                        <a:pt x="451" y="2091"/>
                      </a:lnTo>
                      <a:lnTo>
                        <a:pt x="444" y="2098"/>
                      </a:lnTo>
                      <a:lnTo>
                        <a:pt x="437" y="2102"/>
                      </a:lnTo>
                      <a:lnTo>
                        <a:pt x="426" y="2109"/>
                      </a:lnTo>
                      <a:lnTo>
                        <a:pt x="404" y="2130"/>
                      </a:lnTo>
                      <a:lnTo>
                        <a:pt x="404" y="2141"/>
                      </a:lnTo>
                      <a:lnTo>
                        <a:pt x="400" y="2149"/>
                      </a:lnTo>
                      <a:lnTo>
                        <a:pt x="400" y="2159"/>
                      </a:lnTo>
                      <a:lnTo>
                        <a:pt x="397" y="2163"/>
                      </a:lnTo>
                      <a:lnTo>
                        <a:pt x="397" y="2174"/>
                      </a:lnTo>
                      <a:lnTo>
                        <a:pt x="393" y="2177"/>
                      </a:lnTo>
                      <a:lnTo>
                        <a:pt x="390" y="2185"/>
                      </a:lnTo>
                      <a:lnTo>
                        <a:pt x="386" y="2192"/>
                      </a:lnTo>
                      <a:lnTo>
                        <a:pt x="375" y="2195"/>
                      </a:lnTo>
                      <a:lnTo>
                        <a:pt x="372" y="2195"/>
                      </a:lnTo>
                      <a:lnTo>
                        <a:pt x="364" y="2192"/>
                      </a:lnTo>
                      <a:lnTo>
                        <a:pt x="357" y="2188"/>
                      </a:lnTo>
                      <a:lnTo>
                        <a:pt x="354" y="2181"/>
                      </a:lnTo>
                      <a:lnTo>
                        <a:pt x="346" y="2174"/>
                      </a:lnTo>
                      <a:lnTo>
                        <a:pt x="343" y="2167"/>
                      </a:lnTo>
                      <a:lnTo>
                        <a:pt x="336" y="2159"/>
                      </a:lnTo>
                      <a:lnTo>
                        <a:pt x="328" y="2156"/>
                      </a:lnTo>
                      <a:lnTo>
                        <a:pt x="325" y="2152"/>
                      </a:lnTo>
                      <a:lnTo>
                        <a:pt x="310" y="2152"/>
                      </a:lnTo>
                      <a:lnTo>
                        <a:pt x="300" y="2163"/>
                      </a:lnTo>
                      <a:lnTo>
                        <a:pt x="292" y="2167"/>
                      </a:lnTo>
                      <a:lnTo>
                        <a:pt x="289" y="2167"/>
                      </a:lnTo>
                      <a:lnTo>
                        <a:pt x="282" y="2170"/>
                      </a:lnTo>
                      <a:lnTo>
                        <a:pt x="267" y="2170"/>
                      </a:lnTo>
                      <a:lnTo>
                        <a:pt x="264" y="2174"/>
                      </a:lnTo>
                      <a:lnTo>
                        <a:pt x="256" y="2177"/>
                      </a:lnTo>
                      <a:lnTo>
                        <a:pt x="256" y="2181"/>
                      </a:lnTo>
                      <a:lnTo>
                        <a:pt x="253" y="2185"/>
                      </a:lnTo>
                      <a:lnTo>
                        <a:pt x="245" y="2188"/>
                      </a:lnTo>
                      <a:lnTo>
                        <a:pt x="242" y="2192"/>
                      </a:lnTo>
                      <a:lnTo>
                        <a:pt x="238" y="2188"/>
                      </a:lnTo>
                      <a:lnTo>
                        <a:pt x="231" y="2188"/>
                      </a:lnTo>
                      <a:lnTo>
                        <a:pt x="231" y="2185"/>
                      </a:lnTo>
                      <a:lnTo>
                        <a:pt x="227" y="2185"/>
                      </a:lnTo>
                      <a:lnTo>
                        <a:pt x="224" y="2181"/>
                      </a:lnTo>
                      <a:lnTo>
                        <a:pt x="213" y="2181"/>
                      </a:lnTo>
                      <a:lnTo>
                        <a:pt x="213" y="2185"/>
                      </a:lnTo>
                      <a:lnTo>
                        <a:pt x="209" y="2185"/>
                      </a:lnTo>
                      <a:lnTo>
                        <a:pt x="206" y="2188"/>
                      </a:lnTo>
                      <a:lnTo>
                        <a:pt x="202" y="2188"/>
                      </a:lnTo>
                      <a:lnTo>
                        <a:pt x="195" y="2195"/>
                      </a:lnTo>
                      <a:lnTo>
                        <a:pt x="184" y="2195"/>
                      </a:lnTo>
                      <a:lnTo>
                        <a:pt x="177" y="2188"/>
                      </a:lnTo>
                      <a:lnTo>
                        <a:pt x="173" y="2181"/>
                      </a:lnTo>
                      <a:lnTo>
                        <a:pt x="170" y="2174"/>
                      </a:lnTo>
                      <a:lnTo>
                        <a:pt x="163" y="2170"/>
                      </a:lnTo>
                      <a:lnTo>
                        <a:pt x="159" y="2163"/>
                      </a:lnTo>
                      <a:lnTo>
                        <a:pt x="155" y="2159"/>
                      </a:lnTo>
                      <a:lnTo>
                        <a:pt x="148" y="2156"/>
                      </a:lnTo>
                      <a:lnTo>
                        <a:pt x="141" y="2152"/>
                      </a:lnTo>
                      <a:lnTo>
                        <a:pt x="137" y="2138"/>
                      </a:lnTo>
                      <a:lnTo>
                        <a:pt x="137" y="2080"/>
                      </a:lnTo>
                      <a:lnTo>
                        <a:pt x="134" y="2076"/>
                      </a:lnTo>
                      <a:lnTo>
                        <a:pt x="130" y="2069"/>
                      </a:lnTo>
                      <a:lnTo>
                        <a:pt x="127" y="2066"/>
                      </a:lnTo>
                      <a:lnTo>
                        <a:pt x="123" y="2058"/>
                      </a:lnTo>
                      <a:lnTo>
                        <a:pt x="123" y="2044"/>
                      </a:lnTo>
                      <a:lnTo>
                        <a:pt x="134" y="2037"/>
                      </a:lnTo>
                      <a:lnTo>
                        <a:pt x="137" y="2030"/>
                      </a:lnTo>
                      <a:lnTo>
                        <a:pt x="141" y="2022"/>
                      </a:lnTo>
                      <a:lnTo>
                        <a:pt x="145" y="2015"/>
                      </a:lnTo>
                      <a:lnTo>
                        <a:pt x="145" y="2008"/>
                      </a:lnTo>
                      <a:lnTo>
                        <a:pt x="148" y="2001"/>
                      </a:lnTo>
                      <a:lnTo>
                        <a:pt x="155" y="1994"/>
                      </a:lnTo>
                      <a:lnTo>
                        <a:pt x="159" y="1986"/>
                      </a:lnTo>
                      <a:lnTo>
                        <a:pt x="159" y="1979"/>
                      </a:lnTo>
                      <a:lnTo>
                        <a:pt x="155" y="1972"/>
                      </a:lnTo>
                      <a:lnTo>
                        <a:pt x="152" y="1968"/>
                      </a:lnTo>
                      <a:lnTo>
                        <a:pt x="145" y="1965"/>
                      </a:lnTo>
                      <a:lnTo>
                        <a:pt x="137" y="1965"/>
                      </a:lnTo>
                      <a:lnTo>
                        <a:pt x="130" y="1968"/>
                      </a:lnTo>
                      <a:lnTo>
                        <a:pt x="112" y="1968"/>
                      </a:lnTo>
                      <a:lnTo>
                        <a:pt x="105" y="1972"/>
                      </a:lnTo>
                      <a:lnTo>
                        <a:pt x="98" y="1968"/>
                      </a:lnTo>
                      <a:lnTo>
                        <a:pt x="87" y="1968"/>
                      </a:lnTo>
                      <a:lnTo>
                        <a:pt x="80" y="1961"/>
                      </a:lnTo>
                      <a:lnTo>
                        <a:pt x="72" y="1965"/>
                      </a:lnTo>
                      <a:lnTo>
                        <a:pt x="65" y="1965"/>
                      </a:lnTo>
                      <a:lnTo>
                        <a:pt x="58" y="1968"/>
                      </a:lnTo>
                      <a:lnTo>
                        <a:pt x="51" y="1972"/>
                      </a:lnTo>
                      <a:lnTo>
                        <a:pt x="40" y="1972"/>
                      </a:lnTo>
                      <a:lnTo>
                        <a:pt x="33" y="1968"/>
                      </a:lnTo>
                      <a:lnTo>
                        <a:pt x="22" y="1957"/>
                      </a:lnTo>
                      <a:lnTo>
                        <a:pt x="18" y="1950"/>
                      </a:lnTo>
                      <a:lnTo>
                        <a:pt x="18" y="1939"/>
                      </a:lnTo>
                      <a:lnTo>
                        <a:pt x="26" y="1932"/>
                      </a:lnTo>
                      <a:lnTo>
                        <a:pt x="29" y="1925"/>
                      </a:lnTo>
                      <a:lnTo>
                        <a:pt x="33" y="1921"/>
                      </a:lnTo>
                      <a:lnTo>
                        <a:pt x="33" y="1911"/>
                      </a:lnTo>
                      <a:lnTo>
                        <a:pt x="22" y="1900"/>
                      </a:lnTo>
                      <a:lnTo>
                        <a:pt x="18" y="1900"/>
                      </a:lnTo>
                      <a:lnTo>
                        <a:pt x="18" y="1896"/>
                      </a:lnTo>
                      <a:lnTo>
                        <a:pt x="15" y="1893"/>
                      </a:lnTo>
                      <a:lnTo>
                        <a:pt x="11" y="1893"/>
                      </a:lnTo>
                      <a:lnTo>
                        <a:pt x="4" y="1885"/>
                      </a:lnTo>
                      <a:lnTo>
                        <a:pt x="0" y="1839"/>
                      </a:lnTo>
                      <a:lnTo>
                        <a:pt x="11" y="1831"/>
                      </a:lnTo>
                      <a:lnTo>
                        <a:pt x="26" y="1817"/>
                      </a:lnTo>
                      <a:lnTo>
                        <a:pt x="29" y="1806"/>
                      </a:lnTo>
                      <a:lnTo>
                        <a:pt x="33" y="1795"/>
                      </a:lnTo>
                      <a:lnTo>
                        <a:pt x="36" y="1784"/>
                      </a:lnTo>
                      <a:lnTo>
                        <a:pt x="36" y="1770"/>
                      </a:lnTo>
                      <a:lnTo>
                        <a:pt x="40" y="1759"/>
                      </a:lnTo>
                      <a:lnTo>
                        <a:pt x="44" y="1752"/>
                      </a:lnTo>
                      <a:lnTo>
                        <a:pt x="58" y="1738"/>
                      </a:lnTo>
                      <a:lnTo>
                        <a:pt x="62" y="1727"/>
                      </a:lnTo>
                      <a:lnTo>
                        <a:pt x="69" y="1720"/>
                      </a:lnTo>
                      <a:lnTo>
                        <a:pt x="72" y="1709"/>
                      </a:lnTo>
                      <a:lnTo>
                        <a:pt x="72" y="1687"/>
                      </a:lnTo>
                      <a:lnTo>
                        <a:pt x="69" y="1680"/>
                      </a:lnTo>
                      <a:lnTo>
                        <a:pt x="65" y="1673"/>
                      </a:lnTo>
                      <a:lnTo>
                        <a:pt x="58" y="1669"/>
                      </a:lnTo>
                      <a:lnTo>
                        <a:pt x="54" y="1662"/>
                      </a:lnTo>
                      <a:lnTo>
                        <a:pt x="47" y="1658"/>
                      </a:lnTo>
                      <a:lnTo>
                        <a:pt x="44" y="1651"/>
                      </a:lnTo>
                      <a:lnTo>
                        <a:pt x="40" y="1647"/>
                      </a:lnTo>
                      <a:lnTo>
                        <a:pt x="36" y="1640"/>
                      </a:lnTo>
                      <a:lnTo>
                        <a:pt x="40" y="1626"/>
                      </a:lnTo>
                      <a:lnTo>
                        <a:pt x="40" y="1611"/>
                      </a:lnTo>
                      <a:lnTo>
                        <a:pt x="36" y="1593"/>
                      </a:lnTo>
                      <a:lnTo>
                        <a:pt x="33" y="1579"/>
                      </a:lnTo>
                      <a:lnTo>
                        <a:pt x="33" y="1561"/>
                      </a:lnTo>
                      <a:lnTo>
                        <a:pt x="40" y="1565"/>
                      </a:lnTo>
                      <a:lnTo>
                        <a:pt x="44" y="1565"/>
                      </a:lnTo>
                      <a:lnTo>
                        <a:pt x="51" y="1568"/>
                      </a:lnTo>
                      <a:lnTo>
                        <a:pt x="69" y="1568"/>
                      </a:lnTo>
                      <a:lnTo>
                        <a:pt x="76" y="1565"/>
                      </a:lnTo>
                      <a:lnTo>
                        <a:pt x="80" y="1565"/>
                      </a:lnTo>
                      <a:lnTo>
                        <a:pt x="83" y="1561"/>
                      </a:lnTo>
                      <a:lnTo>
                        <a:pt x="91" y="1561"/>
                      </a:lnTo>
                      <a:lnTo>
                        <a:pt x="94" y="1565"/>
                      </a:lnTo>
                      <a:lnTo>
                        <a:pt x="127" y="1565"/>
                      </a:lnTo>
                      <a:lnTo>
                        <a:pt x="134" y="1561"/>
                      </a:lnTo>
                      <a:lnTo>
                        <a:pt x="137" y="1557"/>
                      </a:lnTo>
                      <a:lnTo>
                        <a:pt x="145" y="1557"/>
                      </a:lnTo>
                      <a:lnTo>
                        <a:pt x="152" y="1554"/>
                      </a:lnTo>
                      <a:lnTo>
                        <a:pt x="159" y="1550"/>
                      </a:lnTo>
                      <a:lnTo>
                        <a:pt x="163" y="1547"/>
                      </a:lnTo>
                      <a:lnTo>
                        <a:pt x="170" y="1547"/>
                      </a:lnTo>
                      <a:lnTo>
                        <a:pt x="177" y="1543"/>
                      </a:lnTo>
                      <a:lnTo>
                        <a:pt x="184" y="1543"/>
                      </a:lnTo>
                      <a:lnTo>
                        <a:pt x="191" y="1539"/>
                      </a:lnTo>
                      <a:lnTo>
                        <a:pt x="199" y="1539"/>
                      </a:lnTo>
                      <a:lnTo>
                        <a:pt x="202" y="1536"/>
                      </a:lnTo>
                      <a:lnTo>
                        <a:pt x="209" y="1532"/>
                      </a:lnTo>
                      <a:lnTo>
                        <a:pt x="217" y="1532"/>
                      </a:lnTo>
                      <a:lnTo>
                        <a:pt x="220" y="1528"/>
                      </a:lnTo>
                      <a:lnTo>
                        <a:pt x="227" y="1525"/>
                      </a:lnTo>
                      <a:lnTo>
                        <a:pt x="235" y="1521"/>
                      </a:lnTo>
                      <a:lnTo>
                        <a:pt x="238" y="1514"/>
                      </a:lnTo>
                      <a:lnTo>
                        <a:pt x="245" y="1510"/>
                      </a:lnTo>
                      <a:lnTo>
                        <a:pt x="253" y="1507"/>
                      </a:lnTo>
                      <a:lnTo>
                        <a:pt x="260" y="1503"/>
                      </a:lnTo>
                      <a:lnTo>
                        <a:pt x="267" y="1500"/>
                      </a:lnTo>
                      <a:lnTo>
                        <a:pt x="278" y="1489"/>
                      </a:lnTo>
                      <a:lnTo>
                        <a:pt x="278" y="1478"/>
                      </a:lnTo>
                      <a:lnTo>
                        <a:pt x="274" y="1471"/>
                      </a:lnTo>
                      <a:lnTo>
                        <a:pt x="271" y="1464"/>
                      </a:lnTo>
                      <a:lnTo>
                        <a:pt x="267" y="1453"/>
                      </a:lnTo>
                      <a:lnTo>
                        <a:pt x="271" y="1446"/>
                      </a:lnTo>
                      <a:lnTo>
                        <a:pt x="274" y="1442"/>
                      </a:lnTo>
                      <a:lnTo>
                        <a:pt x="278" y="1442"/>
                      </a:lnTo>
                      <a:lnTo>
                        <a:pt x="282" y="1438"/>
                      </a:lnTo>
                      <a:lnTo>
                        <a:pt x="289" y="1438"/>
                      </a:lnTo>
                      <a:lnTo>
                        <a:pt x="296" y="1431"/>
                      </a:lnTo>
                      <a:lnTo>
                        <a:pt x="296" y="1417"/>
                      </a:lnTo>
                      <a:lnTo>
                        <a:pt x="307" y="1406"/>
                      </a:lnTo>
                      <a:lnTo>
                        <a:pt x="310" y="1406"/>
                      </a:lnTo>
                      <a:lnTo>
                        <a:pt x="314" y="1402"/>
                      </a:lnTo>
                      <a:lnTo>
                        <a:pt x="318" y="1402"/>
                      </a:lnTo>
                      <a:lnTo>
                        <a:pt x="321" y="1406"/>
                      </a:lnTo>
                      <a:lnTo>
                        <a:pt x="336" y="1406"/>
                      </a:lnTo>
                      <a:lnTo>
                        <a:pt x="339" y="1402"/>
                      </a:lnTo>
                      <a:lnTo>
                        <a:pt x="346" y="1399"/>
                      </a:lnTo>
                      <a:lnTo>
                        <a:pt x="354" y="1395"/>
                      </a:lnTo>
                      <a:lnTo>
                        <a:pt x="357" y="1388"/>
                      </a:lnTo>
                      <a:lnTo>
                        <a:pt x="364" y="1384"/>
                      </a:lnTo>
                      <a:lnTo>
                        <a:pt x="368" y="1381"/>
                      </a:lnTo>
                      <a:lnTo>
                        <a:pt x="375" y="1377"/>
                      </a:lnTo>
                      <a:lnTo>
                        <a:pt x="379" y="1370"/>
                      </a:lnTo>
                      <a:lnTo>
                        <a:pt x="386" y="1366"/>
                      </a:lnTo>
                      <a:lnTo>
                        <a:pt x="390" y="1363"/>
                      </a:lnTo>
                      <a:lnTo>
                        <a:pt x="393" y="1355"/>
                      </a:lnTo>
                      <a:lnTo>
                        <a:pt x="397" y="1348"/>
                      </a:lnTo>
                      <a:lnTo>
                        <a:pt x="400" y="1341"/>
                      </a:lnTo>
                      <a:lnTo>
                        <a:pt x="404" y="1337"/>
                      </a:lnTo>
                      <a:lnTo>
                        <a:pt x="408" y="1330"/>
                      </a:lnTo>
                      <a:lnTo>
                        <a:pt x="415" y="1327"/>
                      </a:lnTo>
                      <a:lnTo>
                        <a:pt x="429" y="1327"/>
                      </a:lnTo>
                      <a:lnTo>
                        <a:pt x="433" y="1323"/>
                      </a:lnTo>
                      <a:lnTo>
                        <a:pt x="440" y="1323"/>
                      </a:lnTo>
                      <a:lnTo>
                        <a:pt x="455" y="1309"/>
                      </a:lnTo>
                      <a:lnTo>
                        <a:pt x="458" y="1280"/>
                      </a:lnTo>
                      <a:lnTo>
                        <a:pt x="465" y="1276"/>
                      </a:lnTo>
                      <a:lnTo>
                        <a:pt x="469" y="1273"/>
                      </a:lnTo>
                      <a:lnTo>
                        <a:pt x="473" y="1273"/>
                      </a:lnTo>
                      <a:lnTo>
                        <a:pt x="483" y="1262"/>
                      </a:lnTo>
                      <a:lnTo>
                        <a:pt x="483" y="1240"/>
                      </a:lnTo>
                      <a:lnTo>
                        <a:pt x="487" y="1237"/>
                      </a:lnTo>
                      <a:lnTo>
                        <a:pt x="491" y="1240"/>
                      </a:lnTo>
                      <a:lnTo>
                        <a:pt x="498" y="1237"/>
                      </a:lnTo>
                      <a:lnTo>
                        <a:pt x="501" y="1237"/>
                      </a:lnTo>
                      <a:lnTo>
                        <a:pt x="509" y="1229"/>
                      </a:lnTo>
                      <a:lnTo>
                        <a:pt x="512" y="1229"/>
                      </a:lnTo>
                      <a:lnTo>
                        <a:pt x="519" y="1222"/>
                      </a:lnTo>
                      <a:lnTo>
                        <a:pt x="523" y="1226"/>
                      </a:lnTo>
                      <a:lnTo>
                        <a:pt x="534" y="1226"/>
                      </a:lnTo>
                      <a:lnTo>
                        <a:pt x="537" y="1229"/>
                      </a:lnTo>
                      <a:lnTo>
                        <a:pt x="545" y="1229"/>
                      </a:lnTo>
                      <a:lnTo>
                        <a:pt x="548" y="1226"/>
                      </a:lnTo>
                      <a:lnTo>
                        <a:pt x="548" y="1222"/>
                      </a:lnTo>
                      <a:lnTo>
                        <a:pt x="563" y="1208"/>
                      </a:lnTo>
                      <a:lnTo>
                        <a:pt x="566" y="1200"/>
                      </a:lnTo>
                      <a:lnTo>
                        <a:pt x="566" y="1193"/>
                      </a:lnTo>
                      <a:lnTo>
                        <a:pt x="570" y="1182"/>
                      </a:lnTo>
                      <a:lnTo>
                        <a:pt x="570" y="1157"/>
                      </a:lnTo>
                      <a:lnTo>
                        <a:pt x="581" y="1157"/>
                      </a:lnTo>
                      <a:lnTo>
                        <a:pt x="588" y="1154"/>
                      </a:lnTo>
                      <a:lnTo>
                        <a:pt x="595" y="1150"/>
                      </a:lnTo>
                      <a:lnTo>
                        <a:pt x="599" y="1146"/>
                      </a:lnTo>
                      <a:lnTo>
                        <a:pt x="602" y="1139"/>
                      </a:lnTo>
                      <a:lnTo>
                        <a:pt x="610" y="1139"/>
                      </a:lnTo>
                      <a:lnTo>
                        <a:pt x="617" y="1136"/>
                      </a:lnTo>
                      <a:lnTo>
                        <a:pt x="620" y="1132"/>
                      </a:lnTo>
                      <a:lnTo>
                        <a:pt x="620" y="1125"/>
                      </a:lnTo>
                      <a:lnTo>
                        <a:pt x="617" y="1118"/>
                      </a:lnTo>
                      <a:lnTo>
                        <a:pt x="617" y="1114"/>
                      </a:lnTo>
                      <a:lnTo>
                        <a:pt x="620" y="1110"/>
                      </a:lnTo>
                      <a:lnTo>
                        <a:pt x="628" y="1110"/>
                      </a:lnTo>
                      <a:lnTo>
                        <a:pt x="638" y="1100"/>
                      </a:lnTo>
                      <a:lnTo>
                        <a:pt x="646" y="1100"/>
                      </a:lnTo>
                      <a:lnTo>
                        <a:pt x="649" y="1096"/>
                      </a:lnTo>
                      <a:lnTo>
                        <a:pt x="656" y="1096"/>
                      </a:lnTo>
                      <a:lnTo>
                        <a:pt x="660" y="1092"/>
                      </a:lnTo>
                      <a:lnTo>
                        <a:pt x="664" y="1085"/>
                      </a:lnTo>
                      <a:lnTo>
                        <a:pt x="667" y="1078"/>
                      </a:lnTo>
                      <a:lnTo>
                        <a:pt x="671" y="1071"/>
                      </a:lnTo>
                      <a:lnTo>
                        <a:pt x="674" y="1067"/>
                      </a:lnTo>
                      <a:lnTo>
                        <a:pt x="674" y="1060"/>
                      </a:lnTo>
                      <a:lnTo>
                        <a:pt x="682" y="1056"/>
                      </a:lnTo>
                      <a:lnTo>
                        <a:pt x="689" y="1056"/>
                      </a:lnTo>
                      <a:lnTo>
                        <a:pt x="700" y="1053"/>
                      </a:lnTo>
                      <a:lnTo>
                        <a:pt x="714" y="1038"/>
                      </a:lnTo>
                      <a:lnTo>
                        <a:pt x="725" y="1031"/>
                      </a:lnTo>
                      <a:lnTo>
                        <a:pt x="732" y="1027"/>
                      </a:lnTo>
                      <a:lnTo>
                        <a:pt x="746" y="1013"/>
                      </a:lnTo>
                      <a:lnTo>
                        <a:pt x="757" y="1009"/>
                      </a:lnTo>
                      <a:lnTo>
                        <a:pt x="772" y="995"/>
                      </a:lnTo>
                      <a:lnTo>
                        <a:pt x="775" y="988"/>
                      </a:lnTo>
                      <a:lnTo>
                        <a:pt x="783" y="984"/>
                      </a:lnTo>
                      <a:lnTo>
                        <a:pt x="786" y="977"/>
                      </a:lnTo>
                      <a:lnTo>
                        <a:pt x="793" y="973"/>
                      </a:lnTo>
                      <a:lnTo>
                        <a:pt x="801" y="970"/>
                      </a:lnTo>
                      <a:lnTo>
                        <a:pt x="811" y="970"/>
                      </a:lnTo>
                      <a:lnTo>
                        <a:pt x="819" y="966"/>
                      </a:lnTo>
                      <a:lnTo>
                        <a:pt x="822" y="966"/>
                      </a:lnTo>
                      <a:lnTo>
                        <a:pt x="829" y="963"/>
                      </a:lnTo>
                      <a:lnTo>
                        <a:pt x="837" y="959"/>
                      </a:lnTo>
                      <a:lnTo>
                        <a:pt x="840" y="955"/>
                      </a:lnTo>
                      <a:lnTo>
                        <a:pt x="847" y="952"/>
                      </a:lnTo>
                      <a:lnTo>
                        <a:pt x="855" y="948"/>
                      </a:lnTo>
                      <a:lnTo>
                        <a:pt x="858" y="948"/>
                      </a:lnTo>
                      <a:lnTo>
                        <a:pt x="865" y="945"/>
                      </a:lnTo>
                      <a:lnTo>
                        <a:pt x="873" y="941"/>
                      </a:lnTo>
                      <a:lnTo>
                        <a:pt x="876" y="937"/>
                      </a:lnTo>
                      <a:lnTo>
                        <a:pt x="883" y="934"/>
                      </a:lnTo>
                      <a:lnTo>
                        <a:pt x="891" y="934"/>
                      </a:lnTo>
                      <a:lnTo>
                        <a:pt x="894" y="930"/>
                      </a:lnTo>
                      <a:lnTo>
                        <a:pt x="901" y="927"/>
                      </a:lnTo>
                      <a:lnTo>
                        <a:pt x="909" y="927"/>
                      </a:lnTo>
                      <a:lnTo>
                        <a:pt x="930" y="905"/>
                      </a:lnTo>
                      <a:lnTo>
                        <a:pt x="934" y="898"/>
                      </a:lnTo>
                      <a:lnTo>
                        <a:pt x="934" y="890"/>
                      </a:lnTo>
                      <a:lnTo>
                        <a:pt x="937" y="887"/>
                      </a:lnTo>
                      <a:lnTo>
                        <a:pt x="945" y="876"/>
                      </a:lnTo>
                      <a:lnTo>
                        <a:pt x="952" y="865"/>
                      </a:lnTo>
                      <a:lnTo>
                        <a:pt x="959" y="854"/>
                      </a:lnTo>
                      <a:lnTo>
                        <a:pt x="970" y="844"/>
                      </a:lnTo>
                      <a:lnTo>
                        <a:pt x="977" y="833"/>
                      </a:lnTo>
                      <a:lnTo>
                        <a:pt x="988" y="826"/>
                      </a:lnTo>
                      <a:lnTo>
                        <a:pt x="999" y="818"/>
                      </a:lnTo>
                      <a:lnTo>
                        <a:pt x="1010" y="811"/>
                      </a:lnTo>
                      <a:lnTo>
                        <a:pt x="1020" y="800"/>
                      </a:lnTo>
                      <a:lnTo>
                        <a:pt x="1024" y="793"/>
                      </a:lnTo>
                      <a:lnTo>
                        <a:pt x="1031" y="786"/>
                      </a:lnTo>
                      <a:lnTo>
                        <a:pt x="1038" y="782"/>
                      </a:lnTo>
                      <a:lnTo>
                        <a:pt x="1042" y="782"/>
                      </a:lnTo>
                      <a:lnTo>
                        <a:pt x="1049" y="771"/>
                      </a:lnTo>
                      <a:lnTo>
                        <a:pt x="1053" y="761"/>
                      </a:lnTo>
                      <a:lnTo>
                        <a:pt x="1056" y="750"/>
                      </a:lnTo>
                      <a:lnTo>
                        <a:pt x="1056" y="739"/>
                      </a:lnTo>
                      <a:lnTo>
                        <a:pt x="1064" y="732"/>
                      </a:lnTo>
                      <a:lnTo>
                        <a:pt x="1071" y="728"/>
                      </a:lnTo>
                      <a:lnTo>
                        <a:pt x="1074" y="721"/>
                      </a:lnTo>
                      <a:lnTo>
                        <a:pt x="1082" y="714"/>
                      </a:lnTo>
                      <a:lnTo>
                        <a:pt x="1085" y="707"/>
                      </a:lnTo>
                      <a:lnTo>
                        <a:pt x="1092" y="699"/>
                      </a:lnTo>
                      <a:lnTo>
                        <a:pt x="1100" y="696"/>
                      </a:lnTo>
                      <a:lnTo>
                        <a:pt x="1107" y="692"/>
                      </a:lnTo>
                      <a:lnTo>
                        <a:pt x="1110" y="685"/>
                      </a:lnTo>
                      <a:lnTo>
                        <a:pt x="1118" y="678"/>
                      </a:lnTo>
                      <a:lnTo>
                        <a:pt x="1125" y="674"/>
                      </a:lnTo>
                      <a:lnTo>
                        <a:pt x="1136" y="663"/>
                      </a:lnTo>
                      <a:lnTo>
                        <a:pt x="1139" y="656"/>
                      </a:lnTo>
                      <a:lnTo>
                        <a:pt x="1179" y="627"/>
                      </a:lnTo>
                      <a:lnTo>
                        <a:pt x="1201" y="627"/>
                      </a:lnTo>
                      <a:lnTo>
                        <a:pt x="1208" y="620"/>
                      </a:lnTo>
                      <a:lnTo>
                        <a:pt x="1208" y="613"/>
                      </a:lnTo>
                      <a:lnTo>
                        <a:pt x="1215" y="606"/>
                      </a:lnTo>
                      <a:lnTo>
                        <a:pt x="1222" y="602"/>
                      </a:lnTo>
                      <a:lnTo>
                        <a:pt x="1229" y="598"/>
                      </a:lnTo>
                      <a:lnTo>
                        <a:pt x="1237" y="595"/>
                      </a:lnTo>
                      <a:lnTo>
                        <a:pt x="1247" y="584"/>
                      </a:lnTo>
                      <a:lnTo>
                        <a:pt x="1255" y="580"/>
                      </a:lnTo>
                      <a:lnTo>
                        <a:pt x="1262" y="577"/>
                      </a:lnTo>
                      <a:lnTo>
                        <a:pt x="1265" y="570"/>
                      </a:lnTo>
                      <a:lnTo>
                        <a:pt x="1273" y="566"/>
                      </a:lnTo>
                      <a:lnTo>
                        <a:pt x="1280" y="562"/>
                      </a:lnTo>
                      <a:lnTo>
                        <a:pt x="1287" y="559"/>
                      </a:lnTo>
                      <a:lnTo>
                        <a:pt x="1294" y="555"/>
                      </a:lnTo>
                      <a:lnTo>
                        <a:pt x="1301" y="552"/>
                      </a:lnTo>
                      <a:lnTo>
                        <a:pt x="1316" y="552"/>
                      </a:lnTo>
                      <a:lnTo>
                        <a:pt x="1327" y="548"/>
                      </a:lnTo>
                      <a:lnTo>
                        <a:pt x="1341" y="544"/>
                      </a:lnTo>
                      <a:lnTo>
                        <a:pt x="1352" y="537"/>
                      </a:lnTo>
                      <a:lnTo>
                        <a:pt x="1363" y="534"/>
                      </a:lnTo>
                      <a:lnTo>
                        <a:pt x="1374" y="526"/>
                      </a:lnTo>
                      <a:lnTo>
                        <a:pt x="1381" y="516"/>
                      </a:lnTo>
                      <a:lnTo>
                        <a:pt x="1392" y="508"/>
                      </a:lnTo>
                      <a:lnTo>
                        <a:pt x="1395" y="494"/>
                      </a:lnTo>
                      <a:lnTo>
                        <a:pt x="1392" y="494"/>
                      </a:lnTo>
                      <a:lnTo>
                        <a:pt x="1395" y="494"/>
                      </a:lnTo>
                      <a:lnTo>
                        <a:pt x="1402" y="483"/>
                      </a:lnTo>
                      <a:lnTo>
                        <a:pt x="1406" y="469"/>
                      </a:lnTo>
                      <a:lnTo>
                        <a:pt x="1410" y="458"/>
                      </a:lnTo>
                      <a:lnTo>
                        <a:pt x="1410" y="447"/>
                      </a:lnTo>
                      <a:lnTo>
                        <a:pt x="1417" y="436"/>
                      </a:lnTo>
                      <a:lnTo>
                        <a:pt x="1420" y="425"/>
                      </a:lnTo>
                      <a:lnTo>
                        <a:pt x="1428" y="415"/>
                      </a:lnTo>
                      <a:lnTo>
                        <a:pt x="1431" y="407"/>
                      </a:lnTo>
                      <a:lnTo>
                        <a:pt x="1438" y="397"/>
                      </a:lnTo>
                      <a:lnTo>
                        <a:pt x="1442" y="389"/>
                      </a:lnTo>
                      <a:lnTo>
                        <a:pt x="1449" y="379"/>
                      </a:lnTo>
                      <a:lnTo>
                        <a:pt x="1453" y="368"/>
                      </a:lnTo>
                      <a:lnTo>
                        <a:pt x="1453" y="353"/>
                      </a:lnTo>
                      <a:lnTo>
                        <a:pt x="1449" y="350"/>
                      </a:lnTo>
                      <a:lnTo>
                        <a:pt x="1449" y="346"/>
                      </a:lnTo>
                      <a:lnTo>
                        <a:pt x="1446" y="343"/>
                      </a:lnTo>
                      <a:lnTo>
                        <a:pt x="1442" y="343"/>
                      </a:lnTo>
                      <a:lnTo>
                        <a:pt x="1438" y="339"/>
                      </a:lnTo>
                      <a:lnTo>
                        <a:pt x="1431" y="335"/>
                      </a:lnTo>
                      <a:lnTo>
                        <a:pt x="1424" y="332"/>
                      </a:lnTo>
                      <a:lnTo>
                        <a:pt x="1417" y="325"/>
                      </a:lnTo>
                      <a:lnTo>
                        <a:pt x="1413" y="317"/>
                      </a:lnTo>
                      <a:lnTo>
                        <a:pt x="1406" y="314"/>
                      </a:lnTo>
                      <a:lnTo>
                        <a:pt x="1399" y="310"/>
                      </a:lnTo>
                      <a:lnTo>
                        <a:pt x="1392" y="306"/>
                      </a:lnTo>
                      <a:lnTo>
                        <a:pt x="1384" y="303"/>
                      </a:lnTo>
                      <a:lnTo>
                        <a:pt x="1381" y="299"/>
                      </a:lnTo>
                      <a:lnTo>
                        <a:pt x="1377" y="299"/>
                      </a:lnTo>
                      <a:lnTo>
                        <a:pt x="1374" y="296"/>
                      </a:lnTo>
                      <a:lnTo>
                        <a:pt x="1370" y="296"/>
                      </a:lnTo>
                      <a:lnTo>
                        <a:pt x="1370" y="292"/>
                      </a:lnTo>
                      <a:lnTo>
                        <a:pt x="1366" y="288"/>
                      </a:lnTo>
                      <a:lnTo>
                        <a:pt x="1366" y="285"/>
                      </a:lnTo>
                      <a:lnTo>
                        <a:pt x="1363" y="281"/>
                      </a:lnTo>
                      <a:lnTo>
                        <a:pt x="1370" y="274"/>
                      </a:lnTo>
                      <a:lnTo>
                        <a:pt x="1381" y="270"/>
                      </a:lnTo>
                      <a:lnTo>
                        <a:pt x="1410" y="270"/>
                      </a:lnTo>
                      <a:lnTo>
                        <a:pt x="1420" y="267"/>
                      </a:lnTo>
                      <a:lnTo>
                        <a:pt x="1431" y="263"/>
                      </a:lnTo>
                      <a:lnTo>
                        <a:pt x="1438" y="256"/>
                      </a:lnTo>
                      <a:lnTo>
                        <a:pt x="1442" y="256"/>
                      </a:lnTo>
                      <a:lnTo>
                        <a:pt x="1449" y="252"/>
                      </a:lnTo>
                      <a:lnTo>
                        <a:pt x="1460" y="252"/>
                      </a:lnTo>
                      <a:lnTo>
                        <a:pt x="1467" y="256"/>
                      </a:lnTo>
                      <a:lnTo>
                        <a:pt x="1500" y="256"/>
                      </a:lnTo>
                      <a:lnTo>
                        <a:pt x="1507" y="252"/>
                      </a:lnTo>
                      <a:lnTo>
                        <a:pt x="1511" y="252"/>
                      </a:lnTo>
                      <a:lnTo>
                        <a:pt x="1518" y="249"/>
                      </a:lnTo>
                      <a:lnTo>
                        <a:pt x="1532" y="249"/>
                      </a:lnTo>
                      <a:lnTo>
                        <a:pt x="1539" y="252"/>
                      </a:lnTo>
                      <a:lnTo>
                        <a:pt x="1547" y="252"/>
                      </a:lnTo>
                      <a:lnTo>
                        <a:pt x="1550" y="249"/>
                      </a:lnTo>
                      <a:lnTo>
                        <a:pt x="1554" y="249"/>
                      </a:lnTo>
                      <a:lnTo>
                        <a:pt x="1565" y="238"/>
                      </a:lnTo>
                      <a:lnTo>
                        <a:pt x="1565" y="227"/>
                      </a:lnTo>
                      <a:lnTo>
                        <a:pt x="1561" y="224"/>
                      </a:lnTo>
                      <a:lnTo>
                        <a:pt x="1557" y="224"/>
                      </a:lnTo>
                      <a:lnTo>
                        <a:pt x="1550" y="220"/>
                      </a:lnTo>
                      <a:lnTo>
                        <a:pt x="1543" y="220"/>
                      </a:lnTo>
                      <a:lnTo>
                        <a:pt x="1539" y="216"/>
                      </a:lnTo>
                      <a:lnTo>
                        <a:pt x="1547" y="216"/>
                      </a:lnTo>
                      <a:lnTo>
                        <a:pt x="1554" y="213"/>
                      </a:lnTo>
                      <a:lnTo>
                        <a:pt x="1561" y="213"/>
                      </a:lnTo>
                      <a:lnTo>
                        <a:pt x="1568" y="209"/>
                      </a:lnTo>
                      <a:lnTo>
                        <a:pt x="1575" y="209"/>
                      </a:lnTo>
                      <a:lnTo>
                        <a:pt x="1583" y="206"/>
                      </a:lnTo>
                      <a:lnTo>
                        <a:pt x="1590" y="202"/>
                      </a:lnTo>
                      <a:lnTo>
                        <a:pt x="1593" y="198"/>
                      </a:lnTo>
                      <a:lnTo>
                        <a:pt x="1597" y="202"/>
                      </a:lnTo>
                      <a:lnTo>
                        <a:pt x="1619" y="202"/>
                      </a:lnTo>
                      <a:lnTo>
                        <a:pt x="1626" y="195"/>
                      </a:lnTo>
                      <a:lnTo>
                        <a:pt x="1626" y="191"/>
                      </a:lnTo>
                      <a:lnTo>
                        <a:pt x="1647" y="170"/>
                      </a:lnTo>
                      <a:lnTo>
                        <a:pt x="1655" y="173"/>
                      </a:lnTo>
                      <a:lnTo>
                        <a:pt x="1662" y="173"/>
                      </a:lnTo>
                      <a:lnTo>
                        <a:pt x="1669" y="166"/>
                      </a:lnTo>
                      <a:lnTo>
                        <a:pt x="1676" y="162"/>
                      </a:lnTo>
                      <a:lnTo>
                        <a:pt x="1684" y="159"/>
                      </a:lnTo>
                      <a:lnTo>
                        <a:pt x="1687" y="159"/>
                      </a:lnTo>
                      <a:lnTo>
                        <a:pt x="1694" y="155"/>
                      </a:lnTo>
                      <a:lnTo>
                        <a:pt x="1698" y="155"/>
                      </a:lnTo>
                      <a:lnTo>
                        <a:pt x="1705" y="151"/>
                      </a:lnTo>
                      <a:lnTo>
                        <a:pt x="1709" y="151"/>
                      </a:lnTo>
                      <a:lnTo>
                        <a:pt x="1712" y="148"/>
                      </a:lnTo>
                      <a:lnTo>
                        <a:pt x="1727" y="148"/>
                      </a:lnTo>
                      <a:lnTo>
                        <a:pt x="1730" y="151"/>
                      </a:lnTo>
                      <a:lnTo>
                        <a:pt x="1738" y="151"/>
                      </a:lnTo>
                      <a:lnTo>
                        <a:pt x="1745" y="148"/>
                      </a:lnTo>
                      <a:lnTo>
                        <a:pt x="1752" y="148"/>
                      </a:lnTo>
                      <a:lnTo>
                        <a:pt x="1759" y="144"/>
                      </a:lnTo>
                      <a:lnTo>
                        <a:pt x="1766" y="144"/>
                      </a:lnTo>
                      <a:lnTo>
                        <a:pt x="1770" y="141"/>
                      </a:lnTo>
                      <a:lnTo>
                        <a:pt x="1799" y="141"/>
                      </a:lnTo>
                      <a:lnTo>
                        <a:pt x="1806" y="137"/>
                      </a:lnTo>
                      <a:lnTo>
                        <a:pt x="1813" y="133"/>
                      </a:lnTo>
                      <a:lnTo>
                        <a:pt x="1820" y="130"/>
                      </a:lnTo>
                      <a:lnTo>
                        <a:pt x="1842" y="130"/>
                      </a:lnTo>
                      <a:lnTo>
                        <a:pt x="1846" y="126"/>
                      </a:lnTo>
                      <a:lnTo>
                        <a:pt x="1853" y="123"/>
                      </a:lnTo>
                      <a:lnTo>
                        <a:pt x="1857" y="119"/>
                      </a:lnTo>
                      <a:lnTo>
                        <a:pt x="1864" y="115"/>
                      </a:lnTo>
                      <a:lnTo>
                        <a:pt x="1875" y="105"/>
                      </a:lnTo>
                      <a:lnTo>
                        <a:pt x="1878" y="97"/>
                      </a:lnTo>
                      <a:lnTo>
                        <a:pt x="1889" y="97"/>
                      </a:lnTo>
                      <a:lnTo>
                        <a:pt x="1893" y="101"/>
                      </a:lnTo>
                      <a:lnTo>
                        <a:pt x="1900" y="105"/>
                      </a:lnTo>
                      <a:lnTo>
                        <a:pt x="1907" y="108"/>
                      </a:lnTo>
                      <a:lnTo>
                        <a:pt x="1918" y="108"/>
                      </a:lnTo>
                      <a:lnTo>
                        <a:pt x="1925" y="105"/>
                      </a:lnTo>
                      <a:lnTo>
                        <a:pt x="1929" y="101"/>
                      </a:lnTo>
                      <a:lnTo>
                        <a:pt x="1929" y="87"/>
                      </a:lnTo>
                      <a:lnTo>
                        <a:pt x="1925" y="83"/>
                      </a:lnTo>
                      <a:lnTo>
                        <a:pt x="1932" y="76"/>
                      </a:lnTo>
                      <a:lnTo>
                        <a:pt x="1936" y="76"/>
                      </a:lnTo>
                      <a:lnTo>
                        <a:pt x="1943" y="79"/>
                      </a:lnTo>
                      <a:lnTo>
                        <a:pt x="1947" y="79"/>
                      </a:lnTo>
                      <a:lnTo>
                        <a:pt x="1947" y="83"/>
                      </a:lnTo>
                      <a:lnTo>
                        <a:pt x="1957" y="83"/>
                      </a:lnTo>
                      <a:lnTo>
                        <a:pt x="1961" y="76"/>
                      </a:lnTo>
                      <a:lnTo>
                        <a:pt x="1961" y="72"/>
                      </a:lnTo>
                      <a:lnTo>
                        <a:pt x="1965" y="72"/>
                      </a:lnTo>
                      <a:lnTo>
                        <a:pt x="1968" y="65"/>
                      </a:lnTo>
                      <a:lnTo>
                        <a:pt x="1975" y="58"/>
                      </a:lnTo>
                      <a:lnTo>
                        <a:pt x="1975" y="51"/>
                      </a:lnTo>
                      <a:lnTo>
                        <a:pt x="1968" y="43"/>
                      </a:lnTo>
                      <a:lnTo>
                        <a:pt x="1975" y="40"/>
                      </a:lnTo>
                      <a:lnTo>
                        <a:pt x="1979" y="36"/>
                      </a:lnTo>
                      <a:lnTo>
                        <a:pt x="2011" y="36"/>
                      </a:lnTo>
                      <a:lnTo>
                        <a:pt x="2015" y="33"/>
                      </a:lnTo>
                      <a:lnTo>
                        <a:pt x="2037" y="33"/>
                      </a:lnTo>
                      <a:lnTo>
                        <a:pt x="2040" y="29"/>
                      </a:lnTo>
                      <a:lnTo>
                        <a:pt x="2040" y="15"/>
                      </a:lnTo>
                      <a:lnTo>
                        <a:pt x="2033" y="7"/>
                      </a:lnTo>
                      <a:lnTo>
                        <a:pt x="2033" y="4"/>
                      </a:lnTo>
                      <a:lnTo>
                        <a:pt x="2037" y="0"/>
                      </a:lnTo>
                      <a:lnTo>
                        <a:pt x="2051" y="0"/>
                      </a:lnTo>
                      <a:lnTo>
                        <a:pt x="2058" y="4"/>
                      </a:lnTo>
                      <a:lnTo>
                        <a:pt x="2058" y="7"/>
                      </a:lnTo>
                      <a:lnTo>
                        <a:pt x="2062" y="11"/>
                      </a:lnTo>
                      <a:lnTo>
                        <a:pt x="2062" y="15"/>
                      </a:lnTo>
                      <a:lnTo>
                        <a:pt x="2066" y="22"/>
                      </a:lnTo>
                      <a:lnTo>
                        <a:pt x="2073" y="2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9" name="Freeform 180"/>
                <p:cNvSpPr>
                  <a:spLocks/>
                </p:cNvSpPr>
                <p:nvPr/>
              </p:nvSpPr>
              <p:spPr bwMode="auto">
                <a:xfrm>
                  <a:off x="3767" y="1840"/>
                  <a:ext cx="25" cy="22"/>
                </a:xfrm>
                <a:custGeom>
                  <a:avLst/>
                  <a:gdLst>
                    <a:gd name="T0" fmla="*/ 25 w 25"/>
                    <a:gd name="T1" fmla="*/ 18 h 22"/>
                    <a:gd name="T2" fmla="*/ 25 w 25"/>
                    <a:gd name="T3" fmla="*/ 22 h 22"/>
                    <a:gd name="T4" fmla="*/ 25 w 25"/>
                    <a:gd name="T5" fmla="*/ 11 h 22"/>
                    <a:gd name="T6" fmla="*/ 18 w 25"/>
                    <a:gd name="T7" fmla="*/ 4 h 22"/>
                    <a:gd name="T8" fmla="*/ 7 w 25"/>
                    <a:gd name="T9" fmla="*/ 4 h 22"/>
                    <a:gd name="T10" fmla="*/ 3 w 25"/>
                    <a:gd name="T11" fmla="*/ 0 h 22"/>
                    <a:gd name="T12" fmla="*/ 0 w 25"/>
                    <a:gd name="T13" fmla="*/ 8 h 22"/>
                    <a:gd name="T14" fmla="*/ 7 w 25"/>
                    <a:gd name="T15" fmla="*/ 8 h 22"/>
                    <a:gd name="T16" fmla="*/ 14 w 25"/>
                    <a:gd name="T17" fmla="*/ 11 h 22"/>
                    <a:gd name="T18" fmla="*/ 18 w 25"/>
                    <a:gd name="T19" fmla="*/ 11 h 22"/>
                    <a:gd name="T20" fmla="*/ 18 w 25"/>
                    <a:gd name="T21" fmla="*/ 22 h 22"/>
                    <a:gd name="T22" fmla="*/ 18 w 25"/>
                    <a:gd name="T23" fmla="*/ 18 h 22"/>
                    <a:gd name="T24" fmla="*/ 18 w 25"/>
                    <a:gd name="T25" fmla="*/ 22 h 22"/>
                    <a:gd name="T26" fmla="*/ 25 w 25"/>
                    <a:gd name="T27" fmla="*/ 18 h 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5"/>
                    <a:gd name="T43" fmla="*/ 0 h 22"/>
                    <a:gd name="T44" fmla="*/ 25 w 25"/>
                    <a:gd name="T45" fmla="*/ 22 h 2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5" h="22">
                      <a:moveTo>
                        <a:pt x="25" y="18"/>
                      </a:moveTo>
                      <a:lnTo>
                        <a:pt x="25" y="22"/>
                      </a:lnTo>
                      <a:lnTo>
                        <a:pt x="25" y="11"/>
                      </a:lnTo>
                      <a:lnTo>
                        <a:pt x="18" y="4"/>
                      </a:lnTo>
                      <a:lnTo>
                        <a:pt x="7" y="4"/>
                      </a:ln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7" y="8"/>
                      </a:lnTo>
                      <a:lnTo>
                        <a:pt x="14" y="11"/>
                      </a:lnTo>
                      <a:lnTo>
                        <a:pt x="18" y="11"/>
                      </a:lnTo>
                      <a:lnTo>
                        <a:pt x="18" y="22"/>
                      </a:lnTo>
                      <a:lnTo>
                        <a:pt x="18" y="18"/>
                      </a:lnTo>
                      <a:lnTo>
                        <a:pt x="18" y="22"/>
                      </a:lnTo>
                      <a:lnTo>
                        <a:pt x="25" y="1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70" name="Freeform 181"/>
                <p:cNvSpPr>
                  <a:spLocks/>
                </p:cNvSpPr>
                <p:nvPr/>
              </p:nvSpPr>
              <p:spPr bwMode="auto">
                <a:xfrm>
                  <a:off x="3785" y="1858"/>
                  <a:ext cx="32" cy="26"/>
                </a:xfrm>
                <a:custGeom>
                  <a:avLst/>
                  <a:gdLst>
                    <a:gd name="T0" fmla="*/ 25 w 32"/>
                    <a:gd name="T1" fmla="*/ 18 h 26"/>
                    <a:gd name="T2" fmla="*/ 29 w 32"/>
                    <a:gd name="T3" fmla="*/ 15 h 26"/>
                    <a:gd name="T4" fmla="*/ 21 w 32"/>
                    <a:gd name="T5" fmla="*/ 15 h 26"/>
                    <a:gd name="T6" fmla="*/ 18 w 32"/>
                    <a:gd name="T7" fmla="*/ 11 h 26"/>
                    <a:gd name="T8" fmla="*/ 14 w 32"/>
                    <a:gd name="T9" fmla="*/ 11 h 26"/>
                    <a:gd name="T10" fmla="*/ 14 w 32"/>
                    <a:gd name="T11" fmla="*/ 8 h 26"/>
                    <a:gd name="T12" fmla="*/ 11 w 32"/>
                    <a:gd name="T13" fmla="*/ 8 h 26"/>
                    <a:gd name="T14" fmla="*/ 7 w 32"/>
                    <a:gd name="T15" fmla="*/ 4 h 26"/>
                    <a:gd name="T16" fmla="*/ 7 w 32"/>
                    <a:gd name="T17" fmla="*/ 0 h 26"/>
                    <a:gd name="T18" fmla="*/ 0 w 32"/>
                    <a:gd name="T19" fmla="*/ 4 h 26"/>
                    <a:gd name="T20" fmla="*/ 7 w 32"/>
                    <a:gd name="T21" fmla="*/ 11 h 26"/>
                    <a:gd name="T22" fmla="*/ 7 w 32"/>
                    <a:gd name="T23" fmla="*/ 15 h 26"/>
                    <a:gd name="T24" fmla="*/ 11 w 32"/>
                    <a:gd name="T25" fmla="*/ 15 h 26"/>
                    <a:gd name="T26" fmla="*/ 18 w 32"/>
                    <a:gd name="T27" fmla="*/ 22 h 26"/>
                    <a:gd name="T28" fmla="*/ 21 w 32"/>
                    <a:gd name="T29" fmla="*/ 22 h 26"/>
                    <a:gd name="T30" fmla="*/ 29 w 32"/>
                    <a:gd name="T31" fmla="*/ 26 h 26"/>
                    <a:gd name="T32" fmla="*/ 32 w 32"/>
                    <a:gd name="T33" fmla="*/ 22 h 26"/>
                    <a:gd name="T34" fmla="*/ 29 w 32"/>
                    <a:gd name="T35" fmla="*/ 26 h 26"/>
                    <a:gd name="T36" fmla="*/ 32 w 32"/>
                    <a:gd name="T37" fmla="*/ 22 h 26"/>
                    <a:gd name="T38" fmla="*/ 25 w 32"/>
                    <a:gd name="T39" fmla="*/ 18 h 2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2"/>
                    <a:gd name="T61" fmla="*/ 0 h 26"/>
                    <a:gd name="T62" fmla="*/ 32 w 32"/>
                    <a:gd name="T63" fmla="*/ 26 h 2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2" h="26">
                      <a:moveTo>
                        <a:pt x="25" y="18"/>
                      </a:moveTo>
                      <a:lnTo>
                        <a:pt x="29" y="15"/>
                      </a:lnTo>
                      <a:lnTo>
                        <a:pt x="21" y="15"/>
                      </a:lnTo>
                      <a:lnTo>
                        <a:pt x="18" y="11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1" y="8"/>
                      </a:lnTo>
                      <a:lnTo>
                        <a:pt x="7" y="4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7" y="11"/>
                      </a:lnTo>
                      <a:lnTo>
                        <a:pt x="7" y="15"/>
                      </a:lnTo>
                      <a:lnTo>
                        <a:pt x="11" y="15"/>
                      </a:lnTo>
                      <a:lnTo>
                        <a:pt x="18" y="22"/>
                      </a:lnTo>
                      <a:lnTo>
                        <a:pt x="21" y="22"/>
                      </a:lnTo>
                      <a:lnTo>
                        <a:pt x="29" y="26"/>
                      </a:lnTo>
                      <a:lnTo>
                        <a:pt x="32" y="22"/>
                      </a:lnTo>
                      <a:lnTo>
                        <a:pt x="29" y="26"/>
                      </a:lnTo>
                      <a:lnTo>
                        <a:pt x="32" y="22"/>
                      </a:lnTo>
                      <a:lnTo>
                        <a:pt x="25" y="1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71" name="Freeform 182"/>
                <p:cNvSpPr>
                  <a:spLocks/>
                </p:cNvSpPr>
                <p:nvPr/>
              </p:nvSpPr>
              <p:spPr bwMode="auto">
                <a:xfrm>
                  <a:off x="3810" y="1869"/>
                  <a:ext cx="50" cy="11"/>
                </a:xfrm>
                <a:custGeom>
                  <a:avLst/>
                  <a:gdLst>
                    <a:gd name="T0" fmla="*/ 47 w 50"/>
                    <a:gd name="T1" fmla="*/ 4 h 11"/>
                    <a:gd name="T2" fmla="*/ 50 w 50"/>
                    <a:gd name="T3" fmla="*/ 0 h 11"/>
                    <a:gd name="T4" fmla="*/ 7 w 50"/>
                    <a:gd name="T5" fmla="*/ 0 h 11"/>
                    <a:gd name="T6" fmla="*/ 0 w 50"/>
                    <a:gd name="T7" fmla="*/ 7 h 11"/>
                    <a:gd name="T8" fmla="*/ 7 w 50"/>
                    <a:gd name="T9" fmla="*/ 11 h 11"/>
                    <a:gd name="T10" fmla="*/ 11 w 50"/>
                    <a:gd name="T11" fmla="*/ 11 h 11"/>
                    <a:gd name="T12" fmla="*/ 14 w 50"/>
                    <a:gd name="T13" fmla="*/ 7 h 11"/>
                    <a:gd name="T14" fmla="*/ 32 w 50"/>
                    <a:gd name="T15" fmla="*/ 7 h 11"/>
                    <a:gd name="T16" fmla="*/ 36 w 50"/>
                    <a:gd name="T17" fmla="*/ 11 h 11"/>
                    <a:gd name="T18" fmla="*/ 43 w 50"/>
                    <a:gd name="T19" fmla="*/ 11 h 11"/>
                    <a:gd name="T20" fmla="*/ 50 w 50"/>
                    <a:gd name="T21" fmla="*/ 7 h 11"/>
                    <a:gd name="T22" fmla="*/ 47 w 50"/>
                    <a:gd name="T23" fmla="*/ 4 h 1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0"/>
                    <a:gd name="T37" fmla="*/ 0 h 11"/>
                    <a:gd name="T38" fmla="*/ 50 w 50"/>
                    <a:gd name="T39" fmla="*/ 11 h 1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0" h="11">
                      <a:moveTo>
                        <a:pt x="47" y="4"/>
                      </a:moveTo>
                      <a:lnTo>
                        <a:pt x="5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7" y="11"/>
                      </a:lnTo>
                      <a:lnTo>
                        <a:pt x="11" y="11"/>
                      </a:lnTo>
                      <a:lnTo>
                        <a:pt x="14" y="7"/>
                      </a:lnTo>
                      <a:lnTo>
                        <a:pt x="32" y="7"/>
                      </a:lnTo>
                      <a:lnTo>
                        <a:pt x="36" y="11"/>
                      </a:lnTo>
                      <a:lnTo>
                        <a:pt x="43" y="11"/>
                      </a:lnTo>
                      <a:lnTo>
                        <a:pt x="50" y="7"/>
                      </a:lnTo>
                      <a:lnTo>
                        <a:pt x="47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72" name="Freeform 183"/>
                <p:cNvSpPr>
                  <a:spLocks/>
                </p:cNvSpPr>
                <p:nvPr/>
              </p:nvSpPr>
              <p:spPr bwMode="auto">
                <a:xfrm>
                  <a:off x="3857" y="1855"/>
                  <a:ext cx="29" cy="21"/>
                </a:xfrm>
                <a:custGeom>
                  <a:avLst/>
                  <a:gdLst>
                    <a:gd name="T0" fmla="*/ 29 w 29"/>
                    <a:gd name="T1" fmla="*/ 0 h 21"/>
                    <a:gd name="T2" fmla="*/ 18 w 29"/>
                    <a:gd name="T3" fmla="*/ 0 h 21"/>
                    <a:gd name="T4" fmla="*/ 11 w 29"/>
                    <a:gd name="T5" fmla="*/ 7 h 21"/>
                    <a:gd name="T6" fmla="*/ 7 w 29"/>
                    <a:gd name="T7" fmla="*/ 7 h 21"/>
                    <a:gd name="T8" fmla="*/ 7 w 29"/>
                    <a:gd name="T9" fmla="*/ 11 h 21"/>
                    <a:gd name="T10" fmla="*/ 0 w 29"/>
                    <a:gd name="T11" fmla="*/ 18 h 21"/>
                    <a:gd name="T12" fmla="*/ 3 w 29"/>
                    <a:gd name="T13" fmla="*/ 21 h 21"/>
                    <a:gd name="T14" fmla="*/ 11 w 29"/>
                    <a:gd name="T15" fmla="*/ 14 h 21"/>
                    <a:gd name="T16" fmla="*/ 14 w 29"/>
                    <a:gd name="T17" fmla="*/ 14 h 21"/>
                    <a:gd name="T18" fmla="*/ 21 w 29"/>
                    <a:gd name="T19" fmla="*/ 7 h 21"/>
                    <a:gd name="T20" fmla="*/ 25 w 29"/>
                    <a:gd name="T21" fmla="*/ 7 h 21"/>
                    <a:gd name="T22" fmla="*/ 29 w 29"/>
                    <a:gd name="T23" fmla="*/ 0 h 21"/>
                    <a:gd name="T24" fmla="*/ 25 w 29"/>
                    <a:gd name="T25" fmla="*/ 0 h 21"/>
                    <a:gd name="T26" fmla="*/ 29 w 29"/>
                    <a:gd name="T27" fmla="*/ 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"/>
                    <a:gd name="T43" fmla="*/ 0 h 21"/>
                    <a:gd name="T44" fmla="*/ 29 w 29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" h="21">
                      <a:moveTo>
                        <a:pt x="29" y="0"/>
                      </a:moveTo>
                      <a:lnTo>
                        <a:pt x="18" y="0"/>
                      </a:lnTo>
                      <a:lnTo>
                        <a:pt x="11" y="7"/>
                      </a:lnTo>
                      <a:lnTo>
                        <a:pt x="7" y="7"/>
                      </a:lnTo>
                      <a:lnTo>
                        <a:pt x="7" y="11"/>
                      </a:lnTo>
                      <a:lnTo>
                        <a:pt x="0" y="18"/>
                      </a:lnTo>
                      <a:lnTo>
                        <a:pt x="3" y="21"/>
                      </a:lnTo>
                      <a:lnTo>
                        <a:pt x="11" y="14"/>
                      </a:lnTo>
                      <a:lnTo>
                        <a:pt x="14" y="14"/>
                      </a:lnTo>
                      <a:lnTo>
                        <a:pt x="21" y="7"/>
                      </a:lnTo>
                      <a:lnTo>
                        <a:pt x="25" y="7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73" name="Freeform 184"/>
                <p:cNvSpPr>
                  <a:spLocks/>
                </p:cNvSpPr>
                <p:nvPr/>
              </p:nvSpPr>
              <p:spPr bwMode="auto">
                <a:xfrm>
                  <a:off x="3882" y="1851"/>
                  <a:ext cx="54" cy="18"/>
                </a:xfrm>
                <a:custGeom>
                  <a:avLst/>
                  <a:gdLst>
                    <a:gd name="T0" fmla="*/ 54 w 54"/>
                    <a:gd name="T1" fmla="*/ 0 h 18"/>
                    <a:gd name="T2" fmla="*/ 47 w 54"/>
                    <a:gd name="T3" fmla="*/ 4 h 18"/>
                    <a:gd name="T4" fmla="*/ 40 w 54"/>
                    <a:gd name="T5" fmla="*/ 4 h 18"/>
                    <a:gd name="T6" fmla="*/ 33 w 54"/>
                    <a:gd name="T7" fmla="*/ 7 h 18"/>
                    <a:gd name="T8" fmla="*/ 11 w 54"/>
                    <a:gd name="T9" fmla="*/ 7 h 18"/>
                    <a:gd name="T10" fmla="*/ 4 w 54"/>
                    <a:gd name="T11" fmla="*/ 4 h 18"/>
                    <a:gd name="T12" fmla="*/ 0 w 54"/>
                    <a:gd name="T13" fmla="*/ 11 h 18"/>
                    <a:gd name="T14" fmla="*/ 7 w 54"/>
                    <a:gd name="T15" fmla="*/ 15 h 18"/>
                    <a:gd name="T16" fmla="*/ 15 w 54"/>
                    <a:gd name="T17" fmla="*/ 15 h 18"/>
                    <a:gd name="T18" fmla="*/ 22 w 54"/>
                    <a:gd name="T19" fmla="*/ 18 h 18"/>
                    <a:gd name="T20" fmla="*/ 29 w 54"/>
                    <a:gd name="T21" fmla="*/ 15 h 18"/>
                    <a:gd name="T22" fmla="*/ 36 w 54"/>
                    <a:gd name="T23" fmla="*/ 15 h 18"/>
                    <a:gd name="T24" fmla="*/ 43 w 54"/>
                    <a:gd name="T25" fmla="*/ 11 h 18"/>
                    <a:gd name="T26" fmla="*/ 47 w 54"/>
                    <a:gd name="T27" fmla="*/ 11 h 18"/>
                    <a:gd name="T28" fmla="*/ 54 w 54"/>
                    <a:gd name="T29" fmla="*/ 7 h 18"/>
                    <a:gd name="T30" fmla="*/ 54 w 54"/>
                    <a:gd name="T31" fmla="*/ 0 h 1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4"/>
                    <a:gd name="T49" fmla="*/ 0 h 18"/>
                    <a:gd name="T50" fmla="*/ 54 w 54"/>
                    <a:gd name="T51" fmla="*/ 18 h 1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4" h="18">
                      <a:moveTo>
                        <a:pt x="54" y="0"/>
                      </a:moveTo>
                      <a:lnTo>
                        <a:pt x="47" y="4"/>
                      </a:lnTo>
                      <a:lnTo>
                        <a:pt x="40" y="4"/>
                      </a:lnTo>
                      <a:lnTo>
                        <a:pt x="33" y="7"/>
                      </a:lnTo>
                      <a:lnTo>
                        <a:pt x="11" y="7"/>
                      </a:lnTo>
                      <a:lnTo>
                        <a:pt x="4" y="4"/>
                      </a:lnTo>
                      <a:lnTo>
                        <a:pt x="0" y="11"/>
                      </a:lnTo>
                      <a:lnTo>
                        <a:pt x="7" y="15"/>
                      </a:lnTo>
                      <a:lnTo>
                        <a:pt x="15" y="15"/>
                      </a:lnTo>
                      <a:lnTo>
                        <a:pt x="22" y="18"/>
                      </a:lnTo>
                      <a:lnTo>
                        <a:pt x="29" y="15"/>
                      </a:lnTo>
                      <a:lnTo>
                        <a:pt x="36" y="15"/>
                      </a:lnTo>
                      <a:lnTo>
                        <a:pt x="43" y="11"/>
                      </a:lnTo>
                      <a:lnTo>
                        <a:pt x="47" y="11"/>
                      </a:lnTo>
                      <a:lnTo>
                        <a:pt x="54" y="7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74" name="Freeform 185"/>
                <p:cNvSpPr>
                  <a:spLocks/>
                </p:cNvSpPr>
                <p:nvPr/>
              </p:nvSpPr>
              <p:spPr bwMode="auto">
                <a:xfrm>
                  <a:off x="3936" y="1848"/>
                  <a:ext cx="87" cy="14"/>
                </a:xfrm>
                <a:custGeom>
                  <a:avLst/>
                  <a:gdLst>
                    <a:gd name="T0" fmla="*/ 87 w 87"/>
                    <a:gd name="T1" fmla="*/ 3 h 14"/>
                    <a:gd name="T2" fmla="*/ 83 w 87"/>
                    <a:gd name="T3" fmla="*/ 0 h 14"/>
                    <a:gd name="T4" fmla="*/ 76 w 87"/>
                    <a:gd name="T5" fmla="*/ 3 h 14"/>
                    <a:gd name="T6" fmla="*/ 0 w 87"/>
                    <a:gd name="T7" fmla="*/ 3 h 14"/>
                    <a:gd name="T8" fmla="*/ 0 w 87"/>
                    <a:gd name="T9" fmla="*/ 10 h 14"/>
                    <a:gd name="T10" fmla="*/ 11 w 87"/>
                    <a:gd name="T11" fmla="*/ 14 h 14"/>
                    <a:gd name="T12" fmla="*/ 33 w 87"/>
                    <a:gd name="T13" fmla="*/ 14 h 14"/>
                    <a:gd name="T14" fmla="*/ 43 w 87"/>
                    <a:gd name="T15" fmla="*/ 10 h 14"/>
                    <a:gd name="T16" fmla="*/ 76 w 87"/>
                    <a:gd name="T17" fmla="*/ 10 h 14"/>
                    <a:gd name="T18" fmla="*/ 83 w 87"/>
                    <a:gd name="T19" fmla="*/ 7 h 14"/>
                    <a:gd name="T20" fmla="*/ 87 w 87"/>
                    <a:gd name="T21" fmla="*/ 3 h 14"/>
                    <a:gd name="T22" fmla="*/ 87 w 87"/>
                    <a:gd name="T23" fmla="*/ 0 h 14"/>
                    <a:gd name="T24" fmla="*/ 83 w 87"/>
                    <a:gd name="T25" fmla="*/ 0 h 14"/>
                    <a:gd name="T26" fmla="*/ 87 w 87"/>
                    <a:gd name="T27" fmla="*/ 3 h 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7"/>
                    <a:gd name="T43" fmla="*/ 0 h 14"/>
                    <a:gd name="T44" fmla="*/ 87 w 87"/>
                    <a:gd name="T45" fmla="*/ 14 h 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7" h="14">
                      <a:moveTo>
                        <a:pt x="87" y="3"/>
                      </a:moveTo>
                      <a:lnTo>
                        <a:pt x="83" y="0"/>
                      </a:lnTo>
                      <a:lnTo>
                        <a:pt x="76" y="3"/>
                      </a:ln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11" y="14"/>
                      </a:lnTo>
                      <a:lnTo>
                        <a:pt x="33" y="14"/>
                      </a:lnTo>
                      <a:lnTo>
                        <a:pt x="43" y="10"/>
                      </a:lnTo>
                      <a:lnTo>
                        <a:pt x="76" y="10"/>
                      </a:lnTo>
                      <a:lnTo>
                        <a:pt x="83" y="7"/>
                      </a:lnTo>
                      <a:lnTo>
                        <a:pt x="87" y="3"/>
                      </a:lnTo>
                      <a:lnTo>
                        <a:pt x="87" y="0"/>
                      </a:lnTo>
                      <a:lnTo>
                        <a:pt x="83" y="0"/>
                      </a:lnTo>
                      <a:lnTo>
                        <a:pt x="87" y="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75" name="Freeform 186"/>
                <p:cNvSpPr>
                  <a:spLocks/>
                </p:cNvSpPr>
                <p:nvPr/>
              </p:nvSpPr>
              <p:spPr bwMode="auto">
                <a:xfrm>
                  <a:off x="4019" y="1851"/>
                  <a:ext cx="22" cy="18"/>
                </a:xfrm>
                <a:custGeom>
                  <a:avLst/>
                  <a:gdLst>
                    <a:gd name="T0" fmla="*/ 22 w 22"/>
                    <a:gd name="T1" fmla="*/ 18 h 18"/>
                    <a:gd name="T2" fmla="*/ 4 w 22"/>
                    <a:gd name="T3" fmla="*/ 0 h 18"/>
                    <a:gd name="T4" fmla="*/ 0 w 22"/>
                    <a:gd name="T5" fmla="*/ 4 h 18"/>
                    <a:gd name="T6" fmla="*/ 14 w 22"/>
                    <a:gd name="T7" fmla="*/ 18 h 18"/>
                    <a:gd name="T8" fmla="*/ 14 w 22"/>
                    <a:gd name="T9" fmla="*/ 15 h 18"/>
                    <a:gd name="T10" fmla="*/ 22 w 22"/>
                    <a:gd name="T11" fmla="*/ 18 h 18"/>
                    <a:gd name="T12" fmla="*/ 18 w 22"/>
                    <a:gd name="T13" fmla="*/ 15 h 18"/>
                    <a:gd name="T14" fmla="*/ 22 w 22"/>
                    <a:gd name="T15" fmla="*/ 18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"/>
                    <a:gd name="T25" fmla="*/ 0 h 18"/>
                    <a:gd name="T26" fmla="*/ 22 w 22"/>
                    <a:gd name="T27" fmla="*/ 18 h 1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" h="18">
                      <a:moveTo>
                        <a:pt x="22" y="18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4" y="18"/>
                      </a:lnTo>
                      <a:lnTo>
                        <a:pt x="14" y="15"/>
                      </a:lnTo>
                      <a:lnTo>
                        <a:pt x="22" y="18"/>
                      </a:lnTo>
                      <a:lnTo>
                        <a:pt x="18" y="15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76" name="Freeform 187"/>
                <p:cNvSpPr>
                  <a:spLocks/>
                </p:cNvSpPr>
                <p:nvPr/>
              </p:nvSpPr>
              <p:spPr bwMode="auto">
                <a:xfrm>
                  <a:off x="3997" y="1866"/>
                  <a:ext cx="44" cy="18"/>
                </a:xfrm>
                <a:custGeom>
                  <a:avLst/>
                  <a:gdLst>
                    <a:gd name="T0" fmla="*/ 0 w 44"/>
                    <a:gd name="T1" fmla="*/ 14 h 18"/>
                    <a:gd name="T2" fmla="*/ 4 w 44"/>
                    <a:gd name="T3" fmla="*/ 18 h 18"/>
                    <a:gd name="T4" fmla="*/ 22 w 44"/>
                    <a:gd name="T5" fmla="*/ 18 h 18"/>
                    <a:gd name="T6" fmla="*/ 26 w 44"/>
                    <a:gd name="T7" fmla="*/ 14 h 18"/>
                    <a:gd name="T8" fmla="*/ 33 w 44"/>
                    <a:gd name="T9" fmla="*/ 14 h 18"/>
                    <a:gd name="T10" fmla="*/ 36 w 44"/>
                    <a:gd name="T11" fmla="*/ 7 h 18"/>
                    <a:gd name="T12" fmla="*/ 44 w 44"/>
                    <a:gd name="T13" fmla="*/ 3 h 18"/>
                    <a:gd name="T14" fmla="*/ 36 w 44"/>
                    <a:gd name="T15" fmla="*/ 0 h 18"/>
                    <a:gd name="T16" fmla="*/ 33 w 44"/>
                    <a:gd name="T17" fmla="*/ 3 h 18"/>
                    <a:gd name="T18" fmla="*/ 29 w 44"/>
                    <a:gd name="T19" fmla="*/ 3 h 18"/>
                    <a:gd name="T20" fmla="*/ 22 w 44"/>
                    <a:gd name="T21" fmla="*/ 10 h 18"/>
                    <a:gd name="T22" fmla="*/ 4 w 44"/>
                    <a:gd name="T23" fmla="*/ 10 h 18"/>
                    <a:gd name="T24" fmla="*/ 0 w 44"/>
                    <a:gd name="T25" fmla="*/ 7 h 18"/>
                    <a:gd name="T26" fmla="*/ 0 w 44"/>
                    <a:gd name="T27" fmla="*/ 14 h 1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4"/>
                    <a:gd name="T43" fmla="*/ 0 h 18"/>
                    <a:gd name="T44" fmla="*/ 44 w 44"/>
                    <a:gd name="T45" fmla="*/ 18 h 1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4" h="18">
                      <a:moveTo>
                        <a:pt x="0" y="14"/>
                      </a:moveTo>
                      <a:lnTo>
                        <a:pt x="4" y="18"/>
                      </a:lnTo>
                      <a:lnTo>
                        <a:pt x="22" y="18"/>
                      </a:lnTo>
                      <a:lnTo>
                        <a:pt x="26" y="14"/>
                      </a:lnTo>
                      <a:lnTo>
                        <a:pt x="33" y="14"/>
                      </a:lnTo>
                      <a:lnTo>
                        <a:pt x="36" y="7"/>
                      </a:lnTo>
                      <a:lnTo>
                        <a:pt x="44" y="3"/>
                      </a:lnTo>
                      <a:lnTo>
                        <a:pt x="36" y="0"/>
                      </a:lnTo>
                      <a:lnTo>
                        <a:pt x="33" y="3"/>
                      </a:lnTo>
                      <a:lnTo>
                        <a:pt x="29" y="3"/>
                      </a:lnTo>
                      <a:lnTo>
                        <a:pt x="22" y="10"/>
                      </a:lnTo>
                      <a:lnTo>
                        <a:pt x="4" y="10"/>
                      </a:lnTo>
                      <a:lnTo>
                        <a:pt x="0" y="7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77" name="Freeform 188"/>
                <p:cNvSpPr>
                  <a:spLocks/>
                </p:cNvSpPr>
                <p:nvPr/>
              </p:nvSpPr>
              <p:spPr bwMode="auto">
                <a:xfrm>
                  <a:off x="3940" y="1873"/>
                  <a:ext cx="57" cy="21"/>
                </a:xfrm>
                <a:custGeom>
                  <a:avLst/>
                  <a:gdLst>
                    <a:gd name="T0" fmla="*/ 0 w 57"/>
                    <a:gd name="T1" fmla="*/ 18 h 21"/>
                    <a:gd name="T2" fmla="*/ 7 w 57"/>
                    <a:gd name="T3" fmla="*/ 18 h 21"/>
                    <a:gd name="T4" fmla="*/ 18 w 57"/>
                    <a:gd name="T5" fmla="*/ 21 h 21"/>
                    <a:gd name="T6" fmla="*/ 25 w 57"/>
                    <a:gd name="T7" fmla="*/ 18 h 21"/>
                    <a:gd name="T8" fmla="*/ 32 w 57"/>
                    <a:gd name="T9" fmla="*/ 14 h 21"/>
                    <a:gd name="T10" fmla="*/ 39 w 57"/>
                    <a:gd name="T11" fmla="*/ 14 h 21"/>
                    <a:gd name="T12" fmla="*/ 43 w 57"/>
                    <a:gd name="T13" fmla="*/ 11 h 21"/>
                    <a:gd name="T14" fmla="*/ 50 w 57"/>
                    <a:gd name="T15" fmla="*/ 11 h 21"/>
                    <a:gd name="T16" fmla="*/ 57 w 57"/>
                    <a:gd name="T17" fmla="*/ 7 h 21"/>
                    <a:gd name="T18" fmla="*/ 57 w 57"/>
                    <a:gd name="T19" fmla="*/ 0 h 21"/>
                    <a:gd name="T20" fmla="*/ 50 w 57"/>
                    <a:gd name="T21" fmla="*/ 0 h 21"/>
                    <a:gd name="T22" fmla="*/ 43 w 57"/>
                    <a:gd name="T23" fmla="*/ 3 h 21"/>
                    <a:gd name="T24" fmla="*/ 36 w 57"/>
                    <a:gd name="T25" fmla="*/ 7 h 21"/>
                    <a:gd name="T26" fmla="*/ 29 w 57"/>
                    <a:gd name="T27" fmla="*/ 11 h 21"/>
                    <a:gd name="T28" fmla="*/ 21 w 57"/>
                    <a:gd name="T29" fmla="*/ 11 h 21"/>
                    <a:gd name="T30" fmla="*/ 18 w 57"/>
                    <a:gd name="T31" fmla="*/ 14 h 21"/>
                    <a:gd name="T32" fmla="*/ 11 w 57"/>
                    <a:gd name="T33" fmla="*/ 14 h 21"/>
                    <a:gd name="T34" fmla="*/ 0 w 57"/>
                    <a:gd name="T35" fmla="*/ 11 h 21"/>
                    <a:gd name="T36" fmla="*/ 0 w 57"/>
                    <a:gd name="T37" fmla="*/ 18 h 2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7"/>
                    <a:gd name="T58" fmla="*/ 0 h 21"/>
                    <a:gd name="T59" fmla="*/ 57 w 57"/>
                    <a:gd name="T60" fmla="*/ 21 h 2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7" h="21">
                      <a:moveTo>
                        <a:pt x="0" y="18"/>
                      </a:moveTo>
                      <a:lnTo>
                        <a:pt x="7" y="18"/>
                      </a:lnTo>
                      <a:lnTo>
                        <a:pt x="18" y="21"/>
                      </a:lnTo>
                      <a:lnTo>
                        <a:pt x="25" y="18"/>
                      </a:lnTo>
                      <a:lnTo>
                        <a:pt x="32" y="14"/>
                      </a:lnTo>
                      <a:lnTo>
                        <a:pt x="39" y="14"/>
                      </a:lnTo>
                      <a:lnTo>
                        <a:pt x="43" y="11"/>
                      </a:lnTo>
                      <a:lnTo>
                        <a:pt x="50" y="11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50" y="0"/>
                      </a:lnTo>
                      <a:lnTo>
                        <a:pt x="43" y="3"/>
                      </a:lnTo>
                      <a:lnTo>
                        <a:pt x="36" y="7"/>
                      </a:lnTo>
                      <a:lnTo>
                        <a:pt x="29" y="11"/>
                      </a:lnTo>
                      <a:lnTo>
                        <a:pt x="21" y="11"/>
                      </a:lnTo>
                      <a:lnTo>
                        <a:pt x="18" y="14"/>
                      </a:lnTo>
                      <a:lnTo>
                        <a:pt x="11" y="14"/>
                      </a:lnTo>
                      <a:lnTo>
                        <a:pt x="0" y="11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78" name="Freeform 189"/>
                <p:cNvSpPr>
                  <a:spLocks/>
                </p:cNvSpPr>
                <p:nvPr/>
              </p:nvSpPr>
              <p:spPr bwMode="auto">
                <a:xfrm>
                  <a:off x="3875" y="1884"/>
                  <a:ext cx="65" cy="32"/>
                </a:xfrm>
                <a:custGeom>
                  <a:avLst/>
                  <a:gdLst>
                    <a:gd name="T0" fmla="*/ 3 w 65"/>
                    <a:gd name="T1" fmla="*/ 32 h 32"/>
                    <a:gd name="T2" fmla="*/ 22 w 65"/>
                    <a:gd name="T3" fmla="*/ 32 h 32"/>
                    <a:gd name="T4" fmla="*/ 29 w 65"/>
                    <a:gd name="T5" fmla="*/ 28 h 32"/>
                    <a:gd name="T6" fmla="*/ 36 w 65"/>
                    <a:gd name="T7" fmla="*/ 25 h 32"/>
                    <a:gd name="T8" fmla="*/ 43 w 65"/>
                    <a:gd name="T9" fmla="*/ 21 h 32"/>
                    <a:gd name="T10" fmla="*/ 54 w 65"/>
                    <a:gd name="T11" fmla="*/ 14 h 32"/>
                    <a:gd name="T12" fmla="*/ 61 w 65"/>
                    <a:gd name="T13" fmla="*/ 10 h 32"/>
                    <a:gd name="T14" fmla="*/ 65 w 65"/>
                    <a:gd name="T15" fmla="*/ 7 h 32"/>
                    <a:gd name="T16" fmla="*/ 65 w 65"/>
                    <a:gd name="T17" fmla="*/ 0 h 32"/>
                    <a:gd name="T18" fmla="*/ 58 w 65"/>
                    <a:gd name="T19" fmla="*/ 3 h 32"/>
                    <a:gd name="T20" fmla="*/ 47 w 65"/>
                    <a:gd name="T21" fmla="*/ 7 h 32"/>
                    <a:gd name="T22" fmla="*/ 40 w 65"/>
                    <a:gd name="T23" fmla="*/ 14 h 32"/>
                    <a:gd name="T24" fmla="*/ 32 w 65"/>
                    <a:gd name="T25" fmla="*/ 18 h 32"/>
                    <a:gd name="T26" fmla="*/ 25 w 65"/>
                    <a:gd name="T27" fmla="*/ 21 h 32"/>
                    <a:gd name="T28" fmla="*/ 18 w 65"/>
                    <a:gd name="T29" fmla="*/ 25 h 32"/>
                    <a:gd name="T30" fmla="*/ 3 w 65"/>
                    <a:gd name="T31" fmla="*/ 25 h 32"/>
                    <a:gd name="T32" fmla="*/ 0 w 65"/>
                    <a:gd name="T33" fmla="*/ 28 h 32"/>
                    <a:gd name="T34" fmla="*/ 3 w 65"/>
                    <a:gd name="T35" fmla="*/ 25 h 32"/>
                    <a:gd name="T36" fmla="*/ 0 w 65"/>
                    <a:gd name="T37" fmla="*/ 25 h 32"/>
                    <a:gd name="T38" fmla="*/ 0 w 65"/>
                    <a:gd name="T39" fmla="*/ 28 h 32"/>
                    <a:gd name="T40" fmla="*/ 3 w 65"/>
                    <a:gd name="T41" fmla="*/ 32 h 3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5"/>
                    <a:gd name="T64" fmla="*/ 0 h 32"/>
                    <a:gd name="T65" fmla="*/ 65 w 65"/>
                    <a:gd name="T66" fmla="*/ 32 h 3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5" h="32">
                      <a:moveTo>
                        <a:pt x="3" y="32"/>
                      </a:moveTo>
                      <a:lnTo>
                        <a:pt x="22" y="32"/>
                      </a:lnTo>
                      <a:lnTo>
                        <a:pt x="29" y="28"/>
                      </a:lnTo>
                      <a:lnTo>
                        <a:pt x="36" y="25"/>
                      </a:lnTo>
                      <a:lnTo>
                        <a:pt x="43" y="21"/>
                      </a:lnTo>
                      <a:lnTo>
                        <a:pt x="54" y="14"/>
                      </a:lnTo>
                      <a:lnTo>
                        <a:pt x="61" y="10"/>
                      </a:lnTo>
                      <a:lnTo>
                        <a:pt x="65" y="7"/>
                      </a:lnTo>
                      <a:lnTo>
                        <a:pt x="65" y="0"/>
                      </a:lnTo>
                      <a:lnTo>
                        <a:pt x="58" y="3"/>
                      </a:lnTo>
                      <a:lnTo>
                        <a:pt x="47" y="7"/>
                      </a:lnTo>
                      <a:lnTo>
                        <a:pt x="40" y="14"/>
                      </a:lnTo>
                      <a:lnTo>
                        <a:pt x="32" y="18"/>
                      </a:lnTo>
                      <a:lnTo>
                        <a:pt x="25" y="21"/>
                      </a:lnTo>
                      <a:lnTo>
                        <a:pt x="18" y="25"/>
                      </a:lnTo>
                      <a:lnTo>
                        <a:pt x="3" y="25"/>
                      </a:lnTo>
                      <a:lnTo>
                        <a:pt x="0" y="28"/>
                      </a:lnTo>
                      <a:lnTo>
                        <a:pt x="3" y="25"/>
                      </a:lnTo>
                      <a:lnTo>
                        <a:pt x="0" y="25"/>
                      </a:lnTo>
                      <a:lnTo>
                        <a:pt x="0" y="28"/>
                      </a:lnTo>
                      <a:lnTo>
                        <a:pt x="3" y="3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79" name="Freeform 190"/>
                <p:cNvSpPr>
                  <a:spLocks/>
                </p:cNvSpPr>
                <p:nvPr/>
              </p:nvSpPr>
              <p:spPr bwMode="auto">
                <a:xfrm>
                  <a:off x="3853" y="1912"/>
                  <a:ext cx="25" cy="15"/>
                </a:xfrm>
                <a:custGeom>
                  <a:avLst/>
                  <a:gdLst>
                    <a:gd name="T0" fmla="*/ 0 w 25"/>
                    <a:gd name="T1" fmla="*/ 15 h 15"/>
                    <a:gd name="T2" fmla="*/ 18 w 25"/>
                    <a:gd name="T3" fmla="*/ 15 h 15"/>
                    <a:gd name="T4" fmla="*/ 25 w 25"/>
                    <a:gd name="T5" fmla="*/ 8 h 15"/>
                    <a:gd name="T6" fmla="*/ 25 w 25"/>
                    <a:gd name="T7" fmla="*/ 4 h 15"/>
                    <a:gd name="T8" fmla="*/ 22 w 25"/>
                    <a:gd name="T9" fmla="*/ 0 h 15"/>
                    <a:gd name="T10" fmla="*/ 15 w 25"/>
                    <a:gd name="T11" fmla="*/ 8 h 15"/>
                    <a:gd name="T12" fmla="*/ 11 w 25"/>
                    <a:gd name="T13" fmla="*/ 8 h 15"/>
                    <a:gd name="T14" fmla="*/ 11 w 25"/>
                    <a:gd name="T15" fmla="*/ 11 h 15"/>
                    <a:gd name="T16" fmla="*/ 7 w 25"/>
                    <a:gd name="T17" fmla="*/ 11 h 15"/>
                    <a:gd name="T18" fmla="*/ 4 w 25"/>
                    <a:gd name="T19" fmla="*/ 8 h 15"/>
                    <a:gd name="T20" fmla="*/ 0 w 25"/>
                    <a:gd name="T21" fmla="*/ 15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"/>
                    <a:gd name="T34" fmla="*/ 0 h 15"/>
                    <a:gd name="T35" fmla="*/ 25 w 25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" h="15">
                      <a:moveTo>
                        <a:pt x="0" y="15"/>
                      </a:moveTo>
                      <a:lnTo>
                        <a:pt x="18" y="15"/>
                      </a:lnTo>
                      <a:lnTo>
                        <a:pt x="25" y="8"/>
                      </a:lnTo>
                      <a:lnTo>
                        <a:pt x="25" y="4"/>
                      </a:lnTo>
                      <a:lnTo>
                        <a:pt x="22" y="0"/>
                      </a:lnTo>
                      <a:lnTo>
                        <a:pt x="15" y="8"/>
                      </a:lnTo>
                      <a:lnTo>
                        <a:pt x="11" y="8"/>
                      </a:lnTo>
                      <a:lnTo>
                        <a:pt x="11" y="11"/>
                      </a:lnTo>
                      <a:lnTo>
                        <a:pt x="7" y="11"/>
                      </a:lnTo>
                      <a:lnTo>
                        <a:pt x="4" y="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80" name="Freeform 191"/>
                <p:cNvSpPr>
                  <a:spLocks/>
                </p:cNvSpPr>
                <p:nvPr/>
              </p:nvSpPr>
              <p:spPr bwMode="auto">
                <a:xfrm>
                  <a:off x="3842" y="1916"/>
                  <a:ext cx="15" cy="11"/>
                </a:xfrm>
                <a:custGeom>
                  <a:avLst/>
                  <a:gdLst>
                    <a:gd name="T0" fmla="*/ 8 w 15"/>
                    <a:gd name="T1" fmla="*/ 7 h 11"/>
                    <a:gd name="T2" fmla="*/ 4 w 15"/>
                    <a:gd name="T3" fmla="*/ 7 h 11"/>
                    <a:gd name="T4" fmla="*/ 8 w 15"/>
                    <a:gd name="T5" fmla="*/ 7 h 11"/>
                    <a:gd name="T6" fmla="*/ 8 w 15"/>
                    <a:gd name="T7" fmla="*/ 11 h 11"/>
                    <a:gd name="T8" fmla="*/ 11 w 15"/>
                    <a:gd name="T9" fmla="*/ 11 h 11"/>
                    <a:gd name="T10" fmla="*/ 15 w 15"/>
                    <a:gd name="T11" fmla="*/ 4 h 11"/>
                    <a:gd name="T12" fmla="*/ 11 w 15"/>
                    <a:gd name="T13" fmla="*/ 4 h 11"/>
                    <a:gd name="T14" fmla="*/ 8 w 15"/>
                    <a:gd name="T15" fmla="*/ 0 h 11"/>
                    <a:gd name="T16" fmla="*/ 4 w 15"/>
                    <a:gd name="T17" fmla="*/ 0 h 11"/>
                    <a:gd name="T18" fmla="*/ 0 w 15"/>
                    <a:gd name="T19" fmla="*/ 4 h 11"/>
                    <a:gd name="T20" fmla="*/ 4 w 15"/>
                    <a:gd name="T21" fmla="*/ 0 h 11"/>
                    <a:gd name="T22" fmla="*/ 0 w 15"/>
                    <a:gd name="T23" fmla="*/ 0 h 11"/>
                    <a:gd name="T24" fmla="*/ 0 w 15"/>
                    <a:gd name="T25" fmla="*/ 4 h 11"/>
                    <a:gd name="T26" fmla="*/ 8 w 15"/>
                    <a:gd name="T27" fmla="*/ 7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"/>
                    <a:gd name="T43" fmla="*/ 0 h 11"/>
                    <a:gd name="T44" fmla="*/ 15 w 15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" h="11">
                      <a:moveTo>
                        <a:pt x="8" y="7"/>
                      </a:moveTo>
                      <a:lnTo>
                        <a:pt x="4" y="7"/>
                      </a:lnTo>
                      <a:lnTo>
                        <a:pt x="8" y="7"/>
                      </a:lnTo>
                      <a:lnTo>
                        <a:pt x="8" y="11"/>
                      </a:lnTo>
                      <a:lnTo>
                        <a:pt x="11" y="11"/>
                      </a:lnTo>
                      <a:lnTo>
                        <a:pt x="15" y="4"/>
                      </a:lnTo>
                      <a:lnTo>
                        <a:pt x="11" y="4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81" name="Freeform 192"/>
                <p:cNvSpPr>
                  <a:spLocks/>
                </p:cNvSpPr>
                <p:nvPr/>
              </p:nvSpPr>
              <p:spPr bwMode="auto">
                <a:xfrm>
                  <a:off x="3799" y="1920"/>
                  <a:ext cx="51" cy="28"/>
                </a:xfrm>
                <a:custGeom>
                  <a:avLst/>
                  <a:gdLst>
                    <a:gd name="T0" fmla="*/ 4 w 51"/>
                    <a:gd name="T1" fmla="*/ 28 h 28"/>
                    <a:gd name="T2" fmla="*/ 7 w 51"/>
                    <a:gd name="T3" fmla="*/ 21 h 28"/>
                    <a:gd name="T4" fmla="*/ 11 w 51"/>
                    <a:gd name="T5" fmla="*/ 18 h 28"/>
                    <a:gd name="T6" fmla="*/ 18 w 51"/>
                    <a:gd name="T7" fmla="*/ 18 h 28"/>
                    <a:gd name="T8" fmla="*/ 22 w 51"/>
                    <a:gd name="T9" fmla="*/ 14 h 28"/>
                    <a:gd name="T10" fmla="*/ 36 w 51"/>
                    <a:gd name="T11" fmla="*/ 14 h 28"/>
                    <a:gd name="T12" fmla="*/ 43 w 51"/>
                    <a:gd name="T13" fmla="*/ 7 h 28"/>
                    <a:gd name="T14" fmla="*/ 51 w 51"/>
                    <a:gd name="T15" fmla="*/ 3 h 28"/>
                    <a:gd name="T16" fmla="*/ 43 w 51"/>
                    <a:gd name="T17" fmla="*/ 0 h 28"/>
                    <a:gd name="T18" fmla="*/ 36 w 51"/>
                    <a:gd name="T19" fmla="*/ 7 h 28"/>
                    <a:gd name="T20" fmla="*/ 22 w 51"/>
                    <a:gd name="T21" fmla="*/ 7 h 28"/>
                    <a:gd name="T22" fmla="*/ 15 w 51"/>
                    <a:gd name="T23" fmla="*/ 10 h 28"/>
                    <a:gd name="T24" fmla="*/ 7 w 51"/>
                    <a:gd name="T25" fmla="*/ 14 h 28"/>
                    <a:gd name="T26" fmla="*/ 0 w 51"/>
                    <a:gd name="T27" fmla="*/ 18 h 28"/>
                    <a:gd name="T28" fmla="*/ 0 w 51"/>
                    <a:gd name="T29" fmla="*/ 28 h 28"/>
                    <a:gd name="T30" fmla="*/ 4 w 51"/>
                    <a:gd name="T31" fmla="*/ 28 h 2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1"/>
                    <a:gd name="T49" fmla="*/ 0 h 28"/>
                    <a:gd name="T50" fmla="*/ 51 w 51"/>
                    <a:gd name="T51" fmla="*/ 28 h 2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1" h="28">
                      <a:moveTo>
                        <a:pt x="4" y="28"/>
                      </a:moveTo>
                      <a:lnTo>
                        <a:pt x="7" y="21"/>
                      </a:lnTo>
                      <a:lnTo>
                        <a:pt x="11" y="18"/>
                      </a:lnTo>
                      <a:lnTo>
                        <a:pt x="18" y="18"/>
                      </a:lnTo>
                      <a:lnTo>
                        <a:pt x="22" y="14"/>
                      </a:lnTo>
                      <a:lnTo>
                        <a:pt x="36" y="14"/>
                      </a:lnTo>
                      <a:lnTo>
                        <a:pt x="43" y="7"/>
                      </a:lnTo>
                      <a:lnTo>
                        <a:pt x="51" y="3"/>
                      </a:lnTo>
                      <a:lnTo>
                        <a:pt x="43" y="0"/>
                      </a:lnTo>
                      <a:lnTo>
                        <a:pt x="36" y="7"/>
                      </a:lnTo>
                      <a:lnTo>
                        <a:pt x="22" y="7"/>
                      </a:lnTo>
                      <a:lnTo>
                        <a:pt x="15" y="10"/>
                      </a:lnTo>
                      <a:lnTo>
                        <a:pt x="7" y="14"/>
                      </a:lnTo>
                      <a:lnTo>
                        <a:pt x="0" y="18"/>
                      </a:lnTo>
                      <a:lnTo>
                        <a:pt x="0" y="28"/>
                      </a:lnTo>
                      <a:lnTo>
                        <a:pt x="4" y="2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82" name="Freeform 193"/>
                <p:cNvSpPr>
                  <a:spLocks/>
                </p:cNvSpPr>
                <p:nvPr/>
              </p:nvSpPr>
              <p:spPr bwMode="auto">
                <a:xfrm>
                  <a:off x="3774" y="1948"/>
                  <a:ext cx="29" cy="26"/>
                </a:xfrm>
                <a:custGeom>
                  <a:avLst/>
                  <a:gdLst>
                    <a:gd name="T0" fmla="*/ 7 w 29"/>
                    <a:gd name="T1" fmla="*/ 22 h 26"/>
                    <a:gd name="T2" fmla="*/ 7 w 29"/>
                    <a:gd name="T3" fmla="*/ 26 h 26"/>
                    <a:gd name="T4" fmla="*/ 7 w 29"/>
                    <a:gd name="T5" fmla="*/ 22 h 26"/>
                    <a:gd name="T6" fmla="*/ 11 w 29"/>
                    <a:gd name="T7" fmla="*/ 22 h 26"/>
                    <a:gd name="T8" fmla="*/ 14 w 29"/>
                    <a:gd name="T9" fmla="*/ 18 h 26"/>
                    <a:gd name="T10" fmla="*/ 18 w 29"/>
                    <a:gd name="T11" fmla="*/ 18 h 26"/>
                    <a:gd name="T12" fmla="*/ 29 w 29"/>
                    <a:gd name="T13" fmla="*/ 8 h 26"/>
                    <a:gd name="T14" fmla="*/ 29 w 29"/>
                    <a:gd name="T15" fmla="*/ 0 h 26"/>
                    <a:gd name="T16" fmla="*/ 25 w 29"/>
                    <a:gd name="T17" fmla="*/ 0 h 26"/>
                    <a:gd name="T18" fmla="*/ 22 w 29"/>
                    <a:gd name="T19" fmla="*/ 4 h 26"/>
                    <a:gd name="T20" fmla="*/ 22 w 29"/>
                    <a:gd name="T21" fmla="*/ 8 h 26"/>
                    <a:gd name="T22" fmla="*/ 18 w 29"/>
                    <a:gd name="T23" fmla="*/ 8 h 26"/>
                    <a:gd name="T24" fmla="*/ 11 w 29"/>
                    <a:gd name="T25" fmla="*/ 15 h 26"/>
                    <a:gd name="T26" fmla="*/ 7 w 29"/>
                    <a:gd name="T27" fmla="*/ 15 h 26"/>
                    <a:gd name="T28" fmla="*/ 0 w 29"/>
                    <a:gd name="T29" fmla="*/ 22 h 26"/>
                    <a:gd name="T30" fmla="*/ 0 w 29"/>
                    <a:gd name="T31" fmla="*/ 26 h 26"/>
                    <a:gd name="T32" fmla="*/ 0 w 29"/>
                    <a:gd name="T33" fmla="*/ 22 h 26"/>
                    <a:gd name="T34" fmla="*/ 0 w 29"/>
                    <a:gd name="T35" fmla="*/ 26 h 26"/>
                    <a:gd name="T36" fmla="*/ 7 w 29"/>
                    <a:gd name="T37" fmla="*/ 22 h 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9"/>
                    <a:gd name="T58" fmla="*/ 0 h 26"/>
                    <a:gd name="T59" fmla="*/ 29 w 29"/>
                    <a:gd name="T60" fmla="*/ 26 h 2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9" h="26">
                      <a:moveTo>
                        <a:pt x="7" y="22"/>
                      </a:moveTo>
                      <a:lnTo>
                        <a:pt x="7" y="26"/>
                      </a:lnTo>
                      <a:lnTo>
                        <a:pt x="7" y="22"/>
                      </a:lnTo>
                      <a:lnTo>
                        <a:pt x="11" y="22"/>
                      </a:lnTo>
                      <a:lnTo>
                        <a:pt x="14" y="18"/>
                      </a:lnTo>
                      <a:lnTo>
                        <a:pt x="18" y="18"/>
                      </a:lnTo>
                      <a:lnTo>
                        <a:pt x="29" y="8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18" y="8"/>
                      </a:lnTo>
                      <a:lnTo>
                        <a:pt x="11" y="15"/>
                      </a:lnTo>
                      <a:lnTo>
                        <a:pt x="7" y="15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7" y="2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83" name="Freeform 194"/>
                <p:cNvSpPr>
                  <a:spLocks/>
                </p:cNvSpPr>
                <p:nvPr/>
              </p:nvSpPr>
              <p:spPr bwMode="auto">
                <a:xfrm>
                  <a:off x="3774" y="1970"/>
                  <a:ext cx="18" cy="97"/>
                </a:xfrm>
                <a:custGeom>
                  <a:avLst/>
                  <a:gdLst>
                    <a:gd name="T0" fmla="*/ 14 w 18"/>
                    <a:gd name="T1" fmla="*/ 97 h 97"/>
                    <a:gd name="T2" fmla="*/ 18 w 18"/>
                    <a:gd name="T3" fmla="*/ 87 h 97"/>
                    <a:gd name="T4" fmla="*/ 18 w 18"/>
                    <a:gd name="T5" fmla="*/ 36 h 97"/>
                    <a:gd name="T6" fmla="*/ 14 w 18"/>
                    <a:gd name="T7" fmla="*/ 25 h 97"/>
                    <a:gd name="T8" fmla="*/ 11 w 18"/>
                    <a:gd name="T9" fmla="*/ 15 h 97"/>
                    <a:gd name="T10" fmla="*/ 7 w 18"/>
                    <a:gd name="T11" fmla="*/ 0 h 97"/>
                    <a:gd name="T12" fmla="*/ 0 w 18"/>
                    <a:gd name="T13" fmla="*/ 4 h 97"/>
                    <a:gd name="T14" fmla="*/ 4 w 18"/>
                    <a:gd name="T15" fmla="*/ 15 h 97"/>
                    <a:gd name="T16" fmla="*/ 7 w 18"/>
                    <a:gd name="T17" fmla="*/ 25 h 97"/>
                    <a:gd name="T18" fmla="*/ 11 w 18"/>
                    <a:gd name="T19" fmla="*/ 40 h 97"/>
                    <a:gd name="T20" fmla="*/ 11 w 18"/>
                    <a:gd name="T21" fmla="*/ 87 h 97"/>
                    <a:gd name="T22" fmla="*/ 7 w 18"/>
                    <a:gd name="T23" fmla="*/ 97 h 97"/>
                    <a:gd name="T24" fmla="*/ 14 w 18"/>
                    <a:gd name="T25" fmla="*/ 97 h 9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8"/>
                    <a:gd name="T40" fmla="*/ 0 h 97"/>
                    <a:gd name="T41" fmla="*/ 18 w 18"/>
                    <a:gd name="T42" fmla="*/ 97 h 9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8" h="97">
                      <a:moveTo>
                        <a:pt x="14" y="97"/>
                      </a:moveTo>
                      <a:lnTo>
                        <a:pt x="18" y="87"/>
                      </a:lnTo>
                      <a:lnTo>
                        <a:pt x="18" y="36"/>
                      </a:lnTo>
                      <a:lnTo>
                        <a:pt x="14" y="25"/>
                      </a:lnTo>
                      <a:lnTo>
                        <a:pt x="11" y="15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4" y="15"/>
                      </a:lnTo>
                      <a:lnTo>
                        <a:pt x="7" y="25"/>
                      </a:lnTo>
                      <a:lnTo>
                        <a:pt x="11" y="40"/>
                      </a:lnTo>
                      <a:lnTo>
                        <a:pt x="11" y="87"/>
                      </a:lnTo>
                      <a:lnTo>
                        <a:pt x="7" y="97"/>
                      </a:lnTo>
                      <a:lnTo>
                        <a:pt x="14" y="9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84" name="Freeform 195"/>
                <p:cNvSpPr>
                  <a:spLocks/>
                </p:cNvSpPr>
                <p:nvPr/>
              </p:nvSpPr>
              <p:spPr bwMode="auto">
                <a:xfrm>
                  <a:off x="3781" y="2067"/>
                  <a:ext cx="22" cy="44"/>
                </a:xfrm>
                <a:custGeom>
                  <a:avLst/>
                  <a:gdLst>
                    <a:gd name="T0" fmla="*/ 18 w 22"/>
                    <a:gd name="T1" fmla="*/ 36 h 44"/>
                    <a:gd name="T2" fmla="*/ 22 w 22"/>
                    <a:gd name="T3" fmla="*/ 40 h 44"/>
                    <a:gd name="T4" fmla="*/ 18 w 22"/>
                    <a:gd name="T5" fmla="*/ 29 h 44"/>
                    <a:gd name="T6" fmla="*/ 15 w 22"/>
                    <a:gd name="T7" fmla="*/ 18 h 44"/>
                    <a:gd name="T8" fmla="*/ 11 w 22"/>
                    <a:gd name="T9" fmla="*/ 11 h 44"/>
                    <a:gd name="T10" fmla="*/ 7 w 22"/>
                    <a:gd name="T11" fmla="*/ 0 h 44"/>
                    <a:gd name="T12" fmla="*/ 0 w 22"/>
                    <a:gd name="T13" fmla="*/ 0 h 44"/>
                    <a:gd name="T14" fmla="*/ 4 w 22"/>
                    <a:gd name="T15" fmla="*/ 11 h 44"/>
                    <a:gd name="T16" fmla="*/ 7 w 22"/>
                    <a:gd name="T17" fmla="*/ 22 h 44"/>
                    <a:gd name="T18" fmla="*/ 11 w 22"/>
                    <a:gd name="T19" fmla="*/ 33 h 44"/>
                    <a:gd name="T20" fmla="*/ 15 w 22"/>
                    <a:gd name="T21" fmla="*/ 40 h 44"/>
                    <a:gd name="T22" fmla="*/ 15 w 22"/>
                    <a:gd name="T23" fmla="*/ 44 h 44"/>
                    <a:gd name="T24" fmla="*/ 15 w 22"/>
                    <a:gd name="T25" fmla="*/ 40 h 44"/>
                    <a:gd name="T26" fmla="*/ 15 w 22"/>
                    <a:gd name="T27" fmla="*/ 44 h 44"/>
                    <a:gd name="T28" fmla="*/ 18 w 22"/>
                    <a:gd name="T29" fmla="*/ 36 h 4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2"/>
                    <a:gd name="T46" fmla="*/ 0 h 44"/>
                    <a:gd name="T47" fmla="*/ 22 w 22"/>
                    <a:gd name="T48" fmla="*/ 44 h 4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2" h="44">
                      <a:moveTo>
                        <a:pt x="18" y="36"/>
                      </a:moveTo>
                      <a:lnTo>
                        <a:pt x="22" y="40"/>
                      </a:lnTo>
                      <a:lnTo>
                        <a:pt x="18" y="29"/>
                      </a:lnTo>
                      <a:lnTo>
                        <a:pt x="15" y="18"/>
                      </a:lnTo>
                      <a:lnTo>
                        <a:pt x="11" y="1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4" y="11"/>
                      </a:lnTo>
                      <a:lnTo>
                        <a:pt x="7" y="22"/>
                      </a:lnTo>
                      <a:lnTo>
                        <a:pt x="11" y="33"/>
                      </a:lnTo>
                      <a:lnTo>
                        <a:pt x="15" y="40"/>
                      </a:lnTo>
                      <a:lnTo>
                        <a:pt x="15" y="44"/>
                      </a:lnTo>
                      <a:lnTo>
                        <a:pt x="15" y="40"/>
                      </a:lnTo>
                      <a:lnTo>
                        <a:pt x="15" y="44"/>
                      </a:lnTo>
                      <a:lnTo>
                        <a:pt x="18" y="3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85" name="Freeform 196"/>
                <p:cNvSpPr>
                  <a:spLocks/>
                </p:cNvSpPr>
                <p:nvPr/>
              </p:nvSpPr>
              <p:spPr bwMode="auto">
                <a:xfrm>
                  <a:off x="3796" y="2103"/>
                  <a:ext cx="21" cy="15"/>
                </a:xfrm>
                <a:custGeom>
                  <a:avLst/>
                  <a:gdLst>
                    <a:gd name="T0" fmla="*/ 18 w 21"/>
                    <a:gd name="T1" fmla="*/ 4 h 15"/>
                    <a:gd name="T2" fmla="*/ 14 w 21"/>
                    <a:gd name="T3" fmla="*/ 8 h 15"/>
                    <a:gd name="T4" fmla="*/ 10 w 21"/>
                    <a:gd name="T5" fmla="*/ 8 h 15"/>
                    <a:gd name="T6" fmla="*/ 3 w 21"/>
                    <a:gd name="T7" fmla="*/ 0 h 15"/>
                    <a:gd name="T8" fmla="*/ 0 w 21"/>
                    <a:gd name="T9" fmla="*/ 8 h 15"/>
                    <a:gd name="T10" fmla="*/ 3 w 21"/>
                    <a:gd name="T11" fmla="*/ 11 h 15"/>
                    <a:gd name="T12" fmla="*/ 10 w 21"/>
                    <a:gd name="T13" fmla="*/ 15 h 15"/>
                    <a:gd name="T14" fmla="*/ 14 w 21"/>
                    <a:gd name="T15" fmla="*/ 15 h 15"/>
                    <a:gd name="T16" fmla="*/ 21 w 21"/>
                    <a:gd name="T17" fmla="*/ 11 h 15"/>
                    <a:gd name="T18" fmla="*/ 18 w 21"/>
                    <a:gd name="T19" fmla="*/ 4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"/>
                    <a:gd name="T31" fmla="*/ 0 h 15"/>
                    <a:gd name="T32" fmla="*/ 21 w 21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" h="15">
                      <a:moveTo>
                        <a:pt x="18" y="4"/>
                      </a:moveTo>
                      <a:lnTo>
                        <a:pt x="14" y="8"/>
                      </a:lnTo>
                      <a:lnTo>
                        <a:pt x="10" y="8"/>
                      </a:ln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3" y="11"/>
                      </a:lnTo>
                      <a:lnTo>
                        <a:pt x="10" y="15"/>
                      </a:lnTo>
                      <a:lnTo>
                        <a:pt x="14" y="15"/>
                      </a:lnTo>
                      <a:lnTo>
                        <a:pt x="21" y="11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86" name="Freeform 197"/>
                <p:cNvSpPr>
                  <a:spLocks/>
                </p:cNvSpPr>
                <p:nvPr/>
              </p:nvSpPr>
              <p:spPr bwMode="auto">
                <a:xfrm>
                  <a:off x="3814" y="2085"/>
                  <a:ext cx="10" cy="29"/>
                </a:xfrm>
                <a:custGeom>
                  <a:avLst/>
                  <a:gdLst>
                    <a:gd name="T0" fmla="*/ 7 w 10"/>
                    <a:gd name="T1" fmla="*/ 0 h 29"/>
                    <a:gd name="T2" fmla="*/ 3 w 10"/>
                    <a:gd name="T3" fmla="*/ 4 h 29"/>
                    <a:gd name="T4" fmla="*/ 3 w 10"/>
                    <a:gd name="T5" fmla="*/ 18 h 29"/>
                    <a:gd name="T6" fmla="*/ 0 w 10"/>
                    <a:gd name="T7" fmla="*/ 22 h 29"/>
                    <a:gd name="T8" fmla="*/ 3 w 10"/>
                    <a:gd name="T9" fmla="*/ 29 h 29"/>
                    <a:gd name="T10" fmla="*/ 7 w 10"/>
                    <a:gd name="T11" fmla="*/ 22 h 29"/>
                    <a:gd name="T12" fmla="*/ 10 w 10"/>
                    <a:gd name="T13" fmla="*/ 18 h 29"/>
                    <a:gd name="T14" fmla="*/ 10 w 10"/>
                    <a:gd name="T15" fmla="*/ 4 h 29"/>
                    <a:gd name="T16" fmla="*/ 7 w 10"/>
                    <a:gd name="T17" fmla="*/ 8 h 29"/>
                    <a:gd name="T18" fmla="*/ 7 w 10"/>
                    <a:gd name="T19" fmla="*/ 0 h 29"/>
                    <a:gd name="T20" fmla="*/ 3 w 10"/>
                    <a:gd name="T21" fmla="*/ 0 h 29"/>
                    <a:gd name="T22" fmla="*/ 3 w 10"/>
                    <a:gd name="T23" fmla="*/ 4 h 29"/>
                    <a:gd name="T24" fmla="*/ 7 w 10"/>
                    <a:gd name="T25" fmla="*/ 0 h 2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29"/>
                    <a:gd name="T41" fmla="*/ 10 w 10"/>
                    <a:gd name="T42" fmla="*/ 29 h 2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29">
                      <a:moveTo>
                        <a:pt x="7" y="0"/>
                      </a:moveTo>
                      <a:lnTo>
                        <a:pt x="3" y="4"/>
                      </a:lnTo>
                      <a:lnTo>
                        <a:pt x="3" y="18"/>
                      </a:lnTo>
                      <a:lnTo>
                        <a:pt x="0" y="22"/>
                      </a:lnTo>
                      <a:lnTo>
                        <a:pt x="3" y="29"/>
                      </a:lnTo>
                      <a:lnTo>
                        <a:pt x="7" y="22"/>
                      </a:lnTo>
                      <a:lnTo>
                        <a:pt x="10" y="18"/>
                      </a:lnTo>
                      <a:lnTo>
                        <a:pt x="10" y="4"/>
                      </a:lnTo>
                      <a:lnTo>
                        <a:pt x="7" y="8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87" name="Freeform 198"/>
                <p:cNvSpPr>
                  <a:spLocks/>
                </p:cNvSpPr>
                <p:nvPr/>
              </p:nvSpPr>
              <p:spPr bwMode="auto">
                <a:xfrm>
                  <a:off x="3821" y="2085"/>
                  <a:ext cx="25" cy="18"/>
                </a:xfrm>
                <a:custGeom>
                  <a:avLst/>
                  <a:gdLst>
                    <a:gd name="T0" fmla="*/ 25 w 25"/>
                    <a:gd name="T1" fmla="*/ 11 h 18"/>
                    <a:gd name="T2" fmla="*/ 21 w 25"/>
                    <a:gd name="T3" fmla="*/ 8 h 18"/>
                    <a:gd name="T4" fmla="*/ 18 w 25"/>
                    <a:gd name="T5" fmla="*/ 8 h 18"/>
                    <a:gd name="T6" fmla="*/ 18 w 25"/>
                    <a:gd name="T7" fmla="*/ 4 h 18"/>
                    <a:gd name="T8" fmla="*/ 11 w 25"/>
                    <a:gd name="T9" fmla="*/ 4 h 18"/>
                    <a:gd name="T10" fmla="*/ 7 w 25"/>
                    <a:gd name="T11" fmla="*/ 0 h 18"/>
                    <a:gd name="T12" fmla="*/ 0 w 25"/>
                    <a:gd name="T13" fmla="*/ 0 h 18"/>
                    <a:gd name="T14" fmla="*/ 0 w 25"/>
                    <a:gd name="T15" fmla="*/ 8 h 18"/>
                    <a:gd name="T16" fmla="*/ 3 w 25"/>
                    <a:gd name="T17" fmla="*/ 8 h 18"/>
                    <a:gd name="T18" fmla="*/ 3 w 25"/>
                    <a:gd name="T19" fmla="*/ 11 h 18"/>
                    <a:gd name="T20" fmla="*/ 11 w 25"/>
                    <a:gd name="T21" fmla="*/ 11 h 18"/>
                    <a:gd name="T22" fmla="*/ 14 w 25"/>
                    <a:gd name="T23" fmla="*/ 15 h 18"/>
                    <a:gd name="T24" fmla="*/ 21 w 25"/>
                    <a:gd name="T25" fmla="*/ 15 h 18"/>
                    <a:gd name="T26" fmla="*/ 25 w 25"/>
                    <a:gd name="T27" fmla="*/ 18 h 18"/>
                    <a:gd name="T28" fmla="*/ 25 w 25"/>
                    <a:gd name="T29" fmla="*/ 11 h 1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"/>
                    <a:gd name="T46" fmla="*/ 0 h 18"/>
                    <a:gd name="T47" fmla="*/ 25 w 25"/>
                    <a:gd name="T48" fmla="*/ 18 h 1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" h="18">
                      <a:moveTo>
                        <a:pt x="25" y="11"/>
                      </a:moveTo>
                      <a:lnTo>
                        <a:pt x="21" y="8"/>
                      </a:lnTo>
                      <a:lnTo>
                        <a:pt x="18" y="8"/>
                      </a:lnTo>
                      <a:lnTo>
                        <a:pt x="18" y="4"/>
                      </a:lnTo>
                      <a:lnTo>
                        <a:pt x="11" y="4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3" y="8"/>
                      </a:lnTo>
                      <a:lnTo>
                        <a:pt x="3" y="11"/>
                      </a:lnTo>
                      <a:lnTo>
                        <a:pt x="11" y="11"/>
                      </a:lnTo>
                      <a:lnTo>
                        <a:pt x="14" y="15"/>
                      </a:lnTo>
                      <a:lnTo>
                        <a:pt x="21" y="15"/>
                      </a:lnTo>
                      <a:lnTo>
                        <a:pt x="25" y="18"/>
                      </a:lnTo>
                      <a:lnTo>
                        <a:pt x="25" y="1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88" name="Freeform 199"/>
                <p:cNvSpPr>
                  <a:spLocks/>
                </p:cNvSpPr>
                <p:nvPr/>
              </p:nvSpPr>
              <p:spPr bwMode="auto">
                <a:xfrm>
                  <a:off x="3846" y="2082"/>
                  <a:ext cx="97" cy="21"/>
                </a:xfrm>
                <a:custGeom>
                  <a:avLst/>
                  <a:gdLst>
                    <a:gd name="T0" fmla="*/ 94 w 97"/>
                    <a:gd name="T1" fmla="*/ 14 h 21"/>
                    <a:gd name="T2" fmla="*/ 97 w 97"/>
                    <a:gd name="T3" fmla="*/ 14 h 21"/>
                    <a:gd name="T4" fmla="*/ 94 w 97"/>
                    <a:gd name="T5" fmla="*/ 7 h 21"/>
                    <a:gd name="T6" fmla="*/ 87 w 97"/>
                    <a:gd name="T7" fmla="*/ 3 h 21"/>
                    <a:gd name="T8" fmla="*/ 79 w 97"/>
                    <a:gd name="T9" fmla="*/ 3 h 21"/>
                    <a:gd name="T10" fmla="*/ 72 w 97"/>
                    <a:gd name="T11" fmla="*/ 0 h 21"/>
                    <a:gd name="T12" fmla="*/ 47 w 97"/>
                    <a:gd name="T13" fmla="*/ 0 h 21"/>
                    <a:gd name="T14" fmla="*/ 40 w 97"/>
                    <a:gd name="T15" fmla="*/ 3 h 21"/>
                    <a:gd name="T16" fmla="*/ 29 w 97"/>
                    <a:gd name="T17" fmla="*/ 3 h 21"/>
                    <a:gd name="T18" fmla="*/ 22 w 97"/>
                    <a:gd name="T19" fmla="*/ 7 h 21"/>
                    <a:gd name="T20" fmla="*/ 18 w 97"/>
                    <a:gd name="T21" fmla="*/ 7 h 21"/>
                    <a:gd name="T22" fmla="*/ 11 w 97"/>
                    <a:gd name="T23" fmla="*/ 11 h 21"/>
                    <a:gd name="T24" fmla="*/ 4 w 97"/>
                    <a:gd name="T25" fmla="*/ 11 h 21"/>
                    <a:gd name="T26" fmla="*/ 0 w 97"/>
                    <a:gd name="T27" fmla="*/ 14 h 21"/>
                    <a:gd name="T28" fmla="*/ 0 w 97"/>
                    <a:gd name="T29" fmla="*/ 21 h 21"/>
                    <a:gd name="T30" fmla="*/ 7 w 97"/>
                    <a:gd name="T31" fmla="*/ 18 h 21"/>
                    <a:gd name="T32" fmla="*/ 18 w 97"/>
                    <a:gd name="T33" fmla="*/ 18 h 21"/>
                    <a:gd name="T34" fmla="*/ 25 w 97"/>
                    <a:gd name="T35" fmla="*/ 14 h 21"/>
                    <a:gd name="T36" fmla="*/ 32 w 97"/>
                    <a:gd name="T37" fmla="*/ 11 h 21"/>
                    <a:gd name="T38" fmla="*/ 36 w 97"/>
                    <a:gd name="T39" fmla="*/ 11 h 21"/>
                    <a:gd name="T40" fmla="*/ 43 w 97"/>
                    <a:gd name="T41" fmla="*/ 7 h 21"/>
                    <a:gd name="T42" fmla="*/ 61 w 97"/>
                    <a:gd name="T43" fmla="*/ 7 h 21"/>
                    <a:gd name="T44" fmla="*/ 65 w 97"/>
                    <a:gd name="T45" fmla="*/ 3 h 21"/>
                    <a:gd name="T46" fmla="*/ 72 w 97"/>
                    <a:gd name="T47" fmla="*/ 7 h 21"/>
                    <a:gd name="T48" fmla="*/ 76 w 97"/>
                    <a:gd name="T49" fmla="*/ 7 h 21"/>
                    <a:gd name="T50" fmla="*/ 83 w 97"/>
                    <a:gd name="T51" fmla="*/ 11 h 21"/>
                    <a:gd name="T52" fmla="*/ 87 w 97"/>
                    <a:gd name="T53" fmla="*/ 14 h 21"/>
                    <a:gd name="T54" fmla="*/ 94 w 97"/>
                    <a:gd name="T55" fmla="*/ 18 h 21"/>
                    <a:gd name="T56" fmla="*/ 94 w 97"/>
                    <a:gd name="T57" fmla="*/ 21 h 21"/>
                    <a:gd name="T58" fmla="*/ 94 w 97"/>
                    <a:gd name="T59" fmla="*/ 18 h 21"/>
                    <a:gd name="T60" fmla="*/ 94 w 97"/>
                    <a:gd name="T61" fmla="*/ 21 h 21"/>
                    <a:gd name="T62" fmla="*/ 94 w 97"/>
                    <a:gd name="T63" fmla="*/ 14 h 2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7"/>
                    <a:gd name="T97" fmla="*/ 0 h 21"/>
                    <a:gd name="T98" fmla="*/ 97 w 97"/>
                    <a:gd name="T99" fmla="*/ 21 h 2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7" h="21">
                      <a:moveTo>
                        <a:pt x="94" y="14"/>
                      </a:moveTo>
                      <a:lnTo>
                        <a:pt x="97" y="14"/>
                      </a:lnTo>
                      <a:lnTo>
                        <a:pt x="94" y="7"/>
                      </a:lnTo>
                      <a:lnTo>
                        <a:pt x="87" y="3"/>
                      </a:lnTo>
                      <a:lnTo>
                        <a:pt x="79" y="3"/>
                      </a:lnTo>
                      <a:lnTo>
                        <a:pt x="72" y="0"/>
                      </a:lnTo>
                      <a:lnTo>
                        <a:pt x="47" y="0"/>
                      </a:lnTo>
                      <a:lnTo>
                        <a:pt x="40" y="3"/>
                      </a:lnTo>
                      <a:lnTo>
                        <a:pt x="29" y="3"/>
                      </a:lnTo>
                      <a:lnTo>
                        <a:pt x="22" y="7"/>
                      </a:lnTo>
                      <a:lnTo>
                        <a:pt x="18" y="7"/>
                      </a:lnTo>
                      <a:lnTo>
                        <a:pt x="11" y="11"/>
                      </a:lnTo>
                      <a:lnTo>
                        <a:pt x="4" y="11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7" y="18"/>
                      </a:lnTo>
                      <a:lnTo>
                        <a:pt x="18" y="18"/>
                      </a:lnTo>
                      <a:lnTo>
                        <a:pt x="25" y="14"/>
                      </a:lnTo>
                      <a:lnTo>
                        <a:pt x="32" y="11"/>
                      </a:lnTo>
                      <a:lnTo>
                        <a:pt x="36" y="11"/>
                      </a:lnTo>
                      <a:lnTo>
                        <a:pt x="43" y="7"/>
                      </a:lnTo>
                      <a:lnTo>
                        <a:pt x="61" y="7"/>
                      </a:lnTo>
                      <a:lnTo>
                        <a:pt x="65" y="3"/>
                      </a:lnTo>
                      <a:lnTo>
                        <a:pt x="72" y="7"/>
                      </a:lnTo>
                      <a:lnTo>
                        <a:pt x="76" y="7"/>
                      </a:lnTo>
                      <a:lnTo>
                        <a:pt x="83" y="11"/>
                      </a:lnTo>
                      <a:lnTo>
                        <a:pt x="87" y="14"/>
                      </a:lnTo>
                      <a:lnTo>
                        <a:pt x="94" y="18"/>
                      </a:lnTo>
                      <a:lnTo>
                        <a:pt x="94" y="21"/>
                      </a:lnTo>
                      <a:lnTo>
                        <a:pt x="94" y="18"/>
                      </a:lnTo>
                      <a:lnTo>
                        <a:pt x="94" y="21"/>
                      </a:lnTo>
                      <a:lnTo>
                        <a:pt x="94" y="1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89" name="Freeform 200"/>
                <p:cNvSpPr>
                  <a:spLocks/>
                </p:cNvSpPr>
                <p:nvPr/>
              </p:nvSpPr>
              <p:spPr bwMode="auto">
                <a:xfrm>
                  <a:off x="3940" y="2093"/>
                  <a:ext cx="57" cy="21"/>
                </a:xfrm>
                <a:custGeom>
                  <a:avLst/>
                  <a:gdLst>
                    <a:gd name="T0" fmla="*/ 57 w 57"/>
                    <a:gd name="T1" fmla="*/ 7 h 21"/>
                    <a:gd name="T2" fmla="*/ 54 w 57"/>
                    <a:gd name="T3" fmla="*/ 7 h 21"/>
                    <a:gd name="T4" fmla="*/ 47 w 57"/>
                    <a:gd name="T5" fmla="*/ 10 h 21"/>
                    <a:gd name="T6" fmla="*/ 43 w 57"/>
                    <a:gd name="T7" fmla="*/ 14 h 21"/>
                    <a:gd name="T8" fmla="*/ 39 w 57"/>
                    <a:gd name="T9" fmla="*/ 10 h 21"/>
                    <a:gd name="T10" fmla="*/ 32 w 57"/>
                    <a:gd name="T11" fmla="*/ 7 h 21"/>
                    <a:gd name="T12" fmla="*/ 25 w 57"/>
                    <a:gd name="T13" fmla="*/ 3 h 21"/>
                    <a:gd name="T14" fmla="*/ 18 w 57"/>
                    <a:gd name="T15" fmla="*/ 3 h 21"/>
                    <a:gd name="T16" fmla="*/ 7 w 57"/>
                    <a:gd name="T17" fmla="*/ 0 h 21"/>
                    <a:gd name="T18" fmla="*/ 0 w 57"/>
                    <a:gd name="T19" fmla="*/ 3 h 21"/>
                    <a:gd name="T20" fmla="*/ 0 w 57"/>
                    <a:gd name="T21" fmla="*/ 10 h 21"/>
                    <a:gd name="T22" fmla="*/ 7 w 57"/>
                    <a:gd name="T23" fmla="*/ 7 h 21"/>
                    <a:gd name="T24" fmla="*/ 18 w 57"/>
                    <a:gd name="T25" fmla="*/ 10 h 21"/>
                    <a:gd name="T26" fmla="*/ 21 w 57"/>
                    <a:gd name="T27" fmla="*/ 10 h 21"/>
                    <a:gd name="T28" fmla="*/ 29 w 57"/>
                    <a:gd name="T29" fmla="*/ 14 h 21"/>
                    <a:gd name="T30" fmla="*/ 36 w 57"/>
                    <a:gd name="T31" fmla="*/ 18 h 21"/>
                    <a:gd name="T32" fmla="*/ 43 w 57"/>
                    <a:gd name="T33" fmla="*/ 21 h 21"/>
                    <a:gd name="T34" fmla="*/ 50 w 57"/>
                    <a:gd name="T35" fmla="*/ 18 h 21"/>
                    <a:gd name="T36" fmla="*/ 57 w 57"/>
                    <a:gd name="T37" fmla="*/ 14 h 21"/>
                    <a:gd name="T38" fmla="*/ 57 w 57"/>
                    <a:gd name="T39" fmla="*/ 7 h 21"/>
                    <a:gd name="T40" fmla="*/ 54 w 57"/>
                    <a:gd name="T41" fmla="*/ 7 h 21"/>
                    <a:gd name="T42" fmla="*/ 57 w 57"/>
                    <a:gd name="T43" fmla="*/ 7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7"/>
                    <a:gd name="T67" fmla="*/ 0 h 21"/>
                    <a:gd name="T68" fmla="*/ 57 w 57"/>
                    <a:gd name="T69" fmla="*/ 21 h 2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7" h="21">
                      <a:moveTo>
                        <a:pt x="57" y="7"/>
                      </a:moveTo>
                      <a:lnTo>
                        <a:pt x="54" y="7"/>
                      </a:lnTo>
                      <a:lnTo>
                        <a:pt x="47" y="10"/>
                      </a:lnTo>
                      <a:lnTo>
                        <a:pt x="43" y="14"/>
                      </a:lnTo>
                      <a:lnTo>
                        <a:pt x="39" y="10"/>
                      </a:lnTo>
                      <a:lnTo>
                        <a:pt x="32" y="7"/>
                      </a:lnTo>
                      <a:lnTo>
                        <a:pt x="25" y="3"/>
                      </a:lnTo>
                      <a:lnTo>
                        <a:pt x="18" y="3"/>
                      </a:ln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7" y="7"/>
                      </a:lnTo>
                      <a:lnTo>
                        <a:pt x="18" y="10"/>
                      </a:lnTo>
                      <a:lnTo>
                        <a:pt x="21" y="10"/>
                      </a:lnTo>
                      <a:lnTo>
                        <a:pt x="29" y="14"/>
                      </a:lnTo>
                      <a:lnTo>
                        <a:pt x="36" y="18"/>
                      </a:lnTo>
                      <a:lnTo>
                        <a:pt x="43" y="21"/>
                      </a:lnTo>
                      <a:lnTo>
                        <a:pt x="50" y="18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4" y="7"/>
                      </a:lnTo>
                      <a:lnTo>
                        <a:pt x="57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90" name="Freeform 201"/>
                <p:cNvSpPr>
                  <a:spLocks/>
                </p:cNvSpPr>
                <p:nvPr/>
              </p:nvSpPr>
              <p:spPr bwMode="auto">
                <a:xfrm>
                  <a:off x="3997" y="2100"/>
                  <a:ext cx="40" cy="36"/>
                </a:xfrm>
                <a:custGeom>
                  <a:avLst/>
                  <a:gdLst>
                    <a:gd name="T0" fmla="*/ 40 w 40"/>
                    <a:gd name="T1" fmla="*/ 25 h 36"/>
                    <a:gd name="T2" fmla="*/ 22 w 40"/>
                    <a:gd name="T3" fmla="*/ 25 h 36"/>
                    <a:gd name="T4" fmla="*/ 22 w 40"/>
                    <a:gd name="T5" fmla="*/ 18 h 36"/>
                    <a:gd name="T6" fmla="*/ 18 w 40"/>
                    <a:gd name="T7" fmla="*/ 14 h 36"/>
                    <a:gd name="T8" fmla="*/ 15 w 40"/>
                    <a:gd name="T9" fmla="*/ 7 h 36"/>
                    <a:gd name="T10" fmla="*/ 8 w 40"/>
                    <a:gd name="T11" fmla="*/ 0 h 36"/>
                    <a:gd name="T12" fmla="*/ 0 w 40"/>
                    <a:gd name="T13" fmla="*/ 0 h 36"/>
                    <a:gd name="T14" fmla="*/ 0 w 40"/>
                    <a:gd name="T15" fmla="*/ 7 h 36"/>
                    <a:gd name="T16" fmla="*/ 4 w 40"/>
                    <a:gd name="T17" fmla="*/ 7 h 36"/>
                    <a:gd name="T18" fmla="*/ 8 w 40"/>
                    <a:gd name="T19" fmla="*/ 11 h 36"/>
                    <a:gd name="T20" fmla="*/ 11 w 40"/>
                    <a:gd name="T21" fmla="*/ 18 h 36"/>
                    <a:gd name="T22" fmla="*/ 15 w 40"/>
                    <a:gd name="T23" fmla="*/ 21 h 36"/>
                    <a:gd name="T24" fmla="*/ 18 w 40"/>
                    <a:gd name="T25" fmla="*/ 29 h 36"/>
                    <a:gd name="T26" fmla="*/ 22 w 40"/>
                    <a:gd name="T27" fmla="*/ 32 h 36"/>
                    <a:gd name="T28" fmla="*/ 33 w 40"/>
                    <a:gd name="T29" fmla="*/ 36 h 36"/>
                    <a:gd name="T30" fmla="*/ 40 w 40"/>
                    <a:gd name="T31" fmla="*/ 29 h 36"/>
                    <a:gd name="T32" fmla="*/ 36 w 40"/>
                    <a:gd name="T33" fmla="*/ 29 h 36"/>
                    <a:gd name="T34" fmla="*/ 40 w 40"/>
                    <a:gd name="T35" fmla="*/ 25 h 36"/>
                    <a:gd name="T36" fmla="*/ 40 w 40"/>
                    <a:gd name="T37" fmla="*/ 21 h 36"/>
                    <a:gd name="T38" fmla="*/ 36 w 40"/>
                    <a:gd name="T39" fmla="*/ 25 h 36"/>
                    <a:gd name="T40" fmla="*/ 40 w 40"/>
                    <a:gd name="T41" fmla="*/ 25 h 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0"/>
                    <a:gd name="T64" fmla="*/ 0 h 36"/>
                    <a:gd name="T65" fmla="*/ 40 w 40"/>
                    <a:gd name="T66" fmla="*/ 36 h 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0" h="36">
                      <a:moveTo>
                        <a:pt x="40" y="25"/>
                      </a:moveTo>
                      <a:lnTo>
                        <a:pt x="22" y="25"/>
                      </a:lnTo>
                      <a:lnTo>
                        <a:pt x="22" y="18"/>
                      </a:lnTo>
                      <a:lnTo>
                        <a:pt x="18" y="14"/>
                      </a:lnTo>
                      <a:lnTo>
                        <a:pt x="15" y="7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4" y="7"/>
                      </a:lnTo>
                      <a:lnTo>
                        <a:pt x="8" y="11"/>
                      </a:lnTo>
                      <a:lnTo>
                        <a:pt x="11" y="18"/>
                      </a:lnTo>
                      <a:lnTo>
                        <a:pt x="15" y="21"/>
                      </a:lnTo>
                      <a:lnTo>
                        <a:pt x="18" y="29"/>
                      </a:lnTo>
                      <a:lnTo>
                        <a:pt x="22" y="32"/>
                      </a:lnTo>
                      <a:lnTo>
                        <a:pt x="33" y="36"/>
                      </a:lnTo>
                      <a:lnTo>
                        <a:pt x="40" y="29"/>
                      </a:lnTo>
                      <a:lnTo>
                        <a:pt x="36" y="29"/>
                      </a:lnTo>
                      <a:lnTo>
                        <a:pt x="40" y="25"/>
                      </a:lnTo>
                      <a:lnTo>
                        <a:pt x="40" y="21"/>
                      </a:lnTo>
                      <a:lnTo>
                        <a:pt x="36" y="25"/>
                      </a:lnTo>
                      <a:lnTo>
                        <a:pt x="40" y="2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91" name="Freeform 202"/>
                <p:cNvSpPr>
                  <a:spLocks/>
                </p:cNvSpPr>
                <p:nvPr/>
              </p:nvSpPr>
              <p:spPr bwMode="auto">
                <a:xfrm>
                  <a:off x="4030" y="2125"/>
                  <a:ext cx="18" cy="54"/>
                </a:xfrm>
                <a:custGeom>
                  <a:avLst/>
                  <a:gdLst>
                    <a:gd name="T0" fmla="*/ 7 w 18"/>
                    <a:gd name="T1" fmla="*/ 54 h 54"/>
                    <a:gd name="T2" fmla="*/ 7 w 18"/>
                    <a:gd name="T3" fmla="*/ 47 h 54"/>
                    <a:gd name="T4" fmla="*/ 11 w 18"/>
                    <a:gd name="T5" fmla="*/ 40 h 54"/>
                    <a:gd name="T6" fmla="*/ 14 w 18"/>
                    <a:gd name="T7" fmla="*/ 36 h 54"/>
                    <a:gd name="T8" fmla="*/ 14 w 18"/>
                    <a:gd name="T9" fmla="*/ 25 h 54"/>
                    <a:gd name="T10" fmla="*/ 18 w 18"/>
                    <a:gd name="T11" fmla="*/ 22 h 54"/>
                    <a:gd name="T12" fmla="*/ 18 w 18"/>
                    <a:gd name="T13" fmla="*/ 15 h 54"/>
                    <a:gd name="T14" fmla="*/ 14 w 18"/>
                    <a:gd name="T15" fmla="*/ 4 h 54"/>
                    <a:gd name="T16" fmla="*/ 7 w 18"/>
                    <a:gd name="T17" fmla="*/ 0 h 54"/>
                    <a:gd name="T18" fmla="*/ 3 w 18"/>
                    <a:gd name="T19" fmla="*/ 4 h 54"/>
                    <a:gd name="T20" fmla="*/ 7 w 18"/>
                    <a:gd name="T21" fmla="*/ 11 h 54"/>
                    <a:gd name="T22" fmla="*/ 11 w 18"/>
                    <a:gd name="T23" fmla="*/ 15 h 54"/>
                    <a:gd name="T24" fmla="*/ 11 w 18"/>
                    <a:gd name="T25" fmla="*/ 22 h 54"/>
                    <a:gd name="T26" fmla="*/ 7 w 18"/>
                    <a:gd name="T27" fmla="*/ 25 h 54"/>
                    <a:gd name="T28" fmla="*/ 7 w 18"/>
                    <a:gd name="T29" fmla="*/ 33 h 54"/>
                    <a:gd name="T30" fmla="*/ 3 w 18"/>
                    <a:gd name="T31" fmla="*/ 40 h 54"/>
                    <a:gd name="T32" fmla="*/ 0 w 18"/>
                    <a:gd name="T33" fmla="*/ 47 h 54"/>
                    <a:gd name="T34" fmla="*/ 0 w 18"/>
                    <a:gd name="T35" fmla="*/ 54 h 54"/>
                    <a:gd name="T36" fmla="*/ 7 w 18"/>
                    <a:gd name="T37" fmla="*/ 54 h 5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54"/>
                    <a:gd name="T59" fmla="*/ 18 w 18"/>
                    <a:gd name="T60" fmla="*/ 54 h 5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54">
                      <a:moveTo>
                        <a:pt x="7" y="54"/>
                      </a:moveTo>
                      <a:lnTo>
                        <a:pt x="7" y="47"/>
                      </a:lnTo>
                      <a:lnTo>
                        <a:pt x="11" y="40"/>
                      </a:lnTo>
                      <a:lnTo>
                        <a:pt x="14" y="36"/>
                      </a:lnTo>
                      <a:lnTo>
                        <a:pt x="14" y="25"/>
                      </a:lnTo>
                      <a:lnTo>
                        <a:pt x="18" y="22"/>
                      </a:lnTo>
                      <a:lnTo>
                        <a:pt x="18" y="15"/>
                      </a:lnTo>
                      <a:lnTo>
                        <a:pt x="14" y="4"/>
                      </a:lnTo>
                      <a:lnTo>
                        <a:pt x="7" y="0"/>
                      </a:lnTo>
                      <a:lnTo>
                        <a:pt x="3" y="4"/>
                      </a:lnTo>
                      <a:lnTo>
                        <a:pt x="7" y="11"/>
                      </a:lnTo>
                      <a:lnTo>
                        <a:pt x="11" y="15"/>
                      </a:lnTo>
                      <a:lnTo>
                        <a:pt x="11" y="22"/>
                      </a:lnTo>
                      <a:lnTo>
                        <a:pt x="7" y="25"/>
                      </a:lnTo>
                      <a:lnTo>
                        <a:pt x="7" y="33"/>
                      </a:lnTo>
                      <a:lnTo>
                        <a:pt x="3" y="40"/>
                      </a:lnTo>
                      <a:lnTo>
                        <a:pt x="0" y="47"/>
                      </a:lnTo>
                      <a:lnTo>
                        <a:pt x="0" y="54"/>
                      </a:lnTo>
                      <a:lnTo>
                        <a:pt x="7" y="5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92" name="Freeform 203"/>
                <p:cNvSpPr>
                  <a:spLocks/>
                </p:cNvSpPr>
                <p:nvPr/>
              </p:nvSpPr>
              <p:spPr bwMode="auto">
                <a:xfrm>
                  <a:off x="4005" y="2179"/>
                  <a:ext cx="32" cy="83"/>
                </a:xfrm>
                <a:custGeom>
                  <a:avLst/>
                  <a:gdLst>
                    <a:gd name="T0" fmla="*/ 7 w 32"/>
                    <a:gd name="T1" fmla="*/ 79 h 83"/>
                    <a:gd name="T2" fmla="*/ 7 w 32"/>
                    <a:gd name="T3" fmla="*/ 83 h 83"/>
                    <a:gd name="T4" fmla="*/ 14 w 32"/>
                    <a:gd name="T5" fmla="*/ 72 h 83"/>
                    <a:gd name="T6" fmla="*/ 18 w 32"/>
                    <a:gd name="T7" fmla="*/ 65 h 83"/>
                    <a:gd name="T8" fmla="*/ 21 w 32"/>
                    <a:gd name="T9" fmla="*/ 54 h 83"/>
                    <a:gd name="T10" fmla="*/ 28 w 32"/>
                    <a:gd name="T11" fmla="*/ 43 h 83"/>
                    <a:gd name="T12" fmla="*/ 32 w 32"/>
                    <a:gd name="T13" fmla="*/ 33 h 83"/>
                    <a:gd name="T14" fmla="*/ 32 w 32"/>
                    <a:gd name="T15" fmla="*/ 0 h 83"/>
                    <a:gd name="T16" fmla="*/ 25 w 32"/>
                    <a:gd name="T17" fmla="*/ 0 h 83"/>
                    <a:gd name="T18" fmla="*/ 25 w 32"/>
                    <a:gd name="T19" fmla="*/ 33 h 83"/>
                    <a:gd name="T20" fmla="*/ 21 w 32"/>
                    <a:gd name="T21" fmla="*/ 43 h 83"/>
                    <a:gd name="T22" fmla="*/ 14 w 32"/>
                    <a:gd name="T23" fmla="*/ 51 h 83"/>
                    <a:gd name="T24" fmla="*/ 10 w 32"/>
                    <a:gd name="T25" fmla="*/ 61 h 83"/>
                    <a:gd name="T26" fmla="*/ 7 w 32"/>
                    <a:gd name="T27" fmla="*/ 69 h 83"/>
                    <a:gd name="T28" fmla="*/ 0 w 32"/>
                    <a:gd name="T29" fmla="*/ 79 h 83"/>
                    <a:gd name="T30" fmla="*/ 7 w 32"/>
                    <a:gd name="T31" fmla="*/ 79 h 8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2"/>
                    <a:gd name="T49" fmla="*/ 0 h 83"/>
                    <a:gd name="T50" fmla="*/ 32 w 32"/>
                    <a:gd name="T51" fmla="*/ 83 h 8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2" h="83">
                      <a:moveTo>
                        <a:pt x="7" y="79"/>
                      </a:moveTo>
                      <a:lnTo>
                        <a:pt x="7" y="83"/>
                      </a:lnTo>
                      <a:lnTo>
                        <a:pt x="14" y="72"/>
                      </a:lnTo>
                      <a:lnTo>
                        <a:pt x="18" y="65"/>
                      </a:lnTo>
                      <a:lnTo>
                        <a:pt x="21" y="54"/>
                      </a:lnTo>
                      <a:lnTo>
                        <a:pt x="28" y="43"/>
                      </a:lnTo>
                      <a:lnTo>
                        <a:pt x="32" y="33"/>
                      </a:lnTo>
                      <a:lnTo>
                        <a:pt x="32" y="0"/>
                      </a:lnTo>
                      <a:lnTo>
                        <a:pt x="25" y="0"/>
                      </a:lnTo>
                      <a:lnTo>
                        <a:pt x="25" y="33"/>
                      </a:lnTo>
                      <a:lnTo>
                        <a:pt x="21" y="43"/>
                      </a:lnTo>
                      <a:lnTo>
                        <a:pt x="14" y="51"/>
                      </a:lnTo>
                      <a:lnTo>
                        <a:pt x="10" y="61"/>
                      </a:lnTo>
                      <a:lnTo>
                        <a:pt x="7" y="69"/>
                      </a:lnTo>
                      <a:lnTo>
                        <a:pt x="0" y="79"/>
                      </a:lnTo>
                      <a:lnTo>
                        <a:pt x="7" y="7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93" name="Freeform 204"/>
                <p:cNvSpPr>
                  <a:spLocks/>
                </p:cNvSpPr>
                <p:nvPr/>
              </p:nvSpPr>
              <p:spPr bwMode="auto">
                <a:xfrm>
                  <a:off x="4005" y="2258"/>
                  <a:ext cx="10" cy="65"/>
                </a:xfrm>
                <a:custGeom>
                  <a:avLst/>
                  <a:gdLst>
                    <a:gd name="T0" fmla="*/ 7 w 10"/>
                    <a:gd name="T1" fmla="*/ 65 h 65"/>
                    <a:gd name="T2" fmla="*/ 10 w 10"/>
                    <a:gd name="T3" fmla="*/ 47 h 65"/>
                    <a:gd name="T4" fmla="*/ 10 w 10"/>
                    <a:gd name="T5" fmla="*/ 33 h 65"/>
                    <a:gd name="T6" fmla="*/ 7 w 10"/>
                    <a:gd name="T7" fmla="*/ 18 h 65"/>
                    <a:gd name="T8" fmla="*/ 7 w 10"/>
                    <a:gd name="T9" fmla="*/ 0 h 65"/>
                    <a:gd name="T10" fmla="*/ 0 w 10"/>
                    <a:gd name="T11" fmla="*/ 0 h 65"/>
                    <a:gd name="T12" fmla="*/ 0 w 10"/>
                    <a:gd name="T13" fmla="*/ 18 h 65"/>
                    <a:gd name="T14" fmla="*/ 3 w 10"/>
                    <a:gd name="T15" fmla="*/ 33 h 65"/>
                    <a:gd name="T16" fmla="*/ 3 w 10"/>
                    <a:gd name="T17" fmla="*/ 47 h 65"/>
                    <a:gd name="T18" fmla="*/ 0 w 10"/>
                    <a:gd name="T19" fmla="*/ 65 h 65"/>
                    <a:gd name="T20" fmla="*/ 7 w 10"/>
                    <a:gd name="T21" fmla="*/ 65 h 6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"/>
                    <a:gd name="T34" fmla="*/ 0 h 65"/>
                    <a:gd name="T35" fmla="*/ 10 w 10"/>
                    <a:gd name="T36" fmla="*/ 65 h 6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" h="65">
                      <a:moveTo>
                        <a:pt x="7" y="65"/>
                      </a:moveTo>
                      <a:lnTo>
                        <a:pt x="10" y="47"/>
                      </a:lnTo>
                      <a:lnTo>
                        <a:pt x="10" y="33"/>
                      </a:lnTo>
                      <a:lnTo>
                        <a:pt x="7" y="18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3" y="33"/>
                      </a:lnTo>
                      <a:lnTo>
                        <a:pt x="3" y="47"/>
                      </a:lnTo>
                      <a:lnTo>
                        <a:pt x="0" y="65"/>
                      </a:lnTo>
                      <a:lnTo>
                        <a:pt x="7" y="6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94" name="Freeform 205"/>
                <p:cNvSpPr>
                  <a:spLocks/>
                </p:cNvSpPr>
                <p:nvPr/>
              </p:nvSpPr>
              <p:spPr bwMode="auto">
                <a:xfrm>
                  <a:off x="4005" y="2323"/>
                  <a:ext cx="10" cy="47"/>
                </a:xfrm>
                <a:custGeom>
                  <a:avLst/>
                  <a:gdLst>
                    <a:gd name="T0" fmla="*/ 3 w 10"/>
                    <a:gd name="T1" fmla="*/ 47 h 47"/>
                    <a:gd name="T2" fmla="*/ 7 w 10"/>
                    <a:gd name="T3" fmla="*/ 47 h 47"/>
                    <a:gd name="T4" fmla="*/ 10 w 10"/>
                    <a:gd name="T5" fmla="*/ 36 h 47"/>
                    <a:gd name="T6" fmla="*/ 10 w 10"/>
                    <a:gd name="T7" fmla="*/ 11 h 47"/>
                    <a:gd name="T8" fmla="*/ 7 w 10"/>
                    <a:gd name="T9" fmla="*/ 0 h 47"/>
                    <a:gd name="T10" fmla="*/ 0 w 10"/>
                    <a:gd name="T11" fmla="*/ 0 h 47"/>
                    <a:gd name="T12" fmla="*/ 3 w 10"/>
                    <a:gd name="T13" fmla="*/ 11 h 47"/>
                    <a:gd name="T14" fmla="*/ 3 w 10"/>
                    <a:gd name="T15" fmla="*/ 33 h 47"/>
                    <a:gd name="T16" fmla="*/ 0 w 10"/>
                    <a:gd name="T17" fmla="*/ 44 h 47"/>
                    <a:gd name="T18" fmla="*/ 3 w 10"/>
                    <a:gd name="T19" fmla="*/ 47 h 47"/>
                    <a:gd name="T20" fmla="*/ 7 w 10"/>
                    <a:gd name="T21" fmla="*/ 47 h 47"/>
                    <a:gd name="T22" fmla="*/ 3 w 10"/>
                    <a:gd name="T23" fmla="*/ 47 h 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"/>
                    <a:gd name="T37" fmla="*/ 0 h 47"/>
                    <a:gd name="T38" fmla="*/ 10 w 10"/>
                    <a:gd name="T39" fmla="*/ 47 h 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" h="47">
                      <a:moveTo>
                        <a:pt x="3" y="47"/>
                      </a:moveTo>
                      <a:lnTo>
                        <a:pt x="7" y="47"/>
                      </a:lnTo>
                      <a:lnTo>
                        <a:pt x="10" y="36"/>
                      </a:lnTo>
                      <a:lnTo>
                        <a:pt x="10" y="1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3" y="11"/>
                      </a:lnTo>
                      <a:lnTo>
                        <a:pt x="3" y="33"/>
                      </a:lnTo>
                      <a:lnTo>
                        <a:pt x="0" y="44"/>
                      </a:lnTo>
                      <a:lnTo>
                        <a:pt x="3" y="47"/>
                      </a:lnTo>
                      <a:lnTo>
                        <a:pt x="7" y="47"/>
                      </a:lnTo>
                      <a:lnTo>
                        <a:pt x="3" y="4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95" name="Freeform 206"/>
                <p:cNvSpPr>
                  <a:spLocks/>
                </p:cNvSpPr>
                <p:nvPr/>
              </p:nvSpPr>
              <p:spPr bwMode="auto">
                <a:xfrm>
                  <a:off x="3915" y="2367"/>
                  <a:ext cx="93" cy="46"/>
                </a:xfrm>
                <a:custGeom>
                  <a:avLst/>
                  <a:gdLst>
                    <a:gd name="T0" fmla="*/ 3 w 93"/>
                    <a:gd name="T1" fmla="*/ 43 h 46"/>
                    <a:gd name="T2" fmla="*/ 3 w 93"/>
                    <a:gd name="T3" fmla="*/ 46 h 46"/>
                    <a:gd name="T4" fmla="*/ 14 w 93"/>
                    <a:gd name="T5" fmla="*/ 39 h 46"/>
                    <a:gd name="T6" fmla="*/ 25 w 93"/>
                    <a:gd name="T7" fmla="*/ 36 h 46"/>
                    <a:gd name="T8" fmla="*/ 39 w 93"/>
                    <a:gd name="T9" fmla="*/ 32 h 46"/>
                    <a:gd name="T10" fmla="*/ 50 w 93"/>
                    <a:gd name="T11" fmla="*/ 28 h 46"/>
                    <a:gd name="T12" fmla="*/ 61 w 93"/>
                    <a:gd name="T13" fmla="*/ 25 h 46"/>
                    <a:gd name="T14" fmla="*/ 72 w 93"/>
                    <a:gd name="T15" fmla="*/ 21 h 46"/>
                    <a:gd name="T16" fmla="*/ 82 w 93"/>
                    <a:gd name="T17" fmla="*/ 14 h 46"/>
                    <a:gd name="T18" fmla="*/ 93 w 93"/>
                    <a:gd name="T19" fmla="*/ 3 h 46"/>
                    <a:gd name="T20" fmla="*/ 90 w 93"/>
                    <a:gd name="T21" fmla="*/ 0 h 46"/>
                    <a:gd name="T22" fmla="*/ 79 w 93"/>
                    <a:gd name="T23" fmla="*/ 7 h 46"/>
                    <a:gd name="T24" fmla="*/ 68 w 93"/>
                    <a:gd name="T25" fmla="*/ 14 h 46"/>
                    <a:gd name="T26" fmla="*/ 61 w 93"/>
                    <a:gd name="T27" fmla="*/ 18 h 46"/>
                    <a:gd name="T28" fmla="*/ 46 w 93"/>
                    <a:gd name="T29" fmla="*/ 21 h 46"/>
                    <a:gd name="T30" fmla="*/ 36 w 93"/>
                    <a:gd name="T31" fmla="*/ 25 h 46"/>
                    <a:gd name="T32" fmla="*/ 25 w 93"/>
                    <a:gd name="T33" fmla="*/ 28 h 46"/>
                    <a:gd name="T34" fmla="*/ 10 w 93"/>
                    <a:gd name="T35" fmla="*/ 36 h 46"/>
                    <a:gd name="T36" fmla="*/ 0 w 93"/>
                    <a:gd name="T37" fmla="*/ 39 h 46"/>
                    <a:gd name="T38" fmla="*/ 3 w 93"/>
                    <a:gd name="T39" fmla="*/ 43 h 4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3"/>
                    <a:gd name="T61" fmla="*/ 0 h 46"/>
                    <a:gd name="T62" fmla="*/ 93 w 93"/>
                    <a:gd name="T63" fmla="*/ 46 h 4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3" h="46">
                      <a:moveTo>
                        <a:pt x="3" y="43"/>
                      </a:moveTo>
                      <a:lnTo>
                        <a:pt x="3" y="46"/>
                      </a:lnTo>
                      <a:lnTo>
                        <a:pt x="14" y="39"/>
                      </a:lnTo>
                      <a:lnTo>
                        <a:pt x="25" y="36"/>
                      </a:lnTo>
                      <a:lnTo>
                        <a:pt x="39" y="32"/>
                      </a:lnTo>
                      <a:lnTo>
                        <a:pt x="50" y="28"/>
                      </a:lnTo>
                      <a:lnTo>
                        <a:pt x="61" y="25"/>
                      </a:lnTo>
                      <a:lnTo>
                        <a:pt x="72" y="21"/>
                      </a:lnTo>
                      <a:lnTo>
                        <a:pt x="82" y="14"/>
                      </a:lnTo>
                      <a:lnTo>
                        <a:pt x="93" y="3"/>
                      </a:lnTo>
                      <a:lnTo>
                        <a:pt x="90" y="0"/>
                      </a:lnTo>
                      <a:lnTo>
                        <a:pt x="79" y="7"/>
                      </a:lnTo>
                      <a:lnTo>
                        <a:pt x="68" y="14"/>
                      </a:lnTo>
                      <a:lnTo>
                        <a:pt x="61" y="18"/>
                      </a:lnTo>
                      <a:lnTo>
                        <a:pt x="46" y="21"/>
                      </a:lnTo>
                      <a:lnTo>
                        <a:pt x="36" y="25"/>
                      </a:lnTo>
                      <a:lnTo>
                        <a:pt x="25" y="28"/>
                      </a:lnTo>
                      <a:lnTo>
                        <a:pt x="10" y="36"/>
                      </a:lnTo>
                      <a:lnTo>
                        <a:pt x="0" y="39"/>
                      </a:lnTo>
                      <a:lnTo>
                        <a:pt x="3" y="4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96" name="Freeform 207"/>
                <p:cNvSpPr>
                  <a:spLocks/>
                </p:cNvSpPr>
                <p:nvPr/>
              </p:nvSpPr>
              <p:spPr bwMode="auto">
                <a:xfrm>
                  <a:off x="3871" y="2406"/>
                  <a:ext cx="47" cy="40"/>
                </a:xfrm>
                <a:custGeom>
                  <a:avLst/>
                  <a:gdLst>
                    <a:gd name="T0" fmla="*/ 4 w 47"/>
                    <a:gd name="T1" fmla="*/ 40 h 40"/>
                    <a:gd name="T2" fmla="*/ 47 w 47"/>
                    <a:gd name="T3" fmla="*/ 4 h 40"/>
                    <a:gd name="T4" fmla="*/ 44 w 47"/>
                    <a:gd name="T5" fmla="*/ 0 h 40"/>
                    <a:gd name="T6" fmla="*/ 0 w 47"/>
                    <a:gd name="T7" fmla="*/ 33 h 40"/>
                    <a:gd name="T8" fmla="*/ 4 w 47"/>
                    <a:gd name="T9" fmla="*/ 4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40"/>
                    <a:gd name="T17" fmla="*/ 47 w 47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40">
                      <a:moveTo>
                        <a:pt x="4" y="40"/>
                      </a:moveTo>
                      <a:lnTo>
                        <a:pt x="47" y="4"/>
                      </a:lnTo>
                      <a:lnTo>
                        <a:pt x="44" y="0"/>
                      </a:lnTo>
                      <a:lnTo>
                        <a:pt x="0" y="33"/>
                      </a:lnTo>
                      <a:lnTo>
                        <a:pt x="4" y="4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97" name="Freeform 208"/>
                <p:cNvSpPr>
                  <a:spLocks/>
                </p:cNvSpPr>
                <p:nvPr/>
              </p:nvSpPr>
              <p:spPr bwMode="auto">
                <a:xfrm>
                  <a:off x="3799" y="2439"/>
                  <a:ext cx="76" cy="36"/>
                </a:xfrm>
                <a:custGeom>
                  <a:avLst/>
                  <a:gdLst>
                    <a:gd name="T0" fmla="*/ 4 w 76"/>
                    <a:gd name="T1" fmla="*/ 36 h 36"/>
                    <a:gd name="T2" fmla="*/ 11 w 76"/>
                    <a:gd name="T3" fmla="*/ 29 h 36"/>
                    <a:gd name="T4" fmla="*/ 22 w 76"/>
                    <a:gd name="T5" fmla="*/ 25 h 36"/>
                    <a:gd name="T6" fmla="*/ 29 w 76"/>
                    <a:gd name="T7" fmla="*/ 21 h 36"/>
                    <a:gd name="T8" fmla="*/ 40 w 76"/>
                    <a:gd name="T9" fmla="*/ 18 h 36"/>
                    <a:gd name="T10" fmla="*/ 47 w 76"/>
                    <a:gd name="T11" fmla="*/ 14 h 36"/>
                    <a:gd name="T12" fmla="*/ 58 w 76"/>
                    <a:gd name="T13" fmla="*/ 14 h 36"/>
                    <a:gd name="T14" fmla="*/ 65 w 76"/>
                    <a:gd name="T15" fmla="*/ 11 h 36"/>
                    <a:gd name="T16" fmla="*/ 76 w 76"/>
                    <a:gd name="T17" fmla="*/ 7 h 36"/>
                    <a:gd name="T18" fmla="*/ 72 w 76"/>
                    <a:gd name="T19" fmla="*/ 0 h 36"/>
                    <a:gd name="T20" fmla="*/ 65 w 76"/>
                    <a:gd name="T21" fmla="*/ 3 h 36"/>
                    <a:gd name="T22" fmla="*/ 54 w 76"/>
                    <a:gd name="T23" fmla="*/ 7 h 36"/>
                    <a:gd name="T24" fmla="*/ 43 w 76"/>
                    <a:gd name="T25" fmla="*/ 7 h 36"/>
                    <a:gd name="T26" fmla="*/ 36 w 76"/>
                    <a:gd name="T27" fmla="*/ 11 h 36"/>
                    <a:gd name="T28" fmla="*/ 25 w 76"/>
                    <a:gd name="T29" fmla="*/ 14 h 36"/>
                    <a:gd name="T30" fmla="*/ 18 w 76"/>
                    <a:gd name="T31" fmla="*/ 18 h 36"/>
                    <a:gd name="T32" fmla="*/ 7 w 76"/>
                    <a:gd name="T33" fmla="*/ 21 h 36"/>
                    <a:gd name="T34" fmla="*/ 0 w 76"/>
                    <a:gd name="T35" fmla="*/ 29 h 36"/>
                    <a:gd name="T36" fmla="*/ 4 w 76"/>
                    <a:gd name="T37" fmla="*/ 36 h 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6"/>
                    <a:gd name="T58" fmla="*/ 0 h 36"/>
                    <a:gd name="T59" fmla="*/ 76 w 76"/>
                    <a:gd name="T60" fmla="*/ 36 h 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6" h="36">
                      <a:moveTo>
                        <a:pt x="4" y="36"/>
                      </a:moveTo>
                      <a:lnTo>
                        <a:pt x="11" y="29"/>
                      </a:lnTo>
                      <a:lnTo>
                        <a:pt x="22" y="25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47" y="14"/>
                      </a:lnTo>
                      <a:lnTo>
                        <a:pt x="58" y="14"/>
                      </a:lnTo>
                      <a:lnTo>
                        <a:pt x="65" y="11"/>
                      </a:lnTo>
                      <a:lnTo>
                        <a:pt x="76" y="7"/>
                      </a:lnTo>
                      <a:lnTo>
                        <a:pt x="72" y="0"/>
                      </a:lnTo>
                      <a:lnTo>
                        <a:pt x="65" y="3"/>
                      </a:lnTo>
                      <a:lnTo>
                        <a:pt x="54" y="7"/>
                      </a:lnTo>
                      <a:lnTo>
                        <a:pt x="43" y="7"/>
                      </a:lnTo>
                      <a:lnTo>
                        <a:pt x="36" y="11"/>
                      </a:lnTo>
                      <a:lnTo>
                        <a:pt x="25" y="14"/>
                      </a:lnTo>
                      <a:lnTo>
                        <a:pt x="18" y="18"/>
                      </a:lnTo>
                      <a:lnTo>
                        <a:pt x="7" y="21"/>
                      </a:lnTo>
                      <a:lnTo>
                        <a:pt x="0" y="29"/>
                      </a:lnTo>
                      <a:lnTo>
                        <a:pt x="4" y="3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98" name="Freeform 209"/>
                <p:cNvSpPr>
                  <a:spLocks/>
                </p:cNvSpPr>
                <p:nvPr/>
              </p:nvSpPr>
              <p:spPr bwMode="auto">
                <a:xfrm>
                  <a:off x="3796" y="2468"/>
                  <a:ext cx="7" cy="25"/>
                </a:xfrm>
                <a:custGeom>
                  <a:avLst/>
                  <a:gdLst>
                    <a:gd name="T0" fmla="*/ 7 w 7"/>
                    <a:gd name="T1" fmla="*/ 21 h 25"/>
                    <a:gd name="T2" fmla="*/ 7 w 7"/>
                    <a:gd name="T3" fmla="*/ 25 h 25"/>
                    <a:gd name="T4" fmla="*/ 7 w 7"/>
                    <a:gd name="T5" fmla="*/ 7 h 25"/>
                    <a:gd name="T6" fmla="*/ 3 w 7"/>
                    <a:gd name="T7" fmla="*/ 0 h 25"/>
                    <a:gd name="T8" fmla="*/ 0 w 7"/>
                    <a:gd name="T9" fmla="*/ 7 h 25"/>
                    <a:gd name="T10" fmla="*/ 0 w 7"/>
                    <a:gd name="T11" fmla="*/ 25 h 25"/>
                    <a:gd name="T12" fmla="*/ 3 w 7"/>
                    <a:gd name="T13" fmla="*/ 25 h 25"/>
                    <a:gd name="T14" fmla="*/ 0 w 7"/>
                    <a:gd name="T15" fmla="*/ 25 h 25"/>
                    <a:gd name="T16" fmla="*/ 3 w 7"/>
                    <a:gd name="T17" fmla="*/ 25 h 25"/>
                    <a:gd name="T18" fmla="*/ 7 w 7"/>
                    <a:gd name="T19" fmla="*/ 21 h 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25"/>
                    <a:gd name="T32" fmla="*/ 7 w 7"/>
                    <a:gd name="T33" fmla="*/ 25 h 2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25">
                      <a:moveTo>
                        <a:pt x="7" y="21"/>
                      </a:moveTo>
                      <a:lnTo>
                        <a:pt x="7" y="25"/>
                      </a:lnTo>
                      <a:lnTo>
                        <a:pt x="7" y="7"/>
                      </a:lnTo>
                      <a:lnTo>
                        <a:pt x="3" y="0"/>
                      </a:lnTo>
                      <a:lnTo>
                        <a:pt x="0" y="7"/>
                      </a:lnTo>
                      <a:lnTo>
                        <a:pt x="0" y="25"/>
                      </a:lnTo>
                      <a:lnTo>
                        <a:pt x="3" y="25"/>
                      </a:lnTo>
                      <a:lnTo>
                        <a:pt x="0" y="25"/>
                      </a:lnTo>
                      <a:lnTo>
                        <a:pt x="3" y="25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99" name="Freeform 210"/>
                <p:cNvSpPr>
                  <a:spLocks/>
                </p:cNvSpPr>
                <p:nvPr/>
              </p:nvSpPr>
              <p:spPr bwMode="auto">
                <a:xfrm>
                  <a:off x="3799" y="2489"/>
                  <a:ext cx="47" cy="40"/>
                </a:xfrm>
                <a:custGeom>
                  <a:avLst/>
                  <a:gdLst>
                    <a:gd name="T0" fmla="*/ 43 w 47"/>
                    <a:gd name="T1" fmla="*/ 40 h 40"/>
                    <a:gd name="T2" fmla="*/ 47 w 47"/>
                    <a:gd name="T3" fmla="*/ 29 h 40"/>
                    <a:gd name="T4" fmla="*/ 47 w 47"/>
                    <a:gd name="T5" fmla="*/ 18 h 40"/>
                    <a:gd name="T6" fmla="*/ 40 w 47"/>
                    <a:gd name="T7" fmla="*/ 15 h 40"/>
                    <a:gd name="T8" fmla="*/ 33 w 47"/>
                    <a:gd name="T9" fmla="*/ 11 h 40"/>
                    <a:gd name="T10" fmla="*/ 15 w 47"/>
                    <a:gd name="T11" fmla="*/ 11 h 40"/>
                    <a:gd name="T12" fmla="*/ 7 w 47"/>
                    <a:gd name="T13" fmla="*/ 7 h 40"/>
                    <a:gd name="T14" fmla="*/ 4 w 47"/>
                    <a:gd name="T15" fmla="*/ 0 h 40"/>
                    <a:gd name="T16" fmla="*/ 0 w 47"/>
                    <a:gd name="T17" fmla="*/ 4 h 40"/>
                    <a:gd name="T18" fmla="*/ 4 w 47"/>
                    <a:gd name="T19" fmla="*/ 11 h 40"/>
                    <a:gd name="T20" fmla="*/ 15 w 47"/>
                    <a:gd name="T21" fmla="*/ 15 h 40"/>
                    <a:gd name="T22" fmla="*/ 22 w 47"/>
                    <a:gd name="T23" fmla="*/ 18 h 40"/>
                    <a:gd name="T24" fmla="*/ 36 w 47"/>
                    <a:gd name="T25" fmla="*/ 18 h 40"/>
                    <a:gd name="T26" fmla="*/ 40 w 47"/>
                    <a:gd name="T27" fmla="*/ 22 h 40"/>
                    <a:gd name="T28" fmla="*/ 40 w 47"/>
                    <a:gd name="T29" fmla="*/ 25 h 40"/>
                    <a:gd name="T30" fmla="*/ 36 w 47"/>
                    <a:gd name="T31" fmla="*/ 36 h 40"/>
                    <a:gd name="T32" fmla="*/ 36 w 47"/>
                    <a:gd name="T33" fmla="*/ 40 h 40"/>
                    <a:gd name="T34" fmla="*/ 36 w 47"/>
                    <a:gd name="T35" fmla="*/ 36 h 40"/>
                    <a:gd name="T36" fmla="*/ 36 w 47"/>
                    <a:gd name="T37" fmla="*/ 40 h 40"/>
                    <a:gd name="T38" fmla="*/ 43 w 47"/>
                    <a:gd name="T39" fmla="*/ 40 h 4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7"/>
                    <a:gd name="T61" fmla="*/ 0 h 40"/>
                    <a:gd name="T62" fmla="*/ 47 w 47"/>
                    <a:gd name="T63" fmla="*/ 40 h 4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7" h="40">
                      <a:moveTo>
                        <a:pt x="43" y="40"/>
                      </a:moveTo>
                      <a:lnTo>
                        <a:pt x="47" y="29"/>
                      </a:lnTo>
                      <a:lnTo>
                        <a:pt x="47" y="18"/>
                      </a:lnTo>
                      <a:lnTo>
                        <a:pt x="40" y="15"/>
                      </a:lnTo>
                      <a:lnTo>
                        <a:pt x="33" y="11"/>
                      </a:lnTo>
                      <a:lnTo>
                        <a:pt x="15" y="11"/>
                      </a:lnTo>
                      <a:lnTo>
                        <a:pt x="7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4" y="11"/>
                      </a:lnTo>
                      <a:lnTo>
                        <a:pt x="15" y="15"/>
                      </a:lnTo>
                      <a:lnTo>
                        <a:pt x="22" y="18"/>
                      </a:lnTo>
                      <a:lnTo>
                        <a:pt x="36" y="18"/>
                      </a:lnTo>
                      <a:lnTo>
                        <a:pt x="40" y="22"/>
                      </a:lnTo>
                      <a:lnTo>
                        <a:pt x="40" y="25"/>
                      </a:lnTo>
                      <a:lnTo>
                        <a:pt x="36" y="36"/>
                      </a:lnTo>
                      <a:lnTo>
                        <a:pt x="36" y="40"/>
                      </a:lnTo>
                      <a:lnTo>
                        <a:pt x="36" y="36"/>
                      </a:lnTo>
                      <a:lnTo>
                        <a:pt x="36" y="40"/>
                      </a:lnTo>
                      <a:lnTo>
                        <a:pt x="43" y="4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00" name="Freeform 211"/>
                <p:cNvSpPr>
                  <a:spLocks/>
                </p:cNvSpPr>
                <p:nvPr/>
              </p:nvSpPr>
              <p:spPr bwMode="auto">
                <a:xfrm>
                  <a:off x="3832" y="2529"/>
                  <a:ext cx="14" cy="39"/>
                </a:xfrm>
                <a:custGeom>
                  <a:avLst/>
                  <a:gdLst>
                    <a:gd name="T0" fmla="*/ 7 w 14"/>
                    <a:gd name="T1" fmla="*/ 39 h 39"/>
                    <a:gd name="T2" fmla="*/ 10 w 14"/>
                    <a:gd name="T3" fmla="*/ 29 h 39"/>
                    <a:gd name="T4" fmla="*/ 14 w 14"/>
                    <a:gd name="T5" fmla="*/ 18 h 39"/>
                    <a:gd name="T6" fmla="*/ 10 w 14"/>
                    <a:gd name="T7" fmla="*/ 11 h 39"/>
                    <a:gd name="T8" fmla="*/ 10 w 14"/>
                    <a:gd name="T9" fmla="*/ 0 h 39"/>
                    <a:gd name="T10" fmla="*/ 3 w 14"/>
                    <a:gd name="T11" fmla="*/ 0 h 39"/>
                    <a:gd name="T12" fmla="*/ 7 w 14"/>
                    <a:gd name="T13" fmla="*/ 11 h 39"/>
                    <a:gd name="T14" fmla="*/ 7 w 14"/>
                    <a:gd name="T15" fmla="*/ 29 h 39"/>
                    <a:gd name="T16" fmla="*/ 0 w 14"/>
                    <a:gd name="T17" fmla="*/ 36 h 39"/>
                    <a:gd name="T18" fmla="*/ 7 w 14"/>
                    <a:gd name="T19" fmla="*/ 39 h 3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39"/>
                    <a:gd name="T32" fmla="*/ 14 w 14"/>
                    <a:gd name="T33" fmla="*/ 39 h 3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39">
                      <a:moveTo>
                        <a:pt x="7" y="39"/>
                      </a:moveTo>
                      <a:lnTo>
                        <a:pt x="10" y="29"/>
                      </a:lnTo>
                      <a:lnTo>
                        <a:pt x="14" y="18"/>
                      </a:lnTo>
                      <a:lnTo>
                        <a:pt x="10" y="11"/>
                      </a:ln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7" y="11"/>
                      </a:lnTo>
                      <a:lnTo>
                        <a:pt x="7" y="29"/>
                      </a:lnTo>
                      <a:lnTo>
                        <a:pt x="0" y="36"/>
                      </a:lnTo>
                      <a:lnTo>
                        <a:pt x="7" y="3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01" name="Freeform 212"/>
                <p:cNvSpPr>
                  <a:spLocks/>
                </p:cNvSpPr>
                <p:nvPr/>
              </p:nvSpPr>
              <p:spPr bwMode="auto">
                <a:xfrm>
                  <a:off x="3799" y="2565"/>
                  <a:ext cx="40" cy="14"/>
                </a:xfrm>
                <a:custGeom>
                  <a:avLst/>
                  <a:gdLst>
                    <a:gd name="T0" fmla="*/ 7 w 40"/>
                    <a:gd name="T1" fmla="*/ 14 h 14"/>
                    <a:gd name="T2" fmla="*/ 11 w 40"/>
                    <a:gd name="T3" fmla="*/ 14 h 14"/>
                    <a:gd name="T4" fmla="*/ 15 w 40"/>
                    <a:gd name="T5" fmla="*/ 11 h 14"/>
                    <a:gd name="T6" fmla="*/ 25 w 40"/>
                    <a:gd name="T7" fmla="*/ 11 h 14"/>
                    <a:gd name="T8" fmla="*/ 29 w 40"/>
                    <a:gd name="T9" fmla="*/ 7 h 14"/>
                    <a:gd name="T10" fmla="*/ 36 w 40"/>
                    <a:gd name="T11" fmla="*/ 7 h 14"/>
                    <a:gd name="T12" fmla="*/ 40 w 40"/>
                    <a:gd name="T13" fmla="*/ 3 h 14"/>
                    <a:gd name="T14" fmla="*/ 33 w 40"/>
                    <a:gd name="T15" fmla="*/ 0 h 14"/>
                    <a:gd name="T16" fmla="*/ 29 w 40"/>
                    <a:gd name="T17" fmla="*/ 0 h 14"/>
                    <a:gd name="T18" fmla="*/ 25 w 40"/>
                    <a:gd name="T19" fmla="*/ 3 h 14"/>
                    <a:gd name="T20" fmla="*/ 11 w 40"/>
                    <a:gd name="T21" fmla="*/ 3 h 14"/>
                    <a:gd name="T22" fmla="*/ 7 w 40"/>
                    <a:gd name="T23" fmla="*/ 7 h 14"/>
                    <a:gd name="T24" fmla="*/ 4 w 40"/>
                    <a:gd name="T25" fmla="*/ 7 h 14"/>
                    <a:gd name="T26" fmla="*/ 0 w 40"/>
                    <a:gd name="T27" fmla="*/ 11 h 14"/>
                    <a:gd name="T28" fmla="*/ 4 w 40"/>
                    <a:gd name="T29" fmla="*/ 7 h 14"/>
                    <a:gd name="T30" fmla="*/ 0 w 40"/>
                    <a:gd name="T31" fmla="*/ 11 h 14"/>
                    <a:gd name="T32" fmla="*/ 7 w 40"/>
                    <a:gd name="T33" fmla="*/ 14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0"/>
                    <a:gd name="T52" fmla="*/ 0 h 14"/>
                    <a:gd name="T53" fmla="*/ 40 w 40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0" h="14">
                      <a:moveTo>
                        <a:pt x="7" y="14"/>
                      </a:moveTo>
                      <a:lnTo>
                        <a:pt x="11" y="14"/>
                      </a:lnTo>
                      <a:lnTo>
                        <a:pt x="15" y="11"/>
                      </a:lnTo>
                      <a:lnTo>
                        <a:pt x="25" y="11"/>
                      </a:lnTo>
                      <a:lnTo>
                        <a:pt x="29" y="7"/>
                      </a:lnTo>
                      <a:lnTo>
                        <a:pt x="36" y="7"/>
                      </a:lnTo>
                      <a:lnTo>
                        <a:pt x="40" y="3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5" y="3"/>
                      </a:lnTo>
                      <a:lnTo>
                        <a:pt x="11" y="3"/>
                      </a:lnTo>
                      <a:lnTo>
                        <a:pt x="7" y="7"/>
                      </a:lnTo>
                      <a:lnTo>
                        <a:pt x="4" y="7"/>
                      </a:lnTo>
                      <a:lnTo>
                        <a:pt x="0" y="11"/>
                      </a:lnTo>
                      <a:lnTo>
                        <a:pt x="4" y="7"/>
                      </a:lnTo>
                      <a:lnTo>
                        <a:pt x="0" y="11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02" name="Freeform 213"/>
                <p:cNvSpPr>
                  <a:spLocks/>
                </p:cNvSpPr>
                <p:nvPr/>
              </p:nvSpPr>
              <p:spPr bwMode="auto">
                <a:xfrm>
                  <a:off x="3788" y="2576"/>
                  <a:ext cx="18" cy="79"/>
                </a:xfrm>
                <a:custGeom>
                  <a:avLst/>
                  <a:gdLst>
                    <a:gd name="T0" fmla="*/ 8 w 18"/>
                    <a:gd name="T1" fmla="*/ 79 h 79"/>
                    <a:gd name="T2" fmla="*/ 8 w 18"/>
                    <a:gd name="T3" fmla="*/ 57 h 79"/>
                    <a:gd name="T4" fmla="*/ 11 w 18"/>
                    <a:gd name="T5" fmla="*/ 39 h 79"/>
                    <a:gd name="T6" fmla="*/ 11 w 18"/>
                    <a:gd name="T7" fmla="*/ 18 h 79"/>
                    <a:gd name="T8" fmla="*/ 18 w 18"/>
                    <a:gd name="T9" fmla="*/ 3 h 79"/>
                    <a:gd name="T10" fmla="*/ 11 w 18"/>
                    <a:gd name="T11" fmla="*/ 0 h 79"/>
                    <a:gd name="T12" fmla="*/ 8 w 18"/>
                    <a:gd name="T13" fmla="*/ 18 h 79"/>
                    <a:gd name="T14" fmla="*/ 4 w 18"/>
                    <a:gd name="T15" fmla="*/ 39 h 79"/>
                    <a:gd name="T16" fmla="*/ 0 w 18"/>
                    <a:gd name="T17" fmla="*/ 57 h 79"/>
                    <a:gd name="T18" fmla="*/ 0 w 18"/>
                    <a:gd name="T19" fmla="*/ 79 h 79"/>
                    <a:gd name="T20" fmla="*/ 0 w 18"/>
                    <a:gd name="T21" fmla="*/ 75 h 79"/>
                    <a:gd name="T22" fmla="*/ 8 w 18"/>
                    <a:gd name="T23" fmla="*/ 79 h 79"/>
                    <a:gd name="T24" fmla="*/ 11 w 18"/>
                    <a:gd name="T25" fmla="*/ 79 h 79"/>
                    <a:gd name="T26" fmla="*/ 8 w 18"/>
                    <a:gd name="T27" fmla="*/ 79 h 7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"/>
                    <a:gd name="T43" fmla="*/ 0 h 79"/>
                    <a:gd name="T44" fmla="*/ 18 w 18"/>
                    <a:gd name="T45" fmla="*/ 79 h 7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" h="79">
                      <a:moveTo>
                        <a:pt x="8" y="79"/>
                      </a:moveTo>
                      <a:lnTo>
                        <a:pt x="8" y="57"/>
                      </a:lnTo>
                      <a:lnTo>
                        <a:pt x="11" y="39"/>
                      </a:lnTo>
                      <a:lnTo>
                        <a:pt x="11" y="18"/>
                      </a:lnTo>
                      <a:lnTo>
                        <a:pt x="18" y="3"/>
                      </a:lnTo>
                      <a:lnTo>
                        <a:pt x="11" y="0"/>
                      </a:lnTo>
                      <a:lnTo>
                        <a:pt x="8" y="18"/>
                      </a:lnTo>
                      <a:lnTo>
                        <a:pt x="4" y="39"/>
                      </a:lnTo>
                      <a:lnTo>
                        <a:pt x="0" y="57"/>
                      </a:lnTo>
                      <a:lnTo>
                        <a:pt x="0" y="79"/>
                      </a:lnTo>
                      <a:lnTo>
                        <a:pt x="0" y="75"/>
                      </a:lnTo>
                      <a:lnTo>
                        <a:pt x="8" y="79"/>
                      </a:lnTo>
                      <a:lnTo>
                        <a:pt x="11" y="79"/>
                      </a:lnTo>
                      <a:lnTo>
                        <a:pt x="8" y="7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03" name="Freeform 214"/>
                <p:cNvSpPr>
                  <a:spLocks/>
                </p:cNvSpPr>
                <p:nvPr/>
              </p:nvSpPr>
              <p:spPr bwMode="auto">
                <a:xfrm>
                  <a:off x="3778" y="2651"/>
                  <a:ext cx="18" cy="58"/>
                </a:xfrm>
                <a:custGeom>
                  <a:avLst/>
                  <a:gdLst>
                    <a:gd name="T0" fmla="*/ 3 w 18"/>
                    <a:gd name="T1" fmla="*/ 58 h 58"/>
                    <a:gd name="T2" fmla="*/ 7 w 18"/>
                    <a:gd name="T3" fmla="*/ 54 h 58"/>
                    <a:gd name="T4" fmla="*/ 7 w 18"/>
                    <a:gd name="T5" fmla="*/ 40 h 58"/>
                    <a:gd name="T6" fmla="*/ 10 w 18"/>
                    <a:gd name="T7" fmla="*/ 29 h 58"/>
                    <a:gd name="T8" fmla="*/ 14 w 18"/>
                    <a:gd name="T9" fmla="*/ 15 h 58"/>
                    <a:gd name="T10" fmla="*/ 18 w 18"/>
                    <a:gd name="T11" fmla="*/ 4 h 58"/>
                    <a:gd name="T12" fmla="*/ 10 w 18"/>
                    <a:gd name="T13" fmla="*/ 0 h 58"/>
                    <a:gd name="T14" fmla="*/ 7 w 18"/>
                    <a:gd name="T15" fmla="*/ 11 h 58"/>
                    <a:gd name="T16" fmla="*/ 3 w 18"/>
                    <a:gd name="T17" fmla="*/ 26 h 58"/>
                    <a:gd name="T18" fmla="*/ 0 w 18"/>
                    <a:gd name="T19" fmla="*/ 40 h 58"/>
                    <a:gd name="T20" fmla="*/ 0 w 18"/>
                    <a:gd name="T21" fmla="*/ 54 h 58"/>
                    <a:gd name="T22" fmla="*/ 3 w 18"/>
                    <a:gd name="T23" fmla="*/ 51 h 58"/>
                    <a:gd name="T24" fmla="*/ 3 w 18"/>
                    <a:gd name="T25" fmla="*/ 58 h 58"/>
                    <a:gd name="T26" fmla="*/ 7 w 18"/>
                    <a:gd name="T27" fmla="*/ 58 h 58"/>
                    <a:gd name="T28" fmla="*/ 7 w 18"/>
                    <a:gd name="T29" fmla="*/ 54 h 58"/>
                    <a:gd name="T30" fmla="*/ 3 w 18"/>
                    <a:gd name="T31" fmla="*/ 58 h 5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"/>
                    <a:gd name="T49" fmla="*/ 0 h 58"/>
                    <a:gd name="T50" fmla="*/ 18 w 18"/>
                    <a:gd name="T51" fmla="*/ 58 h 5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" h="58">
                      <a:moveTo>
                        <a:pt x="3" y="58"/>
                      </a:moveTo>
                      <a:lnTo>
                        <a:pt x="7" y="54"/>
                      </a:lnTo>
                      <a:lnTo>
                        <a:pt x="7" y="40"/>
                      </a:lnTo>
                      <a:lnTo>
                        <a:pt x="10" y="29"/>
                      </a:lnTo>
                      <a:lnTo>
                        <a:pt x="14" y="15"/>
                      </a:lnTo>
                      <a:lnTo>
                        <a:pt x="18" y="4"/>
                      </a:lnTo>
                      <a:lnTo>
                        <a:pt x="10" y="0"/>
                      </a:lnTo>
                      <a:lnTo>
                        <a:pt x="7" y="11"/>
                      </a:lnTo>
                      <a:lnTo>
                        <a:pt x="3" y="26"/>
                      </a:lnTo>
                      <a:lnTo>
                        <a:pt x="0" y="40"/>
                      </a:lnTo>
                      <a:lnTo>
                        <a:pt x="0" y="54"/>
                      </a:lnTo>
                      <a:lnTo>
                        <a:pt x="3" y="51"/>
                      </a:lnTo>
                      <a:lnTo>
                        <a:pt x="3" y="58"/>
                      </a:lnTo>
                      <a:lnTo>
                        <a:pt x="7" y="58"/>
                      </a:lnTo>
                      <a:lnTo>
                        <a:pt x="7" y="54"/>
                      </a:lnTo>
                      <a:lnTo>
                        <a:pt x="3" y="5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04" name="Freeform 215"/>
                <p:cNvSpPr>
                  <a:spLocks/>
                </p:cNvSpPr>
                <p:nvPr/>
              </p:nvSpPr>
              <p:spPr bwMode="auto">
                <a:xfrm>
                  <a:off x="3760" y="2684"/>
                  <a:ext cx="21" cy="25"/>
                </a:xfrm>
                <a:custGeom>
                  <a:avLst/>
                  <a:gdLst>
                    <a:gd name="T0" fmla="*/ 0 w 21"/>
                    <a:gd name="T1" fmla="*/ 3 h 25"/>
                    <a:gd name="T2" fmla="*/ 0 w 21"/>
                    <a:gd name="T3" fmla="*/ 11 h 25"/>
                    <a:gd name="T4" fmla="*/ 3 w 21"/>
                    <a:gd name="T5" fmla="*/ 14 h 25"/>
                    <a:gd name="T6" fmla="*/ 3 w 21"/>
                    <a:gd name="T7" fmla="*/ 18 h 25"/>
                    <a:gd name="T8" fmla="*/ 7 w 21"/>
                    <a:gd name="T9" fmla="*/ 18 h 25"/>
                    <a:gd name="T10" fmla="*/ 10 w 21"/>
                    <a:gd name="T11" fmla="*/ 21 h 25"/>
                    <a:gd name="T12" fmla="*/ 18 w 21"/>
                    <a:gd name="T13" fmla="*/ 25 h 25"/>
                    <a:gd name="T14" fmla="*/ 21 w 21"/>
                    <a:gd name="T15" fmla="*/ 25 h 25"/>
                    <a:gd name="T16" fmla="*/ 21 w 21"/>
                    <a:gd name="T17" fmla="*/ 18 h 25"/>
                    <a:gd name="T18" fmla="*/ 14 w 21"/>
                    <a:gd name="T19" fmla="*/ 18 h 25"/>
                    <a:gd name="T20" fmla="*/ 14 w 21"/>
                    <a:gd name="T21" fmla="*/ 14 h 25"/>
                    <a:gd name="T22" fmla="*/ 10 w 21"/>
                    <a:gd name="T23" fmla="*/ 14 h 25"/>
                    <a:gd name="T24" fmla="*/ 10 w 21"/>
                    <a:gd name="T25" fmla="*/ 11 h 25"/>
                    <a:gd name="T26" fmla="*/ 7 w 21"/>
                    <a:gd name="T27" fmla="*/ 7 h 25"/>
                    <a:gd name="T28" fmla="*/ 7 w 21"/>
                    <a:gd name="T29" fmla="*/ 0 h 25"/>
                    <a:gd name="T30" fmla="*/ 3 w 21"/>
                    <a:gd name="T31" fmla="*/ 0 h 25"/>
                    <a:gd name="T32" fmla="*/ 0 w 21"/>
                    <a:gd name="T33" fmla="*/ 3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25"/>
                    <a:gd name="T53" fmla="*/ 21 w 21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25">
                      <a:moveTo>
                        <a:pt x="0" y="3"/>
                      </a:move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3" y="18"/>
                      </a:lnTo>
                      <a:lnTo>
                        <a:pt x="7" y="18"/>
                      </a:lnTo>
                      <a:lnTo>
                        <a:pt x="10" y="21"/>
                      </a:lnTo>
                      <a:lnTo>
                        <a:pt x="18" y="25"/>
                      </a:lnTo>
                      <a:lnTo>
                        <a:pt x="21" y="25"/>
                      </a:lnTo>
                      <a:lnTo>
                        <a:pt x="21" y="18"/>
                      </a:lnTo>
                      <a:lnTo>
                        <a:pt x="14" y="18"/>
                      </a:lnTo>
                      <a:lnTo>
                        <a:pt x="14" y="14"/>
                      </a:lnTo>
                      <a:lnTo>
                        <a:pt x="10" y="14"/>
                      </a:lnTo>
                      <a:lnTo>
                        <a:pt x="10" y="11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05" name="Freeform 216"/>
                <p:cNvSpPr>
                  <a:spLocks/>
                </p:cNvSpPr>
                <p:nvPr/>
              </p:nvSpPr>
              <p:spPr bwMode="auto">
                <a:xfrm>
                  <a:off x="3734" y="2677"/>
                  <a:ext cx="29" cy="10"/>
                </a:xfrm>
                <a:custGeom>
                  <a:avLst/>
                  <a:gdLst>
                    <a:gd name="T0" fmla="*/ 8 w 29"/>
                    <a:gd name="T1" fmla="*/ 7 h 10"/>
                    <a:gd name="T2" fmla="*/ 4 w 29"/>
                    <a:gd name="T3" fmla="*/ 7 h 10"/>
                    <a:gd name="T4" fmla="*/ 22 w 29"/>
                    <a:gd name="T5" fmla="*/ 7 h 10"/>
                    <a:gd name="T6" fmla="*/ 26 w 29"/>
                    <a:gd name="T7" fmla="*/ 10 h 10"/>
                    <a:gd name="T8" fmla="*/ 29 w 29"/>
                    <a:gd name="T9" fmla="*/ 7 h 10"/>
                    <a:gd name="T10" fmla="*/ 22 w 29"/>
                    <a:gd name="T11" fmla="*/ 0 h 10"/>
                    <a:gd name="T12" fmla="*/ 4 w 29"/>
                    <a:gd name="T13" fmla="*/ 0 h 10"/>
                    <a:gd name="T14" fmla="*/ 0 w 29"/>
                    <a:gd name="T15" fmla="*/ 3 h 10"/>
                    <a:gd name="T16" fmla="*/ 4 w 29"/>
                    <a:gd name="T17" fmla="*/ 0 h 10"/>
                    <a:gd name="T18" fmla="*/ 0 w 29"/>
                    <a:gd name="T19" fmla="*/ 0 h 10"/>
                    <a:gd name="T20" fmla="*/ 0 w 29"/>
                    <a:gd name="T21" fmla="*/ 3 h 10"/>
                    <a:gd name="T22" fmla="*/ 8 w 29"/>
                    <a:gd name="T23" fmla="*/ 7 h 1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9"/>
                    <a:gd name="T37" fmla="*/ 0 h 10"/>
                    <a:gd name="T38" fmla="*/ 29 w 29"/>
                    <a:gd name="T39" fmla="*/ 10 h 1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9" h="10">
                      <a:moveTo>
                        <a:pt x="8" y="7"/>
                      </a:moveTo>
                      <a:lnTo>
                        <a:pt x="4" y="7"/>
                      </a:lnTo>
                      <a:lnTo>
                        <a:pt x="22" y="7"/>
                      </a:lnTo>
                      <a:lnTo>
                        <a:pt x="26" y="10"/>
                      </a:lnTo>
                      <a:lnTo>
                        <a:pt x="29" y="7"/>
                      </a:lnTo>
                      <a:lnTo>
                        <a:pt x="22" y="0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06" name="Freeform 217"/>
                <p:cNvSpPr>
                  <a:spLocks/>
                </p:cNvSpPr>
                <p:nvPr/>
              </p:nvSpPr>
              <p:spPr bwMode="auto">
                <a:xfrm>
                  <a:off x="3662" y="2680"/>
                  <a:ext cx="80" cy="43"/>
                </a:xfrm>
                <a:custGeom>
                  <a:avLst/>
                  <a:gdLst>
                    <a:gd name="T0" fmla="*/ 0 w 80"/>
                    <a:gd name="T1" fmla="*/ 43 h 43"/>
                    <a:gd name="T2" fmla="*/ 4 w 80"/>
                    <a:gd name="T3" fmla="*/ 43 h 43"/>
                    <a:gd name="T4" fmla="*/ 15 w 80"/>
                    <a:gd name="T5" fmla="*/ 40 h 43"/>
                    <a:gd name="T6" fmla="*/ 22 w 80"/>
                    <a:gd name="T7" fmla="*/ 36 h 43"/>
                    <a:gd name="T8" fmla="*/ 33 w 80"/>
                    <a:gd name="T9" fmla="*/ 33 h 43"/>
                    <a:gd name="T10" fmla="*/ 43 w 80"/>
                    <a:gd name="T11" fmla="*/ 29 h 43"/>
                    <a:gd name="T12" fmla="*/ 54 w 80"/>
                    <a:gd name="T13" fmla="*/ 22 h 43"/>
                    <a:gd name="T14" fmla="*/ 62 w 80"/>
                    <a:gd name="T15" fmla="*/ 18 h 43"/>
                    <a:gd name="T16" fmla="*/ 72 w 80"/>
                    <a:gd name="T17" fmla="*/ 11 h 43"/>
                    <a:gd name="T18" fmla="*/ 80 w 80"/>
                    <a:gd name="T19" fmla="*/ 4 h 43"/>
                    <a:gd name="T20" fmla="*/ 72 w 80"/>
                    <a:gd name="T21" fmla="*/ 0 h 43"/>
                    <a:gd name="T22" fmla="*/ 65 w 80"/>
                    <a:gd name="T23" fmla="*/ 7 h 43"/>
                    <a:gd name="T24" fmla="*/ 58 w 80"/>
                    <a:gd name="T25" fmla="*/ 11 h 43"/>
                    <a:gd name="T26" fmla="*/ 51 w 80"/>
                    <a:gd name="T27" fmla="*/ 18 h 43"/>
                    <a:gd name="T28" fmla="*/ 40 w 80"/>
                    <a:gd name="T29" fmla="*/ 22 h 43"/>
                    <a:gd name="T30" fmla="*/ 29 w 80"/>
                    <a:gd name="T31" fmla="*/ 25 h 43"/>
                    <a:gd name="T32" fmla="*/ 22 w 80"/>
                    <a:gd name="T33" fmla="*/ 29 h 43"/>
                    <a:gd name="T34" fmla="*/ 11 w 80"/>
                    <a:gd name="T35" fmla="*/ 33 h 43"/>
                    <a:gd name="T36" fmla="*/ 0 w 80"/>
                    <a:gd name="T37" fmla="*/ 36 h 43"/>
                    <a:gd name="T38" fmla="*/ 0 w 80"/>
                    <a:gd name="T39" fmla="*/ 43 h 43"/>
                    <a:gd name="T40" fmla="*/ 4 w 80"/>
                    <a:gd name="T41" fmla="*/ 43 h 43"/>
                    <a:gd name="T42" fmla="*/ 0 w 80"/>
                    <a:gd name="T43" fmla="*/ 43 h 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0"/>
                    <a:gd name="T67" fmla="*/ 0 h 43"/>
                    <a:gd name="T68" fmla="*/ 80 w 80"/>
                    <a:gd name="T69" fmla="*/ 43 h 4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0" h="43">
                      <a:moveTo>
                        <a:pt x="0" y="43"/>
                      </a:moveTo>
                      <a:lnTo>
                        <a:pt x="4" y="43"/>
                      </a:lnTo>
                      <a:lnTo>
                        <a:pt x="15" y="40"/>
                      </a:lnTo>
                      <a:lnTo>
                        <a:pt x="22" y="36"/>
                      </a:lnTo>
                      <a:lnTo>
                        <a:pt x="33" y="33"/>
                      </a:lnTo>
                      <a:lnTo>
                        <a:pt x="43" y="29"/>
                      </a:lnTo>
                      <a:lnTo>
                        <a:pt x="54" y="22"/>
                      </a:lnTo>
                      <a:lnTo>
                        <a:pt x="62" y="18"/>
                      </a:lnTo>
                      <a:lnTo>
                        <a:pt x="72" y="11"/>
                      </a:lnTo>
                      <a:lnTo>
                        <a:pt x="80" y="4"/>
                      </a:lnTo>
                      <a:lnTo>
                        <a:pt x="72" y="0"/>
                      </a:lnTo>
                      <a:lnTo>
                        <a:pt x="65" y="7"/>
                      </a:lnTo>
                      <a:lnTo>
                        <a:pt x="58" y="11"/>
                      </a:lnTo>
                      <a:lnTo>
                        <a:pt x="51" y="18"/>
                      </a:lnTo>
                      <a:lnTo>
                        <a:pt x="40" y="22"/>
                      </a:lnTo>
                      <a:lnTo>
                        <a:pt x="29" y="25"/>
                      </a:lnTo>
                      <a:lnTo>
                        <a:pt x="22" y="29"/>
                      </a:lnTo>
                      <a:lnTo>
                        <a:pt x="11" y="33"/>
                      </a:lnTo>
                      <a:lnTo>
                        <a:pt x="0" y="36"/>
                      </a:lnTo>
                      <a:lnTo>
                        <a:pt x="0" y="43"/>
                      </a:lnTo>
                      <a:lnTo>
                        <a:pt x="4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07" name="Freeform 218"/>
                <p:cNvSpPr>
                  <a:spLocks/>
                </p:cNvSpPr>
                <p:nvPr/>
              </p:nvSpPr>
              <p:spPr bwMode="auto">
                <a:xfrm>
                  <a:off x="3601" y="2695"/>
                  <a:ext cx="61" cy="28"/>
                </a:xfrm>
                <a:custGeom>
                  <a:avLst/>
                  <a:gdLst>
                    <a:gd name="T0" fmla="*/ 0 w 61"/>
                    <a:gd name="T1" fmla="*/ 3 h 28"/>
                    <a:gd name="T2" fmla="*/ 4 w 61"/>
                    <a:gd name="T3" fmla="*/ 7 h 28"/>
                    <a:gd name="T4" fmla="*/ 18 w 61"/>
                    <a:gd name="T5" fmla="*/ 7 h 28"/>
                    <a:gd name="T6" fmla="*/ 25 w 61"/>
                    <a:gd name="T7" fmla="*/ 10 h 28"/>
                    <a:gd name="T8" fmla="*/ 32 w 61"/>
                    <a:gd name="T9" fmla="*/ 18 h 28"/>
                    <a:gd name="T10" fmla="*/ 40 w 61"/>
                    <a:gd name="T11" fmla="*/ 21 h 28"/>
                    <a:gd name="T12" fmla="*/ 47 w 61"/>
                    <a:gd name="T13" fmla="*/ 25 h 28"/>
                    <a:gd name="T14" fmla="*/ 54 w 61"/>
                    <a:gd name="T15" fmla="*/ 28 h 28"/>
                    <a:gd name="T16" fmla="*/ 61 w 61"/>
                    <a:gd name="T17" fmla="*/ 28 h 28"/>
                    <a:gd name="T18" fmla="*/ 61 w 61"/>
                    <a:gd name="T19" fmla="*/ 21 h 28"/>
                    <a:gd name="T20" fmla="*/ 58 w 61"/>
                    <a:gd name="T21" fmla="*/ 21 h 28"/>
                    <a:gd name="T22" fmla="*/ 50 w 61"/>
                    <a:gd name="T23" fmla="*/ 18 h 28"/>
                    <a:gd name="T24" fmla="*/ 43 w 61"/>
                    <a:gd name="T25" fmla="*/ 14 h 28"/>
                    <a:gd name="T26" fmla="*/ 36 w 61"/>
                    <a:gd name="T27" fmla="*/ 10 h 28"/>
                    <a:gd name="T28" fmla="*/ 32 w 61"/>
                    <a:gd name="T29" fmla="*/ 7 h 28"/>
                    <a:gd name="T30" fmla="*/ 22 w 61"/>
                    <a:gd name="T31" fmla="*/ 0 h 28"/>
                    <a:gd name="T32" fmla="*/ 4 w 61"/>
                    <a:gd name="T33" fmla="*/ 0 h 28"/>
                    <a:gd name="T34" fmla="*/ 7 w 61"/>
                    <a:gd name="T35" fmla="*/ 0 h 28"/>
                    <a:gd name="T36" fmla="*/ 0 w 61"/>
                    <a:gd name="T37" fmla="*/ 3 h 28"/>
                    <a:gd name="T38" fmla="*/ 4 w 61"/>
                    <a:gd name="T39" fmla="*/ 7 h 28"/>
                    <a:gd name="T40" fmla="*/ 0 w 61"/>
                    <a:gd name="T41" fmla="*/ 3 h 2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1"/>
                    <a:gd name="T64" fmla="*/ 0 h 28"/>
                    <a:gd name="T65" fmla="*/ 61 w 61"/>
                    <a:gd name="T66" fmla="*/ 28 h 2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1" h="28">
                      <a:moveTo>
                        <a:pt x="0" y="3"/>
                      </a:moveTo>
                      <a:lnTo>
                        <a:pt x="4" y="7"/>
                      </a:lnTo>
                      <a:lnTo>
                        <a:pt x="18" y="7"/>
                      </a:lnTo>
                      <a:lnTo>
                        <a:pt x="25" y="10"/>
                      </a:lnTo>
                      <a:lnTo>
                        <a:pt x="32" y="18"/>
                      </a:lnTo>
                      <a:lnTo>
                        <a:pt x="40" y="21"/>
                      </a:lnTo>
                      <a:lnTo>
                        <a:pt x="47" y="25"/>
                      </a:lnTo>
                      <a:lnTo>
                        <a:pt x="54" y="28"/>
                      </a:lnTo>
                      <a:lnTo>
                        <a:pt x="61" y="28"/>
                      </a:lnTo>
                      <a:lnTo>
                        <a:pt x="61" y="21"/>
                      </a:lnTo>
                      <a:lnTo>
                        <a:pt x="58" y="21"/>
                      </a:lnTo>
                      <a:lnTo>
                        <a:pt x="50" y="18"/>
                      </a:lnTo>
                      <a:lnTo>
                        <a:pt x="43" y="14"/>
                      </a:lnTo>
                      <a:lnTo>
                        <a:pt x="36" y="10"/>
                      </a:lnTo>
                      <a:lnTo>
                        <a:pt x="32" y="7"/>
                      </a:lnTo>
                      <a:lnTo>
                        <a:pt x="22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4" y="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D44B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691" name="Freeform 219"/>
            <p:cNvSpPr>
              <a:spLocks/>
            </p:cNvSpPr>
            <p:nvPr/>
          </p:nvSpPr>
          <p:spPr bwMode="auto">
            <a:xfrm>
              <a:off x="1346" y="3591"/>
              <a:ext cx="259" cy="282"/>
            </a:xfrm>
            <a:custGeom>
              <a:avLst/>
              <a:gdLst>
                <a:gd name="T0" fmla="*/ 317 w 990"/>
                <a:gd name="T1" fmla="*/ 1030 h 1057"/>
                <a:gd name="T2" fmla="*/ 393 w 990"/>
                <a:gd name="T3" fmla="*/ 1004 h 1057"/>
                <a:gd name="T4" fmla="*/ 384 w 990"/>
                <a:gd name="T5" fmla="*/ 964 h 1057"/>
                <a:gd name="T6" fmla="*/ 499 w 990"/>
                <a:gd name="T7" fmla="*/ 897 h 1057"/>
                <a:gd name="T8" fmla="*/ 595 w 990"/>
                <a:gd name="T9" fmla="*/ 775 h 1057"/>
                <a:gd name="T10" fmla="*/ 660 w 990"/>
                <a:gd name="T11" fmla="*/ 830 h 1057"/>
                <a:gd name="T12" fmla="*/ 786 w 990"/>
                <a:gd name="T13" fmla="*/ 761 h 1057"/>
                <a:gd name="T14" fmla="*/ 851 w 990"/>
                <a:gd name="T15" fmla="*/ 723 h 1057"/>
                <a:gd name="T16" fmla="*/ 883 w 990"/>
                <a:gd name="T17" fmla="*/ 656 h 1057"/>
                <a:gd name="T18" fmla="*/ 978 w 990"/>
                <a:gd name="T19" fmla="*/ 601 h 1057"/>
                <a:gd name="T20" fmla="*/ 990 w 990"/>
                <a:gd name="T21" fmla="*/ 547 h 1057"/>
                <a:gd name="T22" fmla="*/ 894 w 990"/>
                <a:gd name="T23" fmla="*/ 521 h 1057"/>
                <a:gd name="T24" fmla="*/ 851 w 990"/>
                <a:gd name="T25" fmla="*/ 376 h 1057"/>
                <a:gd name="T26" fmla="*/ 757 w 990"/>
                <a:gd name="T27" fmla="*/ 400 h 1057"/>
                <a:gd name="T28" fmla="*/ 757 w 990"/>
                <a:gd name="T29" fmla="*/ 307 h 1057"/>
                <a:gd name="T30" fmla="*/ 712 w 990"/>
                <a:gd name="T31" fmla="*/ 255 h 1057"/>
                <a:gd name="T32" fmla="*/ 564 w 990"/>
                <a:gd name="T33" fmla="*/ 161 h 1057"/>
                <a:gd name="T34" fmla="*/ 455 w 990"/>
                <a:gd name="T35" fmla="*/ 148 h 1057"/>
                <a:gd name="T36" fmla="*/ 404 w 990"/>
                <a:gd name="T37" fmla="*/ 94 h 1057"/>
                <a:gd name="T38" fmla="*/ 169 w 990"/>
                <a:gd name="T39" fmla="*/ 0 h 1057"/>
                <a:gd name="T40" fmla="*/ 138 w 990"/>
                <a:gd name="T41" fmla="*/ 28 h 1057"/>
                <a:gd name="T42" fmla="*/ 138 w 990"/>
                <a:gd name="T43" fmla="*/ 106 h 1057"/>
                <a:gd name="T44" fmla="*/ 181 w 990"/>
                <a:gd name="T45" fmla="*/ 132 h 1057"/>
                <a:gd name="T46" fmla="*/ 181 w 990"/>
                <a:gd name="T47" fmla="*/ 215 h 1057"/>
                <a:gd name="T48" fmla="*/ 147 w 990"/>
                <a:gd name="T49" fmla="*/ 267 h 1057"/>
                <a:gd name="T50" fmla="*/ 116 w 990"/>
                <a:gd name="T51" fmla="*/ 307 h 1057"/>
                <a:gd name="T52" fmla="*/ 54 w 990"/>
                <a:gd name="T53" fmla="*/ 322 h 1057"/>
                <a:gd name="T54" fmla="*/ 0 w 990"/>
                <a:gd name="T55" fmla="*/ 425 h 1057"/>
                <a:gd name="T56" fmla="*/ 126 w 990"/>
                <a:gd name="T57" fmla="*/ 696 h 1057"/>
                <a:gd name="T58" fmla="*/ 126 w 990"/>
                <a:gd name="T59" fmla="*/ 869 h 1057"/>
                <a:gd name="T60" fmla="*/ 104 w 990"/>
                <a:gd name="T61" fmla="*/ 921 h 1057"/>
                <a:gd name="T62" fmla="*/ 126 w 990"/>
                <a:gd name="T63" fmla="*/ 990 h 1057"/>
                <a:gd name="T64" fmla="*/ 275 w 990"/>
                <a:gd name="T65" fmla="*/ 1057 h 1057"/>
                <a:gd name="T66" fmla="*/ 317 w 990"/>
                <a:gd name="T67" fmla="*/ 1030 h 1057"/>
                <a:gd name="T68" fmla="*/ 317 w 990"/>
                <a:gd name="T69" fmla="*/ 1030 h 10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0"/>
                <a:gd name="T106" fmla="*/ 0 h 1057"/>
                <a:gd name="T107" fmla="*/ 990 w 990"/>
                <a:gd name="T108" fmla="*/ 1057 h 10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0" h="1057">
                  <a:moveTo>
                    <a:pt x="317" y="1030"/>
                  </a:moveTo>
                  <a:lnTo>
                    <a:pt x="393" y="1004"/>
                  </a:lnTo>
                  <a:lnTo>
                    <a:pt x="384" y="964"/>
                  </a:lnTo>
                  <a:lnTo>
                    <a:pt x="499" y="897"/>
                  </a:lnTo>
                  <a:lnTo>
                    <a:pt x="595" y="775"/>
                  </a:lnTo>
                  <a:lnTo>
                    <a:pt x="660" y="830"/>
                  </a:lnTo>
                  <a:lnTo>
                    <a:pt x="786" y="761"/>
                  </a:lnTo>
                  <a:lnTo>
                    <a:pt x="851" y="723"/>
                  </a:lnTo>
                  <a:lnTo>
                    <a:pt x="883" y="656"/>
                  </a:lnTo>
                  <a:lnTo>
                    <a:pt x="978" y="601"/>
                  </a:lnTo>
                  <a:lnTo>
                    <a:pt x="990" y="547"/>
                  </a:lnTo>
                  <a:lnTo>
                    <a:pt x="894" y="521"/>
                  </a:lnTo>
                  <a:lnTo>
                    <a:pt x="851" y="376"/>
                  </a:lnTo>
                  <a:lnTo>
                    <a:pt x="757" y="400"/>
                  </a:lnTo>
                  <a:lnTo>
                    <a:pt x="757" y="307"/>
                  </a:lnTo>
                  <a:lnTo>
                    <a:pt x="712" y="255"/>
                  </a:lnTo>
                  <a:lnTo>
                    <a:pt x="564" y="161"/>
                  </a:lnTo>
                  <a:lnTo>
                    <a:pt x="455" y="148"/>
                  </a:lnTo>
                  <a:lnTo>
                    <a:pt x="404" y="94"/>
                  </a:lnTo>
                  <a:lnTo>
                    <a:pt x="169" y="0"/>
                  </a:lnTo>
                  <a:lnTo>
                    <a:pt x="138" y="28"/>
                  </a:lnTo>
                  <a:lnTo>
                    <a:pt x="138" y="106"/>
                  </a:lnTo>
                  <a:lnTo>
                    <a:pt x="181" y="132"/>
                  </a:lnTo>
                  <a:lnTo>
                    <a:pt x="181" y="215"/>
                  </a:lnTo>
                  <a:lnTo>
                    <a:pt x="147" y="267"/>
                  </a:lnTo>
                  <a:lnTo>
                    <a:pt x="116" y="307"/>
                  </a:lnTo>
                  <a:lnTo>
                    <a:pt x="54" y="322"/>
                  </a:lnTo>
                  <a:lnTo>
                    <a:pt x="0" y="425"/>
                  </a:lnTo>
                  <a:lnTo>
                    <a:pt x="126" y="696"/>
                  </a:lnTo>
                  <a:lnTo>
                    <a:pt x="126" y="869"/>
                  </a:lnTo>
                  <a:lnTo>
                    <a:pt x="104" y="921"/>
                  </a:lnTo>
                  <a:lnTo>
                    <a:pt x="126" y="990"/>
                  </a:lnTo>
                  <a:lnTo>
                    <a:pt x="275" y="1057"/>
                  </a:lnTo>
                  <a:lnTo>
                    <a:pt x="317" y="1030"/>
                  </a:lnTo>
                  <a:close/>
                </a:path>
              </a:pathLst>
            </a:custGeom>
            <a:grpFill/>
            <a:ln w="9525">
              <a:solidFill>
                <a:srgbClr val="0D44B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2" name="Freeform 220"/>
            <p:cNvSpPr>
              <a:spLocks/>
            </p:cNvSpPr>
            <p:nvPr/>
          </p:nvSpPr>
          <p:spPr bwMode="auto">
            <a:xfrm>
              <a:off x="1202" y="3409"/>
              <a:ext cx="154" cy="100"/>
            </a:xfrm>
            <a:custGeom>
              <a:avLst/>
              <a:gdLst>
                <a:gd name="T0" fmla="*/ 587 w 587"/>
                <a:gd name="T1" fmla="*/ 253 h 376"/>
                <a:gd name="T2" fmla="*/ 587 w 587"/>
                <a:gd name="T3" fmla="*/ 176 h 376"/>
                <a:gd name="T4" fmla="*/ 482 w 587"/>
                <a:gd name="T5" fmla="*/ 148 h 376"/>
                <a:gd name="T6" fmla="*/ 462 w 587"/>
                <a:gd name="T7" fmla="*/ 93 h 376"/>
                <a:gd name="T8" fmla="*/ 417 w 587"/>
                <a:gd name="T9" fmla="*/ 93 h 376"/>
                <a:gd name="T10" fmla="*/ 376 w 587"/>
                <a:gd name="T11" fmla="*/ 31 h 376"/>
                <a:gd name="T12" fmla="*/ 259 w 587"/>
                <a:gd name="T13" fmla="*/ 31 h 376"/>
                <a:gd name="T14" fmla="*/ 175 w 587"/>
                <a:gd name="T15" fmla="*/ 93 h 376"/>
                <a:gd name="T16" fmla="*/ 110 w 587"/>
                <a:gd name="T17" fmla="*/ 0 h 376"/>
                <a:gd name="T18" fmla="*/ 57 w 587"/>
                <a:gd name="T19" fmla="*/ 0 h 376"/>
                <a:gd name="T20" fmla="*/ 0 w 587"/>
                <a:gd name="T21" fmla="*/ 55 h 376"/>
                <a:gd name="T22" fmla="*/ 35 w 587"/>
                <a:gd name="T23" fmla="*/ 148 h 376"/>
                <a:gd name="T24" fmla="*/ 130 w 587"/>
                <a:gd name="T25" fmla="*/ 204 h 376"/>
                <a:gd name="T26" fmla="*/ 203 w 587"/>
                <a:gd name="T27" fmla="*/ 282 h 376"/>
                <a:gd name="T28" fmla="*/ 185 w 587"/>
                <a:gd name="T29" fmla="*/ 323 h 376"/>
                <a:gd name="T30" fmla="*/ 313 w 587"/>
                <a:gd name="T31" fmla="*/ 376 h 376"/>
                <a:gd name="T32" fmla="*/ 406 w 587"/>
                <a:gd name="T33" fmla="*/ 310 h 376"/>
                <a:gd name="T34" fmla="*/ 515 w 587"/>
                <a:gd name="T35" fmla="*/ 310 h 376"/>
                <a:gd name="T36" fmla="*/ 587 w 587"/>
                <a:gd name="T37" fmla="*/ 253 h 376"/>
                <a:gd name="T38" fmla="*/ 587 w 587"/>
                <a:gd name="T39" fmla="*/ 253 h 3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7"/>
                <a:gd name="T61" fmla="*/ 0 h 376"/>
                <a:gd name="T62" fmla="*/ 587 w 587"/>
                <a:gd name="T63" fmla="*/ 376 h 3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7" h="376">
                  <a:moveTo>
                    <a:pt x="587" y="253"/>
                  </a:moveTo>
                  <a:lnTo>
                    <a:pt x="587" y="176"/>
                  </a:lnTo>
                  <a:lnTo>
                    <a:pt x="482" y="148"/>
                  </a:lnTo>
                  <a:lnTo>
                    <a:pt x="462" y="93"/>
                  </a:lnTo>
                  <a:lnTo>
                    <a:pt x="417" y="93"/>
                  </a:lnTo>
                  <a:lnTo>
                    <a:pt x="376" y="31"/>
                  </a:lnTo>
                  <a:lnTo>
                    <a:pt x="259" y="31"/>
                  </a:lnTo>
                  <a:lnTo>
                    <a:pt x="175" y="93"/>
                  </a:lnTo>
                  <a:lnTo>
                    <a:pt x="110" y="0"/>
                  </a:lnTo>
                  <a:lnTo>
                    <a:pt x="57" y="0"/>
                  </a:lnTo>
                  <a:lnTo>
                    <a:pt x="0" y="55"/>
                  </a:lnTo>
                  <a:lnTo>
                    <a:pt x="35" y="148"/>
                  </a:lnTo>
                  <a:lnTo>
                    <a:pt x="130" y="204"/>
                  </a:lnTo>
                  <a:lnTo>
                    <a:pt x="203" y="282"/>
                  </a:lnTo>
                  <a:lnTo>
                    <a:pt x="185" y="323"/>
                  </a:lnTo>
                  <a:lnTo>
                    <a:pt x="313" y="376"/>
                  </a:lnTo>
                  <a:lnTo>
                    <a:pt x="406" y="310"/>
                  </a:lnTo>
                  <a:lnTo>
                    <a:pt x="515" y="310"/>
                  </a:lnTo>
                  <a:lnTo>
                    <a:pt x="587" y="253"/>
                  </a:lnTo>
                  <a:close/>
                </a:path>
              </a:pathLst>
            </a:custGeom>
            <a:grpFill/>
            <a:ln w="9525">
              <a:solidFill>
                <a:srgbClr val="0D44B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3" name="Freeform 221"/>
            <p:cNvSpPr>
              <a:spLocks/>
            </p:cNvSpPr>
            <p:nvPr/>
          </p:nvSpPr>
          <p:spPr bwMode="auto">
            <a:xfrm>
              <a:off x="1208" y="3488"/>
              <a:ext cx="34" cy="35"/>
            </a:xfrm>
            <a:custGeom>
              <a:avLst/>
              <a:gdLst>
                <a:gd name="T0" fmla="*/ 126 w 126"/>
                <a:gd name="T1" fmla="*/ 124 h 133"/>
                <a:gd name="T2" fmla="*/ 106 w 126"/>
                <a:gd name="T3" fmla="*/ 0 h 133"/>
                <a:gd name="T4" fmla="*/ 0 w 126"/>
                <a:gd name="T5" fmla="*/ 105 h 133"/>
                <a:gd name="T6" fmla="*/ 11 w 126"/>
                <a:gd name="T7" fmla="*/ 133 h 133"/>
                <a:gd name="T8" fmla="*/ 126 w 126"/>
                <a:gd name="T9" fmla="*/ 124 h 133"/>
                <a:gd name="T10" fmla="*/ 126 w 126"/>
                <a:gd name="T11" fmla="*/ 124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3"/>
                <a:gd name="T20" fmla="*/ 126 w 12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3">
                  <a:moveTo>
                    <a:pt x="126" y="124"/>
                  </a:moveTo>
                  <a:lnTo>
                    <a:pt x="106" y="0"/>
                  </a:lnTo>
                  <a:lnTo>
                    <a:pt x="0" y="105"/>
                  </a:lnTo>
                  <a:lnTo>
                    <a:pt x="11" y="133"/>
                  </a:lnTo>
                  <a:lnTo>
                    <a:pt x="126" y="124"/>
                  </a:lnTo>
                  <a:close/>
                </a:path>
              </a:pathLst>
            </a:custGeom>
            <a:grpFill/>
            <a:ln w="9525">
              <a:solidFill>
                <a:srgbClr val="0D44B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4" name="Freeform 222"/>
            <p:cNvSpPr>
              <a:spLocks/>
            </p:cNvSpPr>
            <p:nvPr/>
          </p:nvSpPr>
          <p:spPr bwMode="auto">
            <a:xfrm>
              <a:off x="1127" y="3424"/>
              <a:ext cx="53" cy="50"/>
            </a:xfrm>
            <a:custGeom>
              <a:avLst/>
              <a:gdLst>
                <a:gd name="T0" fmla="*/ 181 w 200"/>
                <a:gd name="T1" fmla="*/ 189 h 189"/>
                <a:gd name="T2" fmla="*/ 200 w 200"/>
                <a:gd name="T3" fmla="*/ 121 h 189"/>
                <a:gd name="T4" fmla="*/ 135 w 200"/>
                <a:gd name="T5" fmla="*/ 54 h 189"/>
                <a:gd name="T6" fmla="*/ 127 w 200"/>
                <a:gd name="T7" fmla="*/ 0 h 189"/>
                <a:gd name="T8" fmla="*/ 0 w 200"/>
                <a:gd name="T9" fmla="*/ 0 h 189"/>
                <a:gd name="T10" fmla="*/ 0 w 200"/>
                <a:gd name="T11" fmla="*/ 65 h 189"/>
                <a:gd name="T12" fmla="*/ 62 w 200"/>
                <a:gd name="T13" fmla="*/ 121 h 189"/>
                <a:gd name="T14" fmla="*/ 181 w 200"/>
                <a:gd name="T15" fmla="*/ 189 h 189"/>
                <a:gd name="T16" fmla="*/ 181 w 200"/>
                <a:gd name="T17" fmla="*/ 189 h 1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"/>
                <a:gd name="T28" fmla="*/ 0 h 189"/>
                <a:gd name="T29" fmla="*/ 200 w 200"/>
                <a:gd name="T30" fmla="*/ 189 h 1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" h="189">
                  <a:moveTo>
                    <a:pt x="181" y="189"/>
                  </a:moveTo>
                  <a:lnTo>
                    <a:pt x="200" y="121"/>
                  </a:lnTo>
                  <a:lnTo>
                    <a:pt x="135" y="54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65"/>
                  </a:lnTo>
                  <a:lnTo>
                    <a:pt x="62" y="121"/>
                  </a:lnTo>
                  <a:lnTo>
                    <a:pt x="181" y="189"/>
                  </a:lnTo>
                  <a:close/>
                </a:path>
              </a:pathLst>
            </a:custGeom>
            <a:grpFill/>
            <a:ln w="9525">
              <a:solidFill>
                <a:srgbClr val="0D44B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5" name="Freeform 223"/>
            <p:cNvSpPr>
              <a:spLocks/>
            </p:cNvSpPr>
            <p:nvPr/>
          </p:nvSpPr>
          <p:spPr bwMode="auto">
            <a:xfrm>
              <a:off x="1077" y="3359"/>
              <a:ext cx="123" cy="43"/>
            </a:xfrm>
            <a:custGeom>
              <a:avLst/>
              <a:gdLst>
                <a:gd name="T0" fmla="*/ 469 w 469"/>
                <a:gd name="T1" fmla="*/ 66 h 160"/>
                <a:gd name="T2" fmla="*/ 426 w 469"/>
                <a:gd name="T3" fmla="*/ 25 h 160"/>
                <a:gd name="T4" fmla="*/ 311 w 469"/>
                <a:gd name="T5" fmla="*/ 66 h 160"/>
                <a:gd name="T6" fmla="*/ 33 w 469"/>
                <a:gd name="T7" fmla="*/ 0 h 160"/>
                <a:gd name="T8" fmla="*/ 0 w 469"/>
                <a:gd name="T9" fmla="*/ 81 h 160"/>
                <a:gd name="T10" fmla="*/ 0 w 469"/>
                <a:gd name="T11" fmla="*/ 120 h 160"/>
                <a:gd name="T12" fmla="*/ 129 w 469"/>
                <a:gd name="T13" fmla="*/ 132 h 160"/>
                <a:gd name="T14" fmla="*/ 194 w 469"/>
                <a:gd name="T15" fmla="*/ 100 h 160"/>
                <a:gd name="T16" fmla="*/ 256 w 469"/>
                <a:gd name="T17" fmla="*/ 160 h 160"/>
                <a:gd name="T18" fmla="*/ 363 w 469"/>
                <a:gd name="T19" fmla="*/ 160 h 160"/>
                <a:gd name="T20" fmla="*/ 426 w 469"/>
                <a:gd name="T21" fmla="*/ 120 h 160"/>
                <a:gd name="T22" fmla="*/ 469 w 469"/>
                <a:gd name="T23" fmla="*/ 66 h 160"/>
                <a:gd name="T24" fmla="*/ 469 w 469"/>
                <a:gd name="T25" fmla="*/ 66 h 1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9"/>
                <a:gd name="T40" fmla="*/ 0 h 160"/>
                <a:gd name="T41" fmla="*/ 469 w 469"/>
                <a:gd name="T42" fmla="*/ 160 h 1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9" h="160">
                  <a:moveTo>
                    <a:pt x="469" y="66"/>
                  </a:moveTo>
                  <a:lnTo>
                    <a:pt x="426" y="25"/>
                  </a:lnTo>
                  <a:lnTo>
                    <a:pt x="311" y="66"/>
                  </a:lnTo>
                  <a:lnTo>
                    <a:pt x="33" y="0"/>
                  </a:lnTo>
                  <a:lnTo>
                    <a:pt x="0" y="81"/>
                  </a:lnTo>
                  <a:lnTo>
                    <a:pt x="0" y="120"/>
                  </a:lnTo>
                  <a:lnTo>
                    <a:pt x="129" y="132"/>
                  </a:lnTo>
                  <a:lnTo>
                    <a:pt x="194" y="100"/>
                  </a:lnTo>
                  <a:lnTo>
                    <a:pt x="256" y="160"/>
                  </a:lnTo>
                  <a:lnTo>
                    <a:pt x="363" y="160"/>
                  </a:lnTo>
                  <a:lnTo>
                    <a:pt x="426" y="120"/>
                  </a:lnTo>
                  <a:lnTo>
                    <a:pt x="469" y="66"/>
                  </a:lnTo>
                  <a:close/>
                </a:path>
              </a:pathLst>
            </a:custGeom>
            <a:grpFill/>
            <a:ln w="9525">
              <a:solidFill>
                <a:srgbClr val="0D44B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6" name="Freeform 224"/>
            <p:cNvSpPr>
              <a:spLocks/>
            </p:cNvSpPr>
            <p:nvPr/>
          </p:nvSpPr>
          <p:spPr bwMode="auto">
            <a:xfrm>
              <a:off x="872" y="3260"/>
              <a:ext cx="131" cy="99"/>
            </a:xfrm>
            <a:custGeom>
              <a:avLst/>
              <a:gdLst>
                <a:gd name="T0" fmla="*/ 492 w 501"/>
                <a:gd name="T1" fmla="*/ 332 h 374"/>
                <a:gd name="T2" fmla="*/ 501 w 501"/>
                <a:gd name="T3" fmla="*/ 291 h 374"/>
                <a:gd name="T4" fmla="*/ 448 w 501"/>
                <a:gd name="T5" fmla="*/ 279 h 374"/>
                <a:gd name="T6" fmla="*/ 448 w 501"/>
                <a:gd name="T7" fmla="*/ 186 h 374"/>
                <a:gd name="T8" fmla="*/ 395 w 501"/>
                <a:gd name="T9" fmla="*/ 226 h 374"/>
                <a:gd name="T10" fmla="*/ 342 w 501"/>
                <a:gd name="T11" fmla="*/ 133 h 374"/>
                <a:gd name="T12" fmla="*/ 383 w 501"/>
                <a:gd name="T13" fmla="*/ 133 h 374"/>
                <a:gd name="T14" fmla="*/ 278 w 501"/>
                <a:gd name="T15" fmla="*/ 0 h 374"/>
                <a:gd name="T16" fmla="*/ 213 w 501"/>
                <a:gd name="T17" fmla="*/ 0 h 374"/>
                <a:gd name="T18" fmla="*/ 149 w 501"/>
                <a:gd name="T19" fmla="*/ 107 h 374"/>
                <a:gd name="T20" fmla="*/ 0 w 501"/>
                <a:gd name="T21" fmla="*/ 107 h 374"/>
                <a:gd name="T22" fmla="*/ 56 w 501"/>
                <a:gd name="T23" fmla="*/ 241 h 374"/>
                <a:gd name="T24" fmla="*/ 116 w 501"/>
                <a:gd name="T25" fmla="*/ 346 h 374"/>
                <a:gd name="T26" fmla="*/ 257 w 501"/>
                <a:gd name="T27" fmla="*/ 346 h 374"/>
                <a:gd name="T28" fmla="*/ 225 w 501"/>
                <a:gd name="T29" fmla="*/ 291 h 374"/>
                <a:gd name="T30" fmla="*/ 298 w 501"/>
                <a:gd name="T31" fmla="*/ 291 h 374"/>
                <a:gd name="T32" fmla="*/ 331 w 501"/>
                <a:gd name="T33" fmla="*/ 308 h 374"/>
                <a:gd name="T34" fmla="*/ 372 w 501"/>
                <a:gd name="T35" fmla="*/ 374 h 374"/>
                <a:gd name="T36" fmla="*/ 492 w 501"/>
                <a:gd name="T37" fmla="*/ 332 h 374"/>
                <a:gd name="T38" fmla="*/ 492 w 501"/>
                <a:gd name="T39" fmla="*/ 332 h 3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1"/>
                <a:gd name="T61" fmla="*/ 0 h 374"/>
                <a:gd name="T62" fmla="*/ 501 w 501"/>
                <a:gd name="T63" fmla="*/ 374 h 37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1" h="374">
                  <a:moveTo>
                    <a:pt x="492" y="332"/>
                  </a:moveTo>
                  <a:lnTo>
                    <a:pt x="501" y="291"/>
                  </a:lnTo>
                  <a:lnTo>
                    <a:pt x="448" y="279"/>
                  </a:lnTo>
                  <a:lnTo>
                    <a:pt x="448" y="186"/>
                  </a:lnTo>
                  <a:lnTo>
                    <a:pt x="395" y="226"/>
                  </a:lnTo>
                  <a:lnTo>
                    <a:pt x="342" y="133"/>
                  </a:lnTo>
                  <a:lnTo>
                    <a:pt x="383" y="133"/>
                  </a:lnTo>
                  <a:lnTo>
                    <a:pt x="278" y="0"/>
                  </a:lnTo>
                  <a:lnTo>
                    <a:pt x="213" y="0"/>
                  </a:lnTo>
                  <a:lnTo>
                    <a:pt x="149" y="107"/>
                  </a:lnTo>
                  <a:lnTo>
                    <a:pt x="0" y="107"/>
                  </a:lnTo>
                  <a:lnTo>
                    <a:pt x="56" y="241"/>
                  </a:lnTo>
                  <a:lnTo>
                    <a:pt x="116" y="346"/>
                  </a:lnTo>
                  <a:lnTo>
                    <a:pt x="257" y="346"/>
                  </a:lnTo>
                  <a:lnTo>
                    <a:pt x="225" y="291"/>
                  </a:lnTo>
                  <a:lnTo>
                    <a:pt x="298" y="291"/>
                  </a:lnTo>
                  <a:lnTo>
                    <a:pt x="331" y="308"/>
                  </a:lnTo>
                  <a:lnTo>
                    <a:pt x="372" y="374"/>
                  </a:lnTo>
                  <a:lnTo>
                    <a:pt x="492" y="332"/>
                  </a:lnTo>
                  <a:close/>
                </a:path>
              </a:pathLst>
            </a:custGeom>
            <a:grpFill/>
            <a:ln w="9525">
              <a:solidFill>
                <a:srgbClr val="0D44B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7" name="Freeform 225"/>
            <p:cNvSpPr>
              <a:spLocks/>
            </p:cNvSpPr>
            <p:nvPr/>
          </p:nvSpPr>
          <p:spPr bwMode="auto">
            <a:xfrm>
              <a:off x="652" y="3154"/>
              <a:ext cx="106" cy="90"/>
            </a:xfrm>
            <a:custGeom>
              <a:avLst/>
              <a:gdLst>
                <a:gd name="T0" fmla="*/ 278 w 404"/>
                <a:gd name="T1" fmla="*/ 293 h 334"/>
                <a:gd name="T2" fmla="*/ 310 w 404"/>
                <a:gd name="T3" fmla="*/ 256 h 334"/>
                <a:gd name="T4" fmla="*/ 328 w 404"/>
                <a:gd name="T5" fmla="*/ 228 h 334"/>
                <a:gd name="T6" fmla="*/ 328 w 404"/>
                <a:gd name="T7" fmla="*/ 161 h 334"/>
                <a:gd name="T8" fmla="*/ 404 w 404"/>
                <a:gd name="T9" fmla="*/ 119 h 334"/>
                <a:gd name="T10" fmla="*/ 404 w 404"/>
                <a:gd name="T11" fmla="*/ 56 h 334"/>
                <a:gd name="T12" fmla="*/ 362 w 404"/>
                <a:gd name="T13" fmla="*/ 0 h 334"/>
                <a:gd name="T14" fmla="*/ 245 w 404"/>
                <a:gd name="T15" fmla="*/ 0 h 334"/>
                <a:gd name="T16" fmla="*/ 190 w 404"/>
                <a:gd name="T17" fmla="*/ 12 h 334"/>
                <a:gd name="T18" fmla="*/ 54 w 404"/>
                <a:gd name="T19" fmla="*/ 68 h 334"/>
                <a:gd name="T20" fmla="*/ 0 w 404"/>
                <a:gd name="T21" fmla="*/ 147 h 334"/>
                <a:gd name="T22" fmla="*/ 0 w 404"/>
                <a:gd name="T23" fmla="*/ 240 h 334"/>
                <a:gd name="T24" fmla="*/ 138 w 404"/>
                <a:gd name="T25" fmla="*/ 256 h 334"/>
                <a:gd name="T26" fmla="*/ 181 w 404"/>
                <a:gd name="T27" fmla="*/ 334 h 334"/>
                <a:gd name="T28" fmla="*/ 245 w 404"/>
                <a:gd name="T29" fmla="*/ 305 h 334"/>
                <a:gd name="T30" fmla="*/ 278 w 404"/>
                <a:gd name="T31" fmla="*/ 293 h 334"/>
                <a:gd name="T32" fmla="*/ 278 w 404"/>
                <a:gd name="T33" fmla="*/ 293 h 3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4"/>
                <a:gd name="T52" fmla="*/ 0 h 334"/>
                <a:gd name="T53" fmla="*/ 404 w 404"/>
                <a:gd name="T54" fmla="*/ 334 h 3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4" h="334">
                  <a:moveTo>
                    <a:pt x="278" y="293"/>
                  </a:moveTo>
                  <a:lnTo>
                    <a:pt x="310" y="256"/>
                  </a:lnTo>
                  <a:lnTo>
                    <a:pt x="328" y="228"/>
                  </a:lnTo>
                  <a:lnTo>
                    <a:pt x="328" y="161"/>
                  </a:lnTo>
                  <a:lnTo>
                    <a:pt x="404" y="119"/>
                  </a:lnTo>
                  <a:lnTo>
                    <a:pt x="404" y="56"/>
                  </a:lnTo>
                  <a:lnTo>
                    <a:pt x="362" y="0"/>
                  </a:lnTo>
                  <a:lnTo>
                    <a:pt x="245" y="0"/>
                  </a:lnTo>
                  <a:lnTo>
                    <a:pt x="190" y="12"/>
                  </a:lnTo>
                  <a:lnTo>
                    <a:pt x="54" y="68"/>
                  </a:lnTo>
                  <a:lnTo>
                    <a:pt x="0" y="147"/>
                  </a:lnTo>
                  <a:lnTo>
                    <a:pt x="0" y="240"/>
                  </a:lnTo>
                  <a:lnTo>
                    <a:pt x="138" y="256"/>
                  </a:lnTo>
                  <a:lnTo>
                    <a:pt x="181" y="334"/>
                  </a:lnTo>
                  <a:lnTo>
                    <a:pt x="245" y="305"/>
                  </a:lnTo>
                  <a:lnTo>
                    <a:pt x="278" y="293"/>
                  </a:lnTo>
                  <a:close/>
                </a:path>
              </a:pathLst>
            </a:custGeom>
            <a:grpFill/>
            <a:ln w="9525">
              <a:solidFill>
                <a:srgbClr val="0D44B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8" name="Freeform 226"/>
            <p:cNvSpPr>
              <a:spLocks/>
            </p:cNvSpPr>
            <p:nvPr/>
          </p:nvSpPr>
          <p:spPr bwMode="auto">
            <a:xfrm>
              <a:off x="559" y="3208"/>
              <a:ext cx="46" cy="53"/>
            </a:xfrm>
            <a:custGeom>
              <a:avLst/>
              <a:gdLst>
                <a:gd name="T0" fmla="*/ 21 w 179"/>
                <a:gd name="T1" fmla="*/ 201 h 201"/>
                <a:gd name="T2" fmla="*/ 49 w 179"/>
                <a:gd name="T3" fmla="*/ 120 h 201"/>
                <a:gd name="T4" fmla="*/ 136 w 179"/>
                <a:gd name="T5" fmla="*/ 81 h 201"/>
                <a:gd name="T6" fmla="*/ 136 w 179"/>
                <a:gd name="T7" fmla="*/ 56 h 201"/>
                <a:gd name="T8" fmla="*/ 179 w 179"/>
                <a:gd name="T9" fmla="*/ 0 h 201"/>
                <a:gd name="T10" fmla="*/ 115 w 179"/>
                <a:gd name="T11" fmla="*/ 0 h 201"/>
                <a:gd name="T12" fmla="*/ 73 w 179"/>
                <a:gd name="T13" fmla="*/ 68 h 201"/>
                <a:gd name="T14" fmla="*/ 8 w 179"/>
                <a:gd name="T15" fmla="*/ 81 h 201"/>
                <a:gd name="T16" fmla="*/ 0 w 179"/>
                <a:gd name="T17" fmla="*/ 201 h 201"/>
                <a:gd name="T18" fmla="*/ 21 w 179"/>
                <a:gd name="T19" fmla="*/ 201 h 201"/>
                <a:gd name="T20" fmla="*/ 21 w 179"/>
                <a:gd name="T21" fmla="*/ 201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"/>
                <a:gd name="T34" fmla="*/ 0 h 201"/>
                <a:gd name="T35" fmla="*/ 179 w 179"/>
                <a:gd name="T36" fmla="*/ 201 h 2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" h="201">
                  <a:moveTo>
                    <a:pt x="21" y="201"/>
                  </a:moveTo>
                  <a:lnTo>
                    <a:pt x="49" y="120"/>
                  </a:lnTo>
                  <a:lnTo>
                    <a:pt x="136" y="81"/>
                  </a:lnTo>
                  <a:lnTo>
                    <a:pt x="136" y="56"/>
                  </a:lnTo>
                  <a:lnTo>
                    <a:pt x="179" y="0"/>
                  </a:lnTo>
                  <a:lnTo>
                    <a:pt x="115" y="0"/>
                  </a:lnTo>
                  <a:lnTo>
                    <a:pt x="73" y="68"/>
                  </a:lnTo>
                  <a:lnTo>
                    <a:pt x="8" y="81"/>
                  </a:lnTo>
                  <a:lnTo>
                    <a:pt x="0" y="201"/>
                  </a:lnTo>
                  <a:lnTo>
                    <a:pt x="21" y="201"/>
                  </a:lnTo>
                  <a:close/>
                </a:path>
              </a:pathLst>
            </a:custGeom>
            <a:grpFill/>
            <a:ln w="9525">
              <a:solidFill>
                <a:srgbClr val="0D44B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08" name="Text Box 227"/>
          <p:cNvSpPr txBox="1">
            <a:spLocks noChangeArrowheads="1"/>
          </p:cNvSpPr>
          <p:nvPr/>
        </p:nvSpPr>
        <p:spPr bwMode="auto">
          <a:xfrm>
            <a:off x="1338263" y="4538663"/>
            <a:ext cx="1014412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2060"/>
                </a:solidFill>
                <a:ea typeface="新細明體" pitchFamily="18" charset="-120"/>
              </a:rPr>
              <a:t>San Diego</a:t>
            </a:r>
          </a:p>
        </p:txBody>
      </p:sp>
      <p:grpSp>
        <p:nvGrpSpPr>
          <p:cNvPr id="7" name="Group 228"/>
          <p:cNvGrpSpPr>
            <a:grpSpLocks/>
          </p:cNvGrpSpPr>
          <p:nvPr/>
        </p:nvGrpSpPr>
        <p:grpSpPr bwMode="auto">
          <a:xfrm>
            <a:off x="1693302" y="2985014"/>
            <a:ext cx="2574925" cy="1682750"/>
            <a:chOff x="1164" y="1929"/>
            <a:chExt cx="1622" cy="1060"/>
          </a:xfrm>
          <a:solidFill>
            <a:srgbClr val="0D44B3"/>
          </a:solidFill>
        </p:grpSpPr>
        <p:sp>
          <p:nvSpPr>
            <p:cNvPr id="910" name="Freeform 229"/>
            <p:cNvSpPr>
              <a:spLocks/>
            </p:cNvSpPr>
            <p:nvPr/>
          </p:nvSpPr>
          <p:spPr bwMode="auto">
            <a:xfrm>
              <a:off x="1164" y="1930"/>
              <a:ext cx="685" cy="1059"/>
            </a:xfrm>
            <a:custGeom>
              <a:avLst/>
              <a:gdLst>
                <a:gd name="T0" fmla="*/ 20 w 685"/>
                <a:gd name="T1" fmla="*/ 6 h 1059"/>
                <a:gd name="T2" fmla="*/ 0 w 685"/>
                <a:gd name="T3" fmla="*/ 86 h 1059"/>
                <a:gd name="T4" fmla="*/ 98 w 685"/>
                <a:gd name="T5" fmla="*/ 569 h 1059"/>
                <a:gd name="T6" fmla="*/ 154 w 685"/>
                <a:gd name="T7" fmla="*/ 641 h 1059"/>
                <a:gd name="T8" fmla="*/ 186 w 685"/>
                <a:gd name="T9" fmla="*/ 743 h 1059"/>
                <a:gd name="T10" fmla="*/ 419 w 685"/>
                <a:gd name="T11" fmla="*/ 1002 h 1059"/>
                <a:gd name="T12" fmla="*/ 600 w 685"/>
                <a:gd name="T13" fmla="*/ 1002 h 1059"/>
                <a:gd name="T14" fmla="*/ 600 w 685"/>
                <a:gd name="T15" fmla="*/ 1032 h 1059"/>
                <a:gd name="T16" fmla="*/ 654 w 685"/>
                <a:gd name="T17" fmla="*/ 1059 h 1059"/>
                <a:gd name="T18" fmla="*/ 654 w 685"/>
                <a:gd name="T19" fmla="*/ 850 h 1059"/>
                <a:gd name="T20" fmla="*/ 685 w 685"/>
                <a:gd name="T21" fmla="*/ 822 h 1059"/>
                <a:gd name="T22" fmla="*/ 280 w 685"/>
                <a:gd name="T23" fmla="*/ 301 h 1059"/>
                <a:gd name="T24" fmla="*/ 322 w 685"/>
                <a:gd name="T25" fmla="*/ 0 h 1059"/>
                <a:gd name="T26" fmla="*/ 20 w 685"/>
                <a:gd name="T27" fmla="*/ 6 h 10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5"/>
                <a:gd name="T43" fmla="*/ 0 h 1059"/>
                <a:gd name="T44" fmla="*/ 685 w 685"/>
                <a:gd name="T45" fmla="*/ 1059 h 10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5" h="1059">
                  <a:moveTo>
                    <a:pt x="20" y="6"/>
                  </a:moveTo>
                  <a:lnTo>
                    <a:pt x="0" y="86"/>
                  </a:lnTo>
                  <a:lnTo>
                    <a:pt x="98" y="569"/>
                  </a:lnTo>
                  <a:lnTo>
                    <a:pt x="154" y="641"/>
                  </a:lnTo>
                  <a:lnTo>
                    <a:pt x="186" y="743"/>
                  </a:lnTo>
                  <a:lnTo>
                    <a:pt x="419" y="1002"/>
                  </a:lnTo>
                  <a:lnTo>
                    <a:pt x="600" y="1002"/>
                  </a:lnTo>
                  <a:lnTo>
                    <a:pt x="600" y="1032"/>
                  </a:lnTo>
                  <a:lnTo>
                    <a:pt x="654" y="1059"/>
                  </a:lnTo>
                  <a:lnTo>
                    <a:pt x="654" y="850"/>
                  </a:lnTo>
                  <a:lnTo>
                    <a:pt x="685" y="822"/>
                  </a:lnTo>
                  <a:lnTo>
                    <a:pt x="280" y="301"/>
                  </a:lnTo>
                  <a:lnTo>
                    <a:pt x="322" y="0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1" name="Freeform 230"/>
            <p:cNvSpPr>
              <a:spLocks/>
            </p:cNvSpPr>
            <p:nvPr/>
          </p:nvSpPr>
          <p:spPr bwMode="auto">
            <a:xfrm>
              <a:off x="2252" y="2113"/>
              <a:ext cx="534" cy="391"/>
            </a:xfrm>
            <a:custGeom>
              <a:avLst/>
              <a:gdLst>
                <a:gd name="T0" fmla="*/ 41 w 1216"/>
                <a:gd name="T1" fmla="*/ 0 h 883"/>
                <a:gd name="T2" fmla="*/ 0 w 1216"/>
                <a:gd name="T3" fmla="*/ 883 h 883"/>
                <a:gd name="T4" fmla="*/ 1216 w 1216"/>
                <a:gd name="T5" fmla="*/ 883 h 883"/>
                <a:gd name="T6" fmla="*/ 1214 w 1216"/>
                <a:gd name="T7" fmla="*/ 0 h 883"/>
                <a:gd name="T8" fmla="*/ 41 w 1216"/>
                <a:gd name="T9" fmla="*/ 0 h 883"/>
                <a:gd name="T10" fmla="*/ 41 w 1216"/>
                <a:gd name="T11" fmla="*/ 0 h 8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6"/>
                <a:gd name="T19" fmla="*/ 0 h 883"/>
                <a:gd name="T20" fmla="*/ 1216 w 1216"/>
                <a:gd name="T21" fmla="*/ 883 h 8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6" h="883">
                  <a:moveTo>
                    <a:pt x="41" y="0"/>
                  </a:moveTo>
                  <a:lnTo>
                    <a:pt x="0" y="883"/>
                  </a:lnTo>
                  <a:lnTo>
                    <a:pt x="1216" y="883"/>
                  </a:lnTo>
                  <a:lnTo>
                    <a:pt x="1214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2" name="Freeform 231"/>
            <p:cNvSpPr>
              <a:spLocks/>
            </p:cNvSpPr>
            <p:nvPr/>
          </p:nvSpPr>
          <p:spPr bwMode="auto">
            <a:xfrm>
              <a:off x="1445" y="1929"/>
              <a:ext cx="473" cy="727"/>
            </a:xfrm>
            <a:custGeom>
              <a:avLst/>
              <a:gdLst>
                <a:gd name="T0" fmla="*/ 91 w 1078"/>
                <a:gd name="T1" fmla="*/ 0 h 1643"/>
                <a:gd name="T2" fmla="*/ 0 w 1078"/>
                <a:gd name="T3" fmla="*/ 684 h 1643"/>
                <a:gd name="T4" fmla="*/ 749 w 1078"/>
                <a:gd name="T5" fmla="*/ 1643 h 1643"/>
                <a:gd name="T6" fmla="*/ 831 w 1078"/>
                <a:gd name="T7" fmla="*/ 1446 h 1643"/>
                <a:gd name="T8" fmla="*/ 952 w 1078"/>
                <a:gd name="T9" fmla="*/ 1453 h 1643"/>
                <a:gd name="T10" fmla="*/ 1078 w 1078"/>
                <a:gd name="T11" fmla="*/ 0 h 1643"/>
                <a:gd name="T12" fmla="*/ 91 w 1078"/>
                <a:gd name="T13" fmla="*/ 0 h 1643"/>
                <a:gd name="T14" fmla="*/ 91 w 1078"/>
                <a:gd name="T15" fmla="*/ 0 h 16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8"/>
                <a:gd name="T25" fmla="*/ 0 h 1643"/>
                <a:gd name="T26" fmla="*/ 1078 w 1078"/>
                <a:gd name="T27" fmla="*/ 1643 h 16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8" h="1643">
                  <a:moveTo>
                    <a:pt x="91" y="0"/>
                  </a:moveTo>
                  <a:lnTo>
                    <a:pt x="0" y="684"/>
                  </a:lnTo>
                  <a:lnTo>
                    <a:pt x="749" y="1643"/>
                  </a:lnTo>
                  <a:lnTo>
                    <a:pt x="831" y="1446"/>
                  </a:lnTo>
                  <a:lnTo>
                    <a:pt x="952" y="1453"/>
                  </a:lnTo>
                  <a:lnTo>
                    <a:pt x="1078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3" name="Freeform 232"/>
            <p:cNvSpPr>
              <a:spLocks/>
            </p:cNvSpPr>
            <p:nvPr/>
          </p:nvSpPr>
          <p:spPr bwMode="auto">
            <a:xfrm>
              <a:off x="1866" y="1930"/>
              <a:ext cx="405" cy="574"/>
            </a:xfrm>
            <a:custGeom>
              <a:avLst/>
              <a:gdLst>
                <a:gd name="T0" fmla="*/ 111 w 918"/>
                <a:gd name="T1" fmla="*/ 0 h 1301"/>
                <a:gd name="T2" fmla="*/ 0 w 918"/>
                <a:gd name="T3" fmla="*/ 1301 h 1301"/>
                <a:gd name="T4" fmla="*/ 877 w 918"/>
                <a:gd name="T5" fmla="*/ 1301 h 1301"/>
                <a:gd name="T6" fmla="*/ 918 w 918"/>
                <a:gd name="T7" fmla="*/ 418 h 1301"/>
                <a:gd name="T8" fmla="*/ 576 w 918"/>
                <a:gd name="T9" fmla="*/ 416 h 1301"/>
                <a:gd name="T10" fmla="*/ 598 w 918"/>
                <a:gd name="T11" fmla="*/ 1 h 1301"/>
                <a:gd name="T12" fmla="*/ 111 w 918"/>
                <a:gd name="T13" fmla="*/ 0 h 1301"/>
                <a:gd name="T14" fmla="*/ 111 w 918"/>
                <a:gd name="T15" fmla="*/ 0 h 1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8"/>
                <a:gd name="T25" fmla="*/ 0 h 1301"/>
                <a:gd name="T26" fmla="*/ 918 w 918"/>
                <a:gd name="T27" fmla="*/ 1301 h 1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8" h="1301">
                  <a:moveTo>
                    <a:pt x="111" y="0"/>
                  </a:moveTo>
                  <a:lnTo>
                    <a:pt x="0" y="1301"/>
                  </a:lnTo>
                  <a:lnTo>
                    <a:pt x="877" y="1301"/>
                  </a:lnTo>
                  <a:lnTo>
                    <a:pt x="918" y="418"/>
                  </a:lnTo>
                  <a:lnTo>
                    <a:pt x="576" y="416"/>
                  </a:lnTo>
                  <a:lnTo>
                    <a:pt x="598" y="1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14" name="Freeform 233"/>
          <p:cNvSpPr>
            <a:spLocks/>
          </p:cNvSpPr>
          <p:nvPr/>
        </p:nvSpPr>
        <p:spPr bwMode="auto">
          <a:xfrm>
            <a:off x="7464425" y="1833563"/>
            <a:ext cx="244475" cy="341312"/>
          </a:xfrm>
          <a:custGeom>
            <a:avLst/>
            <a:gdLst>
              <a:gd name="T0" fmla="*/ 0 w 372"/>
              <a:gd name="T1" fmla="*/ 2147483647 h 504"/>
              <a:gd name="T2" fmla="*/ 2147483647 w 372"/>
              <a:gd name="T3" fmla="*/ 2147483647 h 504"/>
              <a:gd name="T4" fmla="*/ 2147483647 w 372"/>
              <a:gd name="T5" fmla="*/ 2147483647 h 504"/>
              <a:gd name="T6" fmla="*/ 2147483647 w 372"/>
              <a:gd name="T7" fmla="*/ 0 h 504"/>
              <a:gd name="T8" fmla="*/ 0 w 372"/>
              <a:gd name="T9" fmla="*/ 2147483647 h 504"/>
              <a:gd name="T10" fmla="*/ 0 w 372"/>
              <a:gd name="T11" fmla="*/ 2147483647 h 5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2"/>
              <a:gd name="T19" fmla="*/ 0 h 504"/>
              <a:gd name="T20" fmla="*/ 372 w 372"/>
              <a:gd name="T21" fmla="*/ 504 h 5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2" h="504">
                <a:moveTo>
                  <a:pt x="0" y="115"/>
                </a:moveTo>
                <a:lnTo>
                  <a:pt x="147" y="501"/>
                </a:lnTo>
                <a:lnTo>
                  <a:pt x="372" y="504"/>
                </a:lnTo>
                <a:lnTo>
                  <a:pt x="310" y="0"/>
                </a:lnTo>
                <a:lnTo>
                  <a:pt x="0" y="115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15" name="Freeform 234"/>
          <p:cNvSpPr>
            <a:spLocks/>
          </p:cNvSpPr>
          <p:nvPr/>
        </p:nvSpPr>
        <p:spPr bwMode="auto">
          <a:xfrm>
            <a:off x="6872288" y="1912938"/>
            <a:ext cx="1000125" cy="773112"/>
          </a:xfrm>
          <a:custGeom>
            <a:avLst/>
            <a:gdLst>
              <a:gd name="T0" fmla="*/ 2147483647 w 1514"/>
              <a:gd name="T1" fmla="*/ 0 h 1143"/>
              <a:gd name="T2" fmla="*/ 2147483647 w 1514"/>
              <a:gd name="T3" fmla="*/ 2147483647 h 1143"/>
              <a:gd name="T4" fmla="*/ 2147483647 w 1514"/>
              <a:gd name="T5" fmla="*/ 2147483647 h 1143"/>
              <a:gd name="T6" fmla="*/ 2147483647 w 1514"/>
              <a:gd name="T7" fmla="*/ 2147483647 h 1143"/>
              <a:gd name="T8" fmla="*/ 2147483647 w 1514"/>
              <a:gd name="T9" fmla="*/ 2147483647 h 1143"/>
              <a:gd name="T10" fmla="*/ 2147483647 w 1514"/>
              <a:gd name="T11" fmla="*/ 2147483647 h 1143"/>
              <a:gd name="T12" fmla="*/ 0 w 1514"/>
              <a:gd name="T13" fmla="*/ 2147483647 h 1143"/>
              <a:gd name="T14" fmla="*/ 2147483647 w 1514"/>
              <a:gd name="T15" fmla="*/ 2147483647 h 1143"/>
              <a:gd name="T16" fmla="*/ 2147483647 w 1514"/>
              <a:gd name="T17" fmla="*/ 2147483647 h 1143"/>
              <a:gd name="T18" fmla="*/ 2147483647 w 1514"/>
              <a:gd name="T19" fmla="*/ 2147483647 h 1143"/>
              <a:gd name="T20" fmla="*/ 2147483647 w 1514"/>
              <a:gd name="T21" fmla="*/ 2147483647 h 1143"/>
              <a:gd name="T22" fmla="*/ 2147483647 w 1514"/>
              <a:gd name="T23" fmla="*/ 2147483647 h 1143"/>
              <a:gd name="T24" fmla="*/ 2147483647 w 1514"/>
              <a:gd name="T25" fmla="*/ 0 h 1143"/>
              <a:gd name="T26" fmla="*/ 2147483647 w 1514"/>
              <a:gd name="T27" fmla="*/ 0 h 11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14"/>
              <a:gd name="T43" fmla="*/ 0 h 1143"/>
              <a:gd name="T44" fmla="*/ 1514 w 1514"/>
              <a:gd name="T45" fmla="*/ 1143 h 114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14" h="1143">
                <a:moveTo>
                  <a:pt x="895" y="0"/>
                </a:moveTo>
                <a:lnTo>
                  <a:pt x="671" y="82"/>
                </a:lnTo>
                <a:lnTo>
                  <a:pt x="549" y="344"/>
                </a:lnTo>
                <a:lnTo>
                  <a:pt x="549" y="539"/>
                </a:lnTo>
                <a:lnTo>
                  <a:pt x="98" y="739"/>
                </a:lnTo>
                <a:lnTo>
                  <a:pt x="97" y="890"/>
                </a:lnTo>
                <a:lnTo>
                  <a:pt x="0" y="983"/>
                </a:lnTo>
                <a:lnTo>
                  <a:pt x="985" y="985"/>
                </a:lnTo>
                <a:lnTo>
                  <a:pt x="1260" y="1143"/>
                </a:lnTo>
                <a:lnTo>
                  <a:pt x="1514" y="979"/>
                </a:lnTo>
                <a:lnTo>
                  <a:pt x="1444" y="904"/>
                </a:lnTo>
                <a:lnTo>
                  <a:pt x="1285" y="1012"/>
                </a:lnTo>
                <a:lnTo>
                  <a:pt x="895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8" name="Group 235"/>
          <p:cNvGrpSpPr>
            <a:grpSpLocks/>
          </p:cNvGrpSpPr>
          <p:nvPr/>
        </p:nvGrpSpPr>
        <p:grpSpPr bwMode="auto">
          <a:xfrm>
            <a:off x="6871727" y="1834076"/>
            <a:ext cx="1000125" cy="852488"/>
            <a:chOff x="4426" y="1204"/>
            <a:chExt cx="630" cy="537"/>
          </a:xfrm>
          <a:solidFill>
            <a:srgbClr val="0D44B3"/>
          </a:solidFill>
        </p:grpSpPr>
        <p:sp>
          <p:nvSpPr>
            <p:cNvPr id="917" name="Freeform 236"/>
            <p:cNvSpPr>
              <a:spLocks/>
            </p:cNvSpPr>
            <p:nvPr/>
          </p:nvSpPr>
          <p:spPr bwMode="auto">
            <a:xfrm>
              <a:off x="4902" y="1531"/>
              <a:ext cx="152" cy="155"/>
            </a:xfrm>
            <a:custGeom>
              <a:avLst/>
              <a:gdLst>
                <a:gd name="T0" fmla="*/ 0 w 367"/>
                <a:gd name="T1" fmla="*/ 0 h 363"/>
                <a:gd name="T2" fmla="*/ 138 w 367"/>
                <a:gd name="T3" fmla="*/ 363 h 363"/>
                <a:gd name="T4" fmla="*/ 367 w 367"/>
                <a:gd name="T5" fmla="*/ 203 h 363"/>
                <a:gd name="T6" fmla="*/ 270 w 367"/>
                <a:gd name="T7" fmla="*/ 1 h 363"/>
                <a:gd name="T8" fmla="*/ 0 w 367"/>
                <a:gd name="T9" fmla="*/ 0 h 363"/>
                <a:gd name="T10" fmla="*/ 0 w 367"/>
                <a:gd name="T11" fmla="*/ 0 h 3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363"/>
                <a:gd name="T20" fmla="*/ 367 w 367"/>
                <a:gd name="T21" fmla="*/ 363 h 3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363">
                  <a:moveTo>
                    <a:pt x="0" y="0"/>
                  </a:moveTo>
                  <a:lnTo>
                    <a:pt x="138" y="363"/>
                  </a:lnTo>
                  <a:lnTo>
                    <a:pt x="367" y="203"/>
                  </a:lnTo>
                  <a:lnTo>
                    <a:pt x="27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8" name="Freeform 237"/>
            <p:cNvSpPr>
              <a:spLocks/>
            </p:cNvSpPr>
            <p:nvPr/>
          </p:nvSpPr>
          <p:spPr bwMode="auto">
            <a:xfrm>
              <a:off x="4426" y="1254"/>
              <a:ext cx="630" cy="487"/>
            </a:xfrm>
            <a:custGeom>
              <a:avLst/>
              <a:gdLst>
                <a:gd name="T0" fmla="*/ 895 w 1514"/>
                <a:gd name="T1" fmla="*/ 0 h 1143"/>
                <a:gd name="T2" fmla="*/ 671 w 1514"/>
                <a:gd name="T3" fmla="*/ 82 h 1143"/>
                <a:gd name="T4" fmla="*/ 549 w 1514"/>
                <a:gd name="T5" fmla="*/ 344 h 1143"/>
                <a:gd name="T6" fmla="*/ 549 w 1514"/>
                <a:gd name="T7" fmla="*/ 539 h 1143"/>
                <a:gd name="T8" fmla="*/ 98 w 1514"/>
                <a:gd name="T9" fmla="*/ 739 h 1143"/>
                <a:gd name="T10" fmla="*/ 97 w 1514"/>
                <a:gd name="T11" fmla="*/ 890 h 1143"/>
                <a:gd name="T12" fmla="*/ 0 w 1514"/>
                <a:gd name="T13" fmla="*/ 983 h 1143"/>
                <a:gd name="T14" fmla="*/ 985 w 1514"/>
                <a:gd name="T15" fmla="*/ 985 h 1143"/>
                <a:gd name="T16" fmla="*/ 1260 w 1514"/>
                <a:gd name="T17" fmla="*/ 1143 h 1143"/>
                <a:gd name="T18" fmla="*/ 1514 w 1514"/>
                <a:gd name="T19" fmla="*/ 979 h 1143"/>
                <a:gd name="T20" fmla="*/ 1444 w 1514"/>
                <a:gd name="T21" fmla="*/ 904 h 1143"/>
                <a:gd name="T22" fmla="*/ 1285 w 1514"/>
                <a:gd name="T23" fmla="*/ 1012 h 1143"/>
                <a:gd name="T24" fmla="*/ 895 w 1514"/>
                <a:gd name="T25" fmla="*/ 0 h 1143"/>
                <a:gd name="T26" fmla="*/ 895 w 1514"/>
                <a:gd name="T27" fmla="*/ 0 h 11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14"/>
                <a:gd name="T43" fmla="*/ 0 h 1143"/>
                <a:gd name="T44" fmla="*/ 1514 w 1514"/>
                <a:gd name="T45" fmla="*/ 1143 h 11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14" h="1143">
                  <a:moveTo>
                    <a:pt x="895" y="0"/>
                  </a:moveTo>
                  <a:lnTo>
                    <a:pt x="671" y="82"/>
                  </a:lnTo>
                  <a:lnTo>
                    <a:pt x="549" y="344"/>
                  </a:lnTo>
                  <a:lnTo>
                    <a:pt x="549" y="539"/>
                  </a:lnTo>
                  <a:lnTo>
                    <a:pt x="98" y="739"/>
                  </a:lnTo>
                  <a:lnTo>
                    <a:pt x="97" y="890"/>
                  </a:lnTo>
                  <a:lnTo>
                    <a:pt x="0" y="983"/>
                  </a:lnTo>
                  <a:lnTo>
                    <a:pt x="985" y="985"/>
                  </a:lnTo>
                  <a:lnTo>
                    <a:pt x="1260" y="1143"/>
                  </a:lnTo>
                  <a:lnTo>
                    <a:pt x="1514" y="979"/>
                  </a:lnTo>
                  <a:lnTo>
                    <a:pt x="1444" y="904"/>
                  </a:lnTo>
                  <a:lnTo>
                    <a:pt x="1285" y="1012"/>
                  </a:lnTo>
                  <a:lnTo>
                    <a:pt x="895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9" name="Freeform 238"/>
            <p:cNvSpPr>
              <a:spLocks/>
            </p:cNvSpPr>
            <p:nvPr/>
          </p:nvSpPr>
          <p:spPr bwMode="auto">
            <a:xfrm>
              <a:off x="4799" y="1204"/>
              <a:ext cx="154" cy="215"/>
            </a:xfrm>
            <a:custGeom>
              <a:avLst/>
              <a:gdLst>
                <a:gd name="T0" fmla="*/ 0 w 372"/>
                <a:gd name="T1" fmla="*/ 115 h 504"/>
                <a:gd name="T2" fmla="*/ 147 w 372"/>
                <a:gd name="T3" fmla="*/ 501 h 504"/>
                <a:gd name="T4" fmla="*/ 372 w 372"/>
                <a:gd name="T5" fmla="*/ 504 h 504"/>
                <a:gd name="T6" fmla="*/ 310 w 372"/>
                <a:gd name="T7" fmla="*/ 0 h 504"/>
                <a:gd name="T8" fmla="*/ 0 w 372"/>
                <a:gd name="T9" fmla="*/ 115 h 504"/>
                <a:gd name="T10" fmla="*/ 0 w 372"/>
                <a:gd name="T11" fmla="*/ 115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2"/>
                <a:gd name="T19" fmla="*/ 0 h 504"/>
                <a:gd name="T20" fmla="*/ 372 w 372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2" h="504">
                  <a:moveTo>
                    <a:pt x="0" y="115"/>
                  </a:moveTo>
                  <a:lnTo>
                    <a:pt x="147" y="501"/>
                  </a:lnTo>
                  <a:lnTo>
                    <a:pt x="372" y="504"/>
                  </a:lnTo>
                  <a:lnTo>
                    <a:pt x="310" y="0"/>
                  </a:lnTo>
                  <a:lnTo>
                    <a:pt x="0" y="115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Group 239"/>
          <p:cNvGrpSpPr>
            <a:grpSpLocks/>
          </p:cNvGrpSpPr>
          <p:nvPr/>
        </p:nvGrpSpPr>
        <p:grpSpPr bwMode="auto">
          <a:xfrm>
            <a:off x="1677427" y="2634176"/>
            <a:ext cx="2360613" cy="1211263"/>
            <a:chOff x="1154" y="1708"/>
            <a:chExt cx="1487" cy="763"/>
          </a:xfrm>
          <a:solidFill>
            <a:srgbClr val="0D44B3"/>
          </a:solidFill>
        </p:grpSpPr>
        <p:sp>
          <p:nvSpPr>
            <p:cNvPr id="921" name="Freeform 240"/>
            <p:cNvSpPr>
              <a:spLocks/>
            </p:cNvSpPr>
            <p:nvPr/>
          </p:nvSpPr>
          <p:spPr bwMode="auto">
            <a:xfrm>
              <a:off x="2118" y="1708"/>
              <a:ext cx="523" cy="406"/>
            </a:xfrm>
            <a:custGeom>
              <a:avLst/>
              <a:gdLst>
                <a:gd name="T0" fmla="*/ 55 w 1191"/>
                <a:gd name="T1" fmla="*/ 2 h 919"/>
                <a:gd name="T2" fmla="*/ 0 w 1191"/>
                <a:gd name="T3" fmla="*/ 919 h 919"/>
                <a:gd name="T4" fmla="*/ 1191 w 1191"/>
                <a:gd name="T5" fmla="*/ 917 h 919"/>
                <a:gd name="T6" fmla="*/ 1185 w 1191"/>
                <a:gd name="T7" fmla="*/ 0 h 919"/>
                <a:gd name="T8" fmla="*/ 55 w 1191"/>
                <a:gd name="T9" fmla="*/ 2 h 919"/>
                <a:gd name="T10" fmla="*/ 55 w 1191"/>
                <a:gd name="T11" fmla="*/ 2 h 9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91"/>
                <a:gd name="T19" fmla="*/ 0 h 919"/>
                <a:gd name="T20" fmla="*/ 1191 w 1191"/>
                <a:gd name="T21" fmla="*/ 919 h 9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91" h="919">
                  <a:moveTo>
                    <a:pt x="55" y="2"/>
                  </a:moveTo>
                  <a:lnTo>
                    <a:pt x="0" y="919"/>
                  </a:lnTo>
                  <a:lnTo>
                    <a:pt x="1191" y="917"/>
                  </a:lnTo>
                  <a:lnTo>
                    <a:pt x="1185" y="0"/>
                  </a:lnTo>
                  <a:lnTo>
                    <a:pt x="55" y="2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2" name="Freeform 241"/>
            <p:cNvSpPr>
              <a:spLocks/>
            </p:cNvSpPr>
            <p:nvPr/>
          </p:nvSpPr>
          <p:spPr bwMode="auto">
            <a:xfrm>
              <a:off x="1154" y="1935"/>
              <a:ext cx="478" cy="536"/>
            </a:xfrm>
            <a:custGeom>
              <a:avLst/>
              <a:gdLst>
                <a:gd name="T0" fmla="*/ 478 w 478"/>
                <a:gd name="T1" fmla="*/ 536 h 536"/>
                <a:gd name="T2" fmla="*/ 291 w 478"/>
                <a:gd name="T3" fmla="*/ 300 h 536"/>
                <a:gd name="T4" fmla="*/ 332 w 478"/>
                <a:gd name="T5" fmla="*/ 1 h 536"/>
                <a:gd name="T6" fmla="*/ 29 w 478"/>
                <a:gd name="T7" fmla="*/ 0 h 536"/>
                <a:gd name="T8" fmla="*/ 29 w 478"/>
                <a:gd name="T9" fmla="*/ 0 h 536"/>
                <a:gd name="T10" fmla="*/ 10 w 478"/>
                <a:gd name="T11" fmla="*/ 85 h 536"/>
                <a:gd name="T12" fmla="*/ 0 w 478"/>
                <a:gd name="T13" fmla="*/ 228 h 536"/>
                <a:gd name="T14" fmla="*/ 36 w 478"/>
                <a:gd name="T15" fmla="*/ 412 h 536"/>
                <a:gd name="T16" fmla="*/ 88 w 478"/>
                <a:gd name="T17" fmla="*/ 464 h 536"/>
                <a:gd name="T18" fmla="*/ 100 w 478"/>
                <a:gd name="T19" fmla="*/ 524 h 536"/>
                <a:gd name="T20" fmla="*/ 136 w 478"/>
                <a:gd name="T21" fmla="*/ 530 h 536"/>
                <a:gd name="T22" fmla="*/ 388 w 478"/>
                <a:gd name="T23" fmla="*/ 530 h 536"/>
                <a:gd name="T24" fmla="*/ 385 w 478"/>
                <a:gd name="T25" fmla="*/ 419 h 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8"/>
                <a:gd name="T40" fmla="*/ 0 h 536"/>
                <a:gd name="T41" fmla="*/ 478 w 478"/>
                <a:gd name="T42" fmla="*/ 536 h 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8" h="536">
                  <a:moveTo>
                    <a:pt x="478" y="536"/>
                  </a:moveTo>
                  <a:lnTo>
                    <a:pt x="291" y="300"/>
                  </a:lnTo>
                  <a:lnTo>
                    <a:pt x="332" y="1"/>
                  </a:lnTo>
                  <a:lnTo>
                    <a:pt x="29" y="0"/>
                  </a:lnTo>
                  <a:lnTo>
                    <a:pt x="10" y="85"/>
                  </a:lnTo>
                  <a:lnTo>
                    <a:pt x="0" y="228"/>
                  </a:lnTo>
                  <a:lnTo>
                    <a:pt x="36" y="412"/>
                  </a:lnTo>
                  <a:lnTo>
                    <a:pt x="88" y="464"/>
                  </a:lnTo>
                  <a:lnTo>
                    <a:pt x="100" y="524"/>
                  </a:lnTo>
                  <a:lnTo>
                    <a:pt x="136" y="530"/>
                  </a:lnTo>
                  <a:lnTo>
                    <a:pt x="388" y="530"/>
                  </a:lnTo>
                  <a:lnTo>
                    <a:pt x="385" y="419"/>
                  </a:lnTo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0" name="Group 242"/>
          <p:cNvGrpSpPr>
            <a:grpSpLocks/>
          </p:cNvGrpSpPr>
          <p:nvPr/>
        </p:nvGrpSpPr>
        <p:grpSpPr bwMode="auto">
          <a:xfrm>
            <a:off x="4888940" y="2096014"/>
            <a:ext cx="1597025" cy="1555750"/>
            <a:chOff x="3177" y="1369"/>
            <a:chExt cx="1006" cy="980"/>
          </a:xfrm>
          <a:solidFill>
            <a:srgbClr val="0D44B3"/>
          </a:solidFill>
        </p:grpSpPr>
        <p:sp>
          <p:nvSpPr>
            <p:cNvPr id="924" name="Freeform 243"/>
            <p:cNvSpPr>
              <a:spLocks/>
            </p:cNvSpPr>
            <p:nvPr/>
          </p:nvSpPr>
          <p:spPr bwMode="auto">
            <a:xfrm>
              <a:off x="3444" y="1369"/>
              <a:ext cx="607" cy="519"/>
            </a:xfrm>
            <a:custGeom>
              <a:avLst/>
              <a:gdLst>
                <a:gd name="T0" fmla="*/ 101 w 1458"/>
                <a:gd name="T1" fmla="*/ 251 h 1283"/>
                <a:gd name="T2" fmla="*/ 0 w 1458"/>
                <a:gd name="T3" fmla="*/ 737 h 1283"/>
                <a:gd name="T4" fmla="*/ 330 w 1458"/>
                <a:gd name="T5" fmla="*/ 1003 h 1283"/>
                <a:gd name="T6" fmla="*/ 473 w 1458"/>
                <a:gd name="T7" fmla="*/ 1283 h 1283"/>
                <a:gd name="T8" fmla="*/ 1051 w 1458"/>
                <a:gd name="T9" fmla="*/ 1282 h 1283"/>
                <a:gd name="T10" fmla="*/ 950 w 1458"/>
                <a:gd name="T11" fmla="*/ 1059 h 1283"/>
                <a:gd name="T12" fmla="*/ 928 w 1458"/>
                <a:gd name="T13" fmla="*/ 734 h 1283"/>
                <a:gd name="T14" fmla="*/ 1005 w 1458"/>
                <a:gd name="T15" fmla="*/ 578 h 1283"/>
                <a:gd name="T16" fmla="*/ 931 w 1458"/>
                <a:gd name="T17" fmla="*/ 578 h 1283"/>
                <a:gd name="T18" fmla="*/ 972 w 1458"/>
                <a:gd name="T19" fmla="*/ 465 h 1283"/>
                <a:gd name="T20" fmla="*/ 1458 w 1458"/>
                <a:gd name="T21" fmla="*/ 195 h 1283"/>
                <a:gd name="T22" fmla="*/ 1381 w 1458"/>
                <a:gd name="T23" fmla="*/ 88 h 1283"/>
                <a:gd name="T24" fmla="*/ 978 w 1458"/>
                <a:gd name="T25" fmla="*/ 233 h 1283"/>
                <a:gd name="T26" fmla="*/ 759 w 1458"/>
                <a:gd name="T27" fmla="*/ 159 h 1283"/>
                <a:gd name="T28" fmla="*/ 729 w 1458"/>
                <a:gd name="T29" fmla="*/ 0 h 1283"/>
                <a:gd name="T30" fmla="*/ 334 w 1458"/>
                <a:gd name="T31" fmla="*/ 285 h 1283"/>
                <a:gd name="T32" fmla="*/ 255 w 1458"/>
                <a:gd name="T33" fmla="*/ 235 h 1283"/>
                <a:gd name="T34" fmla="*/ 101 w 1458"/>
                <a:gd name="T35" fmla="*/ 251 h 1283"/>
                <a:gd name="T36" fmla="*/ 101 w 1458"/>
                <a:gd name="T37" fmla="*/ 251 h 12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8"/>
                <a:gd name="T58" fmla="*/ 0 h 1283"/>
                <a:gd name="T59" fmla="*/ 1458 w 1458"/>
                <a:gd name="T60" fmla="*/ 1283 h 12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8" h="1283">
                  <a:moveTo>
                    <a:pt x="101" y="251"/>
                  </a:moveTo>
                  <a:lnTo>
                    <a:pt x="0" y="737"/>
                  </a:lnTo>
                  <a:lnTo>
                    <a:pt x="330" y="1003"/>
                  </a:lnTo>
                  <a:lnTo>
                    <a:pt x="473" y="1283"/>
                  </a:lnTo>
                  <a:lnTo>
                    <a:pt x="1051" y="1282"/>
                  </a:lnTo>
                  <a:lnTo>
                    <a:pt x="950" y="1059"/>
                  </a:lnTo>
                  <a:lnTo>
                    <a:pt x="928" y="734"/>
                  </a:lnTo>
                  <a:lnTo>
                    <a:pt x="1005" y="578"/>
                  </a:lnTo>
                  <a:lnTo>
                    <a:pt x="931" y="578"/>
                  </a:lnTo>
                  <a:lnTo>
                    <a:pt x="972" y="465"/>
                  </a:lnTo>
                  <a:lnTo>
                    <a:pt x="1458" y="195"/>
                  </a:lnTo>
                  <a:lnTo>
                    <a:pt x="1381" y="88"/>
                  </a:lnTo>
                  <a:lnTo>
                    <a:pt x="978" y="233"/>
                  </a:lnTo>
                  <a:lnTo>
                    <a:pt x="759" y="159"/>
                  </a:lnTo>
                  <a:lnTo>
                    <a:pt x="729" y="0"/>
                  </a:lnTo>
                  <a:lnTo>
                    <a:pt x="334" y="285"/>
                  </a:lnTo>
                  <a:lnTo>
                    <a:pt x="255" y="235"/>
                  </a:lnTo>
                  <a:lnTo>
                    <a:pt x="101" y="251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5" name="Freeform 244"/>
            <p:cNvSpPr>
              <a:spLocks/>
            </p:cNvSpPr>
            <p:nvPr/>
          </p:nvSpPr>
          <p:spPr bwMode="auto">
            <a:xfrm>
              <a:off x="3177" y="1849"/>
              <a:ext cx="499" cy="298"/>
            </a:xfrm>
            <a:custGeom>
              <a:avLst/>
              <a:gdLst>
                <a:gd name="T0" fmla="*/ 0 w 1195"/>
                <a:gd name="T1" fmla="*/ 0 h 740"/>
                <a:gd name="T2" fmla="*/ 42 w 1195"/>
                <a:gd name="T3" fmla="*/ 211 h 740"/>
                <a:gd name="T4" fmla="*/ 187 w 1195"/>
                <a:gd name="T5" fmla="*/ 441 h 740"/>
                <a:gd name="T6" fmla="*/ 165 w 1195"/>
                <a:gd name="T7" fmla="*/ 597 h 740"/>
                <a:gd name="T8" fmla="*/ 214 w 1195"/>
                <a:gd name="T9" fmla="*/ 664 h 740"/>
                <a:gd name="T10" fmla="*/ 943 w 1195"/>
                <a:gd name="T11" fmla="*/ 665 h 740"/>
                <a:gd name="T12" fmla="*/ 1030 w 1195"/>
                <a:gd name="T13" fmla="*/ 740 h 740"/>
                <a:gd name="T14" fmla="*/ 1195 w 1195"/>
                <a:gd name="T15" fmla="*/ 252 h 740"/>
                <a:gd name="T16" fmla="*/ 1060 w 1195"/>
                <a:gd name="T17" fmla="*/ 0 h 740"/>
                <a:gd name="T18" fmla="*/ 0 w 1195"/>
                <a:gd name="T19" fmla="*/ 0 h 740"/>
                <a:gd name="T20" fmla="*/ 0 w 1195"/>
                <a:gd name="T21" fmla="*/ 0 h 7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95"/>
                <a:gd name="T34" fmla="*/ 0 h 740"/>
                <a:gd name="T35" fmla="*/ 1195 w 1195"/>
                <a:gd name="T36" fmla="*/ 740 h 7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95" h="740">
                  <a:moveTo>
                    <a:pt x="0" y="0"/>
                  </a:moveTo>
                  <a:lnTo>
                    <a:pt x="42" y="211"/>
                  </a:lnTo>
                  <a:lnTo>
                    <a:pt x="187" y="441"/>
                  </a:lnTo>
                  <a:lnTo>
                    <a:pt x="165" y="597"/>
                  </a:lnTo>
                  <a:lnTo>
                    <a:pt x="214" y="664"/>
                  </a:lnTo>
                  <a:lnTo>
                    <a:pt x="943" y="665"/>
                  </a:lnTo>
                  <a:lnTo>
                    <a:pt x="1030" y="740"/>
                  </a:lnTo>
                  <a:lnTo>
                    <a:pt x="1195" y="252"/>
                  </a:lnTo>
                  <a:lnTo>
                    <a:pt x="106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6" name="Freeform 245"/>
            <p:cNvSpPr>
              <a:spLocks/>
            </p:cNvSpPr>
            <p:nvPr/>
          </p:nvSpPr>
          <p:spPr bwMode="auto">
            <a:xfrm>
              <a:off x="3606" y="1885"/>
              <a:ext cx="298" cy="464"/>
            </a:xfrm>
            <a:custGeom>
              <a:avLst/>
              <a:gdLst>
                <a:gd name="T0" fmla="*/ 83 w 714"/>
                <a:gd name="T1" fmla="*/ 5 h 1148"/>
                <a:gd name="T2" fmla="*/ 162 w 714"/>
                <a:gd name="T3" fmla="*/ 158 h 1148"/>
                <a:gd name="T4" fmla="*/ 0 w 714"/>
                <a:gd name="T5" fmla="*/ 649 h 1148"/>
                <a:gd name="T6" fmla="*/ 603 w 714"/>
                <a:gd name="T7" fmla="*/ 1148 h 1148"/>
                <a:gd name="T8" fmla="*/ 641 w 714"/>
                <a:gd name="T9" fmla="*/ 1148 h 1148"/>
                <a:gd name="T10" fmla="*/ 707 w 714"/>
                <a:gd name="T11" fmla="*/ 794 h 1148"/>
                <a:gd name="T12" fmla="*/ 714 w 714"/>
                <a:gd name="T13" fmla="*/ 103 h 1148"/>
                <a:gd name="T14" fmla="*/ 661 w 714"/>
                <a:gd name="T15" fmla="*/ 0 h 1148"/>
                <a:gd name="T16" fmla="*/ 83 w 714"/>
                <a:gd name="T17" fmla="*/ 5 h 1148"/>
                <a:gd name="T18" fmla="*/ 83 w 714"/>
                <a:gd name="T19" fmla="*/ 5 h 1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4"/>
                <a:gd name="T31" fmla="*/ 0 h 1148"/>
                <a:gd name="T32" fmla="*/ 714 w 714"/>
                <a:gd name="T33" fmla="*/ 1148 h 11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4" h="1148">
                  <a:moveTo>
                    <a:pt x="83" y="5"/>
                  </a:moveTo>
                  <a:lnTo>
                    <a:pt x="162" y="158"/>
                  </a:lnTo>
                  <a:lnTo>
                    <a:pt x="0" y="649"/>
                  </a:lnTo>
                  <a:lnTo>
                    <a:pt x="603" y="1148"/>
                  </a:lnTo>
                  <a:lnTo>
                    <a:pt x="641" y="1148"/>
                  </a:lnTo>
                  <a:lnTo>
                    <a:pt x="707" y="794"/>
                  </a:lnTo>
                  <a:lnTo>
                    <a:pt x="714" y="103"/>
                  </a:lnTo>
                  <a:lnTo>
                    <a:pt x="661" y="0"/>
                  </a:lnTo>
                  <a:lnTo>
                    <a:pt x="83" y="5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7" name="Freeform 246"/>
            <p:cNvSpPr>
              <a:spLocks/>
            </p:cNvSpPr>
            <p:nvPr/>
          </p:nvSpPr>
          <p:spPr bwMode="auto">
            <a:xfrm>
              <a:off x="3871" y="1845"/>
              <a:ext cx="312" cy="504"/>
            </a:xfrm>
            <a:custGeom>
              <a:avLst/>
              <a:gdLst>
                <a:gd name="T0" fmla="*/ 74 w 747"/>
                <a:gd name="T1" fmla="*/ 198 h 1247"/>
                <a:gd name="T2" fmla="*/ 152 w 747"/>
                <a:gd name="T3" fmla="*/ 183 h 1247"/>
                <a:gd name="T4" fmla="*/ 152 w 747"/>
                <a:gd name="T5" fmla="*/ 0 h 1247"/>
                <a:gd name="T6" fmla="*/ 496 w 747"/>
                <a:gd name="T7" fmla="*/ 0 h 1247"/>
                <a:gd name="T8" fmla="*/ 513 w 747"/>
                <a:gd name="T9" fmla="*/ 52 h 1247"/>
                <a:gd name="T10" fmla="*/ 747 w 747"/>
                <a:gd name="T11" fmla="*/ 898 h 1247"/>
                <a:gd name="T12" fmla="*/ 58 w 747"/>
                <a:gd name="T13" fmla="*/ 1247 h 1247"/>
                <a:gd name="T14" fmla="*/ 0 w 747"/>
                <a:gd name="T15" fmla="*/ 1247 h 1247"/>
                <a:gd name="T16" fmla="*/ 69 w 747"/>
                <a:gd name="T17" fmla="*/ 893 h 1247"/>
                <a:gd name="T18" fmla="*/ 74 w 747"/>
                <a:gd name="T19" fmla="*/ 198 h 1247"/>
                <a:gd name="T20" fmla="*/ 74 w 747"/>
                <a:gd name="T21" fmla="*/ 198 h 12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7"/>
                <a:gd name="T34" fmla="*/ 0 h 1247"/>
                <a:gd name="T35" fmla="*/ 747 w 747"/>
                <a:gd name="T36" fmla="*/ 1247 h 12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7" h="1247">
                  <a:moveTo>
                    <a:pt x="74" y="198"/>
                  </a:moveTo>
                  <a:lnTo>
                    <a:pt x="152" y="183"/>
                  </a:lnTo>
                  <a:lnTo>
                    <a:pt x="152" y="0"/>
                  </a:lnTo>
                  <a:lnTo>
                    <a:pt x="496" y="0"/>
                  </a:lnTo>
                  <a:lnTo>
                    <a:pt x="513" y="52"/>
                  </a:lnTo>
                  <a:lnTo>
                    <a:pt x="747" y="898"/>
                  </a:lnTo>
                  <a:lnTo>
                    <a:pt x="58" y="1247"/>
                  </a:lnTo>
                  <a:lnTo>
                    <a:pt x="0" y="1247"/>
                  </a:lnTo>
                  <a:lnTo>
                    <a:pt x="69" y="893"/>
                  </a:lnTo>
                  <a:lnTo>
                    <a:pt x="74" y="198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" name="Group 247"/>
          <p:cNvGrpSpPr>
            <a:grpSpLocks/>
          </p:cNvGrpSpPr>
          <p:nvPr/>
        </p:nvGrpSpPr>
        <p:grpSpPr bwMode="auto">
          <a:xfrm>
            <a:off x="6632015" y="2869126"/>
            <a:ext cx="1033462" cy="873125"/>
            <a:chOff x="4275" y="1856"/>
            <a:chExt cx="651" cy="550"/>
          </a:xfrm>
          <a:solidFill>
            <a:srgbClr val="0D44B3"/>
          </a:solidFill>
        </p:grpSpPr>
        <p:sp>
          <p:nvSpPr>
            <p:cNvPr id="929" name="Freeform 248"/>
            <p:cNvSpPr>
              <a:spLocks/>
            </p:cNvSpPr>
            <p:nvPr/>
          </p:nvSpPr>
          <p:spPr bwMode="auto">
            <a:xfrm>
              <a:off x="4312" y="1856"/>
              <a:ext cx="378" cy="452"/>
            </a:xfrm>
            <a:custGeom>
              <a:avLst/>
              <a:gdLst>
                <a:gd name="T0" fmla="*/ 215 w 865"/>
                <a:gd name="T1" fmla="*/ 0 h 987"/>
                <a:gd name="T2" fmla="*/ 215 w 865"/>
                <a:gd name="T3" fmla="*/ 443 h 987"/>
                <a:gd name="T4" fmla="*/ 0 w 865"/>
                <a:gd name="T5" fmla="*/ 772 h 987"/>
                <a:gd name="T6" fmla="*/ 74 w 865"/>
                <a:gd name="T7" fmla="*/ 987 h 987"/>
                <a:gd name="T8" fmla="*/ 272 w 865"/>
                <a:gd name="T9" fmla="*/ 987 h 987"/>
                <a:gd name="T10" fmla="*/ 498 w 865"/>
                <a:gd name="T11" fmla="*/ 831 h 987"/>
                <a:gd name="T12" fmla="*/ 865 w 865"/>
                <a:gd name="T13" fmla="*/ 253 h 987"/>
                <a:gd name="T14" fmla="*/ 741 w 865"/>
                <a:gd name="T15" fmla="*/ 196 h 987"/>
                <a:gd name="T16" fmla="*/ 509 w 865"/>
                <a:gd name="T17" fmla="*/ 243 h 987"/>
                <a:gd name="T18" fmla="*/ 509 w 865"/>
                <a:gd name="T19" fmla="*/ 99 h 987"/>
                <a:gd name="T20" fmla="*/ 323 w 865"/>
                <a:gd name="T21" fmla="*/ 99 h 987"/>
                <a:gd name="T22" fmla="*/ 279 w 865"/>
                <a:gd name="T23" fmla="*/ 4 h 987"/>
                <a:gd name="T24" fmla="*/ 215 w 865"/>
                <a:gd name="T25" fmla="*/ 0 h 987"/>
                <a:gd name="T26" fmla="*/ 215 w 865"/>
                <a:gd name="T27" fmla="*/ 0 h 9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5"/>
                <a:gd name="T43" fmla="*/ 0 h 987"/>
                <a:gd name="T44" fmla="*/ 865 w 865"/>
                <a:gd name="T45" fmla="*/ 987 h 9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5" h="987">
                  <a:moveTo>
                    <a:pt x="215" y="0"/>
                  </a:moveTo>
                  <a:lnTo>
                    <a:pt x="215" y="443"/>
                  </a:lnTo>
                  <a:lnTo>
                    <a:pt x="0" y="772"/>
                  </a:lnTo>
                  <a:lnTo>
                    <a:pt x="74" y="987"/>
                  </a:lnTo>
                  <a:lnTo>
                    <a:pt x="272" y="987"/>
                  </a:lnTo>
                  <a:lnTo>
                    <a:pt x="498" y="831"/>
                  </a:lnTo>
                  <a:lnTo>
                    <a:pt x="865" y="253"/>
                  </a:lnTo>
                  <a:lnTo>
                    <a:pt x="741" y="196"/>
                  </a:lnTo>
                  <a:lnTo>
                    <a:pt x="509" y="243"/>
                  </a:lnTo>
                  <a:lnTo>
                    <a:pt x="509" y="99"/>
                  </a:lnTo>
                  <a:lnTo>
                    <a:pt x="323" y="99"/>
                  </a:lnTo>
                  <a:lnTo>
                    <a:pt x="279" y="4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0" name="Freeform 249"/>
            <p:cNvSpPr>
              <a:spLocks/>
            </p:cNvSpPr>
            <p:nvPr/>
          </p:nvSpPr>
          <p:spPr bwMode="auto">
            <a:xfrm>
              <a:off x="4535" y="1899"/>
              <a:ext cx="391" cy="209"/>
            </a:xfrm>
            <a:custGeom>
              <a:avLst/>
              <a:gdLst>
                <a:gd name="T0" fmla="*/ 0 w 898"/>
                <a:gd name="T1" fmla="*/ 2 h 452"/>
                <a:gd name="T2" fmla="*/ 0 w 898"/>
                <a:gd name="T3" fmla="*/ 146 h 452"/>
                <a:gd name="T4" fmla="*/ 234 w 898"/>
                <a:gd name="T5" fmla="*/ 101 h 452"/>
                <a:gd name="T6" fmla="*/ 356 w 898"/>
                <a:gd name="T7" fmla="*/ 156 h 452"/>
                <a:gd name="T8" fmla="*/ 479 w 898"/>
                <a:gd name="T9" fmla="*/ 215 h 452"/>
                <a:gd name="T10" fmla="*/ 481 w 898"/>
                <a:gd name="T11" fmla="*/ 281 h 452"/>
                <a:gd name="T12" fmla="*/ 629 w 898"/>
                <a:gd name="T13" fmla="*/ 327 h 452"/>
                <a:gd name="T14" fmla="*/ 631 w 898"/>
                <a:gd name="T15" fmla="*/ 152 h 452"/>
                <a:gd name="T16" fmla="*/ 821 w 898"/>
                <a:gd name="T17" fmla="*/ 452 h 452"/>
                <a:gd name="T18" fmla="*/ 898 w 898"/>
                <a:gd name="T19" fmla="*/ 182 h 452"/>
                <a:gd name="T20" fmla="*/ 732 w 898"/>
                <a:gd name="T21" fmla="*/ 182 h 452"/>
                <a:gd name="T22" fmla="*/ 629 w 898"/>
                <a:gd name="T23" fmla="*/ 0 h 452"/>
                <a:gd name="T24" fmla="*/ 0 w 898"/>
                <a:gd name="T25" fmla="*/ 2 h 452"/>
                <a:gd name="T26" fmla="*/ 0 w 898"/>
                <a:gd name="T27" fmla="*/ 2 h 4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8"/>
                <a:gd name="T43" fmla="*/ 0 h 452"/>
                <a:gd name="T44" fmla="*/ 898 w 898"/>
                <a:gd name="T45" fmla="*/ 452 h 4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8" h="452">
                  <a:moveTo>
                    <a:pt x="0" y="2"/>
                  </a:moveTo>
                  <a:lnTo>
                    <a:pt x="0" y="146"/>
                  </a:lnTo>
                  <a:lnTo>
                    <a:pt x="234" y="101"/>
                  </a:lnTo>
                  <a:lnTo>
                    <a:pt x="356" y="156"/>
                  </a:lnTo>
                  <a:lnTo>
                    <a:pt x="479" y="215"/>
                  </a:lnTo>
                  <a:lnTo>
                    <a:pt x="481" y="281"/>
                  </a:lnTo>
                  <a:lnTo>
                    <a:pt x="629" y="327"/>
                  </a:lnTo>
                  <a:lnTo>
                    <a:pt x="631" y="152"/>
                  </a:lnTo>
                  <a:lnTo>
                    <a:pt x="821" y="452"/>
                  </a:lnTo>
                  <a:lnTo>
                    <a:pt x="898" y="182"/>
                  </a:lnTo>
                  <a:lnTo>
                    <a:pt x="732" y="182"/>
                  </a:lnTo>
                  <a:lnTo>
                    <a:pt x="629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1" name="Freeform 250"/>
            <p:cNvSpPr>
              <a:spLocks/>
            </p:cNvSpPr>
            <p:nvPr/>
          </p:nvSpPr>
          <p:spPr bwMode="auto">
            <a:xfrm>
              <a:off x="4275" y="1971"/>
              <a:ext cx="651" cy="435"/>
            </a:xfrm>
            <a:custGeom>
              <a:avLst/>
              <a:gdLst>
                <a:gd name="T0" fmla="*/ 158 w 1493"/>
                <a:gd name="T1" fmla="*/ 734 h 948"/>
                <a:gd name="T2" fmla="*/ 0 w 1493"/>
                <a:gd name="T3" fmla="*/ 943 h 948"/>
                <a:gd name="T4" fmla="*/ 1435 w 1493"/>
                <a:gd name="T5" fmla="*/ 948 h 948"/>
                <a:gd name="T6" fmla="*/ 1493 w 1493"/>
                <a:gd name="T7" fmla="*/ 874 h 948"/>
                <a:gd name="T8" fmla="*/ 1462 w 1493"/>
                <a:gd name="T9" fmla="*/ 547 h 948"/>
                <a:gd name="T10" fmla="*/ 1223 w 1493"/>
                <a:gd name="T11" fmla="*/ 167 h 948"/>
                <a:gd name="T12" fmla="*/ 1080 w 1493"/>
                <a:gd name="T13" fmla="*/ 125 h 948"/>
                <a:gd name="T14" fmla="*/ 1080 w 1493"/>
                <a:gd name="T15" fmla="*/ 59 h 948"/>
                <a:gd name="T16" fmla="*/ 951 w 1493"/>
                <a:gd name="T17" fmla="*/ 0 h 948"/>
                <a:gd name="T18" fmla="*/ 584 w 1493"/>
                <a:gd name="T19" fmla="*/ 576 h 948"/>
                <a:gd name="T20" fmla="*/ 354 w 1493"/>
                <a:gd name="T21" fmla="*/ 734 h 948"/>
                <a:gd name="T22" fmla="*/ 158 w 1493"/>
                <a:gd name="T23" fmla="*/ 734 h 948"/>
                <a:gd name="T24" fmla="*/ 158 w 1493"/>
                <a:gd name="T25" fmla="*/ 734 h 9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93"/>
                <a:gd name="T40" fmla="*/ 0 h 948"/>
                <a:gd name="T41" fmla="*/ 1493 w 1493"/>
                <a:gd name="T42" fmla="*/ 948 h 9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93" h="948">
                  <a:moveTo>
                    <a:pt x="158" y="734"/>
                  </a:moveTo>
                  <a:lnTo>
                    <a:pt x="0" y="943"/>
                  </a:lnTo>
                  <a:lnTo>
                    <a:pt x="1435" y="948"/>
                  </a:lnTo>
                  <a:lnTo>
                    <a:pt x="1493" y="874"/>
                  </a:lnTo>
                  <a:lnTo>
                    <a:pt x="1462" y="547"/>
                  </a:lnTo>
                  <a:lnTo>
                    <a:pt x="1223" y="167"/>
                  </a:lnTo>
                  <a:lnTo>
                    <a:pt x="1080" y="125"/>
                  </a:lnTo>
                  <a:lnTo>
                    <a:pt x="1080" y="59"/>
                  </a:lnTo>
                  <a:lnTo>
                    <a:pt x="951" y="0"/>
                  </a:lnTo>
                  <a:lnTo>
                    <a:pt x="584" y="576"/>
                  </a:lnTo>
                  <a:lnTo>
                    <a:pt x="354" y="734"/>
                  </a:lnTo>
                  <a:lnTo>
                    <a:pt x="158" y="734"/>
                  </a:lnTo>
                  <a:close/>
                </a:path>
              </a:pathLst>
            </a:custGeom>
            <a:grpFill/>
            <a:ln w="9525">
              <a:solidFill>
                <a:srgbClr val="0D44B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" name="Group 251"/>
          <p:cNvGrpSpPr>
            <a:grpSpLocks/>
          </p:cNvGrpSpPr>
          <p:nvPr/>
        </p:nvGrpSpPr>
        <p:grpSpPr bwMode="auto">
          <a:xfrm>
            <a:off x="5622365" y="2097601"/>
            <a:ext cx="1298575" cy="1674813"/>
            <a:chOff x="3639" y="1370"/>
            <a:chExt cx="818" cy="1055"/>
          </a:xfrm>
          <a:solidFill>
            <a:srgbClr val="0D44B3"/>
          </a:solidFill>
        </p:grpSpPr>
        <p:sp>
          <p:nvSpPr>
            <p:cNvPr id="933" name="Freeform 252"/>
            <p:cNvSpPr>
              <a:spLocks/>
            </p:cNvSpPr>
            <p:nvPr/>
          </p:nvSpPr>
          <p:spPr bwMode="auto">
            <a:xfrm>
              <a:off x="3932" y="1496"/>
              <a:ext cx="303" cy="371"/>
            </a:xfrm>
            <a:custGeom>
              <a:avLst/>
              <a:gdLst>
                <a:gd name="T0" fmla="*/ 218 w 727"/>
                <a:gd name="T1" fmla="*/ 0 h 921"/>
                <a:gd name="T2" fmla="*/ 0 w 727"/>
                <a:gd name="T3" fmla="*/ 181 h 921"/>
                <a:gd name="T4" fmla="*/ 46 w 727"/>
                <a:gd name="T5" fmla="*/ 260 h 921"/>
                <a:gd name="T6" fmla="*/ 6 w 727"/>
                <a:gd name="T7" fmla="*/ 413 h 921"/>
                <a:gd name="T8" fmla="*/ 6 w 727"/>
                <a:gd name="T9" fmla="*/ 869 h 921"/>
                <a:gd name="T10" fmla="*/ 350 w 727"/>
                <a:gd name="T11" fmla="*/ 871 h 921"/>
                <a:gd name="T12" fmla="*/ 363 w 727"/>
                <a:gd name="T13" fmla="*/ 921 h 921"/>
                <a:gd name="T14" fmla="*/ 659 w 727"/>
                <a:gd name="T15" fmla="*/ 921 h 921"/>
                <a:gd name="T16" fmla="*/ 727 w 727"/>
                <a:gd name="T17" fmla="*/ 606 h 921"/>
                <a:gd name="T18" fmla="*/ 506 w 727"/>
                <a:gd name="T19" fmla="*/ 67 h 921"/>
                <a:gd name="T20" fmla="*/ 218 w 727"/>
                <a:gd name="T21" fmla="*/ 0 h 921"/>
                <a:gd name="T22" fmla="*/ 218 w 727"/>
                <a:gd name="T23" fmla="*/ 0 h 9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7"/>
                <a:gd name="T37" fmla="*/ 0 h 921"/>
                <a:gd name="T38" fmla="*/ 727 w 727"/>
                <a:gd name="T39" fmla="*/ 921 h 9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7" h="921">
                  <a:moveTo>
                    <a:pt x="218" y="0"/>
                  </a:moveTo>
                  <a:lnTo>
                    <a:pt x="0" y="181"/>
                  </a:lnTo>
                  <a:lnTo>
                    <a:pt x="46" y="260"/>
                  </a:lnTo>
                  <a:lnTo>
                    <a:pt x="6" y="413"/>
                  </a:lnTo>
                  <a:lnTo>
                    <a:pt x="6" y="869"/>
                  </a:lnTo>
                  <a:lnTo>
                    <a:pt x="350" y="871"/>
                  </a:lnTo>
                  <a:lnTo>
                    <a:pt x="363" y="921"/>
                  </a:lnTo>
                  <a:lnTo>
                    <a:pt x="659" y="921"/>
                  </a:lnTo>
                  <a:lnTo>
                    <a:pt x="727" y="606"/>
                  </a:lnTo>
                  <a:lnTo>
                    <a:pt x="506" y="67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4" name="Freeform 253"/>
            <p:cNvSpPr>
              <a:spLocks/>
            </p:cNvSpPr>
            <p:nvPr/>
          </p:nvSpPr>
          <p:spPr bwMode="auto">
            <a:xfrm>
              <a:off x="4083" y="1773"/>
              <a:ext cx="374" cy="468"/>
            </a:xfrm>
            <a:custGeom>
              <a:avLst/>
              <a:gdLst>
                <a:gd name="T0" fmla="*/ 0 w 896"/>
                <a:gd name="T1" fmla="*/ 236 h 1162"/>
                <a:gd name="T2" fmla="*/ 236 w 896"/>
                <a:gd name="T3" fmla="*/ 1077 h 1162"/>
                <a:gd name="T4" fmla="*/ 570 w 896"/>
                <a:gd name="T5" fmla="*/ 1162 h 1162"/>
                <a:gd name="T6" fmla="*/ 817 w 896"/>
                <a:gd name="T7" fmla="*/ 822 h 1162"/>
                <a:gd name="T8" fmla="*/ 814 w 896"/>
                <a:gd name="T9" fmla="*/ 315 h 1162"/>
                <a:gd name="T10" fmla="*/ 896 w 896"/>
                <a:gd name="T11" fmla="*/ 364 h 1162"/>
                <a:gd name="T12" fmla="*/ 784 w 896"/>
                <a:gd name="T13" fmla="*/ 0 h 1162"/>
                <a:gd name="T14" fmla="*/ 542 w 896"/>
                <a:gd name="T15" fmla="*/ 227 h 1162"/>
                <a:gd name="T16" fmla="*/ 0 w 896"/>
                <a:gd name="T17" fmla="*/ 236 h 1162"/>
                <a:gd name="T18" fmla="*/ 0 w 896"/>
                <a:gd name="T19" fmla="*/ 236 h 1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6"/>
                <a:gd name="T31" fmla="*/ 0 h 1162"/>
                <a:gd name="T32" fmla="*/ 896 w 896"/>
                <a:gd name="T33" fmla="*/ 1162 h 1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6" h="1162">
                  <a:moveTo>
                    <a:pt x="0" y="236"/>
                  </a:moveTo>
                  <a:lnTo>
                    <a:pt x="236" y="1077"/>
                  </a:lnTo>
                  <a:lnTo>
                    <a:pt x="570" y="1162"/>
                  </a:lnTo>
                  <a:lnTo>
                    <a:pt x="817" y="822"/>
                  </a:lnTo>
                  <a:lnTo>
                    <a:pt x="814" y="315"/>
                  </a:lnTo>
                  <a:lnTo>
                    <a:pt x="896" y="364"/>
                  </a:lnTo>
                  <a:lnTo>
                    <a:pt x="784" y="0"/>
                  </a:lnTo>
                  <a:lnTo>
                    <a:pt x="542" y="227"/>
                  </a:lnTo>
                  <a:lnTo>
                    <a:pt x="0" y="236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5" name="Freeform 254"/>
            <p:cNvSpPr>
              <a:spLocks/>
            </p:cNvSpPr>
            <p:nvPr/>
          </p:nvSpPr>
          <p:spPr bwMode="auto">
            <a:xfrm>
              <a:off x="3828" y="2176"/>
              <a:ext cx="524" cy="249"/>
            </a:xfrm>
            <a:custGeom>
              <a:avLst/>
              <a:gdLst>
                <a:gd name="T0" fmla="*/ 29 w 1200"/>
                <a:gd name="T1" fmla="*/ 300 h 541"/>
                <a:gd name="T2" fmla="*/ 0 w 1200"/>
                <a:gd name="T3" fmla="*/ 541 h 541"/>
                <a:gd name="T4" fmla="*/ 329 w 1200"/>
                <a:gd name="T5" fmla="*/ 541 h 541"/>
                <a:gd name="T6" fmla="*/ 375 w 1200"/>
                <a:gd name="T7" fmla="*/ 499 h 541"/>
                <a:gd name="T8" fmla="*/ 1040 w 1200"/>
                <a:gd name="T9" fmla="*/ 498 h 541"/>
                <a:gd name="T10" fmla="*/ 1200 w 1200"/>
                <a:gd name="T11" fmla="*/ 287 h 541"/>
                <a:gd name="T12" fmla="*/ 1124 w 1200"/>
                <a:gd name="T13" fmla="*/ 68 h 541"/>
                <a:gd name="T14" fmla="*/ 791 w 1200"/>
                <a:gd name="T15" fmla="*/ 0 h 541"/>
                <a:gd name="T16" fmla="*/ 162 w 1200"/>
                <a:gd name="T17" fmla="*/ 298 h 541"/>
                <a:gd name="T18" fmla="*/ 29 w 1200"/>
                <a:gd name="T19" fmla="*/ 300 h 541"/>
                <a:gd name="T20" fmla="*/ 29 w 1200"/>
                <a:gd name="T21" fmla="*/ 300 h 5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0"/>
                <a:gd name="T34" fmla="*/ 0 h 541"/>
                <a:gd name="T35" fmla="*/ 1200 w 1200"/>
                <a:gd name="T36" fmla="*/ 541 h 5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0" h="541">
                  <a:moveTo>
                    <a:pt x="29" y="300"/>
                  </a:moveTo>
                  <a:lnTo>
                    <a:pt x="0" y="541"/>
                  </a:lnTo>
                  <a:lnTo>
                    <a:pt x="329" y="541"/>
                  </a:lnTo>
                  <a:lnTo>
                    <a:pt x="375" y="499"/>
                  </a:lnTo>
                  <a:lnTo>
                    <a:pt x="1040" y="498"/>
                  </a:lnTo>
                  <a:lnTo>
                    <a:pt x="1200" y="287"/>
                  </a:lnTo>
                  <a:lnTo>
                    <a:pt x="1124" y="68"/>
                  </a:lnTo>
                  <a:lnTo>
                    <a:pt x="791" y="0"/>
                  </a:lnTo>
                  <a:lnTo>
                    <a:pt x="162" y="298"/>
                  </a:lnTo>
                  <a:lnTo>
                    <a:pt x="29" y="30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6" name="Freeform 255"/>
            <p:cNvSpPr>
              <a:spLocks/>
            </p:cNvSpPr>
            <p:nvPr/>
          </p:nvSpPr>
          <p:spPr bwMode="auto">
            <a:xfrm>
              <a:off x="3639" y="1370"/>
              <a:ext cx="411" cy="188"/>
            </a:xfrm>
            <a:custGeom>
              <a:avLst/>
              <a:gdLst>
                <a:gd name="T0" fmla="*/ 152 w 411"/>
                <a:gd name="T1" fmla="*/ 119 h 188"/>
                <a:gd name="T2" fmla="*/ 176 w 411"/>
                <a:gd name="T3" fmla="*/ 143 h 188"/>
                <a:gd name="T4" fmla="*/ 209 w 411"/>
                <a:gd name="T5" fmla="*/ 188 h 188"/>
                <a:gd name="T6" fmla="*/ 411 w 411"/>
                <a:gd name="T7" fmla="*/ 79 h 188"/>
                <a:gd name="T8" fmla="*/ 379 w 411"/>
                <a:gd name="T9" fmla="*/ 36 h 188"/>
                <a:gd name="T10" fmla="*/ 211 w 411"/>
                <a:gd name="T11" fmla="*/ 94 h 188"/>
                <a:gd name="T12" fmla="*/ 120 w 411"/>
                <a:gd name="T13" fmla="*/ 64 h 188"/>
                <a:gd name="T14" fmla="*/ 108 w 411"/>
                <a:gd name="T15" fmla="*/ 0 h 188"/>
                <a:gd name="T16" fmla="*/ 0 w 411"/>
                <a:gd name="T17" fmla="*/ 76 h 188"/>
                <a:gd name="T18" fmla="*/ 152 w 411"/>
                <a:gd name="T19" fmla="*/ 119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1"/>
                <a:gd name="T31" fmla="*/ 0 h 188"/>
                <a:gd name="T32" fmla="*/ 411 w 41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1" h="188">
                  <a:moveTo>
                    <a:pt x="152" y="119"/>
                  </a:moveTo>
                  <a:lnTo>
                    <a:pt x="176" y="143"/>
                  </a:lnTo>
                  <a:lnTo>
                    <a:pt x="209" y="188"/>
                  </a:lnTo>
                  <a:lnTo>
                    <a:pt x="411" y="79"/>
                  </a:lnTo>
                  <a:lnTo>
                    <a:pt x="379" y="36"/>
                  </a:lnTo>
                  <a:lnTo>
                    <a:pt x="211" y="94"/>
                  </a:lnTo>
                  <a:lnTo>
                    <a:pt x="120" y="64"/>
                  </a:lnTo>
                  <a:lnTo>
                    <a:pt x="108" y="0"/>
                  </a:lnTo>
                  <a:lnTo>
                    <a:pt x="0" y="76"/>
                  </a:lnTo>
                  <a:lnTo>
                    <a:pt x="152" y="119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3" name="Group 256"/>
          <p:cNvGrpSpPr>
            <a:grpSpLocks/>
          </p:cNvGrpSpPr>
          <p:nvPr/>
        </p:nvGrpSpPr>
        <p:grpSpPr bwMode="auto">
          <a:xfrm>
            <a:off x="3742228" y="3935926"/>
            <a:ext cx="2435225" cy="1792288"/>
            <a:chOff x="2453" y="2528"/>
            <a:chExt cx="1534" cy="1129"/>
          </a:xfrm>
          <a:solidFill>
            <a:srgbClr val="0D44B3"/>
          </a:solidFill>
        </p:grpSpPr>
        <p:sp>
          <p:nvSpPr>
            <p:cNvPr id="938" name="Freeform 257"/>
            <p:cNvSpPr>
              <a:spLocks/>
            </p:cNvSpPr>
            <p:nvPr/>
          </p:nvSpPr>
          <p:spPr bwMode="auto">
            <a:xfrm>
              <a:off x="2453" y="2528"/>
              <a:ext cx="1107" cy="1129"/>
            </a:xfrm>
            <a:custGeom>
              <a:avLst/>
              <a:gdLst>
                <a:gd name="T0" fmla="*/ 597 w 2536"/>
                <a:gd name="T1" fmla="*/ 0 h 2462"/>
                <a:gd name="T2" fmla="*/ 597 w 2536"/>
                <a:gd name="T3" fmla="*/ 1027 h 2462"/>
                <a:gd name="T4" fmla="*/ 0 w 2536"/>
                <a:gd name="T5" fmla="*/ 1033 h 2462"/>
                <a:gd name="T6" fmla="*/ 0 w 2536"/>
                <a:gd name="T7" fmla="*/ 1149 h 2462"/>
                <a:gd name="T8" fmla="*/ 348 w 2536"/>
                <a:gd name="T9" fmla="*/ 1451 h 2462"/>
                <a:gd name="T10" fmla="*/ 378 w 2536"/>
                <a:gd name="T11" fmla="*/ 1601 h 2462"/>
                <a:gd name="T12" fmla="*/ 700 w 2536"/>
                <a:gd name="T13" fmla="*/ 1801 h 2462"/>
                <a:gd name="T14" fmla="*/ 819 w 2536"/>
                <a:gd name="T15" fmla="*/ 1591 h 2462"/>
                <a:gd name="T16" fmla="*/ 1106 w 2536"/>
                <a:gd name="T17" fmla="*/ 1694 h 2462"/>
                <a:gd name="T18" fmla="*/ 1540 w 2536"/>
                <a:gd name="T19" fmla="*/ 2331 h 2462"/>
                <a:gd name="T20" fmla="*/ 1874 w 2536"/>
                <a:gd name="T21" fmla="*/ 2462 h 2462"/>
                <a:gd name="T22" fmla="*/ 1981 w 2536"/>
                <a:gd name="T23" fmla="*/ 2424 h 2462"/>
                <a:gd name="T24" fmla="*/ 1918 w 2536"/>
                <a:gd name="T25" fmla="*/ 2112 h 2462"/>
                <a:gd name="T26" fmla="*/ 2074 w 2536"/>
                <a:gd name="T27" fmla="*/ 1806 h 2462"/>
                <a:gd name="T28" fmla="*/ 2536 w 2536"/>
                <a:gd name="T29" fmla="*/ 1542 h 2462"/>
                <a:gd name="T30" fmla="*/ 2536 w 2536"/>
                <a:gd name="T31" fmla="*/ 1076 h 2462"/>
                <a:gd name="T32" fmla="*/ 2390 w 2536"/>
                <a:gd name="T33" fmla="*/ 955 h 2462"/>
                <a:gd name="T34" fmla="*/ 2390 w 2536"/>
                <a:gd name="T35" fmla="*/ 609 h 2462"/>
                <a:gd name="T36" fmla="*/ 1603 w 2536"/>
                <a:gd name="T37" fmla="*/ 609 h 2462"/>
                <a:gd name="T38" fmla="*/ 1190 w 2536"/>
                <a:gd name="T39" fmla="*/ 400 h 2462"/>
                <a:gd name="T40" fmla="*/ 1190 w 2536"/>
                <a:gd name="T41" fmla="*/ 6 h 2462"/>
                <a:gd name="T42" fmla="*/ 597 w 2536"/>
                <a:gd name="T43" fmla="*/ 0 h 2462"/>
                <a:gd name="T44" fmla="*/ 597 w 2536"/>
                <a:gd name="T45" fmla="*/ 0 h 24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36"/>
                <a:gd name="T70" fmla="*/ 0 h 2462"/>
                <a:gd name="T71" fmla="*/ 2536 w 2536"/>
                <a:gd name="T72" fmla="*/ 2462 h 24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36" h="2462">
                  <a:moveTo>
                    <a:pt x="597" y="0"/>
                  </a:moveTo>
                  <a:lnTo>
                    <a:pt x="597" y="1027"/>
                  </a:lnTo>
                  <a:lnTo>
                    <a:pt x="0" y="1033"/>
                  </a:lnTo>
                  <a:lnTo>
                    <a:pt x="0" y="1149"/>
                  </a:lnTo>
                  <a:lnTo>
                    <a:pt x="348" y="1451"/>
                  </a:lnTo>
                  <a:lnTo>
                    <a:pt x="378" y="1601"/>
                  </a:lnTo>
                  <a:lnTo>
                    <a:pt x="700" y="1801"/>
                  </a:lnTo>
                  <a:lnTo>
                    <a:pt x="819" y="1591"/>
                  </a:lnTo>
                  <a:lnTo>
                    <a:pt x="1106" y="1694"/>
                  </a:lnTo>
                  <a:lnTo>
                    <a:pt x="1540" y="2331"/>
                  </a:lnTo>
                  <a:lnTo>
                    <a:pt x="1874" y="2462"/>
                  </a:lnTo>
                  <a:lnTo>
                    <a:pt x="1981" y="2424"/>
                  </a:lnTo>
                  <a:lnTo>
                    <a:pt x="1918" y="2112"/>
                  </a:lnTo>
                  <a:lnTo>
                    <a:pt x="2074" y="1806"/>
                  </a:lnTo>
                  <a:lnTo>
                    <a:pt x="2536" y="1542"/>
                  </a:lnTo>
                  <a:lnTo>
                    <a:pt x="2536" y="1076"/>
                  </a:lnTo>
                  <a:lnTo>
                    <a:pt x="2390" y="955"/>
                  </a:lnTo>
                  <a:lnTo>
                    <a:pt x="2390" y="609"/>
                  </a:lnTo>
                  <a:lnTo>
                    <a:pt x="1603" y="609"/>
                  </a:lnTo>
                  <a:lnTo>
                    <a:pt x="1190" y="400"/>
                  </a:lnTo>
                  <a:lnTo>
                    <a:pt x="1190" y="6"/>
                  </a:lnTo>
                  <a:lnTo>
                    <a:pt x="597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9" name="Freeform 258"/>
            <p:cNvSpPr>
              <a:spLocks/>
            </p:cNvSpPr>
            <p:nvPr/>
          </p:nvSpPr>
          <p:spPr bwMode="auto">
            <a:xfrm>
              <a:off x="3495" y="2850"/>
              <a:ext cx="492" cy="402"/>
            </a:xfrm>
            <a:custGeom>
              <a:avLst/>
              <a:gdLst>
                <a:gd name="T0" fmla="*/ 2 w 1127"/>
                <a:gd name="T1" fmla="*/ 0 h 872"/>
                <a:gd name="T2" fmla="*/ 0 w 1127"/>
                <a:gd name="T3" fmla="*/ 272 h 872"/>
                <a:gd name="T4" fmla="*/ 146 w 1127"/>
                <a:gd name="T5" fmla="*/ 395 h 872"/>
                <a:gd name="T6" fmla="*/ 146 w 1127"/>
                <a:gd name="T7" fmla="*/ 861 h 872"/>
                <a:gd name="T8" fmla="*/ 186 w 1127"/>
                <a:gd name="T9" fmla="*/ 836 h 872"/>
                <a:gd name="T10" fmla="*/ 509 w 1127"/>
                <a:gd name="T11" fmla="*/ 836 h 872"/>
                <a:gd name="T12" fmla="*/ 553 w 1127"/>
                <a:gd name="T13" fmla="*/ 764 h 872"/>
                <a:gd name="T14" fmla="*/ 800 w 1127"/>
                <a:gd name="T15" fmla="*/ 872 h 872"/>
                <a:gd name="T16" fmla="*/ 947 w 1127"/>
                <a:gd name="T17" fmla="*/ 821 h 872"/>
                <a:gd name="T18" fmla="*/ 1057 w 1127"/>
                <a:gd name="T19" fmla="*/ 846 h 872"/>
                <a:gd name="T20" fmla="*/ 1127 w 1127"/>
                <a:gd name="T21" fmla="*/ 785 h 872"/>
                <a:gd name="T22" fmla="*/ 1028 w 1127"/>
                <a:gd name="T23" fmla="*/ 762 h 872"/>
                <a:gd name="T24" fmla="*/ 1047 w 1127"/>
                <a:gd name="T25" fmla="*/ 663 h 872"/>
                <a:gd name="T26" fmla="*/ 924 w 1127"/>
                <a:gd name="T27" fmla="*/ 646 h 872"/>
                <a:gd name="T28" fmla="*/ 924 w 1127"/>
                <a:gd name="T29" fmla="*/ 600 h 872"/>
                <a:gd name="T30" fmla="*/ 1032 w 1127"/>
                <a:gd name="T31" fmla="*/ 574 h 872"/>
                <a:gd name="T32" fmla="*/ 926 w 1127"/>
                <a:gd name="T33" fmla="*/ 416 h 872"/>
                <a:gd name="T34" fmla="*/ 504 w 1127"/>
                <a:gd name="T35" fmla="*/ 414 h 872"/>
                <a:gd name="T36" fmla="*/ 599 w 1127"/>
                <a:gd name="T37" fmla="*/ 148 h 872"/>
                <a:gd name="T38" fmla="*/ 551 w 1127"/>
                <a:gd name="T39" fmla="*/ 0 h 872"/>
                <a:gd name="T40" fmla="*/ 2 w 1127"/>
                <a:gd name="T41" fmla="*/ 0 h 872"/>
                <a:gd name="T42" fmla="*/ 2 w 1127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27"/>
                <a:gd name="T67" fmla="*/ 0 h 872"/>
                <a:gd name="T68" fmla="*/ 1127 w 1127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27" h="872">
                  <a:moveTo>
                    <a:pt x="2" y="0"/>
                  </a:moveTo>
                  <a:lnTo>
                    <a:pt x="0" y="272"/>
                  </a:lnTo>
                  <a:lnTo>
                    <a:pt x="146" y="395"/>
                  </a:lnTo>
                  <a:lnTo>
                    <a:pt x="146" y="861"/>
                  </a:lnTo>
                  <a:lnTo>
                    <a:pt x="186" y="836"/>
                  </a:lnTo>
                  <a:lnTo>
                    <a:pt x="509" y="836"/>
                  </a:lnTo>
                  <a:lnTo>
                    <a:pt x="553" y="764"/>
                  </a:lnTo>
                  <a:lnTo>
                    <a:pt x="800" y="872"/>
                  </a:lnTo>
                  <a:lnTo>
                    <a:pt x="947" y="821"/>
                  </a:lnTo>
                  <a:lnTo>
                    <a:pt x="1057" y="846"/>
                  </a:lnTo>
                  <a:lnTo>
                    <a:pt x="1127" y="785"/>
                  </a:lnTo>
                  <a:lnTo>
                    <a:pt x="1028" y="762"/>
                  </a:lnTo>
                  <a:lnTo>
                    <a:pt x="1047" y="663"/>
                  </a:lnTo>
                  <a:lnTo>
                    <a:pt x="924" y="646"/>
                  </a:lnTo>
                  <a:lnTo>
                    <a:pt x="924" y="600"/>
                  </a:lnTo>
                  <a:lnTo>
                    <a:pt x="1032" y="574"/>
                  </a:lnTo>
                  <a:lnTo>
                    <a:pt x="926" y="416"/>
                  </a:lnTo>
                  <a:lnTo>
                    <a:pt x="504" y="414"/>
                  </a:lnTo>
                  <a:lnTo>
                    <a:pt x="599" y="148"/>
                  </a:lnTo>
                  <a:lnTo>
                    <a:pt x="55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4" name="Group 259"/>
          <p:cNvGrpSpPr>
            <a:grpSpLocks/>
          </p:cNvGrpSpPr>
          <p:nvPr/>
        </p:nvGrpSpPr>
        <p:grpSpPr bwMode="auto">
          <a:xfrm>
            <a:off x="3387165" y="3893064"/>
            <a:ext cx="1779587" cy="1833562"/>
            <a:chOff x="2231" y="2501"/>
            <a:chExt cx="1121" cy="1155"/>
          </a:xfrm>
          <a:solidFill>
            <a:srgbClr val="0D44B3"/>
          </a:solidFill>
        </p:grpSpPr>
        <p:sp>
          <p:nvSpPr>
            <p:cNvPr id="941" name="Freeform 260"/>
            <p:cNvSpPr>
              <a:spLocks/>
            </p:cNvSpPr>
            <p:nvPr/>
          </p:nvSpPr>
          <p:spPr bwMode="auto">
            <a:xfrm>
              <a:off x="2440" y="2537"/>
              <a:ext cx="912" cy="1119"/>
            </a:xfrm>
            <a:custGeom>
              <a:avLst/>
              <a:gdLst>
                <a:gd name="T0" fmla="*/ 272 w 912"/>
                <a:gd name="T1" fmla="*/ 8 h 1119"/>
                <a:gd name="T2" fmla="*/ 264 w 912"/>
                <a:gd name="T3" fmla="*/ 488 h 1119"/>
                <a:gd name="T4" fmla="*/ 0 w 912"/>
                <a:gd name="T5" fmla="*/ 480 h 1119"/>
                <a:gd name="T6" fmla="*/ 8 w 912"/>
                <a:gd name="T7" fmla="*/ 528 h 1119"/>
                <a:gd name="T8" fmla="*/ 160 w 912"/>
                <a:gd name="T9" fmla="*/ 648 h 1119"/>
                <a:gd name="T10" fmla="*/ 166 w 912"/>
                <a:gd name="T11" fmla="*/ 712 h 1119"/>
                <a:gd name="T12" fmla="*/ 320 w 912"/>
                <a:gd name="T13" fmla="*/ 824 h 1119"/>
                <a:gd name="T14" fmla="*/ 366 w 912"/>
                <a:gd name="T15" fmla="*/ 718 h 1119"/>
                <a:gd name="T16" fmla="*/ 496 w 912"/>
                <a:gd name="T17" fmla="*/ 762 h 1119"/>
                <a:gd name="T18" fmla="*/ 680 w 912"/>
                <a:gd name="T19" fmla="*/ 1072 h 1119"/>
                <a:gd name="T20" fmla="*/ 824 w 912"/>
                <a:gd name="T21" fmla="*/ 1119 h 1119"/>
                <a:gd name="T22" fmla="*/ 888 w 912"/>
                <a:gd name="T23" fmla="*/ 1096 h 1119"/>
                <a:gd name="T24" fmla="*/ 848 w 912"/>
                <a:gd name="T25" fmla="*/ 959 h 1119"/>
                <a:gd name="T26" fmla="*/ 912 w 912"/>
                <a:gd name="T27" fmla="*/ 827 h 1119"/>
                <a:gd name="T28" fmla="*/ 784 w 912"/>
                <a:gd name="T29" fmla="*/ 695 h 1119"/>
                <a:gd name="T30" fmla="*/ 599 w 912"/>
                <a:gd name="T31" fmla="*/ 517 h 1119"/>
                <a:gd name="T32" fmla="*/ 608 w 912"/>
                <a:gd name="T33" fmla="*/ 224 h 1119"/>
                <a:gd name="T34" fmla="*/ 536 w 912"/>
                <a:gd name="T35" fmla="*/ 184 h 1119"/>
                <a:gd name="T36" fmla="*/ 528 w 912"/>
                <a:gd name="T37" fmla="*/ 0 h 1119"/>
                <a:gd name="T38" fmla="*/ 272 w 912"/>
                <a:gd name="T39" fmla="*/ 8 h 11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12"/>
                <a:gd name="T61" fmla="*/ 0 h 1119"/>
                <a:gd name="T62" fmla="*/ 912 w 912"/>
                <a:gd name="T63" fmla="*/ 1119 h 111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12" h="1119">
                  <a:moveTo>
                    <a:pt x="272" y="8"/>
                  </a:moveTo>
                  <a:lnTo>
                    <a:pt x="264" y="488"/>
                  </a:lnTo>
                  <a:lnTo>
                    <a:pt x="0" y="480"/>
                  </a:lnTo>
                  <a:lnTo>
                    <a:pt x="8" y="528"/>
                  </a:lnTo>
                  <a:lnTo>
                    <a:pt x="160" y="648"/>
                  </a:lnTo>
                  <a:lnTo>
                    <a:pt x="166" y="712"/>
                  </a:lnTo>
                  <a:lnTo>
                    <a:pt x="320" y="824"/>
                  </a:lnTo>
                  <a:lnTo>
                    <a:pt x="366" y="718"/>
                  </a:lnTo>
                  <a:lnTo>
                    <a:pt x="496" y="762"/>
                  </a:lnTo>
                  <a:lnTo>
                    <a:pt x="680" y="1072"/>
                  </a:lnTo>
                  <a:lnTo>
                    <a:pt x="824" y="1119"/>
                  </a:lnTo>
                  <a:lnTo>
                    <a:pt x="888" y="1096"/>
                  </a:lnTo>
                  <a:lnTo>
                    <a:pt x="848" y="959"/>
                  </a:lnTo>
                  <a:lnTo>
                    <a:pt x="912" y="827"/>
                  </a:lnTo>
                  <a:lnTo>
                    <a:pt x="784" y="695"/>
                  </a:lnTo>
                  <a:lnTo>
                    <a:pt x="599" y="517"/>
                  </a:lnTo>
                  <a:lnTo>
                    <a:pt x="608" y="224"/>
                  </a:lnTo>
                  <a:lnTo>
                    <a:pt x="536" y="184"/>
                  </a:lnTo>
                  <a:lnTo>
                    <a:pt x="528" y="0"/>
                  </a:lnTo>
                  <a:lnTo>
                    <a:pt x="272" y="8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2" name="Freeform 261"/>
            <p:cNvSpPr>
              <a:spLocks/>
            </p:cNvSpPr>
            <p:nvPr/>
          </p:nvSpPr>
          <p:spPr bwMode="auto">
            <a:xfrm>
              <a:off x="2231" y="2501"/>
              <a:ext cx="479" cy="617"/>
            </a:xfrm>
            <a:custGeom>
              <a:avLst/>
              <a:gdLst>
                <a:gd name="T0" fmla="*/ 48 w 1093"/>
                <a:gd name="T1" fmla="*/ 0 h 1395"/>
                <a:gd name="T2" fmla="*/ 0 w 1093"/>
                <a:gd name="T3" fmla="*/ 1393 h 1395"/>
                <a:gd name="T4" fmla="*/ 164 w 1093"/>
                <a:gd name="T5" fmla="*/ 1395 h 1395"/>
                <a:gd name="T6" fmla="*/ 199 w 1093"/>
                <a:gd name="T7" fmla="*/ 1296 h 1395"/>
                <a:gd name="T8" fmla="*/ 496 w 1093"/>
                <a:gd name="T9" fmla="*/ 1296 h 1395"/>
                <a:gd name="T10" fmla="*/ 496 w 1093"/>
                <a:gd name="T11" fmla="*/ 1187 h 1395"/>
                <a:gd name="T12" fmla="*/ 1093 w 1093"/>
                <a:gd name="T13" fmla="*/ 1187 h 1395"/>
                <a:gd name="T14" fmla="*/ 1093 w 1093"/>
                <a:gd name="T15" fmla="*/ 6 h 1395"/>
                <a:gd name="T16" fmla="*/ 48 w 1093"/>
                <a:gd name="T17" fmla="*/ 0 h 1395"/>
                <a:gd name="T18" fmla="*/ 48 w 1093"/>
                <a:gd name="T19" fmla="*/ 0 h 13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93"/>
                <a:gd name="T31" fmla="*/ 0 h 1395"/>
                <a:gd name="T32" fmla="*/ 1093 w 1093"/>
                <a:gd name="T33" fmla="*/ 1395 h 13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93" h="1395">
                  <a:moveTo>
                    <a:pt x="48" y="0"/>
                  </a:moveTo>
                  <a:lnTo>
                    <a:pt x="0" y="1393"/>
                  </a:lnTo>
                  <a:lnTo>
                    <a:pt x="164" y="1395"/>
                  </a:lnTo>
                  <a:lnTo>
                    <a:pt x="199" y="1296"/>
                  </a:lnTo>
                  <a:lnTo>
                    <a:pt x="496" y="1296"/>
                  </a:lnTo>
                  <a:lnTo>
                    <a:pt x="496" y="1187"/>
                  </a:lnTo>
                  <a:lnTo>
                    <a:pt x="1093" y="1187"/>
                  </a:lnTo>
                  <a:lnTo>
                    <a:pt x="1093" y="6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" name="Group 262"/>
          <p:cNvGrpSpPr>
            <a:grpSpLocks/>
          </p:cNvGrpSpPr>
          <p:nvPr/>
        </p:nvGrpSpPr>
        <p:grpSpPr bwMode="auto">
          <a:xfrm>
            <a:off x="4150752" y="3281876"/>
            <a:ext cx="1819275" cy="1492250"/>
            <a:chOff x="2712" y="2116"/>
            <a:chExt cx="1146" cy="940"/>
          </a:xfrm>
          <a:solidFill>
            <a:srgbClr val="0D44B3"/>
          </a:solidFill>
        </p:grpSpPr>
        <p:sp>
          <p:nvSpPr>
            <p:cNvPr id="944" name="Freeform 263"/>
            <p:cNvSpPr>
              <a:spLocks/>
            </p:cNvSpPr>
            <p:nvPr/>
          </p:nvSpPr>
          <p:spPr bwMode="auto">
            <a:xfrm>
              <a:off x="2788" y="2207"/>
              <a:ext cx="616" cy="276"/>
            </a:xfrm>
            <a:custGeom>
              <a:avLst/>
              <a:gdLst>
                <a:gd name="T0" fmla="*/ 0 w 1478"/>
                <a:gd name="T1" fmla="*/ 0 h 684"/>
                <a:gd name="T2" fmla="*/ 0 w 1478"/>
                <a:gd name="T3" fmla="*/ 682 h 684"/>
                <a:gd name="T4" fmla="*/ 1478 w 1478"/>
                <a:gd name="T5" fmla="*/ 684 h 684"/>
                <a:gd name="T6" fmla="*/ 1431 w 1478"/>
                <a:gd name="T7" fmla="*/ 156 h 684"/>
                <a:gd name="T8" fmla="*/ 1316 w 1478"/>
                <a:gd name="T9" fmla="*/ 0 h 684"/>
                <a:gd name="T10" fmla="*/ 0 w 1478"/>
                <a:gd name="T11" fmla="*/ 0 h 684"/>
                <a:gd name="T12" fmla="*/ 0 w 1478"/>
                <a:gd name="T13" fmla="*/ 0 h 6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8"/>
                <a:gd name="T22" fmla="*/ 0 h 684"/>
                <a:gd name="T23" fmla="*/ 1478 w 1478"/>
                <a:gd name="T24" fmla="*/ 684 h 6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8" h="684">
                  <a:moveTo>
                    <a:pt x="0" y="0"/>
                  </a:moveTo>
                  <a:lnTo>
                    <a:pt x="0" y="682"/>
                  </a:lnTo>
                  <a:lnTo>
                    <a:pt x="1478" y="684"/>
                  </a:lnTo>
                  <a:lnTo>
                    <a:pt x="1431" y="156"/>
                  </a:lnTo>
                  <a:lnTo>
                    <a:pt x="13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5" name="Freeform 264"/>
            <p:cNvSpPr>
              <a:spLocks/>
            </p:cNvSpPr>
            <p:nvPr/>
          </p:nvSpPr>
          <p:spPr bwMode="auto">
            <a:xfrm>
              <a:off x="3267" y="2116"/>
              <a:ext cx="591" cy="449"/>
            </a:xfrm>
            <a:custGeom>
              <a:avLst/>
              <a:gdLst>
                <a:gd name="T0" fmla="*/ 0 w 1419"/>
                <a:gd name="T1" fmla="*/ 0 h 1114"/>
                <a:gd name="T2" fmla="*/ 164 w 1419"/>
                <a:gd name="T3" fmla="*/ 224 h 1114"/>
                <a:gd name="T4" fmla="*/ 282 w 1419"/>
                <a:gd name="T5" fmla="*/ 380 h 1114"/>
                <a:gd name="T6" fmla="*/ 334 w 1419"/>
                <a:gd name="T7" fmla="*/ 969 h 1114"/>
                <a:gd name="T8" fmla="*/ 1208 w 1419"/>
                <a:gd name="T9" fmla="*/ 971 h 1114"/>
                <a:gd name="T10" fmla="*/ 1147 w 1419"/>
                <a:gd name="T11" fmla="*/ 1111 h 1114"/>
                <a:gd name="T12" fmla="*/ 1315 w 1419"/>
                <a:gd name="T13" fmla="*/ 1114 h 1114"/>
                <a:gd name="T14" fmla="*/ 1419 w 1419"/>
                <a:gd name="T15" fmla="*/ 572 h 1114"/>
                <a:gd name="T16" fmla="*/ 729 w 1419"/>
                <a:gd name="T17" fmla="*/ 1 h 1114"/>
                <a:gd name="T18" fmla="*/ 0 w 1419"/>
                <a:gd name="T19" fmla="*/ 0 h 1114"/>
                <a:gd name="T20" fmla="*/ 0 w 1419"/>
                <a:gd name="T21" fmla="*/ 0 h 1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19"/>
                <a:gd name="T34" fmla="*/ 0 h 1114"/>
                <a:gd name="T35" fmla="*/ 1419 w 1419"/>
                <a:gd name="T36" fmla="*/ 1114 h 11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19" h="1114">
                  <a:moveTo>
                    <a:pt x="0" y="0"/>
                  </a:moveTo>
                  <a:lnTo>
                    <a:pt x="164" y="224"/>
                  </a:lnTo>
                  <a:lnTo>
                    <a:pt x="282" y="380"/>
                  </a:lnTo>
                  <a:lnTo>
                    <a:pt x="334" y="969"/>
                  </a:lnTo>
                  <a:lnTo>
                    <a:pt x="1208" y="971"/>
                  </a:lnTo>
                  <a:lnTo>
                    <a:pt x="1147" y="1111"/>
                  </a:lnTo>
                  <a:lnTo>
                    <a:pt x="1315" y="1114"/>
                  </a:lnTo>
                  <a:lnTo>
                    <a:pt x="1419" y="572"/>
                  </a:lnTo>
                  <a:lnTo>
                    <a:pt x="729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6" name="Freeform 265"/>
            <p:cNvSpPr>
              <a:spLocks/>
            </p:cNvSpPr>
            <p:nvPr/>
          </p:nvSpPr>
          <p:spPr bwMode="auto">
            <a:xfrm>
              <a:off x="2713" y="2469"/>
              <a:ext cx="755" cy="348"/>
            </a:xfrm>
            <a:custGeom>
              <a:avLst/>
              <a:gdLst>
                <a:gd name="T0" fmla="*/ 0 w 1728"/>
                <a:gd name="T1" fmla="*/ 154 h 763"/>
                <a:gd name="T2" fmla="*/ 0 w 1728"/>
                <a:gd name="T3" fmla="*/ 0 h 763"/>
                <a:gd name="T4" fmla="*/ 1580 w 1728"/>
                <a:gd name="T5" fmla="*/ 0 h 763"/>
                <a:gd name="T6" fmla="*/ 1606 w 1728"/>
                <a:gd name="T7" fmla="*/ 59 h 763"/>
                <a:gd name="T8" fmla="*/ 1728 w 1728"/>
                <a:gd name="T9" fmla="*/ 761 h 763"/>
                <a:gd name="T10" fmla="*/ 1008 w 1728"/>
                <a:gd name="T11" fmla="*/ 763 h 763"/>
                <a:gd name="T12" fmla="*/ 591 w 1728"/>
                <a:gd name="T13" fmla="*/ 557 h 763"/>
                <a:gd name="T14" fmla="*/ 593 w 1728"/>
                <a:gd name="T15" fmla="*/ 162 h 763"/>
                <a:gd name="T16" fmla="*/ 0 w 1728"/>
                <a:gd name="T17" fmla="*/ 154 h 763"/>
                <a:gd name="T18" fmla="*/ 0 w 1728"/>
                <a:gd name="T19" fmla="*/ 154 h 7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28"/>
                <a:gd name="T31" fmla="*/ 0 h 763"/>
                <a:gd name="T32" fmla="*/ 1728 w 1728"/>
                <a:gd name="T33" fmla="*/ 763 h 7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28" h="763">
                  <a:moveTo>
                    <a:pt x="0" y="154"/>
                  </a:moveTo>
                  <a:lnTo>
                    <a:pt x="0" y="0"/>
                  </a:lnTo>
                  <a:lnTo>
                    <a:pt x="1580" y="0"/>
                  </a:lnTo>
                  <a:lnTo>
                    <a:pt x="1606" y="59"/>
                  </a:lnTo>
                  <a:lnTo>
                    <a:pt x="1728" y="761"/>
                  </a:lnTo>
                  <a:lnTo>
                    <a:pt x="1008" y="763"/>
                  </a:lnTo>
                  <a:lnTo>
                    <a:pt x="591" y="557"/>
                  </a:lnTo>
                  <a:lnTo>
                    <a:pt x="593" y="162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7" name="Freeform 266"/>
            <p:cNvSpPr>
              <a:spLocks/>
            </p:cNvSpPr>
            <p:nvPr/>
          </p:nvSpPr>
          <p:spPr bwMode="auto">
            <a:xfrm>
              <a:off x="3415" y="2495"/>
              <a:ext cx="398" cy="355"/>
            </a:xfrm>
            <a:custGeom>
              <a:avLst/>
              <a:gdLst>
                <a:gd name="T0" fmla="*/ 0 w 913"/>
                <a:gd name="T1" fmla="*/ 0 h 778"/>
                <a:gd name="T2" fmla="*/ 825 w 913"/>
                <a:gd name="T3" fmla="*/ 0 h 778"/>
                <a:gd name="T4" fmla="*/ 763 w 913"/>
                <a:gd name="T5" fmla="*/ 141 h 778"/>
                <a:gd name="T6" fmla="*/ 913 w 913"/>
                <a:gd name="T7" fmla="*/ 141 h 778"/>
                <a:gd name="T8" fmla="*/ 710 w 913"/>
                <a:gd name="T9" fmla="*/ 694 h 778"/>
                <a:gd name="T10" fmla="*/ 736 w 913"/>
                <a:gd name="T11" fmla="*/ 778 h 778"/>
                <a:gd name="T12" fmla="*/ 185 w 913"/>
                <a:gd name="T13" fmla="*/ 778 h 778"/>
                <a:gd name="T14" fmla="*/ 185 w 913"/>
                <a:gd name="T15" fmla="*/ 706 h 778"/>
                <a:gd name="T16" fmla="*/ 120 w 913"/>
                <a:gd name="T17" fmla="*/ 706 h 778"/>
                <a:gd name="T18" fmla="*/ 0 w 913"/>
                <a:gd name="T19" fmla="*/ 0 h 778"/>
                <a:gd name="T20" fmla="*/ 0 w 913"/>
                <a:gd name="T21" fmla="*/ 0 h 7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13"/>
                <a:gd name="T34" fmla="*/ 0 h 778"/>
                <a:gd name="T35" fmla="*/ 913 w 913"/>
                <a:gd name="T36" fmla="*/ 778 h 7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13" h="778">
                  <a:moveTo>
                    <a:pt x="0" y="0"/>
                  </a:moveTo>
                  <a:lnTo>
                    <a:pt x="825" y="0"/>
                  </a:lnTo>
                  <a:lnTo>
                    <a:pt x="763" y="141"/>
                  </a:lnTo>
                  <a:lnTo>
                    <a:pt x="913" y="141"/>
                  </a:lnTo>
                  <a:lnTo>
                    <a:pt x="710" y="694"/>
                  </a:lnTo>
                  <a:lnTo>
                    <a:pt x="736" y="778"/>
                  </a:lnTo>
                  <a:lnTo>
                    <a:pt x="185" y="778"/>
                  </a:lnTo>
                  <a:lnTo>
                    <a:pt x="185" y="706"/>
                  </a:lnTo>
                  <a:lnTo>
                    <a:pt x="120" y="70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8" name="Freeform 267"/>
            <p:cNvSpPr>
              <a:spLocks/>
            </p:cNvSpPr>
            <p:nvPr/>
          </p:nvSpPr>
          <p:spPr bwMode="auto">
            <a:xfrm>
              <a:off x="2712" y="2536"/>
              <a:ext cx="606" cy="520"/>
            </a:xfrm>
            <a:custGeom>
              <a:avLst/>
              <a:gdLst>
                <a:gd name="T0" fmla="*/ 2 w 606"/>
                <a:gd name="T1" fmla="*/ 0 h 520"/>
                <a:gd name="T2" fmla="*/ 0 w 606"/>
                <a:gd name="T3" fmla="*/ 360 h 520"/>
                <a:gd name="T4" fmla="*/ 328 w 606"/>
                <a:gd name="T5" fmla="*/ 520 h 520"/>
                <a:gd name="T6" fmla="*/ 592 w 606"/>
                <a:gd name="T7" fmla="*/ 448 h 520"/>
                <a:gd name="T8" fmla="*/ 606 w 606"/>
                <a:gd name="T9" fmla="*/ 281 h 520"/>
                <a:gd name="T10" fmla="*/ 441 w 606"/>
                <a:gd name="T11" fmla="*/ 279 h 520"/>
                <a:gd name="T12" fmla="*/ 260 w 606"/>
                <a:gd name="T13" fmla="*/ 183 h 520"/>
                <a:gd name="T14" fmla="*/ 260 w 606"/>
                <a:gd name="T15" fmla="*/ 3 h 520"/>
                <a:gd name="T16" fmla="*/ 2 w 606"/>
                <a:gd name="T17" fmla="*/ 0 h 520"/>
                <a:gd name="T18" fmla="*/ 2 w 606"/>
                <a:gd name="T19" fmla="*/ 0 h 5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6"/>
                <a:gd name="T31" fmla="*/ 0 h 520"/>
                <a:gd name="T32" fmla="*/ 606 w 606"/>
                <a:gd name="T33" fmla="*/ 520 h 5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6" h="520">
                  <a:moveTo>
                    <a:pt x="2" y="0"/>
                  </a:moveTo>
                  <a:lnTo>
                    <a:pt x="0" y="360"/>
                  </a:lnTo>
                  <a:lnTo>
                    <a:pt x="328" y="520"/>
                  </a:lnTo>
                  <a:lnTo>
                    <a:pt x="592" y="448"/>
                  </a:lnTo>
                  <a:lnTo>
                    <a:pt x="606" y="281"/>
                  </a:lnTo>
                  <a:lnTo>
                    <a:pt x="441" y="279"/>
                  </a:lnTo>
                  <a:lnTo>
                    <a:pt x="260" y="183"/>
                  </a:lnTo>
                  <a:lnTo>
                    <a:pt x="26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" name="Group 268"/>
          <p:cNvGrpSpPr>
            <a:grpSpLocks/>
          </p:cNvGrpSpPr>
          <p:nvPr/>
        </p:nvGrpSpPr>
        <p:grpSpPr bwMode="auto">
          <a:xfrm>
            <a:off x="2258452" y="3897826"/>
            <a:ext cx="1162050" cy="976313"/>
            <a:chOff x="1520" y="2504"/>
            <a:chExt cx="732" cy="615"/>
          </a:xfrm>
          <a:solidFill>
            <a:srgbClr val="0D44B3"/>
          </a:solidFill>
        </p:grpSpPr>
        <p:sp>
          <p:nvSpPr>
            <p:cNvPr id="950" name="Freeform 269"/>
            <p:cNvSpPr>
              <a:spLocks/>
            </p:cNvSpPr>
            <p:nvPr/>
          </p:nvSpPr>
          <p:spPr bwMode="auto">
            <a:xfrm>
              <a:off x="1773" y="2504"/>
              <a:ext cx="479" cy="615"/>
            </a:xfrm>
            <a:custGeom>
              <a:avLst/>
              <a:gdLst>
                <a:gd name="T0" fmla="*/ 214 w 1091"/>
                <a:gd name="T1" fmla="*/ 0 h 1391"/>
                <a:gd name="T2" fmla="*/ 201 w 1091"/>
                <a:gd name="T3" fmla="*/ 151 h 1391"/>
                <a:gd name="T4" fmla="*/ 82 w 1091"/>
                <a:gd name="T5" fmla="*/ 145 h 1391"/>
                <a:gd name="T6" fmla="*/ 0 w 1091"/>
                <a:gd name="T7" fmla="*/ 342 h 1391"/>
                <a:gd name="T8" fmla="*/ 164 w 1091"/>
                <a:gd name="T9" fmla="*/ 560 h 1391"/>
                <a:gd name="T10" fmla="*/ 99 w 1091"/>
                <a:gd name="T11" fmla="*/ 625 h 1391"/>
                <a:gd name="T12" fmla="*/ 97 w 1091"/>
                <a:gd name="T13" fmla="*/ 1099 h 1391"/>
                <a:gd name="T14" fmla="*/ 671 w 1091"/>
                <a:gd name="T15" fmla="*/ 1391 h 1391"/>
                <a:gd name="T16" fmla="*/ 1043 w 1091"/>
                <a:gd name="T17" fmla="*/ 1391 h 1391"/>
                <a:gd name="T18" fmla="*/ 1091 w 1091"/>
                <a:gd name="T19" fmla="*/ 0 h 1391"/>
                <a:gd name="T20" fmla="*/ 214 w 1091"/>
                <a:gd name="T21" fmla="*/ 0 h 1391"/>
                <a:gd name="T22" fmla="*/ 214 w 1091"/>
                <a:gd name="T23" fmla="*/ 0 h 13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91"/>
                <a:gd name="T37" fmla="*/ 0 h 1391"/>
                <a:gd name="T38" fmla="*/ 1091 w 1091"/>
                <a:gd name="T39" fmla="*/ 1391 h 13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91" h="1391">
                  <a:moveTo>
                    <a:pt x="214" y="0"/>
                  </a:moveTo>
                  <a:lnTo>
                    <a:pt x="201" y="151"/>
                  </a:lnTo>
                  <a:lnTo>
                    <a:pt x="82" y="145"/>
                  </a:lnTo>
                  <a:lnTo>
                    <a:pt x="0" y="342"/>
                  </a:lnTo>
                  <a:lnTo>
                    <a:pt x="164" y="560"/>
                  </a:lnTo>
                  <a:lnTo>
                    <a:pt x="99" y="625"/>
                  </a:lnTo>
                  <a:lnTo>
                    <a:pt x="97" y="1099"/>
                  </a:lnTo>
                  <a:lnTo>
                    <a:pt x="671" y="1391"/>
                  </a:lnTo>
                  <a:lnTo>
                    <a:pt x="1043" y="1391"/>
                  </a:lnTo>
                  <a:lnTo>
                    <a:pt x="1091" y="0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1" name="Freeform 270"/>
            <p:cNvSpPr>
              <a:spLocks/>
            </p:cNvSpPr>
            <p:nvPr/>
          </p:nvSpPr>
          <p:spPr bwMode="auto">
            <a:xfrm>
              <a:off x="1520" y="2865"/>
              <a:ext cx="298" cy="128"/>
            </a:xfrm>
            <a:custGeom>
              <a:avLst/>
              <a:gdLst>
                <a:gd name="T0" fmla="*/ 63 w 298"/>
                <a:gd name="T1" fmla="*/ 71 h 128"/>
                <a:gd name="T2" fmla="*/ 84 w 298"/>
                <a:gd name="T3" fmla="*/ 116 h 128"/>
                <a:gd name="T4" fmla="*/ 162 w 298"/>
                <a:gd name="T5" fmla="*/ 116 h 128"/>
                <a:gd name="T6" fmla="*/ 220 w 298"/>
                <a:gd name="T7" fmla="*/ 116 h 128"/>
                <a:gd name="T8" fmla="*/ 256 w 298"/>
                <a:gd name="T9" fmla="*/ 116 h 128"/>
                <a:gd name="T10" fmla="*/ 298 w 298"/>
                <a:gd name="T11" fmla="*/ 128 h 128"/>
                <a:gd name="T12" fmla="*/ 296 w 298"/>
                <a:gd name="T13" fmla="*/ 16 h 128"/>
                <a:gd name="T14" fmla="*/ 0 w 298"/>
                <a:gd name="T15" fmla="*/ 0 h 128"/>
                <a:gd name="T16" fmla="*/ 63 w 298"/>
                <a:gd name="T17" fmla="*/ 71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8"/>
                <a:gd name="T28" fmla="*/ 0 h 128"/>
                <a:gd name="T29" fmla="*/ 298 w 298"/>
                <a:gd name="T30" fmla="*/ 128 h 1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8" h="128">
                  <a:moveTo>
                    <a:pt x="63" y="71"/>
                  </a:moveTo>
                  <a:lnTo>
                    <a:pt x="84" y="116"/>
                  </a:lnTo>
                  <a:lnTo>
                    <a:pt x="162" y="116"/>
                  </a:lnTo>
                  <a:lnTo>
                    <a:pt x="220" y="116"/>
                  </a:lnTo>
                  <a:lnTo>
                    <a:pt x="256" y="116"/>
                  </a:lnTo>
                  <a:lnTo>
                    <a:pt x="298" y="128"/>
                  </a:lnTo>
                  <a:lnTo>
                    <a:pt x="296" y="16"/>
                  </a:lnTo>
                  <a:lnTo>
                    <a:pt x="0" y="0"/>
                  </a:lnTo>
                  <a:lnTo>
                    <a:pt x="63" y="71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52" name="AutoShape 271"/>
          <p:cNvSpPr>
            <a:spLocks noChangeAspect="1" noChangeArrowheads="1" noTextEdit="1"/>
          </p:cNvSpPr>
          <p:nvPr/>
        </p:nvSpPr>
        <p:spPr bwMode="auto">
          <a:xfrm>
            <a:off x="150813" y="1155700"/>
            <a:ext cx="1165225" cy="896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7" name="Group 272"/>
          <p:cNvGrpSpPr>
            <a:grpSpLocks/>
          </p:cNvGrpSpPr>
          <p:nvPr/>
        </p:nvGrpSpPr>
        <p:grpSpPr bwMode="auto">
          <a:xfrm>
            <a:off x="7557527" y="1273689"/>
            <a:ext cx="687388" cy="1217612"/>
            <a:chOff x="4858" y="851"/>
            <a:chExt cx="433" cy="767"/>
          </a:xfrm>
          <a:solidFill>
            <a:srgbClr val="0D44B3"/>
          </a:solidFill>
        </p:grpSpPr>
        <p:sp>
          <p:nvSpPr>
            <p:cNvPr id="954" name="Freeform 273"/>
            <p:cNvSpPr>
              <a:spLocks/>
            </p:cNvSpPr>
            <p:nvPr/>
          </p:nvSpPr>
          <p:spPr bwMode="auto">
            <a:xfrm>
              <a:off x="4969" y="851"/>
              <a:ext cx="322" cy="510"/>
            </a:xfrm>
            <a:custGeom>
              <a:avLst/>
              <a:gdLst>
                <a:gd name="T0" fmla="*/ 305 w 774"/>
                <a:gd name="T1" fmla="*/ 0 h 1196"/>
                <a:gd name="T2" fmla="*/ 4 w 774"/>
                <a:gd name="T3" fmla="*/ 135 h 1196"/>
                <a:gd name="T4" fmla="*/ 0 w 774"/>
                <a:gd name="T5" fmla="*/ 660 h 1196"/>
                <a:gd name="T6" fmla="*/ 275 w 774"/>
                <a:gd name="T7" fmla="*/ 1196 h 1196"/>
                <a:gd name="T8" fmla="*/ 276 w 774"/>
                <a:gd name="T9" fmla="*/ 1056 h 1196"/>
                <a:gd name="T10" fmla="*/ 774 w 774"/>
                <a:gd name="T11" fmla="*/ 595 h 1196"/>
                <a:gd name="T12" fmla="*/ 480 w 774"/>
                <a:gd name="T13" fmla="*/ 397 h 1196"/>
                <a:gd name="T14" fmla="*/ 305 w 774"/>
                <a:gd name="T15" fmla="*/ 0 h 1196"/>
                <a:gd name="T16" fmla="*/ 305 w 774"/>
                <a:gd name="T17" fmla="*/ 0 h 11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4"/>
                <a:gd name="T28" fmla="*/ 0 h 1196"/>
                <a:gd name="T29" fmla="*/ 774 w 774"/>
                <a:gd name="T30" fmla="*/ 1196 h 11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4" h="1196">
                  <a:moveTo>
                    <a:pt x="305" y="0"/>
                  </a:moveTo>
                  <a:lnTo>
                    <a:pt x="4" y="135"/>
                  </a:lnTo>
                  <a:lnTo>
                    <a:pt x="0" y="660"/>
                  </a:lnTo>
                  <a:lnTo>
                    <a:pt x="275" y="1196"/>
                  </a:lnTo>
                  <a:lnTo>
                    <a:pt x="276" y="1056"/>
                  </a:lnTo>
                  <a:lnTo>
                    <a:pt x="774" y="595"/>
                  </a:lnTo>
                  <a:lnTo>
                    <a:pt x="480" y="397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5" name="Freeform 274"/>
            <p:cNvSpPr>
              <a:spLocks/>
            </p:cNvSpPr>
            <p:nvPr/>
          </p:nvSpPr>
          <p:spPr bwMode="auto">
            <a:xfrm>
              <a:off x="4858" y="1417"/>
              <a:ext cx="324" cy="162"/>
            </a:xfrm>
            <a:custGeom>
              <a:avLst/>
              <a:gdLst>
                <a:gd name="T0" fmla="*/ 0 w 776"/>
                <a:gd name="T1" fmla="*/ 0 h 379"/>
                <a:gd name="T2" fmla="*/ 103 w 776"/>
                <a:gd name="T3" fmla="*/ 269 h 379"/>
                <a:gd name="T4" fmla="*/ 547 w 776"/>
                <a:gd name="T5" fmla="*/ 270 h 379"/>
                <a:gd name="T6" fmla="*/ 601 w 776"/>
                <a:gd name="T7" fmla="*/ 379 h 379"/>
                <a:gd name="T8" fmla="*/ 776 w 776"/>
                <a:gd name="T9" fmla="*/ 259 h 379"/>
                <a:gd name="T10" fmla="*/ 728 w 776"/>
                <a:gd name="T11" fmla="*/ 125 h 379"/>
                <a:gd name="T12" fmla="*/ 646 w 776"/>
                <a:gd name="T13" fmla="*/ 194 h 379"/>
                <a:gd name="T14" fmla="*/ 549 w 776"/>
                <a:gd name="T15" fmla="*/ 5 h 379"/>
                <a:gd name="T16" fmla="*/ 0 w 776"/>
                <a:gd name="T17" fmla="*/ 0 h 379"/>
                <a:gd name="T18" fmla="*/ 0 w 776"/>
                <a:gd name="T19" fmla="*/ 0 h 3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6"/>
                <a:gd name="T31" fmla="*/ 0 h 379"/>
                <a:gd name="T32" fmla="*/ 776 w 776"/>
                <a:gd name="T33" fmla="*/ 379 h 3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6" h="379">
                  <a:moveTo>
                    <a:pt x="0" y="0"/>
                  </a:moveTo>
                  <a:lnTo>
                    <a:pt x="103" y="269"/>
                  </a:lnTo>
                  <a:lnTo>
                    <a:pt x="547" y="270"/>
                  </a:lnTo>
                  <a:lnTo>
                    <a:pt x="601" y="379"/>
                  </a:lnTo>
                  <a:lnTo>
                    <a:pt x="776" y="259"/>
                  </a:lnTo>
                  <a:lnTo>
                    <a:pt x="728" y="125"/>
                  </a:lnTo>
                  <a:lnTo>
                    <a:pt x="646" y="194"/>
                  </a:lnTo>
                  <a:lnTo>
                    <a:pt x="549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6" name="Freeform 275"/>
            <p:cNvSpPr>
              <a:spLocks/>
            </p:cNvSpPr>
            <p:nvPr/>
          </p:nvSpPr>
          <p:spPr bwMode="auto">
            <a:xfrm>
              <a:off x="5014" y="1532"/>
              <a:ext cx="95" cy="86"/>
            </a:xfrm>
            <a:custGeom>
              <a:avLst/>
              <a:gdLst>
                <a:gd name="T0" fmla="*/ 0 w 229"/>
                <a:gd name="T1" fmla="*/ 0 h 201"/>
                <a:gd name="T2" fmla="*/ 96 w 229"/>
                <a:gd name="T3" fmla="*/ 201 h 201"/>
                <a:gd name="T4" fmla="*/ 229 w 229"/>
                <a:gd name="T5" fmla="*/ 110 h 201"/>
                <a:gd name="T6" fmla="*/ 174 w 229"/>
                <a:gd name="T7" fmla="*/ 0 h 201"/>
                <a:gd name="T8" fmla="*/ 0 w 229"/>
                <a:gd name="T9" fmla="*/ 0 h 201"/>
                <a:gd name="T10" fmla="*/ 0 w 229"/>
                <a:gd name="T11" fmla="*/ 0 h 2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9"/>
                <a:gd name="T19" fmla="*/ 0 h 201"/>
                <a:gd name="T20" fmla="*/ 229 w 229"/>
                <a:gd name="T21" fmla="*/ 201 h 2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9" h="201">
                  <a:moveTo>
                    <a:pt x="0" y="0"/>
                  </a:moveTo>
                  <a:lnTo>
                    <a:pt x="96" y="201"/>
                  </a:lnTo>
                  <a:lnTo>
                    <a:pt x="229" y="110"/>
                  </a:lnTo>
                  <a:lnTo>
                    <a:pt x="1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7" name="Freeform 276"/>
            <p:cNvSpPr>
              <a:spLocks/>
            </p:cNvSpPr>
            <p:nvPr/>
          </p:nvSpPr>
          <p:spPr bwMode="auto">
            <a:xfrm>
              <a:off x="4927" y="1132"/>
              <a:ext cx="161" cy="288"/>
            </a:xfrm>
            <a:custGeom>
              <a:avLst/>
              <a:gdLst>
                <a:gd name="T0" fmla="*/ 0 w 389"/>
                <a:gd name="T1" fmla="*/ 69 h 675"/>
                <a:gd name="T2" fmla="*/ 0 w 389"/>
                <a:gd name="T3" fmla="*/ 168 h 675"/>
                <a:gd name="T4" fmla="*/ 61 w 389"/>
                <a:gd name="T5" fmla="*/ 669 h 675"/>
                <a:gd name="T6" fmla="*/ 389 w 389"/>
                <a:gd name="T7" fmla="*/ 675 h 675"/>
                <a:gd name="T8" fmla="*/ 379 w 389"/>
                <a:gd name="T9" fmla="*/ 657 h 675"/>
                <a:gd name="T10" fmla="*/ 379 w 389"/>
                <a:gd name="T11" fmla="*/ 534 h 675"/>
                <a:gd name="T12" fmla="*/ 103 w 389"/>
                <a:gd name="T13" fmla="*/ 0 h 675"/>
                <a:gd name="T14" fmla="*/ 0 w 389"/>
                <a:gd name="T15" fmla="*/ 69 h 675"/>
                <a:gd name="T16" fmla="*/ 0 w 389"/>
                <a:gd name="T17" fmla="*/ 69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675"/>
                <a:gd name="T29" fmla="*/ 389 w 389"/>
                <a:gd name="T30" fmla="*/ 675 h 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675">
                  <a:moveTo>
                    <a:pt x="0" y="69"/>
                  </a:moveTo>
                  <a:lnTo>
                    <a:pt x="0" y="168"/>
                  </a:lnTo>
                  <a:lnTo>
                    <a:pt x="61" y="669"/>
                  </a:lnTo>
                  <a:lnTo>
                    <a:pt x="389" y="675"/>
                  </a:lnTo>
                  <a:lnTo>
                    <a:pt x="379" y="657"/>
                  </a:lnTo>
                  <a:lnTo>
                    <a:pt x="379" y="534"/>
                  </a:lnTo>
                  <a:lnTo>
                    <a:pt x="103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8" name="Group 290"/>
          <p:cNvGrpSpPr>
            <a:grpSpLocks/>
          </p:cNvGrpSpPr>
          <p:nvPr/>
        </p:nvGrpSpPr>
        <p:grpSpPr bwMode="auto">
          <a:xfrm>
            <a:off x="4038040" y="1976951"/>
            <a:ext cx="1577975" cy="1458913"/>
            <a:chOff x="2641" y="1294"/>
            <a:chExt cx="994" cy="919"/>
          </a:xfrm>
          <a:solidFill>
            <a:srgbClr val="0D44B3"/>
          </a:solidFill>
        </p:grpSpPr>
        <p:sp>
          <p:nvSpPr>
            <p:cNvPr id="959" name="Freeform 291"/>
            <p:cNvSpPr>
              <a:spLocks/>
            </p:cNvSpPr>
            <p:nvPr/>
          </p:nvSpPr>
          <p:spPr bwMode="auto">
            <a:xfrm>
              <a:off x="2642" y="1294"/>
              <a:ext cx="525" cy="349"/>
            </a:xfrm>
            <a:custGeom>
              <a:avLst/>
              <a:gdLst>
                <a:gd name="T0" fmla="*/ 0 w 1260"/>
                <a:gd name="T1" fmla="*/ 0 h 865"/>
                <a:gd name="T2" fmla="*/ 0 w 1260"/>
                <a:gd name="T3" fmla="*/ 865 h 865"/>
                <a:gd name="T4" fmla="*/ 1235 w 1260"/>
                <a:gd name="T5" fmla="*/ 865 h 865"/>
                <a:gd name="T6" fmla="*/ 1260 w 1260"/>
                <a:gd name="T7" fmla="*/ 706 h 865"/>
                <a:gd name="T8" fmla="*/ 1057 w 1260"/>
                <a:gd name="T9" fmla="*/ 3 h 865"/>
                <a:gd name="T10" fmla="*/ 0 w 1260"/>
                <a:gd name="T11" fmla="*/ 0 h 865"/>
                <a:gd name="T12" fmla="*/ 0 w 1260"/>
                <a:gd name="T13" fmla="*/ 0 h 8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60"/>
                <a:gd name="T22" fmla="*/ 0 h 865"/>
                <a:gd name="T23" fmla="*/ 1260 w 1260"/>
                <a:gd name="T24" fmla="*/ 865 h 8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60" h="865">
                  <a:moveTo>
                    <a:pt x="0" y="0"/>
                  </a:moveTo>
                  <a:lnTo>
                    <a:pt x="0" y="865"/>
                  </a:lnTo>
                  <a:lnTo>
                    <a:pt x="1235" y="865"/>
                  </a:lnTo>
                  <a:lnTo>
                    <a:pt x="1260" y="706"/>
                  </a:lnTo>
                  <a:lnTo>
                    <a:pt x="1057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0" name="Freeform 292"/>
            <p:cNvSpPr>
              <a:spLocks/>
            </p:cNvSpPr>
            <p:nvPr/>
          </p:nvSpPr>
          <p:spPr bwMode="auto">
            <a:xfrm>
              <a:off x="2642" y="1643"/>
              <a:ext cx="585" cy="298"/>
            </a:xfrm>
            <a:custGeom>
              <a:avLst/>
              <a:gdLst>
                <a:gd name="T0" fmla="*/ 0 w 1406"/>
                <a:gd name="T1" fmla="*/ 0 h 728"/>
                <a:gd name="T2" fmla="*/ 1235 w 1406"/>
                <a:gd name="T3" fmla="*/ 0 h 728"/>
                <a:gd name="T4" fmla="*/ 1227 w 1406"/>
                <a:gd name="T5" fmla="*/ 33 h 728"/>
                <a:gd name="T6" fmla="*/ 1334 w 1406"/>
                <a:gd name="T7" fmla="*/ 126 h 728"/>
                <a:gd name="T8" fmla="*/ 1406 w 1406"/>
                <a:gd name="T9" fmla="*/ 510 h 728"/>
                <a:gd name="T10" fmla="*/ 1290 w 1406"/>
                <a:gd name="T11" fmla="*/ 510 h 728"/>
                <a:gd name="T12" fmla="*/ 1334 w 1406"/>
                <a:gd name="T13" fmla="*/ 728 h 728"/>
                <a:gd name="T14" fmla="*/ 1186 w 1406"/>
                <a:gd name="T15" fmla="*/ 636 h 728"/>
                <a:gd name="T16" fmla="*/ 1060 w 1406"/>
                <a:gd name="T17" fmla="*/ 727 h 728"/>
                <a:gd name="T18" fmla="*/ 984 w 1406"/>
                <a:gd name="T19" fmla="*/ 666 h 728"/>
                <a:gd name="T20" fmla="*/ 0 w 1406"/>
                <a:gd name="T21" fmla="*/ 666 h 728"/>
                <a:gd name="T22" fmla="*/ 0 w 1406"/>
                <a:gd name="T23" fmla="*/ 0 h 728"/>
                <a:gd name="T24" fmla="*/ 0 w 1406"/>
                <a:gd name="T25" fmla="*/ 0 h 7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6"/>
                <a:gd name="T40" fmla="*/ 0 h 728"/>
                <a:gd name="T41" fmla="*/ 1406 w 1406"/>
                <a:gd name="T42" fmla="*/ 728 h 7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6" h="728">
                  <a:moveTo>
                    <a:pt x="0" y="0"/>
                  </a:moveTo>
                  <a:lnTo>
                    <a:pt x="1235" y="0"/>
                  </a:lnTo>
                  <a:lnTo>
                    <a:pt x="1227" y="33"/>
                  </a:lnTo>
                  <a:lnTo>
                    <a:pt x="1334" y="126"/>
                  </a:lnTo>
                  <a:lnTo>
                    <a:pt x="1406" y="510"/>
                  </a:lnTo>
                  <a:lnTo>
                    <a:pt x="1290" y="510"/>
                  </a:lnTo>
                  <a:lnTo>
                    <a:pt x="1334" y="728"/>
                  </a:lnTo>
                  <a:lnTo>
                    <a:pt x="1186" y="636"/>
                  </a:lnTo>
                  <a:lnTo>
                    <a:pt x="1060" y="727"/>
                  </a:lnTo>
                  <a:lnTo>
                    <a:pt x="984" y="666"/>
                  </a:lnTo>
                  <a:lnTo>
                    <a:pt x="0" y="6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1" name="Freeform 293"/>
            <p:cNvSpPr>
              <a:spLocks/>
            </p:cNvSpPr>
            <p:nvPr/>
          </p:nvSpPr>
          <p:spPr bwMode="auto">
            <a:xfrm>
              <a:off x="2641" y="1905"/>
              <a:ext cx="696" cy="308"/>
            </a:xfrm>
            <a:custGeom>
              <a:avLst/>
              <a:gdLst>
                <a:gd name="T0" fmla="*/ 1 w 1669"/>
                <a:gd name="T1" fmla="*/ 30 h 765"/>
                <a:gd name="T2" fmla="*/ 988 w 1669"/>
                <a:gd name="T3" fmla="*/ 30 h 765"/>
                <a:gd name="T4" fmla="*/ 1064 w 1669"/>
                <a:gd name="T5" fmla="*/ 94 h 765"/>
                <a:gd name="T6" fmla="*/ 1187 w 1669"/>
                <a:gd name="T7" fmla="*/ 0 h 765"/>
                <a:gd name="T8" fmla="*/ 1335 w 1669"/>
                <a:gd name="T9" fmla="*/ 94 h 765"/>
                <a:gd name="T10" fmla="*/ 1481 w 1669"/>
                <a:gd name="T11" fmla="*/ 321 h 765"/>
                <a:gd name="T12" fmla="*/ 1456 w 1669"/>
                <a:gd name="T13" fmla="*/ 474 h 765"/>
                <a:gd name="T14" fmla="*/ 1669 w 1669"/>
                <a:gd name="T15" fmla="*/ 765 h 765"/>
                <a:gd name="T16" fmla="*/ 353 w 1669"/>
                <a:gd name="T17" fmla="*/ 765 h 765"/>
                <a:gd name="T18" fmla="*/ 353 w 1669"/>
                <a:gd name="T19" fmla="*/ 507 h 765"/>
                <a:gd name="T20" fmla="*/ 0 w 1669"/>
                <a:gd name="T21" fmla="*/ 507 h 765"/>
                <a:gd name="T22" fmla="*/ 1 w 1669"/>
                <a:gd name="T23" fmla="*/ 30 h 765"/>
                <a:gd name="T24" fmla="*/ 1 w 1669"/>
                <a:gd name="T25" fmla="*/ 30 h 7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9"/>
                <a:gd name="T40" fmla="*/ 0 h 765"/>
                <a:gd name="T41" fmla="*/ 1669 w 1669"/>
                <a:gd name="T42" fmla="*/ 765 h 7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9" h="765">
                  <a:moveTo>
                    <a:pt x="1" y="30"/>
                  </a:moveTo>
                  <a:lnTo>
                    <a:pt x="988" y="30"/>
                  </a:lnTo>
                  <a:lnTo>
                    <a:pt x="1064" y="94"/>
                  </a:lnTo>
                  <a:lnTo>
                    <a:pt x="1187" y="0"/>
                  </a:lnTo>
                  <a:lnTo>
                    <a:pt x="1335" y="94"/>
                  </a:lnTo>
                  <a:lnTo>
                    <a:pt x="1481" y="321"/>
                  </a:lnTo>
                  <a:lnTo>
                    <a:pt x="1456" y="474"/>
                  </a:lnTo>
                  <a:lnTo>
                    <a:pt x="1669" y="765"/>
                  </a:lnTo>
                  <a:lnTo>
                    <a:pt x="353" y="765"/>
                  </a:lnTo>
                  <a:lnTo>
                    <a:pt x="353" y="507"/>
                  </a:lnTo>
                  <a:lnTo>
                    <a:pt x="0" y="507"/>
                  </a:lnTo>
                  <a:lnTo>
                    <a:pt x="1" y="3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2" name="Freeform 294"/>
            <p:cNvSpPr>
              <a:spLocks/>
            </p:cNvSpPr>
            <p:nvPr/>
          </p:nvSpPr>
          <p:spPr bwMode="auto">
            <a:xfrm>
              <a:off x="3080" y="1294"/>
              <a:ext cx="555" cy="555"/>
            </a:xfrm>
            <a:custGeom>
              <a:avLst/>
              <a:gdLst>
                <a:gd name="T0" fmla="*/ 0 w 1330"/>
                <a:gd name="T1" fmla="*/ 0 h 1375"/>
                <a:gd name="T2" fmla="*/ 202 w 1330"/>
                <a:gd name="T3" fmla="*/ 706 h 1375"/>
                <a:gd name="T4" fmla="*/ 173 w 1330"/>
                <a:gd name="T5" fmla="*/ 893 h 1375"/>
                <a:gd name="T6" fmla="*/ 279 w 1330"/>
                <a:gd name="T7" fmla="*/ 994 h 1375"/>
                <a:gd name="T8" fmla="*/ 351 w 1330"/>
                <a:gd name="T9" fmla="*/ 1375 h 1375"/>
                <a:gd name="T10" fmla="*/ 1298 w 1330"/>
                <a:gd name="T11" fmla="*/ 1375 h 1375"/>
                <a:gd name="T12" fmla="*/ 1204 w 1330"/>
                <a:gd name="T13" fmla="*/ 1192 h 1375"/>
                <a:gd name="T14" fmla="*/ 876 w 1330"/>
                <a:gd name="T15" fmla="*/ 926 h 1375"/>
                <a:gd name="T16" fmla="*/ 977 w 1330"/>
                <a:gd name="T17" fmla="*/ 443 h 1375"/>
                <a:gd name="T18" fmla="*/ 1330 w 1330"/>
                <a:gd name="T19" fmla="*/ 52 h 1375"/>
                <a:gd name="T20" fmla="*/ 983 w 1330"/>
                <a:gd name="T21" fmla="*/ 104 h 1375"/>
                <a:gd name="T22" fmla="*/ 652 w 1330"/>
                <a:gd name="T23" fmla="*/ 27 h 1375"/>
                <a:gd name="T24" fmla="*/ 532 w 1330"/>
                <a:gd name="T25" fmla="*/ 55 h 1375"/>
                <a:gd name="T26" fmla="*/ 345 w 1330"/>
                <a:gd name="T27" fmla="*/ 0 h 1375"/>
                <a:gd name="T28" fmla="*/ 0 w 1330"/>
                <a:gd name="T29" fmla="*/ 0 h 1375"/>
                <a:gd name="T30" fmla="*/ 0 w 1330"/>
                <a:gd name="T31" fmla="*/ 0 h 13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30"/>
                <a:gd name="T49" fmla="*/ 0 h 1375"/>
                <a:gd name="T50" fmla="*/ 1330 w 1330"/>
                <a:gd name="T51" fmla="*/ 1375 h 13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30" h="1375">
                  <a:moveTo>
                    <a:pt x="0" y="0"/>
                  </a:moveTo>
                  <a:lnTo>
                    <a:pt x="202" y="706"/>
                  </a:lnTo>
                  <a:lnTo>
                    <a:pt x="173" y="893"/>
                  </a:lnTo>
                  <a:lnTo>
                    <a:pt x="279" y="994"/>
                  </a:lnTo>
                  <a:lnTo>
                    <a:pt x="351" y="1375"/>
                  </a:lnTo>
                  <a:lnTo>
                    <a:pt x="1298" y="1375"/>
                  </a:lnTo>
                  <a:lnTo>
                    <a:pt x="1204" y="1192"/>
                  </a:lnTo>
                  <a:lnTo>
                    <a:pt x="876" y="926"/>
                  </a:lnTo>
                  <a:lnTo>
                    <a:pt x="977" y="443"/>
                  </a:lnTo>
                  <a:lnTo>
                    <a:pt x="1330" y="52"/>
                  </a:lnTo>
                  <a:lnTo>
                    <a:pt x="983" y="104"/>
                  </a:lnTo>
                  <a:lnTo>
                    <a:pt x="652" y="27"/>
                  </a:lnTo>
                  <a:lnTo>
                    <a:pt x="532" y="55"/>
                  </a:lnTo>
                  <a:lnTo>
                    <a:pt x="34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" name="Group 308"/>
          <p:cNvGrpSpPr>
            <a:grpSpLocks/>
          </p:cNvGrpSpPr>
          <p:nvPr/>
        </p:nvGrpSpPr>
        <p:grpSpPr bwMode="auto">
          <a:xfrm>
            <a:off x="5863665" y="3740664"/>
            <a:ext cx="1770062" cy="969962"/>
            <a:chOff x="3791" y="2405"/>
            <a:chExt cx="1115" cy="611"/>
          </a:xfrm>
          <a:solidFill>
            <a:srgbClr val="0D44B3"/>
          </a:solidFill>
        </p:grpSpPr>
        <p:grpSp>
          <p:nvGrpSpPr>
            <p:cNvPr id="20" name="Group 309"/>
            <p:cNvGrpSpPr>
              <a:grpSpLocks/>
            </p:cNvGrpSpPr>
            <p:nvPr/>
          </p:nvGrpSpPr>
          <p:grpSpPr bwMode="auto">
            <a:xfrm>
              <a:off x="3791" y="2405"/>
              <a:ext cx="1115" cy="367"/>
              <a:chOff x="3791" y="2405"/>
              <a:chExt cx="1115" cy="367"/>
            </a:xfrm>
            <a:grpFill/>
          </p:grpSpPr>
          <p:sp>
            <p:nvSpPr>
              <p:cNvPr id="966" name="Freeform 310"/>
              <p:cNvSpPr>
                <a:spLocks/>
              </p:cNvSpPr>
              <p:nvPr/>
            </p:nvSpPr>
            <p:spPr bwMode="auto">
              <a:xfrm>
                <a:off x="3791" y="2405"/>
                <a:ext cx="725" cy="212"/>
              </a:xfrm>
              <a:custGeom>
                <a:avLst/>
                <a:gdLst>
                  <a:gd name="T0" fmla="*/ 84 w 1662"/>
                  <a:gd name="T1" fmla="*/ 41 h 461"/>
                  <a:gd name="T2" fmla="*/ 48 w 1662"/>
                  <a:gd name="T3" fmla="*/ 336 h 461"/>
                  <a:gd name="T4" fmla="*/ 0 w 1662"/>
                  <a:gd name="T5" fmla="*/ 458 h 461"/>
                  <a:gd name="T6" fmla="*/ 1217 w 1662"/>
                  <a:gd name="T7" fmla="*/ 461 h 461"/>
                  <a:gd name="T8" fmla="*/ 1322 w 1662"/>
                  <a:gd name="T9" fmla="*/ 239 h 461"/>
                  <a:gd name="T10" fmla="*/ 1662 w 1662"/>
                  <a:gd name="T11" fmla="*/ 1 h 461"/>
                  <a:gd name="T12" fmla="*/ 459 w 1662"/>
                  <a:gd name="T13" fmla="*/ 0 h 461"/>
                  <a:gd name="T14" fmla="*/ 411 w 1662"/>
                  <a:gd name="T15" fmla="*/ 43 h 461"/>
                  <a:gd name="T16" fmla="*/ 84 w 1662"/>
                  <a:gd name="T17" fmla="*/ 41 h 461"/>
                  <a:gd name="T18" fmla="*/ 84 w 1662"/>
                  <a:gd name="T19" fmla="*/ 41 h 4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62"/>
                  <a:gd name="T31" fmla="*/ 0 h 461"/>
                  <a:gd name="T32" fmla="*/ 1662 w 1662"/>
                  <a:gd name="T33" fmla="*/ 461 h 4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62" h="461">
                    <a:moveTo>
                      <a:pt x="84" y="41"/>
                    </a:moveTo>
                    <a:lnTo>
                      <a:pt x="48" y="336"/>
                    </a:lnTo>
                    <a:lnTo>
                      <a:pt x="0" y="458"/>
                    </a:lnTo>
                    <a:lnTo>
                      <a:pt x="1217" y="461"/>
                    </a:lnTo>
                    <a:lnTo>
                      <a:pt x="1322" y="239"/>
                    </a:lnTo>
                    <a:lnTo>
                      <a:pt x="1662" y="1"/>
                    </a:lnTo>
                    <a:lnTo>
                      <a:pt x="459" y="0"/>
                    </a:lnTo>
                    <a:lnTo>
                      <a:pt x="411" y="43"/>
                    </a:lnTo>
                    <a:lnTo>
                      <a:pt x="84" y="4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0D44B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67" name="Freeform 311"/>
              <p:cNvSpPr>
                <a:spLocks/>
              </p:cNvSpPr>
              <p:nvPr/>
            </p:nvSpPr>
            <p:spPr bwMode="auto">
              <a:xfrm>
                <a:off x="4321" y="2405"/>
                <a:ext cx="585" cy="212"/>
              </a:xfrm>
              <a:custGeom>
                <a:avLst/>
                <a:gdLst>
                  <a:gd name="T0" fmla="*/ 585 w 585"/>
                  <a:gd name="T1" fmla="*/ 0 h 212"/>
                  <a:gd name="T2" fmla="*/ 196 w 585"/>
                  <a:gd name="T3" fmla="*/ 0 h 212"/>
                  <a:gd name="T4" fmla="*/ 47 w 585"/>
                  <a:gd name="T5" fmla="*/ 111 h 212"/>
                  <a:gd name="T6" fmla="*/ 0 w 585"/>
                  <a:gd name="T7" fmla="*/ 212 h 212"/>
                  <a:gd name="T8" fmla="*/ 152 w 585"/>
                  <a:gd name="T9" fmla="*/ 212 h 212"/>
                  <a:gd name="T10" fmla="*/ 159 w 585"/>
                  <a:gd name="T11" fmla="*/ 175 h 212"/>
                  <a:gd name="T12" fmla="*/ 230 w 585"/>
                  <a:gd name="T13" fmla="*/ 103 h 212"/>
                  <a:gd name="T14" fmla="*/ 351 w 585"/>
                  <a:gd name="T15" fmla="*/ 103 h 212"/>
                  <a:gd name="T16" fmla="*/ 351 w 585"/>
                  <a:gd name="T17" fmla="*/ 132 h 212"/>
                  <a:gd name="T18" fmla="*/ 382 w 585"/>
                  <a:gd name="T19" fmla="*/ 132 h 212"/>
                  <a:gd name="T20" fmla="*/ 426 w 585"/>
                  <a:gd name="T21" fmla="*/ 212 h 212"/>
                  <a:gd name="T22" fmla="*/ 585 w 585"/>
                  <a:gd name="T23" fmla="*/ 0 h 212"/>
                  <a:gd name="T24" fmla="*/ 585 w 585"/>
                  <a:gd name="T25" fmla="*/ 0 h 2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5"/>
                  <a:gd name="T40" fmla="*/ 0 h 212"/>
                  <a:gd name="T41" fmla="*/ 585 w 585"/>
                  <a:gd name="T42" fmla="*/ 212 h 2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5" h="212">
                    <a:moveTo>
                      <a:pt x="585" y="0"/>
                    </a:moveTo>
                    <a:lnTo>
                      <a:pt x="196" y="0"/>
                    </a:lnTo>
                    <a:lnTo>
                      <a:pt x="47" y="111"/>
                    </a:lnTo>
                    <a:lnTo>
                      <a:pt x="0" y="212"/>
                    </a:lnTo>
                    <a:lnTo>
                      <a:pt x="152" y="212"/>
                    </a:lnTo>
                    <a:lnTo>
                      <a:pt x="159" y="175"/>
                    </a:lnTo>
                    <a:lnTo>
                      <a:pt x="230" y="103"/>
                    </a:lnTo>
                    <a:lnTo>
                      <a:pt x="351" y="103"/>
                    </a:lnTo>
                    <a:lnTo>
                      <a:pt x="351" y="132"/>
                    </a:lnTo>
                    <a:lnTo>
                      <a:pt x="382" y="132"/>
                    </a:lnTo>
                    <a:lnTo>
                      <a:pt x="426" y="212"/>
                    </a:lnTo>
                    <a:lnTo>
                      <a:pt x="585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0D44B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68" name="Freeform 312"/>
              <p:cNvSpPr>
                <a:spLocks/>
              </p:cNvSpPr>
              <p:nvPr/>
            </p:nvSpPr>
            <p:spPr bwMode="auto">
              <a:xfrm>
                <a:off x="4444" y="2506"/>
                <a:ext cx="303" cy="266"/>
              </a:xfrm>
              <a:custGeom>
                <a:avLst/>
                <a:gdLst>
                  <a:gd name="T0" fmla="*/ 303 w 303"/>
                  <a:gd name="T1" fmla="*/ 108 h 266"/>
                  <a:gd name="T2" fmla="*/ 259 w 303"/>
                  <a:gd name="T3" fmla="*/ 31 h 266"/>
                  <a:gd name="T4" fmla="*/ 228 w 303"/>
                  <a:gd name="T5" fmla="*/ 31 h 266"/>
                  <a:gd name="T6" fmla="*/ 228 w 303"/>
                  <a:gd name="T7" fmla="*/ 0 h 266"/>
                  <a:gd name="T8" fmla="*/ 107 w 303"/>
                  <a:gd name="T9" fmla="*/ 1 h 266"/>
                  <a:gd name="T10" fmla="*/ 0 w 303"/>
                  <a:gd name="T11" fmla="*/ 106 h 266"/>
                  <a:gd name="T12" fmla="*/ 188 w 303"/>
                  <a:gd name="T13" fmla="*/ 266 h 266"/>
                  <a:gd name="T14" fmla="*/ 303 w 303"/>
                  <a:gd name="T15" fmla="*/ 108 h 266"/>
                  <a:gd name="T16" fmla="*/ 303 w 303"/>
                  <a:gd name="T17" fmla="*/ 108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3"/>
                  <a:gd name="T28" fmla="*/ 0 h 266"/>
                  <a:gd name="T29" fmla="*/ 303 w 303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3" h="266">
                    <a:moveTo>
                      <a:pt x="303" y="108"/>
                    </a:moveTo>
                    <a:lnTo>
                      <a:pt x="259" y="31"/>
                    </a:lnTo>
                    <a:lnTo>
                      <a:pt x="228" y="31"/>
                    </a:lnTo>
                    <a:lnTo>
                      <a:pt x="228" y="0"/>
                    </a:lnTo>
                    <a:lnTo>
                      <a:pt x="107" y="1"/>
                    </a:lnTo>
                    <a:lnTo>
                      <a:pt x="0" y="106"/>
                    </a:lnTo>
                    <a:lnTo>
                      <a:pt x="188" y="266"/>
                    </a:lnTo>
                    <a:lnTo>
                      <a:pt x="303" y="10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0D44B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965" name="Freeform 313"/>
            <p:cNvSpPr>
              <a:spLocks/>
            </p:cNvSpPr>
            <p:nvPr/>
          </p:nvSpPr>
          <p:spPr bwMode="auto">
            <a:xfrm>
              <a:off x="4202" y="2616"/>
              <a:ext cx="497" cy="400"/>
            </a:xfrm>
            <a:custGeom>
              <a:avLst/>
              <a:gdLst>
                <a:gd name="T0" fmla="*/ 0 w 1138"/>
                <a:gd name="T1" fmla="*/ 0 h 874"/>
                <a:gd name="T2" fmla="*/ 254 w 1138"/>
                <a:gd name="T3" fmla="*/ 543 h 874"/>
                <a:gd name="T4" fmla="*/ 209 w 1138"/>
                <a:gd name="T5" fmla="*/ 633 h 874"/>
                <a:gd name="T6" fmla="*/ 328 w 1138"/>
                <a:gd name="T7" fmla="*/ 864 h 874"/>
                <a:gd name="T8" fmla="*/ 1138 w 1138"/>
                <a:gd name="T9" fmla="*/ 874 h 874"/>
                <a:gd name="T10" fmla="*/ 988 w 1138"/>
                <a:gd name="T11" fmla="*/ 652 h 874"/>
                <a:gd name="T12" fmla="*/ 986 w 1138"/>
                <a:gd name="T13" fmla="*/ 334 h 874"/>
                <a:gd name="T14" fmla="*/ 619 w 1138"/>
                <a:gd name="T15" fmla="*/ 0 h 874"/>
                <a:gd name="T16" fmla="*/ 0 w 1138"/>
                <a:gd name="T17" fmla="*/ 0 h 874"/>
                <a:gd name="T18" fmla="*/ 0 w 1138"/>
                <a:gd name="T19" fmla="*/ 0 h 8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38"/>
                <a:gd name="T31" fmla="*/ 0 h 874"/>
                <a:gd name="T32" fmla="*/ 1138 w 1138"/>
                <a:gd name="T33" fmla="*/ 874 h 8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38" h="874">
                  <a:moveTo>
                    <a:pt x="0" y="0"/>
                  </a:moveTo>
                  <a:lnTo>
                    <a:pt x="254" y="543"/>
                  </a:lnTo>
                  <a:lnTo>
                    <a:pt x="209" y="633"/>
                  </a:lnTo>
                  <a:lnTo>
                    <a:pt x="328" y="864"/>
                  </a:lnTo>
                  <a:lnTo>
                    <a:pt x="1138" y="874"/>
                  </a:lnTo>
                  <a:lnTo>
                    <a:pt x="988" y="652"/>
                  </a:lnTo>
                  <a:lnTo>
                    <a:pt x="986" y="334"/>
                  </a:lnTo>
                  <a:lnTo>
                    <a:pt x="6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1" name="Group 314"/>
          <p:cNvGrpSpPr>
            <a:grpSpLocks/>
          </p:cNvGrpSpPr>
          <p:nvPr/>
        </p:nvGrpSpPr>
        <p:grpSpPr bwMode="auto">
          <a:xfrm>
            <a:off x="5750952" y="4072451"/>
            <a:ext cx="1822450" cy="1379538"/>
            <a:chOff x="3720" y="2614"/>
            <a:chExt cx="1148" cy="869"/>
          </a:xfrm>
          <a:solidFill>
            <a:srgbClr val="0D44B3"/>
          </a:solidFill>
        </p:grpSpPr>
        <p:sp>
          <p:nvSpPr>
            <p:cNvPr id="970" name="Freeform 315"/>
            <p:cNvSpPr>
              <a:spLocks/>
            </p:cNvSpPr>
            <p:nvPr/>
          </p:nvSpPr>
          <p:spPr bwMode="auto">
            <a:xfrm>
              <a:off x="4094" y="2986"/>
              <a:ext cx="774" cy="497"/>
            </a:xfrm>
            <a:custGeom>
              <a:avLst/>
              <a:gdLst>
                <a:gd name="T0" fmla="*/ 0 w 1774"/>
                <a:gd name="T1" fmla="*/ 0 h 1086"/>
                <a:gd name="T2" fmla="*/ 31 w 1774"/>
                <a:gd name="T3" fmla="*/ 196 h 1086"/>
                <a:gd name="T4" fmla="*/ 213 w 1774"/>
                <a:gd name="T5" fmla="*/ 154 h 1086"/>
                <a:gd name="T6" fmla="*/ 434 w 1774"/>
                <a:gd name="T7" fmla="*/ 156 h 1086"/>
                <a:gd name="T8" fmla="*/ 538 w 1774"/>
                <a:gd name="T9" fmla="*/ 291 h 1086"/>
                <a:gd name="T10" fmla="*/ 668 w 1774"/>
                <a:gd name="T11" fmla="*/ 154 h 1086"/>
                <a:gd name="T12" fmla="*/ 805 w 1774"/>
                <a:gd name="T13" fmla="*/ 154 h 1086"/>
                <a:gd name="T14" fmla="*/ 1071 w 1774"/>
                <a:gd name="T15" fmla="*/ 295 h 1086"/>
                <a:gd name="T16" fmla="*/ 1213 w 1774"/>
                <a:gd name="T17" fmla="*/ 709 h 1086"/>
                <a:gd name="T18" fmla="*/ 1652 w 1774"/>
                <a:gd name="T19" fmla="*/ 1086 h 1086"/>
                <a:gd name="T20" fmla="*/ 1774 w 1774"/>
                <a:gd name="T21" fmla="*/ 938 h 1086"/>
                <a:gd name="T22" fmla="*/ 1774 w 1774"/>
                <a:gd name="T23" fmla="*/ 622 h 1086"/>
                <a:gd name="T24" fmla="*/ 1535 w 1774"/>
                <a:gd name="T25" fmla="*/ 407 h 1086"/>
                <a:gd name="T26" fmla="*/ 1535 w 1774"/>
                <a:gd name="T27" fmla="*/ 293 h 1086"/>
                <a:gd name="T28" fmla="*/ 1388 w 1774"/>
                <a:gd name="T29" fmla="*/ 67 h 1086"/>
                <a:gd name="T30" fmla="*/ 576 w 1774"/>
                <a:gd name="T31" fmla="*/ 57 h 1086"/>
                <a:gd name="T32" fmla="*/ 548 w 1774"/>
                <a:gd name="T33" fmla="*/ 0 h 1086"/>
                <a:gd name="T34" fmla="*/ 0 w 1774"/>
                <a:gd name="T35" fmla="*/ 0 h 1086"/>
                <a:gd name="T36" fmla="*/ 0 w 1774"/>
                <a:gd name="T37" fmla="*/ 0 h 10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74"/>
                <a:gd name="T58" fmla="*/ 0 h 1086"/>
                <a:gd name="T59" fmla="*/ 1774 w 1774"/>
                <a:gd name="T60" fmla="*/ 1086 h 10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74" h="1086">
                  <a:moveTo>
                    <a:pt x="0" y="0"/>
                  </a:moveTo>
                  <a:lnTo>
                    <a:pt x="31" y="196"/>
                  </a:lnTo>
                  <a:lnTo>
                    <a:pt x="213" y="154"/>
                  </a:lnTo>
                  <a:lnTo>
                    <a:pt x="434" y="156"/>
                  </a:lnTo>
                  <a:lnTo>
                    <a:pt x="538" y="291"/>
                  </a:lnTo>
                  <a:lnTo>
                    <a:pt x="668" y="154"/>
                  </a:lnTo>
                  <a:lnTo>
                    <a:pt x="805" y="154"/>
                  </a:lnTo>
                  <a:lnTo>
                    <a:pt x="1071" y="295"/>
                  </a:lnTo>
                  <a:lnTo>
                    <a:pt x="1213" y="709"/>
                  </a:lnTo>
                  <a:lnTo>
                    <a:pt x="1652" y="1086"/>
                  </a:lnTo>
                  <a:lnTo>
                    <a:pt x="1774" y="938"/>
                  </a:lnTo>
                  <a:lnTo>
                    <a:pt x="1774" y="622"/>
                  </a:lnTo>
                  <a:lnTo>
                    <a:pt x="1535" y="407"/>
                  </a:lnTo>
                  <a:lnTo>
                    <a:pt x="1535" y="293"/>
                  </a:lnTo>
                  <a:lnTo>
                    <a:pt x="1388" y="67"/>
                  </a:lnTo>
                  <a:lnTo>
                    <a:pt x="576" y="57"/>
                  </a:lnTo>
                  <a:lnTo>
                    <a:pt x="54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1" name="Freeform 316"/>
            <p:cNvSpPr>
              <a:spLocks/>
            </p:cNvSpPr>
            <p:nvPr/>
          </p:nvSpPr>
          <p:spPr bwMode="auto">
            <a:xfrm>
              <a:off x="3720" y="2614"/>
              <a:ext cx="319" cy="500"/>
            </a:xfrm>
            <a:custGeom>
              <a:avLst/>
              <a:gdLst>
                <a:gd name="T0" fmla="*/ 180 w 730"/>
                <a:gd name="T1" fmla="*/ 0 h 1091"/>
                <a:gd name="T2" fmla="*/ 21 w 730"/>
                <a:gd name="T3" fmla="*/ 433 h 1091"/>
                <a:gd name="T4" fmla="*/ 95 w 730"/>
                <a:gd name="T5" fmla="*/ 665 h 1091"/>
                <a:gd name="T6" fmla="*/ 0 w 730"/>
                <a:gd name="T7" fmla="*/ 935 h 1091"/>
                <a:gd name="T8" fmla="*/ 424 w 730"/>
                <a:gd name="T9" fmla="*/ 935 h 1091"/>
                <a:gd name="T10" fmla="*/ 528 w 730"/>
                <a:gd name="T11" fmla="*/ 1091 h 1091"/>
                <a:gd name="T12" fmla="*/ 730 w 730"/>
                <a:gd name="T13" fmla="*/ 1045 h 1091"/>
                <a:gd name="T14" fmla="*/ 570 w 730"/>
                <a:gd name="T15" fmla="*/ 4 h 1091"/>
                <a:gd name="T16" fmla="*/ 180 w 730"/>
                <a:gd name="T17" fmla="*/ 0 h 1091"/>
                <a:gd name="T18" fmla="*/ 180 w 730"/>
                <a:gd name="T19" fmla="*/ 0 h 10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0"/>
                <a:gd name="T31" fmla="*/ 0 h 1091"/>
                <a:gd name="T32" fmla="*/ 730 w 730"/>
                <a:gd name="T33" fmla="*/ 1091 h 10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0" h="1091">
                  <a:moveTo>
                    <a:pt x="180" y="0"/>
                  </a:moveTo>
                  <a:lnTo>
                    <a:pt x="21" y="433"/>
                  </a:lnTo>
                  <a:lnTo>
                    <a:pt x="95" y="665"/>
                  </a:lnTo>
                  <a:lnTo>
                    <a:pt x="0" y="935"/>
                  </a:lnTo>
                  <a:lnTo>
                    <a:pt x="424" y="935"/>
                  </a:lnTo>
                  <a:lnTo>
                    <a:pt x="528" y="1091"/>
                  </a:lnTo>
                  <a:lnTo>
                    <a:pt x="730" y="1045"/>
                  </a:lnTo>
                  <a:lnTo>
                    <a:pt x="570" y="4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2" name="Freeform 317"/>
            <p:cNvSpPr>
              <a:spLocks/>
            </p:cNvSpPr>
            <p:nvPr/>
          </p:nvSpPr>
          <p:spPr bwMode="auto">
            <a:xfrm>
              <a:off x="3962" y="2616"/>
              <a:ext cx="370" cy="478"/>
            </a:xfrm>
            <a:custGeom>
              <a:avLst/>
              <a:gdLst>
                <a:gd name="T0" fmla="*/ 0 w 848"/>
                <a:gd name="T1" fmla="*/ 0 h 1043"/>
                <a:gd name="T2" fmla="*/ 160 w 848"/>
                <a:gd name="T3" fmla="*/ 1043 h 1043"/>
                <a:gd name="T4" fmla="*/ 339 w 848"/>
                <a:gd name="T5" fmla="*/ 1003 h 1043"/>
                <a:gd name="T6" fmla="*/ 306 w 848"/>
                <a:gd name="T7" fmla="*/ 811 h 1043"/>
                <a:gd name="T8" fmla="*/ 848 w 848"/>
                <a:gd name="T9" fmla="*/ 806 h 1043"/>
                <a:gd name="T10" fmla="*/ 762 w 848"/>
                <a:gd name="T11" fmla="*/ 633 h 1043"/>
                <a:gd name="T12" fmla="*/ 806 w 848"/>
                <a:gd name="T13" fmla="*/ 545 h 1043"/>
                <a:gd name="T14" fmla="*/ 555 w 848"/>
                <a:gd name="T15" fmla="*/ 0 h 1043"/>
                <a:gd name="T16" fmla="*/ 0 w 848"/>
                <a:gd name="T17" fmla="*/ 0 h 1043"/>
                <a:gd name="T18" fmla="*/ 0 w 848"/>
                <a:gd name="T19" fmla="*/ 0 h 10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8"/>
                <a:gd name="T31" fmla="*/ 0 h 1043"/>
                <a:gd name="T32" fmla="*/ 848 w 848"/>
                <a:gd name="T33" fmla="*/ 1043 h 10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8" h="1043">
                  <a:moveTo>
                    <a:pt x="0" y="0"/>
                  </a:moveTo>
                  <a:lnTo>
                    <a:pt x="160" y="1043"/>
                  </a:lnTo>
                  <a:lnTo>
                    <a:pt x="339" y="1003"/>
                  </a:lnTo>
                  <a:lnTo>
                    <a:pt x="306" y="811"/>
                  </a:lnTo>
                  <a:lnTo>
                    <a:pt x="848" y="806"/>
                  </a:lnTo>
                  <a:lnTo>
                    <a:pt x="762" y="633"/>
                  </a:lnTo>
                  <a:lnTo>
                    <a:pt x="806" y="545"/>
                  </a:lnTo>
                  <a:lnTo>
                    <a:pt x="55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73" name="Text Box 327"/>
          <p:cNvSpPr txBox="1">
            <a:spLocks noChangeArrowheads="1"/>
          </p:cNvSpPr>
          <p:nvPr/>
        </p:nvSpPr>
        <p:spPr bwMode="auto">
          <a:xfrm>
            <a:off x="7415213" y="4065588"/>
            <a:ext cx="79375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2060"/>
                </a:solidFill>
                <a:ea typeface="新細明體" pitchFamily="18" charset="-120"/>
              </a:rPr>
              <a:t>Atlanta</a:t>
            </a:r>
          </a:p>
        </p:txBody>
      </p:sp>
      <p:sp>
        <p:nvSpPr>
          <p:cNvPr id="974" name="Text Box 328"/>
          <p:cNvSpPr txBox="1">
            <a:spLocks noChangeArrowheads="1"/>
          </p:cNvSpPr>
          <p:nvPr/>
        </p:nvSpPr>
        <p:spPr bwMode="auto">
          <a:xfrm>
            <a:off x="5715000" y="1779588"/>
            <a:ext cx="84613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2060"/>
                </a:solidFill>
                <a:ea typeface="新細明體" pitchFamily="18" charset="-120"/>
              </a:rPr>
              <a:t>Chicago</a:t>
            </a:r>
          </a:p>
        </p:txBody>
      </p:sp>
      <p:sp>
        <p:nvSpPr>
          <p:cNvPr id="975" name="Text Box 329"/>
          <p:cNvSpPr txBox="1">
            <a:spLocks noChangeArrowheads="1"/>
          </p:cNvSpPr>
          <p:nvPr/>
        </p:nvSpPr>
        <p:spPr bwMode="auto">
          <a:xfrm>
            <a:off x="1676400" y="1673225"/>
            <a:ext cx="7588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2060"/>
                </a:solidFill>
                <a:ea typeface="新細明體" pitchFamily="18" charset="-120"/>
              </a:rPr>
              <a:t>Seattle</a:t>
            </a:r>
          </a:p>
        </p:txBody>
      </p:sp>
      <p:sp>
        <p:nvSpPr>
          <p:cNvPr id="976" name="Freeform 331"/>
          <p:cNvSpPr>
            <a:spLocks/>
          </p:cNvSpPr>
          <p:nvPr/>
        </p:nvSpPr>
        <p:spPr bwMode="auto">
          <a:xfrm>
            <a:off x="452438" y="1176338"/>
            <a:ext cx="1066800" cy="847725"/>
          </a:xfrm>
          <a:custGeom>
            <a:avLst/>
            <a:gdLst>
              <a:gd name="T0" fmla="*/ 2147483647 w 1280"/>
              <a:gd name="T1" fmla="*/ 2147483647 h 1001"/>
              <a:gd name="T2" fmla="*/ 2147483647 w 1280"/>
              <a:gd name="T3" fmla="*/ 2147483647 h 1001"/>
              <a:gd name="T4" fmla="*/ 2147483647 w 1280"/>
              <a:gd name="T5" fmla="*/ 2147483647 h 1001"/>
              <a:gd name="T6" fmla="*/ 2147483647 w 1280"/>
              <a:gd name="T7" fmla="*/ 2147483647 h 1001"/>
              <a:gd name="T8" fmla="*/ 2147483647 w 1280"/>
              <a:gd name="T9" fmla="*/ 2147483647 h 1001"/>
              <a:gd name="T10" fmla="*/ 2147483647 w 1280"/>
              <a:gd name="T11" fmla="*/ 2147483647 h 1001"/>
              <a:gd name="T12" fmla="*/ 2147483647 w 1280"/>
              <a:gd name="T13" fmla="*/ 2147483647 h 1001"/>
              <a:gd name="T14" fmla="*/ 2147483647 w 1280"/>
              <a:gd name="T15" fmla="*/ 2147483647 h 1001"/>
              <a:gd name="T16" fmla="*/ 2147483647 w 1280"/>
              <a:gd name="T17" fmla="*/ 2147483647 h 1001"/>
              <a:gd name="T18" fmla="*/ 2147483647 w 1280"/>
              <a:gd name="T19" fmla="*/ 2147483647 h 1001"/>
              <a:gd name="T20" fmla="*/ 2147483647 w 1280"/>
              <a:gd name="T21" fmla="*/ 2147483647 h 1001"/>
              <a:gd name="T22" fmla="*/ 2147483647 w 1280"/>
              <a:gd name="T23" fmla="*/ 2147483647 h 1001"/>
              <a:gd name="T24" fmla="*/ 2147483647 w 1280"/>
              <a:gd name="T25" fmla="*/ 2147483647 h 1001"/>
              <a:gd name="T26" fmla="*/ 2147483647 w 1280"/>
              <a:gd name="T27" fmla="*/ 2147483647 h 1001"/>
              <a:gd name="T28" fmla="*/ 2147483647 w 1280"/>
              <a:gd name="T29" fmla="*/ 2147483647 h 1001"/>
              <a:gd name="T30" fmla="*/ 2147483647 w 1280"/>
              <a:gd name="T31" fmla="*/ 2147483647 h 1001"/>
              <a:gd name="T32" fmla="*/ 2147483647 w 1280"/>
              <a:gd name="T33" fmla="*/ 2147483647 h 1001"/>
              <a:gd name="T34" fmla="*/ 2147483647 w 1280"/>
              <a:gd name="T35" fmla="*/ 2147483647 h 1001"/>
              <a:gd name="T36" fmla="*/ 2147483647 w 1280"/>
              <a:gd name="T37" fmla="*/ 2147483647 h 1001"/>
              <a:gd name="T38" fmla="*/ 2147483647 w 1280"/>
              <a:gd name="T39" fmla="*/ 2147483647 h 1001"/>
              <a:gd name="T40" fmla="*/ 2147483647 w 1280"/>
              <a:gd name="T41" fmla="*/ 2147483647 h 1001"/>
              <a:gd name="T42" fmla="*/ 2147483647 w 1280"/>
              <a:gd name="T43" fmla="*/ 2147483647 h 1001"/>
              <a:gd name="T44" fmla="*/ 2147483647 w 1280"/>
              <a:gd name="T45" fmla="*/ 2147483647 h 1001"/>
              <a:gd name="T46" fmla="*/ 2147483647 w 1280"/>
              <a:gd name="T47" fmla="*/ 2147483647 h 1001"/>
              <a:gd name="T48" fmla="*/ 2147483647 w 1280"/>
              <a:gd name="T49" fmla="*/ 2147483647 h 1001"/>
              <a:gd name="T50" fmla="*/ 2147483647 w 1280"/>
              <a:gd name="T51" fmla="*/ 2147483647 h 1001"/>
              <a:gd name="T52" fmla="*/ 2147483647 w 1280"/>
              <a:gd name="T53" fmla="*/ 2147483647 h 1001"/>
              <a:gd name="T54" fmla="*/ 2147483647 w 1280"/>
              <a:gd name="T55" fmla="*/ 2147483647 h 1001"/>
              <a:gd name="T56" fmla="*/ 2147483647 w 1280"/>
              <a:gd name="T57" fmla="*/ 2147483647 h 1001"/>
              <a:gd name="T58" fmla="*/ 2147483647 w 1280"/>
              <a:gd name="T59" fmla="*/ 2147483647 h 1001"/>
              <a:gd name="T60" fmla="*/ 2147483647 w 1280"/>
              <a:gd name="T61" fmla="*/ 2147483647 h 1001"/>
              <a:gd name="T62" fmla="*/ 2147483647 w 1280"/>
              <a:gd name="T63" fmla="*/ 2147483647 h 1001"/>
              <a:gd name="T64" fmla="*/ 2147483647 w 1280"/>
              <a:gd name="T65" fmla="*/ 2147483647 h 1001"/>
              <a:gd name="T66" fmla="*/ 2147483647 w 1280"/>
              <a:gd name="T67" fmla="*/ 2147483647 h 1001"/>
              <a:gd name="T68" fmla="*/ 2147483647 w 1280"/>
              <a:gd name="T69" fmla="*/ 2147483647 h 1001"/>
              <a:gd name="T70" fmla="*/ 2147483647 w 1280"/>
              <a:gd name="T71" fmla="*/ 2147483647 h 1001"/>
              <a:gd name="T72" fmla="*/ 2147483647 w 1280"/>
              <a:gd name="T73" fmla="*/ 2147483647 h 1001"/>
              <a:gd name="T74" fmla="*/ 2147483647 w 1280"/>
              <a:gd name="T75" fmla="*/ 2147483647 h 1001"/>
              <a:gd name="T76" fmla="*/ 2147483647 w 1280"/>
              <a:gd name="T77" fmla="*/ 2147483647 h 1001"/>
              <a:gd name="T78" fmla="*/ 2147483647 w 1280"/>
              <a:gd name="T79" fmla="*/ 2147483647 h 1001"/>
              <a:gd name="T80" fmla="*/ 2147483647 w 1280"/>
              <a:gd name="T81" fmla="*/ 2147483647 h 1001"/>
              <a:gd name="T82" fmla="*/ 2147483647 w 1280"/>
              <a:gd name="T83" fmla="*/ 2147483647 h 1001"/>
              <a:gd name="T84" fmla="*/ 2147483647 w 1280"/>
              <a:gd name="T85" fmla="*/ 2147483647 h 1001"/>
              <a:gd name="T86" fmla="*/ 2147483647 w 1280"/>
              <a:gd name="T87" fmla="*/ 2147483647 h 1001"/>
              <a:gd name="T88" fmla="*/ 2147483647 w 1280"/>
              <a:gd name="T89" fmla="*/ 2147483647 h 1001"/>
              <a:gd name="T90" fmla="*/ 2147483647 w 1280"/>
              <a:gd name="T91" fmla="*/ 2147483647 h 1001"/>
              <a:gd name="T92" fmla="*/ 2147483647 w 1280"/>
              <a:gd name="T93" fmla="*/ 2147483647 h 1001"/>
              <a:gd name="T94" fmla="*/ 2147483647 w 1280"/>
              <a:gd name="T95" fmla="*/ 2147483647 h 1001"/>
              <a:gd name="T96" fmla="*/ 2147483647 w 1280"/>
              <a:gd name="T97" fmla="*/ 2147483647 h 1001"/>
              <a:gd name="T98" fmla="*/ 2147483647 w 1280"/>
              <a:gd name="T99" fmla="*/ 2147483647 h 1001"/>
              <a:gd name="T100" fmla="*/ 2147483647 w 1280"/>
              <a:gd name="T101" fmla="*/ 2147483647 h 1001"/>
              <a:gd name="T102" fmla="*/ 2147483647 w 1280"/>
              <a:gd name="T103" fmla="*/ 2147483647 h 1001"/>
              <a:gd name="T104" fmla="*/ 2147483647 w 1280"/>
              <a:gd name="T105" fmla="*/ 2147483647 h 1001"/>
              <a:gd name="T106" fmla="*/ 2147483647 w 1280"/>
              <a:gd name="T107" fmla="*/ 2147483647 h 1001"/>
              <a:gd name="T108" fmla="*/ 2147483647 w 1280"/>
              <a:gd name="T109" fmla="*/ 2147483647 h 1001"/>
              <a:gd name="T110" fmla="*/ 2147483647 w 1280"/>
              <a:gd name="T111" fmla="*/ 2147483647 h 1001"/>
              <a:gd name="T112" fmla="*/ 2147483647 w 1280"/>
              <a:gd name="T113" fmla="*/ 2147483647 h 1001"/>
              <a:gd name="T114" fmla="*/ 2147483647 w 1280"/>
              <a:gd name="T115" fmla="*/ 2147483647 h 1001"/>
              <a:gd name="T116" fmla="*/ 2147483647 w 1280"/>
              <a:gd name="T117" fmla="*/ 2147483647 h 1001"/>
              <a:gd name="T118" fmla="*/ 2147483647 w 1280"/>
              <a:gd name="T119" fmla="*/ 2147483647 h 1001"/>
              <a:gd name="T120" fmla="*/ 2147483647 w 1280"/>
              <a:gd name="T121" fmla="*/ 2147483647 h 1001"/>
              <a:gd name="T122" fmla="*/ 2147483647 w 1280"/>
              <a:gd name="T123" fmla="*/ 2147483647 h 10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80"/>
              <a:gd name="T187" fmla="*/ 0 h 1001"/>
              <a:gd name="T188" fmla="*/ 1280 w 1280"/>
              <a:gd name="T189" fmla="*/ 1001 h 10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80" h="1001">
                <a:moveTo>
                  <a:pt x="925" y="663"/>
                </a:moveTo>
                <a:lnTo>
                  <a:pt x="920" y="662"/>
                </a:lnTo>
                <a:lnTo>
                  <a:pt x="910" y="661"/>
                </a:lnTo>
                <a:lnTo>
                  <a:pt x="900" y="661"/>
                </a:lnTo>
                <a:lnTo>
                  <a:pt x="894" y="663"/>
                </a:lnTo>
                <a:lnTo>
                  <a:pt x="893" y="666"/>
                </a:lnTo>
                <a:lnTo>
                  <a:pt x="892" y="668"/>
                </a:lnTo>
                <a:lnTo>
                  <a:pt x="889" y="669"/>
                </a:lnTo>
                <a:lnTo>
                  <a:pt x="884" y="669"/>
                </a:lnTo>
                <a:lnTo>
                  <a:pt x="879" y="669"/>
                </a:lnTo>
                <a:lnTo>
                  <a:pt x="875" y="667"/>
                </a:lnTo>
                <a:lnTo>
                  <a:pt x="874" y="666"/>
                </a:lnTo>
                <a:lnTo>
                  <a:pt x="864" y="663"/>
                </a:lnTo>
                <a:lnTo>
                  <a:pt x="817" y="97"/>
                </a:lnTo>
                <a:lnTo>
                  <a:pt x="804" y="94"/>
                </a:lnTo>
                <a:lnTo>
                  <a:pt x="798" y="84"/>
                </a:lnTo>
                <a:lnTo>
                  <a:pt x="796" y="84"/>
                </a:lnTo>
                <a:lnTo>
                  <a:pt x="791" y="84"/>
                </a:lnTo>
                <a:lnTo>
                  <a:pt x="786" y="84"/>
                </a:lnTo>
                <a:lnTo>
                  <a:pt x="780" y="82"/>
                </a:lnTo>
                <a:lnTo>
                  <a:pt x="774" y="79"/>
                </a:lnTo>
                <a:lnTo>
                  <a:pt x="767" y="77"/>
                </a:lnTo>
                <a:lnTo>
                  <a:pt x="761" y="76"/>
                </a:lnTo>
                <a:lnTo>
                  <a:pt x="759" y="76"/>
                </a:lnTo>
                <a:lnTo>
                  <a:pt x="744" y="84"/>
                </a:lnTo>
                <a:lnTo>
                  <a:pt x="728" y="78"/>
                </a:lnTo>
                <a:lnTo>
                  <a:pt x="710" y="84"/>
                </a:lnTo>
                <a:lnTo>
                  <a:pt x="707" y="83"/>
                </a:lnTo>
                <a:lnTo>
                  <a:pt x="703" y="80"/>
                </a:lnTo>
                <a:lnTo>
                  <a:pt x="694" y="78"/>
                </a:lnTo>
                <a:lnTo>
                  <a:pt x="682" y="75"/>
                </a:lnTo>
                <a:lnTo>
                  <a:pt x="673" y="71"/>
                </a:lnTo>
                <a:lnTo>
                  <a:pt x="667" y="69"/>
                </a:lnTo>
                <a:lnTo>
                  <a:pt x="665" y="68"/>
                </a:lnTo>
                <a:lnTo>
                  <a:pt x="652" y="70"/>
                </a:lnTo>
                <a:lnTo>
                  <a:pt x="650" y="70"/>
                </a:lnTo>
                <a:lnTo>
                  <a:pt x="646" y="68"/>
                </a:lnTo>
                <a:lnTo>
                  <a:pt x="644" y="64"/>
                </a:lnTo>
                <a:lnTo>
                  <a:pt x="647" y="57"/>
                </a:lnTo>
                <a:lnTo>
                  <a:pt x="649" y="55"/>
                </a:lnTo>
                <a:lnTo>
                  <a:pt x="645" y="54"/>
                </a:lnTo>
                <a:lnTo>
                  <a:pt x="638" y="54"/>
                </a:lnTo>
                <a:lnTo>
                  <a:pt x="629" y="55"/>
                </a:lnTo>
                <a:lnTo>
                  <a:pt x="620" y="56"/>
                </a:lnTo>
                <a:lnTo>
                  <a:pt x="611" y="57"/>
                </a:lnTo>
                <a:lnTo>
                  <a:pt x="605" y="60"/>
                </a:lnTo>
                <a:lnTo>
                  <a:pt x="603" y="60"/>
                </a:lnTo>
                <a:lnTo>
                  <a:pt x="586" y="49"/>
                </a:lnTo>
                <a:lnTo>
                  <a:pt x="581" y="31"/>
                </a:lnTo>
                <a:lnTo>
                  <a:pt x="568" y="41"/>
                </a:lnTo>
                <a:lnTo>
                  <a:pt x="570" y="52"/>
                </a:lnTo>
                <a:lnTo>
                  <a:pt x="566" y="68"/>
                </a:lnTo>
                <a:lnTo>
                  <a:pt x="558" y="52"/>
                </a:lnTo>
                <a:lnTo>
                  <a:pt x="552" y="49"/>
                </a:lnTo>
                <a:lnTo>
                  <a:pt x="552" y="26"/>
                </a:lnTo>
                <a:lnTo>
                  <a:pt x="527" y="18"/>
                </a:lnTo>
                <a:lnTo>
                  <a:pt x="523" y="16"/>
                </a:lnTo>
                <a:lnTo>
                  <a:pt x="515" y="11"/>
                </a:lnTo>
                <a:lnTo>
                  <a:pt x="506" y="6"/>
                </a:lnTo>
                <a:lnTo>
                  <a:pt x="502" y="1"/>
                </a:lnTo>
                <a:lnTo>
                  <a:pt x="500" y="0"/>
                </a:lnTo>
                <a:lnTo>
                  <a:pt x="493" y="3"/>
                </a:lnTo>
                <a:lnTo>
                  <a:pt x="487" y="8"/>
                </a:lnTo>
                <a:lnTo>
                  <a:pt x="484" y="10"/>
                </a:lnTo>
                <a:lnTo>
                  <a:pt x="482" y="12"/>
                </a:lnTo>
                <a:lnTo>
                  <a:pt x="474" y="17"/>
                </a:lnTo>
                <a:lnTo>
                  <a:pt x="464" y="21"/>
                </a:lnTo>
                <a:lnTo>
                  <a:pt x="453" y="19"/>
                </a:lnTo>
                <a:lnTo>
                  <a:pt x="443" y="17"/>
                </a:lnTo>
                <a:lnTo>
                  <a:pt x="436" y="19"/>
                </a:lnTo>
                <a:lnTo>
                  <a:pt x="432" y="23"/>
                </a:lnTo>
                <a:lnTo>
                  <a:pt x="431" y="25"/>
                </a:lnTo>
                <a:lnTo>
                  <a:pt x="388" y="35"/>
                </a:lnTo>
                <a:lnTo>
                  <a:pt x="390" y="49"/>
                </a:lnTo>
                <a:lnTo>
                  <a:pt x="387" y="52"/>
                </a:lnTo>
                <a:lnTo>
                  <a:pt x="383" y="57"/>
                </a:lnTo>
                <a:lnTo>
                  <a:pt x="376" y="67"/>
                </a:lnTo>
                <a:lnTo>
                  <a:pt x="368" y="77"/>
                </a:lnTo>
                <a:lnTo>
                  <a:pt x="358" y="87"/>
                </a:lnTo>
                <a:lnTo>
                  <a:pt x="349" y="95"/>
                </a:lnTo>
                <a:lnTo>
                  <a:pt x="341" y="101"/>
                </a:lnTo>
                <a:lnTo>
                  <a:pt x="335" y="103"/>
                </a:lnTo>
                <a:lnTo>
                  <a:pt x="330" y="102"/>
                </a:lnTo>
                <a:lnTo>
                  <a:pt x="322" y="101"/>
                </a:lnTo>
                <a:lnTo>
                  <a:pt x="312" y="100"/>
                </a:lnTo>
                <a:lnTo>
                  <a:pt x="303" y="99"/>
                </a:lnTo>
                <a:lnTo>
                  <a:pt x="295" y="98"/>
                </a:lnTo>
                <a:lnTo>
                  <a:pt x="287" y="97"/>
                </a:lnTo>
                <a:lnTo>
                  <a:pt x="282" y="95"/>
                </a:lnTo>
                <a:lnTo>
                  <a:pt x="280" y="95"/>
                </a:lnTo>
                <a:lnTo>
                  <a:pt x="281" y="98"/>
                </a:lnTo>
                <a:lnTo>
                  <a:pt x="282" y="102"/>
                </a:lnTo>
                <a:lnTo>
                  <a:pt x="281" y="109"/>
                </a:lnTo>
                <a:lnTo>
                  <a:pt x="277" y="116"/>
                </a:lnTo>
                <a:lnTo>
                  <a:pt x="270" y="120"/>
                </a:lnTo>
                <a:lnTo>
                  <a:pt x="263" y="122"/>
                </a:lnTo>
                <a:lnTo>
                  <a:pt x="258" y="123"/>
                </a:lnTo>
                <a:lnTo>
                  <a:pt x="256" y="123"/>
                </a:lnTo>
                <a:lnTo>
                  <a:pt x="271" y="132"/>
                </a:lnTo>
                <a:lnTo>
                  <a:pt x="271" y="133"/>
                </a:lnTo>
                <a:lnTo>
                  <a:pt x="271" y="136"/>
                </a:lnTo>
                <a:lnTo>
                  <a:pt x="272" y="139"/>
                </a:lnTo>
                <a:lnTo>
                  <a:pt x="274" y="144"/>
                </a:lnTo>
                <a:lnTo>
                  <a:pt x="276" y="147"/>
                </a:lnTo>
                <a:lnTo>
                  <a:pt x="278" y="150"/>
                </a:lnTo>
                <a:lnTo>
                  <a:pt x="280" y="152"/>
                </a:lnTo>
                <a:lnTo>
                  <a:pt x="284" y="153"/>
                </a:lnTo>
                <a:lnTo>
                  <a:pt x="287" y="155"/>
                </a:lnTo>
                <a:lnTo>
                  <a:pt x="289" y="158"/>
                </a:lnTo>
                <a:lnTo>
                  <a:pt x="291" y="161"/>
                </a:lnTo>
                <a:lnTo>
                  <a:pt x="291" y="162"/>
                </a:lnTo>
                <a:lnTo>
                  <a:pt x="302" y="184"/>
                </a:lnTo>
                <a:lnTo>
                  <a:pt x="302" y="188"/>
                </a:lnTo>
                <a:lnTo>
                  <a:pt x="301" y="197"/>
                </a:lnTo>
                <a:lnTo>
                  <a:pt x="302" y="207"/>
                </a:lnTo>
                <a:lnTo>
                  <a:pt x="304" y="214"/>
                </a:lnTo>
                <a:lnTo>
                  <a:pt x="309" y="220"/>
                </a:lnTo>
                <a:lnTo>
                  <a:pt x="314" y="227"/>
                </a:lnTo>
                <a:lnTo>
                  <a:pt x="320" y="233"/>
                </a:lnTo>
                <a:lnTo>
                  <a:pt x="333" y="236"/>
                </a:lnTo>
                <a:lnTo>
                  <a:pt x="343" y="239"/>
                </a:lnTo>
                <a:lnTo>
                  <a:pt x="347" y="246"/>
                </a:lnTo>
                <a:lnTo>
                  <a:pt x="346" y="252"/>
                </a:lnTo>
                <a:lnTo>
                  <a:pt x="345" y="256"/>
                </a:lnTo>
                <a:lnTo>
                  <a:pt x="349" y="258"/>
                </a:lnTo>
                <a:lnTo>
                  <a:pt x="358" y="264"/>
                </a:lnTo>
                <a:lnTo>
                  <a:pt x="368" y="271"/>
                </a:lnTo>
                <a:lnTo>
                  <a:pt x="371" y="277"/>
                </a:lnTo>
                <a:lnTo>
                  <a:pt x="369" y="281"/>
                </a:lnTo>
                <a:lnTo>
                  <a:pt x="364" y="281"/>
                </a:lnTo>
                <a:lnTo>
                  <a:pt x="360" y="279"/>
                </a:lnTo>
                <a:lnTo>
                  <a:pt x="357" y="277"/>
                </a:lnTo>
                <a:lnTo>
                  <a:pt x="345" y="286"/>
                </a:lnTo>
                <a:lnTo>
                  <a:pt x="343" y="286"/>
                </a:lnTo>
                <a:lnTo>
                  <a:pt x="339" y="287"/>
                </a:lnTo>
                <a:lnTo>
                  <a:pt x="332" y="289"/>
                </a:lnTo>
                <a:lnTo>
                  <a:pt x="324" y="289"/>
                </a:lnTo>
                <a:lnTo>
                  <a:pt x="315" y="289"/>
                </a:lnTo>
                <a:lnTo>
                  <a:pt x="305" y="288"/>
                </a:lnTo>
                <a:lnTo>
                  <a:pt x="297" y="284"/>
                </a:lnTo>
                <a:lnTo>
                  <a:pt x="289" y="279"/>
                </a:lnTo>
                <a:lnTo>
                  <a:pt x="281" y="269"/>
                </a:lnTo>
                <a:lnTo>
                  <a:pt x="281" y="267"/>
                </a:lnTo>
                <a:lnTo>
                  <a:pt x="285" y="265"/>
                </a:lnTo>
                <a:lnTo>
                  <a:pt x="289" y="259"/>
                </a:lnTo>
                <a:lnTo>
                  <a:pt x="292" y="251"/>
                </a:lnTo>
                <a:lnTo>
                  <a:pt x="293" y="245"/>
                </a:lnTo>
                <a:lnTo>
                  <a:pt x="291" y="242"/>
                </a:lnTo>
                <a:lnTo>
                  <a:pt x="286" y="241"/>
                </a:lnTo>
                <a:lnTo>
                  <a:pt x="280" y="241"/>
                </a:lnTo>
                <a:lnTo>
                  <a:pt x="276" y="242"/>
                </a:lnTo>
                <a:lnTo>
                  <a:pt x="273" y="244"/>
                </a:lnTo>
                <a:lnTo>
                  <a:pt x="272" y="244"/>
                </a:lnTo>
                <a:lnTo>
                  <a:pt x="243" y="254"/>
                </a:lnTo>
                <a:lnTo>
                  <a:pt x="243" y="264"/>
                </a:lnTo>
                <a:lnTo>
                  <a:pt x="228" y="256"/>
                </a:lnTo>
                <a:lnTo>
                  <a:pt x="226" y="257"/>
                </a:lnTo>
                <a:lnTo>
                  <a:pt x="221" y="258"/>
                </a:lnTo>
                <a:lnTo>
                  <a:pt x="214" y="260"/>
                </a:lnTo>
                <a:lnTo>
                  <a:pt x="205" y="262"/>
                </a:lnTo>
                <a:lnTo>
                  <a:pt x="197" y="266"/>
                </a:lnTo>
                <a:lnTo>
                  <a:pt x="188" y="268"/>
                </a:lnTo>
                <a:lnTo>
                  <a:pt x="182" y="271"/>
                </a:lnTo>
                <a:lnTo>
                  <a:pt x="178" y="272"/>
                </a:lnTo>
                <a:lnTo>
                  <a:pt x="174" y="274"/>
                </a:lnTo>
                <a:lnTo>
                  <a:pt x="174" y="279"/>
                </a:lnTo>
                <a:lnTo>
                  <a:pt x="176" y="283"/>
                </a:lnTo>
                <a:lnTo>
                  <a:pt x="180" y="287"/>
                </a:lnTo>
                <a:lnTo>
                  <a:pt x="187" y="289"/>
                </a:lnTo>
                <a:lnTo>
                  <a:pt x="196" y="291"/>
                </a:lnTo>
                <a:lnTo>
                  <a:pt x="203" y="295"/>
                </a:lnTo>
                <a:lnTo>
                  <a:pt x="205" y="298"/>
                </a:lnTo>
                <a:lnTo>
                  <a:pt x="203" y="300"/>
                </a:lnTo>
                <a:lnTo>
                  <a:pt x="200" y="303"/>
                </a:lnTo>
                <a:lnTo>
                  <a:pt x="197" y="304"/>
                </a:lnTo>
                <a:lnTo>
                  <a:pt x="196" y="304"/>
                </a:lnTo>
                <a:lnTo>
                  <a:pt x="196" y="305"/>
                </a:lnTo>
                <a:lnTo>
                  <a:pt x="197" y="309"/>
                </a:lnTo>
                <a:lnTo>
                  <a:pt x="201" y="312"/>
                </a:lnTo>
                <a:lnTo>
                  <a:pt x="205" y="313"/>
                </a:lnTo>
                <a:lnTo>
                  <a:pt x="208" y="317"/>
                </a:lnTo>
                <a:lnTo>
                  <a:pt x="206" y="324"/>
                </a:lnTo>
                <a:lnTo>
                  <a:pt x="204" y="332"/>
                </a:lnTo>
                <a:lnTo>
                  <a:pt x="203" y="335"/>
                </a:lnTo>
                <a:lnTo>
                  <a:pt x="205" y="340"/>
                </a:lnTo>
                <a:lnTo>
                  <a:pt x="210" y="350"/>
                </a:lnTo>
                <a:lnTo>
                  <a:pt x="218" y="362"/>
                </a:lnTo>
                <a:lnTo>
                  <a:pt x="226" y="368"/>
                </a:lnTo>
                <a:lnTo>
                  <a:pt x="232" y="370"/>
                </a:lnTo>
                <a:lnTo>
                  <a:pt x="239" y="371"/>
                </a:lnTo>
                <a:lnTo>
                  <a:pt x="246" y="371"/>
                </a:lnTo>
                <a:lnTo>
                  <a:pt x="254" y="371"/>
                </a:lnTo>
                <a:lnTo>
                  <a:pt x="261" y="371"/>
                </a:lnTo>
                <a:lnTo>
                  <a:pt x="266" y="371"/>
                </a:lnTo>
                <a:lnTo>
                  <a:pt x="271" y="371"/>
                </a:lnTo>
                <a:lnTo>
                  <a:pt x="274" y="370"/>
                </a:lnTo>
                <a:lnTo>
                  <a:pt x="279" y="368"/>
                </a:lnTo>
                <a:lnTo>
                  <a:pt x="284" y="368"/>
                </a:lnTo>
                <a:lnTo>
                  <a:pt x="288" y="367"/>
                </a:lnTo>
                <a:lnTo>
                  <a:pt x="289" y="367"/>
                </a:lnTo>
                <a:lnTo>
                  <a:pt x="293" y="379"/>
                </a:lnTo>
                <a:lnTo>
                  <a:pt x="295" y="379"/>
                </a:lnTo>
                <a:lnTo>
                  <a:pt x="302" y="380"/>
                </a:lnTo>
                <a:lnTo>
                  <a:pt x="310" y="379"/>
                </a:lnTo>
                <a:lnTo>
                  <a:pt x="316" y="374"/>
                </a:lnTo>
                <a:lnTo>
                  <a:pt x="322" y="371"/>
                </a:lnTo>
                <a:lnTo>
                  <a:pt x="327" y="371"/>
                </a:lnTo>
                <a:lnTo>
                  <a:pt x="332" y="371"/>
                </a:lnTo>
                <a:lnTo>
                  <a:pt x="334" y="372"/>
                </a:lnTo>
                <a:lnTo>
                  <a:pt x="332" y="374"/>
                </a:lnTo>
                <a:lnTo>
                  <a:pt x="327" y="379"/>
                </a:lnTo>
                <a:lnTo>
                  <a:pt x="323" y="386"/>
                </a:lnTo>
                <a:lnTo>
                  <a:pt x="320" y="390"/>
                </a:lnTo>
                <a:lnTo>
                  <a:pt x="319" y="394"/>
                </a:lnTo>
                <a:lnTo>
                  <a:pt x="319" y="397"/>
                </a:lnTo>
                <a:lnTo>
                  <a:pt x="319" y="400"/>
                </a:lnTo>
                <a:lnTo>
                  <a:pt x="322" y="402"/>
                </a:lnTo>
                <a:lnTo>
                  <a:pt x="324" y="405"/>
                </a:lnTo>
                <a:lnTo>
                  <a:pt x="325" y="410"/>
                </a:lnTo>
                <a:lnTo>
                  <a:pt x="325" y="413"/>
                </a:lnTo>
                <a:lnTo>
                  <a:pt x="325" y="415"/>
                </a:lnTo>
                <a:lnTo>
                  <a:pt x="326" y="417"/>
                </a:lnTo>
                <a:lnTo>
                  <a:pt x="330" y="421"/>
                </a:lnTo>
                <a:lnTo>
                  <a:pt x="331" y="426"/>
                </a:lnTo>
                <a:lnTo>
                  <a:pt x="330" y="430"/>
                </a:lnTo>
                <a:lnTo>
                  <a:pt x="324" y="433"/>
                </a:lnTo>
                <a:lnTo>
                  <a:pt x="317" y="436"/>
                </a:lnTo>
                <a:lnTo>
                  <a:pt x="310" y="440"/>
                </a:lnTo>
                <a:lnTo>
                  <a:pt x="307" y="441"/>
                </a:lnTo>
                <a:lnTo>
                  <a:pt x="307" y="442"/>
                </a:lnTo>
                <a:lnTo>
                  <a:pt x="307" y="443"/>
                </a:lnTo>
                <a:lnTo>
                  <a:pt x="304" y="446"/>
                </a:lnTo>
                <a:lnTo>
                  <a:pt x="302" y="447"/>
                </a:lnTo>
                <a:lnTo>
                  <a:pt x="297" y="447"/>
                </a:lnTo>
                <a:lnTo>
                  <a:pt x="294" y="443"/>
                </a:lnTo>
                <a:lnTo>
                  <a:pt x="289" y="440"/>
                </a:lnTo>
                <a:lnTo>
                  <a:pt x="288" y="439"/>
                </a:lnTo>
                <a:lnTo>
                  <a:pt x="281" y="451"/>
                </a:lnTo>
                <a:lnTo>
                  <a:pt x="280" y="453"/>
                </a:lnTo>
                <a:lnTo>
                  <a:pt x="277" y="455"/>
                </a:lnTo>
                <a:lnTo>
                  <a:pt x="272" y="457"/>
                </a:lnTo>
                <a:lnTo>
                  <a:pt x="265" y="458"/>
                </a:lnTo>
                <a:lnTo>
                  <a:pt x="262" y="457"/>
                </a:lnTo>
                <a:lnTo>
                  <a:pt x="258" y="454"/>
                </a:lnTo>
                <a:lnTo>
                  <a:pt x="255" y="450"/>
                </a:lnTo>
                <a:lnTo>
                  <a:pt x="250" y="447"/>
                </a:lnTo>
                <a:lnTo>
                  <a:pt x="246" y="445"/>
                </a:lnTo>
                <a:lnTo>
                  <a:pt x="240" y="443"/>
                </a:lnTo>
                <a:lnTo>
                  <a:pt x="233" y="443"/>
                </a:lnTo>
                <a:lnTo>
                  <a:pt x="225" y="447"/>
                </a:lnTo>
                <a:lnTo>
                  <a:pt x="212" y="454"/>
                </a:lnTo>
                <a:lnTo>
                  <a:pt x="206" y="458"/>
                </a:lnTo>
                <a:lnTo>
                  <a:pt x="206" y="462"/>
                </a:lnTo>
                <a:lnTo>
                  <a:pt x="208" y="465"/>
                </a:lnTo>
                <a:lnTo>
                  <a:pt x="210" y="470"/>
                </a:lnTo>
                <a:lnTo>
                  <a:pt x="211" y="473"/>
                </a:lnTo>
                <a:lnTo>
                  <a:pt x="212" y="476"/>
                </a:lnTo>
                <a:lnTo>
                  <a:pt x="212" y="477"/>
                </a:lnTo>
                <a:lnTo>
                  <a:pt x="201" y="478"/>
                </a:lnTo>
                <a:lnTo>
                  <a:pt x="197" y="479"/>
                </a:lnTo>
                <a:lnTo>
                  <a:pt x="190" y="484"/>
                </a:lnTo>
                <a:lnTo>
                  <a:pt x="183" y="489"/>
                </a:lnTo>
                <a:lnTo>
                  <a:pt x="180" y="498"/>
                </a:lnTo>
                <a:lnTo>
                  <a:pt x="178" y="506"/>
                </a:lnTo>
                <a:lnTo>
                  <a:pt x="173" y="511"/>
                </a:lnTo>
                <a:lnTo>
                  <a:pt x="167" y="515"/>
                </a:lnTo>
                <a:lnTo>
                  <a:pt x="165" y="516"/>
                </a:lnTo>
                <a:lnTo>
                  <a:pt x="163" y="518"/>
                </a:lnTo>
                <a:lnTo>
                  <a:pt x="158" y="522"/>
                </a:lnTo>
                <a:lnTo>
                  <a:pt x="153" y="527"/>
                </a:lnTo>
                <a:lnTo>
                  <a:pt x="151" y="532"/>
                </a:lnTo>
                <a:lnTo>
                  <a:pt x="152" y="538"/>
                </a:lnTo>
                <a:lnTo>
                  <a:pt x="155" y="547"/>
                </a:lnTo>
                <a:lnTo>
                  <a:pt x="157" y="555"/>
                </a:lnTo>
                <a:lnTo>
                  <a:pt x="160" y="557"/>
                </a:lnTo>
                <a:lnTo>
                  <a:pt x="165" y="559"/>
                </a:lnTo>
                <a:lnTo>
                  <a:pt x="170" y="563"/>
                </a:lnTo>
                <a:lnTo>
                  <a:pt x="173" y="567"/>
                </a:lnTo>
                <a:lnTo>
                  <a:pt x="174" y="569"/>
                </a:lnTo>
                <a:lnTo>
                  <a:pt x="173" y="584"/>
                </a:lnTo>
                <a:lnTo>
                  <a:pt x="156" y="589"/>
                </a:lnTo>
                <a:lnTo>
                  <a:pt x="155" y="591"/>
                </a:lnTo>
                <a:lnTo>
                  <a:pt x="153" y="595"/>
                </a:lnTo>
                <a:lnTo>
                  <a:pt x="152" y="600"/>
                </a:lnTo>
                <a:lnTo>
                  <a:pt x="156" y="602"/>
                </a:lnTo>
                <a:lnTo>
                  <a:pt x="160" y="605"/>
                </a:lnTo>
                <a:lnTo>
                  <a:pt x="166" y="607"/>
                </a:lnTo>
                <a:lnTo>
                  <a:pt x="171" y="608"/>
                </a:lnTo>
                <a:lnTo>
                  <a:pt x="173" y="609"/>
                </a:lnTo>
                <a:lnTo>
                  <a:pt x="171" y="615"/>
                </a:lnTo>
                <a:lnTo>
                  <a:pt x="182" y="629"/>
                </a:lnTo>
                <a:lnTo>
                  <a:pt x="182" y="631"/>
                </a:lnTo>
                <a:lnTo>
                  <a:pt x="183" y="636"/>
                </a:lnTo>
                <a:lnTo>
                  <a:pt x="186" y="643"/>
                </a:lnTo>
                <a:lnTo>
                  <a:pt x="187" y="647"/>
                </a:lnTo>
                <a:lnTo>
                  <a:pt x="190" y="653"/>
                </a:lnTo>
                <a:lnTo>
                  <a:pt x="196" y="660"/>
                </a:lnTo>
                <a:lnTo>
                  <a:pt x="205" y="666"/>
                </a:lnTo>
                <a:lnTo>
                  <a:pt x="214" y="667"/>
                </a:lnTo>
                <a:lnTo>
                  <a:pt x="224" y="663"/>
                </a:lnTo>
                <a:lnTo>
                  <a:pt x="233" y="659"/>
                </a:lnTo>
                <a:lnTo>
                  <a:pt x="240" y="654"/>
                </a:lnTo>
                <a:lnTo>
                  <a:pt x="243" y="648"/>
                </a:lnTo>
                <a:lnTo>
                  <a:pt x="244" y="650"/>
                </a:lnTo>
                <a:lnTo>
                  <a:pt x="246" y="659"/>
                </a:lnTo>
                <a:lnTo>
                  <a:pt x="246" y="670"/>
                </a:lnTo>
                <a:lnTo>
                  <a:pt x="244" y="681"/>
                </a:lnTo>
                <a:lnTo>
                  <a:pt x="242" y="690"/>
                </a:lnTo>
                <a:lnTo>
                  <a:pt x="239" y="699"/>
                </a:lnTo>
                <a:lnTo>
                  <a:pt x="235" y="706"/>
                </a:lnTo>
                <a:lnTo>
                  <a:pt x="234" y="708"/>
                </a:lnTo>
                <a:lnTo>
                  <a:pt x="239" y="722"/>
                </a:lnTo>
                <a:lnTo>
                  <a:pt x="212" y="744"/>
                </a:lnTo>
                <a:lnTo>
                  <a:pt x="211" y="746"/>
                </a:lnTo>
                <a:lnTo>
                  <a:pt x="210" y="751"/>
                </a:lnTo>
                <a:lnTo>
                  <a:pt x="213" y="754"/>
                </a:lnTo>
                <a:lnTo>
                  <a:pt x="224" y="752"/>
                </a:lnTo>
                <a:lnTo>
                  <a:pt x="231" y="749"/>
                </a:lnTo>
                <a:lnTo>
                  <a:pt x="239" y="745"/>
                </a:lnTo>
                <a:lnTo>
                  <a:pt x="244" y="742"/>
                </a:lnTo>
                <a:lnTo>
                  <a:pt x="251" y="738"/>
                </a:lnTo>
                <a:lnTo>
                  <a:pt x="256" y="736"/>
                </a:lnTo>
                <a:lnTo>
                  <a:pt x="261" y="735"/>
                </a:lnTo>
                <a:lnTo>
                  <a:pt x="264" y="735"/>
                </a:lnTo>
                <a:lnTo>
                  <a:pt x="265" y="736"/>
                </a:lnTo>
                <a:lnTo>
                  <a:pt x="266" y="742"/>
                </a:lnTo>
                <a:lnTo>
                  <a:pt x="269" y="746"/>
                </a:lnTo>
                <a:lnTo>
                  <a:pt x="272" y="749"/>
                </a:lnTo>
                <a:lnTo>
                  <a:pt x="276" y="749"/>
                </a:lnTo>
                <a:lnTo>
                  <a:pt x="280" y="746"/>
                </a:lnTo>
                <a:lnTo>
                  <a:pt x="285" y="745"/>
                </a:lnTo>
                <a:lnTo>
                  <a:pt x="289" y="744"/>
                </a:lnTo>
                <a:lnTo>
                  <a:pt x="293" y="746"/>
                </a:lnTo>
                <a:lnTo>
                  <a:pt x="294" y="752"/>
                </a:lnTo>
                <a:lnTo>
                  <a:pt x="296" y="761"/>
                </a:lnTo>
                <a:lnTo>
                  <a:pt x="300" y="769"/>
                </a:lnTo>
                <a:lnTo>
                  <a:pt x="303" y="774"/>
                </a:lnTo>
                <a:lnTo>
                  <a:pt x="308" y="777"/>
                </a:lnTo>
                <a:lnTo>
                  <a:pt x="314" y="782"/>
                </a:lnTo>
                <a:lnTo>
                  <a:pt x="319" y="788"/>
                </a:lnTo>
                <a:lnTo>
                  <a:pt x="324" y="789"/>
                </a:lnTo>
                <a:lnTo>
                  <a:pt x="326" y="787"/>
                </a:lnTo>
                <a:lnTo>
                  <a:pt x="327" y="784"/>
                </a:lnTo>
                <a:lnTo>
                  <a:pt x="330" y="782"/>
                </a:lnTo>
                <a:lnTo>
                  <a:pt x="330" y="781"/>
                </a:lnTo>
                <a:lnTo>
                  <a:pt x="329" y="779"/>
                </a:lnTo>
                <a:lnTo>
                  <a:pt x="327" y="774"/>
                </a:lnTo>
                <a:lnTo>
                  <a:pt x="325" y="767"/>
                </a:lnTo>
                <a:lnTo>
                  <a:pt x="325" y="760"/>
                </a:lnTo>
                <a:lnTo>
                  <a:pt x="329" y="753"/>
                </a:lnTo>
                <a:lnTo>
                  <a:pt x="334" y="746"/>
                </a:lnTo>
                <a:lnTo>
                  <a:pt x="341" y="742"/>
                </a:lnTo>
                <a:lnTo>
                  <a:pt x="343" y="739"/>
                </a:lnTo>
                <a:lnTo>
                  <a:pt x="342" y="742"/>
                </a:lnTo>
                <a:lnTo>
                  <a:pt x="340" y="749"/>
                </a:lnTo>
                <a:lnTo>
                  <a:pt x="339" y="758"/>
                </a:lnTo>
                <a:lnTo>
                  <a:pt x="340" y="765"/>
                </a:lnTo>
                <a:lnTo>
                  <a:pt x="342" y="766"/>
                </a:lnTo>
                <a:lnTo>
                  <a:pt x="347" y="766"/>
                </a:lnTo>
                <a:lnTo>
                  <a:pt x="353" y="765"/>
                </a:lnTo>
                <a:lnTo>
                  <a:pt x="358" y="764"/>
                </a:lnTo>
                <a:lnTo>
                  <a:pt x="364" y="761"/>
                </a:lnTo>
                <a:lnTo>
                  <a:pt x="369" y="759"/>
                </a:lnTo>
                <a:lnTo>
                  <a:pt x="373" y="758"/>
                </a:lnTo>
                <a:lnTo>
                  <a:pt x="377" y="758"/>
                </a:lnTo>
                <a:lnTo>
                  <a:pt x="379" y="760"/>
                </a:lnTo>
                <a:lnTo>
                  <a:pt x="379" y="765"/>
                </a:lnTo>
                <a:lnTo>
                  <a:pt x="377" y="768"/>
                </a:lnTo>
                <a:lnTo>
                  <a:pt x="376" y="769"/>
                </a:lnTo>
                <a:lnTo>
                  <a:pt x="361" y="779"/>
                </a:lnTo>
                <a:lnTo>
                  <a:pt x="360" y="780"/>
                </a:lnTo>
                <a:lnTo>
                  <a:pt x="358" y="782"/>
                </a:lnTo>
                <a:lnTo>
                  <a:pt x="357" y="787"/>
                </a:lnTo>
                <a:lnTo>
                  <a:pt x="358" y="792"/>
                </a:lnTo>
                <a:lnTo>
                  <a:pt x="361" y="798"/>
                </a:lnTo>
                <a:lnTo>
                  <a:pt x="358" y="802"/>
                </a:lnTo>
                <a:lnTo>
                  <a:pt x="356" y="803"/>
                </a:lnTo>
                <a:lnTo>
                  <a:pt x="355" y="804"/>
                </a:lnTo>
                <a:lnTo>
                  <a:pt x="354" y="805"/>
                </a:lnTo>
                <a:lnTo>
                  <a:pt x="352" y="807"/>
                </a:lnTo>
                <a:lnTo>
                  <a:pt x="348" y="811"/>
                </a:lnTo>
                <a:lnTo>
                  <a:pt x="347" y="814"/>
                </a:lnTo>
                <a:lnTo>
                  <a:pt x="346" y="819"/>
                </a:lnTo>
                <a:lnTo>
                  <a:pt x="343" y="828"/>
                </a:lnTo>
                <a:lnTo>
                  <a:pt x="342" y="836"/>
                </a:lnTo>
                <a:lnTo>
                  <a:pt x="341" y="840"/>
                </a:lnTo>
                <a:lnTo>
                  <a:pt x="317" y="845"/>
                </a:lnTo>
                <a:lnTo>
                  <a:pt x="316" y="847"/>
                </a:lnTo>
                <a:lnTo>
                  <a:pt x="312" y="850"/>
                </a:lnTo>
                <a:lnTo>
                  <a:pt x="308" y="855"/>
                </a:lnTo>
                <a:lnTo>
                  <a:pt x="304" y="857"/>
                </a:lnTo>
                <a:lnTo>
                  <a:pt x="301" y="858"/>
                </a:lnTo>
                <a:lnTo>
                  <a:pt x="297" y="859"/>
                </a:lnTo>
                <a:lnTo>
                  <a:pt x="294" y="860"/>
                </a:lnTo>
                <a:lnTo>
                  <a:pt x="293" y="860"/>
                </a:lnTo>
                <a:lnTo>
                  <a:pt x="277" y="873"/>
                </a:lnTo>
                <a:lnTo>
                  <a:pt x="277" y="874"/>
                </a:lnTo>
                <a:lnTo>
                  <a:pt x="276" y="878"/>
                </a:lnTo>
                <a:lnTo>
                  <a:pt x="274" y="882"/>
                </a:lnTo>
                <a:lnTo>
                  <a:pt x="273" y="886"/>
                </a:lnTo>
                <a:lnTo>
                  <a:pt x="271" y="889"/>
                </a:lnTo>
                <a:lnTo>
                  <a:pt x="269" y="893"/>
                </a:lnTo>
                <a:lnTo>
                  <a:pt x="264" y="896"/>
                </a:lnTo>
                <a:lnTo>
                  <a:pt x="261" y="896"/>
                </a:lnTo>
                <a:lnTo>
                  <a:pt x="256" y="895"/>
                </a:lnTo>
                <a:lnTo>
                  <a:pt x="250" y="894"/>
                </a:lnTo>
                <a:lnTo>
                  <a:pt x="246" y="893"/>
                </a:lnTo>
                <a:lnTo>
                  <a:pt x="242" y="893"/>
                </a:lnTo>
                <a:lnTo>
                  <a:pt x="238" y="894"/>
                </a:lnTo>
                <a:lnTo>
                  <a:pt x="233" y="897"/>
                </a:lnTo>
                <a:lnTo>
                  <a:pt x="228" y="901"/>
                </a:lnTo>
                <a:lnTo>
                  <a:pt x="227" y="902"/>
                </a:lnTo>
                <a:lnTo>
                  <a:pt x="218" y="910"/>
                </a:lnTo>
                <a:lnTo>
                  <a:pt x="163" y="920"/>
                </a:lnTo>
                <a:lnTo>
                  <a:pt x="163" y="922"/>
                </a:lnTo>
                <a:lnTo>
                  <a:pt x="162" y="926"/>
                </a:lnTo>
                <a:lnTo>
                  <a:pt x="160" y="930"/>
                </a:lnTo>
                <a:lnTo>
                  <a:pt x="160" y="933"/>
                </a:lnTo>
                <a:lnTo>
                  <a:pt x="162" y="935"/>
                </a:lnTo>
                <a:lnTo>
                  <a:pt x="164" y="939"/>
                </a:lnTo>
                <a:lnTo>
                  <a:pt x="164" y="941"/>
                </a:lnTo>
                <a:lnTo>
                  <a:pt x="160" y="941"/>
                </a:lnTo>
                <a:lnTo>
                  <a:pt x="155" y="940"/>
                </a:lnTo>
                <a:lnTo>
                  <a:pt x="151" y="940"/>
                </a:lnTo>
                <a:lnTo>
                  <a:pt x="149" y="940"/>
                </a:lnTo>
                <a:lnTo>
                  <a:pt x="148" y="940"/>
                </a:lnTo>
                <a:lnTo>
                  <a:pt x="145" y="945"/>
                </a:lnTo>
                <a:lnTo>
                  <a:pt x="134" y="942"/>
                </a:lnTo>
                <a:lnTo>
                  <a:pt x="140" y="932"/>
                </a:lnTo>
                <a:lnTo>
                  <a:pt x="124" y="931"/>
                </a:lnTo>
                <a:lnTo>
                  <a:pt x="120" y="932"/>
                </a:lnTo>
                <a:lnTo>
                  <a:pt x="114" y="933"/>
                </a:lnTo>
                <a:lnTo>
                  <a:pt x="106" y="936"/>
                </a:lnTo>
                <a:lnTo>
                  <a:pt x="100" y="940"/>
                </a:lnTo>
                <a:lnTo>
                  <a:pt x="96" y="945"/>
                </a:lnTo>
                <a:lnTo>
                  <a:pt x="92" y="948"/>
                </a:lnTo>
                <a:lnTo>
                  <a:pt x="87" y="951"/>
                </a:lnTo>
                <a:lnTo>
                  <a:pt x="80" y="956"/>
                </a:lnTo>
                <a:lnTo>
                  <a:pt x="74" y="960"/>
                </a:lnTo>
                <a:lnTo>
                  <a:pt x="73" y="963"/>
                </a:lnTo>
                <a:lnTo>
                  <a:pt x="74" y="965"/>
                </a:lnTo>
                <a:lnTo>
                  <a:pt x="74" y="966"/>
                </a:lnTo>
                <a:lnTo>
                  <a:pt x="72" y="966"/>
                </a:lnTo>
                <a:lnTo>
                  <a:pt x="67" y="968"/>
                </a:lnTo>
                <a:lnTo>
                  <a:pt x="61" y="968"/>
                </a:lnTo>
                <a:lnTo>
                  <a:pt x="58" y="969"/>
                </a:lnTo>
                <a:lnTo>
                  <a:pt x="56" y="970"/>
                </a:lnTo>
                <a:lnTo>
                  <a:pt x="51" y="971"/>
                </a:lnTo>
                <a:lnTo>
                  <a:pt x="45" y="972"/>
                </a:lnTo>
                <a:lnTo>
                  <a:pt x="38" y="975"/>
                </a:lnTo>
                <a:lnTo>
                  <a:pt x="33" y="976"/>
                </a:lnTo>
                <a:lnTo>
                  <a:pt x="27" y="978"/>
                </a:lnTo>
                <a:lnTo>
                  <a:pt x="23" y="979"/>
                </a:lnTo>
                <a:lnTo>
                  <a:pt x="22" y="979"/>
                </a:lnTo>
                <a:lnTo>
                  <a:pt x="19" y="981"/>
                </a:lnTo>
                <a:lnTo>
                  <a:pt x="12" y="986"/>
                </a:lnTo>
                <a:lnTo>
                  <a:pt x="4" y="992"/>
                </a:lnTo>
                <a:lnTo>
                  <a:pt x="0" y="996"/>
                </a:lnTo>
                <a:lnTo>
                  <a:pt x="3" y="999"/>
                </a:lnTo>
                <a:lnTo>
                  <a:pt x="7" y="1000"/>
                </a:lnTo>
                <a:lnTo>
                  <a:pt x="12" y="1001"/>
                </a:lnTo>
                <a:lnTo>
                  <a:pt x="14" y="1001"/>
                </a:lnTo>
                <a:lnTo>
                  <a:pt x="16" y="1000"/>
                </a:lnTo>
                <a:lnTo>
                  <a:pt x="21" y="998"/>
                </a:lnTo>
                <a:lnTo>
                  <a:pt x="27" y="995"/>
                </a:lnTo>
                <a:lnTo>
                  <a:pt x="29" y="996"/>
                </a:lnTo>
                <a:lnTo>
                  <a:pt x="31" y="998"/>
                </a:lnTo>
                <a:lnTo>
                  <a:pt x="36" y="1000"/>
                </a:lnTo>
                <a:lnTo>
                  <a:pt x="39" y="1001"/>
                </a:lnTo>
                <a:lnTo>
                  <a:pt x="42" y="1001"/>
                </a:lnTo>
                <a:lnTo>
                  <a:pt x="53" y="987"/>
                </a:lnTo>
                <a:lnTo>
                  <a:pt x="60" y="998"/>
                </a:lnTo>
                <a:lnTo>
                  <a:pt x="79" y="994"/>
                </a:lnTo>
                <a:lnTo>
                  <a:pt x="97" y="976"/>
                </a:lnTo>
                <a:lnTo>
                  <a:pt x="115" y="963"/>
                </a:lnTo>
                <a:lnTo>
                  <a:pt x="111" y="975"/>
                </a:lnTo>
                <a:lnTo>
                  <a:pt x="102" y="985"/>
                </a:lnTo>
                <a:lnTo>
                  <a:pt x="104" y="985"/>
                </a:lnTo>
                <a:lnTo>
                  <a:pt x="110" y="986"/>
                </a:lnTo>
                <a:lnTo>
                  <a:pt x="118" y="985"/>
                </a:lnTo>
                <a:lnTo>
                  <a:pt x="124" y="981"/>
                </a:lnTo>
                <a:lnTo>
                  <a:pt x="129" y="977"/>
                </a:lnTo>
                <a:lnTo>
                  <a:pt x="136" y="972"/>
                </a:lnTo>
                <a:lnTo>
                  <a:pt x="141" y="969"/>
                </a:lnTo>
                <a:lnTo>
                  <a:pt x="143" y="968"/>
                </a:lnTo>
                <a:lnTo>
                  <a:pt x="165" y="968"/>
                </a:lnTo>
                <a:lnTo>
                  <a:pt x="165" y="966"/>
                </a:lnTo>
                <a:lnTo>
                  <a:pt x="166" y="962"/>
                </a:lnTo>
                <a:lnTo>
                  <a:pt x="168" y="957"/>
                </a:lnTo>
                <a:lnTo>
                  <a:pt x="171" y="951"/>
                </a:lnTo>
                <a:lnTo>
                  <a:pt x="175" y="949"/>
                </a:lnTo>
                <a:lnTo>
                  <a:pt x="179" y="951"/>
                </a:lnTo>
                <a:lnTo>
                  <a:pt x="181" y="955"/>
                </a:lnTo>
                <a:lnTo>
                  <a:pt x="182" y="956"/>
                </a:lnTo>
                <a:lnTo>
                  <a:pt x="185" y="966"/>
                </a:lnTo>
                <a:lnTo>
                  <a:pt x="196" y="966"/>
                </a:lnTo>
                <a:lnTo>
                  <a:pt x="196" y="965"/>
                </a:lnTo>
                <a:lnTo>
                  <a:pt x="197" y="961"/>
                </a:lnTo>
                <a:lnTo>
                  <a:pt x="200" y="957"/>
                </a:lnTo>
                <a:lnTo>
                  <a:pt x="202" y="955"/>
                </a:lnTo>
                <a:lnTo>
                  <a:pt x="204" y="954"/>
                </a:lnTo>
                <a:lnTo>
                  <a:pt x="209" y="953"/>
                </a:lnTo>
                <a:lnTo>
                  <a:pt x="216" y="951"/>
                </a:lnTo>
                <a:lnTo>
                  <a:pt x="223" y="950"/>
                </a:lnTo>
                <a:lnTo>
                  <a:pt x="229" y="948"/>
                </a:lnTo>
                <a:lnTo>
                  <a:pt x="236" y="947"/>
                </a:lnTo>
                <a:lnTo>
                  <a:pt x="241" y="945"/>
                </a:lnTo>
                <a:lnTo>
                  <a:pt x="244" y="943"/>
                </a:lnTo>
                <a:lnTo>
                  <a:pt x="250" y="942"/>
                </a:lnTo>
                <a:lnTo>
                  <a:pt x="256" y="945"/>
                </a:lnTo>
                <a:lnTo>
                  <a:pt x="261" y="947"/>
                </a:lnTo>
                <a:lnTo>
                  <a:pt x="263" y="948"/>
                </a:lnTo>
                <a:lnTo>
                  <a:pt x="265" y="947"/>
                </a:lnTo>
                <a:lnTo>
                  <a:pt x="270" y="943"/>
                </a:lnTo>
                <a:lnTo>
                  <a:pt x="274" y="940"/>
                </a:lnTo>
                <a:lnTo>
                  <a:pt x="277" y="938"/>
                </a:lnTo>
                <a:lnTo>
                  <a:pt x="274" y="935"/>
                </a:lnTo>
                <a:lnTo>
                  <a:pt x="271" y="932"/>
                </a:lnTo>
                <a:lnTo>
                  <a:pt x="267" y="930"/>
                </a:lnTo>
                <a:lnTo>
                  <a:pt x="266" y="927"/>
                </a:lnTo>
                <a:lnTo>
                  <a:pt x="271" y="925"/>
                </a:lnTo>
                <a:lnTo>
                  <a:pt x="279" y="923"/>
                </a:lnTo>
                <a:lnTo>
                  <a:pt x="288" y="922"/>
                </a:lnTo>
                <a:lnTo>
                  <a:pt x="296" y="923"/>
                </a:lnTo>
                <a:lnTo>
                  <a:pt x="303" y="925"/>
                </a:lnTo>
                <a:lnTo>
                  <a:pt x="309" y="925"/>
                </a:lnTo>
                <a:lnTo>
                  <a:pt x="314" y="924"/>
                </a:lnTo>
                <a:lnTo>
                  <a:pt x="315" y="920"/>
                </a:lnTo>
                <a:lnTo>
                  <a:pt x="311" y="917"/>
                </a:lnTo>
                <a:lnTo>
                  <a:pt x="307" y="913"/>
                </a:lnTo>
                <a:lnTo>
                  <a:pt x="302" y="912"/>
                </a:lnTo>
                <a:lnTo>
                  <a:pt x="300" y="911"/>
                </a:lnTo>
                <a:lnTo>
                  <a:pt x="331" y="902"/>
                </a:lnTo>
                <a:lnTo>
                  <a:pt x="331" y="901"/>
                </a:lnTo>
                <a:lnTo>
                  <a:pt x="333" y="898"/>
                </a:lnTo>
                <a:lnTo>
                  <a:pt x="334" y="895"/>
                </a:lnTo>
                <a:lnTo>
                  <a:pt x="335" y="893"/>
                </a:lnTo>
                <a:lnTo>
                  <a:pt x="339" y="892"/>
                </a:lnTo>
                <a:lnTo>
                  <a:pt x="346" y="892"/>
                </a:lnTo>
                <a:lnTo>
                  <a:pt x="353" y="892"/>
                </a:lnTo>
                <a:lnTo>
                  <a:pt x="358" y="890"/>
                </a:lnTo>
                <a:lnTo>
                  <a:pt x="363" y="887"/>
                </a:lnTo>
                <a:lnTo>
                  <a:pt x="368" y="881"/>
                </a:lnTo>
                <a:lnTo>
                  <a:pt x="372" y="878"/>
                </a:lnTo>
                <a:lnTo>
                  <a:pt x="373" y="875"/>
                </a:lnTo>
                <a:lnTo>
                  <a:pt x="393" y="874"/>
                </a:lnTo>
                <a:lnTo>
                  <a:pt x="395" y="870"/>
                </a:lnTo>
                <a:lnTo>
                  <a:pt x="400" y="859"/>
                </a:lnTo>
                <a:lnTo>
                  <a:pt x="407" y="849"/>
                </a:lnTo>
                <a:lnTo>
                  <a:pt x="413" y="842"/>
                </a:lnTo>
                <a:lnTo>
                  <a:pt x="416" y="841"/>
                </a:lnTo>
                <a:lnTo>
                  <a:pt x="422" y="839"/>
                </a:lnTo>
                <a:lnTo>
                  <a:pt x="430" y="836"/>
                </a:lnTo>
                <a:lnTo>
                  <a:pt x="438" y="834"/>
                </a:lnTo>
                <a:lnTo>
                  <a:pt x="446" y="833"/>
                </a:lnTo>
                <a:lnTo>
                  <a:pt x="453" y="830"/>
                </a:lnTo>
                <a:lnTo>
                  <a:pt x="459" y="829"/>
                </a:lnTo>
                <a:lnTo>
                  <a:pt x="461" y="829"/>
                </a:lnTo>
                <a:lnTo>
                  <a:pt x="463" y="827"/>
                </a:lnTo>
                <a:lnTo>
                  <a:pt x="467" y="821"/>
                </a:lnTo>
                <a:lnTo>
                  <a:pt x="471" y="813"/>
                </a:lnTo>
                <a:lnTo>
                  <a:pt x="476" y="805"/>
                </a:lnTo>
                <a:lnTo>
                  <a:pt x="483" y="796"/>
                </a:lnTo>
                <a:lnTo>
                  <a:pt x="491" y="787"/>
                </a:lnTo>
                <a:lnTo>
                  <a:pt x="498" y="781"/>
                </a:lnTo>
                <a:lnTo>
                  <a:pt x="500" y="779"/>
                </a:lnTo>
                <a:lnTo>
                  <a:pt x="501" y="754"/>
                </a:lnTo>
                <a:lnTo>
                  <a:pt x="500" y="753"/>
                </a:lnTo>
                <a:lnTo>
                  <a:pt x="497" y="749"/>
                </a:lnTo>
                <a:lnTo>
                  <a:pt x="491" y="745"/>
                </a:lnTo>
                <a:lnTo>
                  <a:pt x="485" y="743"/>
                </a:lnTo>
                <a:lnTo>
                  <a:pt x="481" y="742"/>
                </a:lnTo>
                <a:lnTo>
                  <a:pt x="477" y="738"/>
                </a:lnTo>
                <a:lnTo>
                  <a:pt x="477" y="734"/>
                </a:lnTo>
                <a:lnTo>
                  <a:pt x="481" y="729"/>
                </a:lnTo>
                <a:lnTo>
                  <a:pt x="489" y="723"/>
                </a:lnTo>
                <a:lnTo>
                  <a:pt x="498" y="719"/>
                </a:lnTo>
                <a:lnTo>
                  <a:pt x="506" y="713"/>
                </a:lnTo>
                <a:lnTo>
                  <a:pt x="510" y="710"/>
                </a:lnTo>
                <a:lnTo>
                  <a:pt x="514" y="705"/>
                </a:lnTo>
                <a:lnTo>
                  <a:pt x="519" y="699"/>
                </a:lnTo>
                <a:lnTo>
                  <a:pt x="522" y="695"/>
                </a:lnTo>
                <a:lnTo>
                  <a:pt x="523" y="689"/>
                </a:lnTo>
                <a:lnTo>
                  <a:pt x="524" y="682"/>
                </a:lnTo>
                <a:lnTo>
                  <a:pt x="527" y="674"/>
                </a:lnTo>
                <a:lnTo>
                  <a:pt x="531" y="666"/>
                </a:lnTo>
                <a:lnTo>
                  <a:pt x="538" y="659"/>
                </a:lnTo>
                <a:lnTo>
                  <a:pt x="548" y="652"/>
                </a:lnTo>
                <a:lnTo>
                  <a:pt x="558" y="644"/>
                </a:lnTo>
                <a:lnTo>
                  <a:pt x="565" y="636"/>
                </a:lnTo>
                <a:lnTo>
                  <a:pt x="569" y="630"/>
                </a:lnTo>
                <a:lnTo>
                  <a:pt x="573" y="628"/>
                </a:lnTo>
                <a:lnTo>
                  <a:pt x="578" y="627"/>
                </a:lnTo>
                <a:lnTo>
                  <a:pt x="585" y="624"/>
                </a:lnTo>
                <a:lnTo>
                  <a:pt x="593" y="622"/>
                </a:lnTo>
                <a:lnTo>
                  <a:pt x="601" y="620"/>
                </a:lnTo>
                <a:lnTo>
                  <a:pt x="608" y="618"/>
                </a:lnTo>
                <a:lnTo>
                  <a:pt x="613" y="617"/>
                </a:lnTo>
                <a:lnTo>
                  <a:pt x="615" y="617"/>
                </a:lnTo>
                <a:lnTo>
                  <a:pt x="614" y="618"/>
                </a:lnTo>
                <a:lnTo>
                  <a:pt x="613" y="622"/>
                </a:lnTo>
                <a:lnTo>
                  <a:pt x="611" y="625"/>
                </a:lnTo>
                <a:lnTo>
                  <a:pt x="609" y="628"/>
                </a:lnTo>
                <a:lnTo>
                  <a:pt x="611" y="631"/>
                </a:lnTo>
                <a:lnTo>
                  <a:pt x="615" y="635"/>
                </a:lnTo>
                <a:lnTo>
                  <a:pt x="620" y="638"/>
                </a:lnTo>
                <a:lnTo>
                  <a:pt x="622" y="642"/>
                </a:lnTo>
                <a:lnTo>
                  <a:pt x="620" y="644"/>
                </a:lnTo>
                <a:lnTo>
                  <a:pt x="615" y="645"/>
                </a:lnTo>
                <a:lnTo>
                  <a:pt x="609" y="646"/>
                </a:lnTo>
                <a:lnTo>
                  <a:pt x="607" y="646"/>
                </a:lnTo>
                <a:lnTo>
                  <a:pt x="590" y="657"/>
                </a:lnTo>
                <a:lnTo>
                  <a:pt x="578" y="652"/>
                </a:lnTo>
                <a:lnTo>
                  <a:pt x="577" y="652"/>
                </a:lnTo>
                <a:lnTo>
                  <a:pt x="576" y="652"/>
                </a:lnTo>
                <a:lnTo>
                  <a:pt x="574" y="653"/>
                </a:lnTo>
                <a:lnTo>
                  <a:pt x="573" y="657"/>
                </a:lnTo>
                <a:lnTo>
                  <a:pt x="570" y="662"/>
                </a:lnTo>
                <a:lnTo>
                  <a:pt x="567" y="667"/>
                </a:lnTo>
                <a:lnTo>
                  <a:pt x="563" y="671"/>
                </a:lnTo>
                <a:lnTo>
                  <a:pt x="562" y="673"/>
                </a:lnTo>
                <a:lnTo>
                  <a:pt x="561" y="673"/>
                </a:lnTo>
                <a:lnTo>
                  <a:pt x="559" y="675"/>
                </a:lnTo>
                <a:lnTo>
                  <a:pt x="555" y="677"/>
                </a:lnTo>
                <a:lnTo>
                  <a:pt x="554" y="682"/>
                </a:lnTo>
                <a:lnTo>
                  <a:pt x="553" y="691"/>
                </a:lnTo>
                <a:lnTo>
                  <a:pt x="551" y="704"/>
                </a:lnTo>
                <a:lnTo>
                  <a:pt x="550" y="716"/>
                </a:lnTo>
                <a:lnTo>
                  <a:pt x="551" y="724"/>
                </a:lnTo>
                <a:lnTo>
                  <a:pt x="554" y="728"/>
                </a:lnTo>
                <a:lnTo>
                  <a:pt x="560" y="727"/>
                </a:lnTo>
                <a:lnTo>
                  <a:pt x="563" y="726"/>
                </a:lnTo>
                <a:lnTo>
                  <a:pt x="566" y="724"/>
                </a:lnTo>
                <a:lnTo>
                  <a:pt x="563" y="736"/>
                </a:lnTo>
                <a:lnTo>
                  <a:pt x="547" y="742"/>
                </a:lnTo>
                <a:lnTo>
                  <a:pt x="547" y="744"/>
                </a:lnTo>
                <a:lnTo>
                  <a:pt x="547" y="750"/>
                </a:lnTo>
                <a:lnTo>
                  <a:pt x="550" y="756"/>
                </a:lnTo>
                <a:lnTo>
                  <a:pt x="554" y="758"/>
                </a:lnTo>
                <a:lnTo>
                  <a:pt x="558" y="757"/>
                </a:lnTo>
                <a:lnTo>
                  <a:pt x="562" y="756"/>
                </a:lnTo>
                <a:lnTo>
                  <a:pt x="568" y="753"/>
                </a:lnTo>
                <a:lnTo>
                  <a:pt x="575" y="751"/>
                </a:lnTo>
                <a:lnTo>
                  <a:pt x="581" y="749"/>
                </a:lnTo>
                <a:lnTo>
                  <a:pt x="585" y="746"/>
                </a:lnTo>
                <a:lnTo>
                  <a:pt x="589" y="745"/>
                </a:lnTo>
                <a:lnTo>
                  <a:pt x="590" y="744"/>
                </a:lnTo>
                <a:lnTo>
                  <a:pt x="592" y="734"/>
                </a:lnTo>
                <a:lnTo>
                  <a:pt x="603" y="736"/>
                </a:lnTo>
                <a:lnTo>
                  <a:pt x="616" y="703"/>
                </a:lnTo>
                <a:lnTo>
                  <a:pt x="628" y="708"/>
                </a:lnTo>
                <a:lnTo>
                  <a:pt x="642" y="710"/>
                </a:lnTo>
                <a:lnTo>
                  <a:pt x="654" y="704"/>
                </a:lnTo>
                <a:lnTo>
                  <a:pt x="654" y="700"/>
                </a:lnTo>
                <a:lnTo>
                  <a:pt x="653" y="693"/>
                </a:lnTo>
                <a:lnTo>
                  <a:pt x="652" y="685"/>
                </a:lnTo>
                <a:lnTo>
                  <a:pt x="653" y="681"/>
                </a:lnTo>
                <a:lnTo>
                  <a:pt x="656" y="677"/>
                </a:lnTo>
                <a:lnTo>
                  <a:pt x="659" y="673"/>
                </a:lnTo>
                <a:lnTo>
                  <a:pt x="661" y="669"/>
                </a:lnTo>
                <a:lnTo>
                  <a:pt x="662" y="668"/>
                </a:lnTo>
                <a:lnTo>
                  <a:pt x="662" y="667"/>
                </a:lnTo>
                <a:lnTo>
                  <a:pt x="662" y="663"/>
                </a:lnTo>
                <a:lnTo>
                  <a:pt x="660" y="660"/>
                </a:lnTo>
                <a:lnTo>
                  <a:pt x="658" y="659"/>
                </a:lnTo>
                <a:lnTo>
                  <a:pt x="654" y="660"/>
                </a:lnTo>
                <a:lnTo>
                  <a:pt x="652" y="662"/>
                </a:lnTo>
                <a:lnTo>
                  <a:pt x="650" y="665"/>
                </a:lnTo>
                <a:lnTo>
                  <a:pt x="649" y="666"/>
                </a:lnTo>
                <a:lnTo>
                  <a:pt x="649" y="655"/>
                </a:lnTo>
                <a:lnTo>
                  <a:pt x="661" y="636"/>
                </a:lnTo>
                <a:lnTo>
                  <a:pt x="676" y="633"/>
                </a:lnTo>
                <a:lnTo>
                  <a:pt x="698" y="635"/>
                </a:lnTo>
                <a:lnTo>
                  <a:pt x="700" y="632"/>
                </a:lnTo>
                <a:lnTo>
                  <a:pt x="705" y="628"/>
                </a:lnTo>
                <a:lnTo>
                  <a:pt x="710" y="625"/>
                </a:lnTo>
                <a:lnTo>
                  <a:pt x="713" y="629"/>
                </a:lnTo>
                <a:lnTo>
                  <a:pt x="713" y="637"/>
                </a:lnTo>
                <a:lnTo>
                  <a:pt x="712" y="645"/>
                </a:lnTo>
                <a:lnTo>
                  <a:pt x="711" y="652"/>
                </a:lnTo>
                <a:lnTo>
                  <a:pt x="711" y="654"/>
                </a:lnTo>
                <a:lnTo>
                  <a:pt x="727" y="667"/>
                </a:lnTo>
                <a:lnTo>
                  <a:pt x="758" y="675"/>
                </a:lnTo>
                <a:lnTo>
                  <a:pt x="759" y="680"/>
                </a:lnTo>
                <a:lnTo>
                  <a:pt x="763" y="689"/>
                </a:lnTo>
                <a:lnTo>
                  <a:pt x="767" y="699"/>
                </a:lnTo>
                <a:lnTo>
                  <a:pt x="771" y="704"/>
                </a:lnTo>
                <a:lnTo>
                  <a:pt x="773" y="704"/>
                </a:lnTo>
                <a:lnTo>
                  <a:pt x="779" y="704"/>
                </a:lnTo>
                <a:lnTo>
                  <a:pt x="785" y="705"/>
                </a:lnTo>
                <a:lnTo>
                  <a:pt x="791" y="705"/>
                </a:lnTo>
                <a:lnTo>
                  <a:pt x="798" y="705"/>
                </a:lnTo>
                <a:lnTo>
                  <a:pt x="804" y="706"/>
                </a:lnTo>
                <a:lnTo>
                  <a:pt x="809" y="706"/>
                </a:lnTo>
                <a:lnTo>
                  <a:pt x="810" y="706"/>
                </a:lnTo>
                <a:lnTo>
                  <a:pt x="836" y="690"/>
                </a:lnTo>
                <a:lnTo>
                  <a:pt x="839" y="693"/>
                </a:lnTo>
                <a:lnTo>
                  <a:pt x="846" y="700"/>
                </a:lnTo>
                <a:lnTo>
                  <a:pt x="854" y="708"/>
                </a:lnTo>
                <a:lnTo>
                  <a:pt x="859" y="712"/>
                </a:lnTo>
                <a:lnTo>
                  <a:pt x="863" y="712"/>
                </a:lnTo>
                <a:lnTo>
                  <a:pt x="867" y="713"/>
                </a:lnTo>
                <a:lnTo>
                  <a:pt x="873" y="713"/>
                </a:lnTo>
                <a:lnTo>
                  <a:pt x="879" y="713"/>
                </a:lnTo>
                <a:lnTo>
                  <a:pt x="885" y="714"/>
                </a:lnTo>
                <a:lnTo>
                  <a:pt x="889" y="714"/>
                </a:lnTo>
                <a:lnTo>
                  <a:pt x="893" y="714"/>
                </a:lnTo>
                <a:lnTo>
                  <a:pt x="894" y="714"/>
                </a:lnTo>
                <a:lnTo>
                  <a:pt x="896" y="713"/>
                </a:lnTo>
                <a:lnTo>
                  <a:pt x="901" y="710"/>
                </a:lnTo>
                <a:lnTo>
                  <a:pt x="907" y="706"/>
                </a:lnTo>
                <a:lnTo>
                  <a:pt x="912" y="703"/>
                </a:lnTo>
                <a:lnTo>
                  <a:pt x="918" y="700"/>
                </a:lnTo>
                <a:lnTo>
                  <a:pt x="925" y="701"/>
                </a:lnTo>
                <a:lnTo>
                  <a:pt x="930" y="704"/>
                </a:lnTo>
                <a:lnTo>
                  <a:pt x="931" y="707"/>
                </a:lnTo>
                <a:lnTo>
                  <a:pt x="928" y="711"/>
                </a:lnTo>
                <a:lnTo>
                  <a:pt x="925" y="712"/>
                </a:lnTo>
                <a:lnTo>
                  <a:pt x="923" y="713"/>
                </a:lnTo>
                <a:lnTo>
                  <a:pt x="922" y="713"/>
                </a:lnTo>
                <a:lnTo>
                  <a:pt x="917" y="711"/>
                </a:lnTo>
                <a:lnTo>
                  <a:pt x="917" y="713"/>
                </a:lnTo>
                <a:lnTo>
                  <a:pt x="916" y="719"/>
                </a:lnTo>
                <a:lnTo>
                  <a:pt x="916" y="724"/>
                </a:lnTo>
                <a:lnTo>
                  <a:pt x="918" y="728"/>
                </a:lnTo>
                <a:lnTo>
                  <a:pt x="922" y="730"/>
                </a:lnTo>
                <a:lnTo>
                  <a:pt x="925" y="733"/>
                </a:lnTo>
                <a:lnTo>
                  <a:pt x="931" y="736"/>
                </a:lnTo>
                <a:lnTo>
                  <a:pt x="937" y="737"/>
                </a:lnTo>
                <a:lnTo>
                  <a:pt x="942" y="739"/>
                </a:lnTo>
                <a:lnTo>
                  <a:pt x="947" y="745"/>
                </a:lnTo>
                <a:lnTo>
                  <a:pt x="950" y="752"/>
                </a:lnTo>
                <a:lnTo>
                  <a:pt x="952" y="758"/>
                </a:lnTo>
                <a:lnTo>
                  <a:pt x="953" y="760"/>
                </a:lnTo>
                <a:lnTo>
                  <a:pt x="956" y="764"/>
                </a:lnTo>
                <a:lnTo>
                  <a:pt x="961" y="767"/>
                </a:lnTo>
                <a:lnTo>
                  <a:pt x="965" y="772"/>
                </a:lnTo>
                <a:lnTo>
                  <a:pt x="971" y="776"/>
                </a:lnTo>
                <a:lnTo>
                  <a:pt x="978" y="781"/>
                </a:lnTo>
                <a:lnTo>
                  <a:pt x="985" y="786"/>
                </a:lnTo>
                <a:lnTo>
                  <a:pt x="991" y="790"/>
                </a:lnTo>
                <a:lnTo>
                  <a:pt x="998" y="794"/>
                </a:lnTo>
                <a:lnTo>
                  <a:pt x="1004" y="798"/>
                </a:lnTo>
                <a:lnTo>
                  <a:pt x="1011" y="802"/>
                </a:lnTo>
                <a:lnTo>
                  <a:pt x="1019" y="805"/>
                </a:lnTo>
                <a:lnTo>
                  <a:pt x="1026" y="809"/>
                </a:lnTo>
                <a:lnTo>
                  <a:pt x="1033" y="810"/>
                </a:lnTo>
                <a:lnTo>
                  <a:pt x="1038" y="811"/>
                </a:lnTo>
                <a:lnTo>
                  <a:pt x="1042" y="810"/>
                </a:lnTo>
                <a:lnTo>
                  <a:pt x="1046" y="804"/>
                </a:lnTo>
                <a:lnTo>
                  <a:pt x="1046" y="796"/>
                </a:lnTo>
                <a:lnTo>
                  <a:pt x="1042" y="789"/>
                </a:lnTo>
                <a:lnTo>
                  <a:pt x="1041" y="786"/>
                </a:lnTo>
                <a:lnTo>
                  <a:pt x="1063" y="801"/>
                </a:lnTo>
                <a:lnTo>
                  <a:pt x="1064" y="801"/>
                </a:lnTo>
                <a:lnTo>
                  <a:pt x="1067" y="801"/>
                </a:lnTo>
                <a:lnTo>
                  <a:pt x="1069" y="799"/>
                </a:lnTo>
                <a:lnTo>
                  <a:pt x="1070" y="796"/>
                </a:lnTo>
                <a:lnTo>
                  <a:pt x="1066" y="789"/>
                </a:lnTo>
                <a:lnTo>
                  <a:pt x="1059" y="779"/>
                </a:lnTo>
                <a:lnTo>
                  <a:pt x="1051" y="769"/>
                </a:lnTo>
                <a:lnTo>
                  <a:pt x="1049" y="764"/>
                </a:lnTo>
                <a:lnTo>
                  <a:pt x="1054" y="764"/>
                </a:lnTo>
                <a:lnTo>
                  <a:pt x="1061" y="768"/>
                </a:lnTo>
                <a:lnTo>
                  <a:pt x="1068" y="775"/>
                </a:lnTo>
                <a:lnTo>
                  <a:pt x="1072" y="781"/>
                </a:lnTo>
                <a:lnTo>
                  <a:pt x="1075" y="787"/>
                </a:lnTo>
                <a:lnTo>
                  <a:pt x="1078" y="794"/>
                </a:lnTo>
                <a:lnTo>
                  <a:pt x="1084" y="799"/>
                </a:lnTo>
                <a:lnTo>
                  <a:pt x="1095" y="804"/>
                </a:lnTo>
                <a:lnTo>
                  <a:pt x="1107" y="806"/>
                </a:lnTo>
                <a:lnTo>
                  <a:pt x="1112" y="807"/>
                </a:lnTo>
                <a:lnTo>
                  <a:pt x="1114" y="807"/>
                </a:lnTo>
                <a:lnTo>
                  <a:pt x="1117" y="826"/>
                </a:lnTo>
                <a:lnTo>
                  <a:pt x="1115" y="835"/>
                </a:lnTo>
                <a:lnTo>
                  <a:pt x="1117" y="836"/>
                </a:lnTo>
                <a:lnTo>
                  <a:pt x="1122" y="841"/>
                </a:lnTo>
                <a:lnTo>
                  <a:pt x="1128" y="845"/>
                </a:lnTo>
                <a:lnTo>
                  <a:pt x="1132" y="849"/>
                </a:lnTo>
                <a:lnTo>
                  <a:pt x="1136" y="851"/>
                </a:lnTo>
                <a:lnTo>
                  <a:pt x="1139" y="854"/>
                </a:lnTo>
                <a:lnTo>
                  <a:pt x="1143" y="854"/>
                </a:lnTo>
                <a:lnTo>
                  <a:pt x="1146" y="852"/>
                </a:lnTo>
                <a:lnTo>
                  <a:pt x="1148" y="852"/>
                </a:lnTo>
                <a:lnTo>
                  <a:pt x="1154" y="855"/>
                </a:lnTo>
                <a:lnTo>
                  <a:pt x="1161" y="859"/>
                </a:lnTo>
                <a:lnTo>
                  <a:pt x="1168" y="865"/>
                </a:lnTo>
                <a:lnTo>
                  <a:pt x="1176" y="871"/>
                </a:lnTo>
                <a:lnTo>
                  <a:pt x="1183" y="878"/>
                </a:lnTo>
                <a:lnTo>
                  <a:pt x="1188" y="882"/>
                </a:lnTo>
                <a:lnTo>
                  <a:pt x="1191" y="886"/>
                </a:lnTo>
                <a:lnTo>
                  <a:pt x="1194" y="892"/>
                </a:lnTo>
                <a:lnTo>
                  <a:pt x="1199" y="897"/>
                </a:lnTo>
                <a:lnTo>
                  <a:pt x="1203" y="904"/>
                </a:lnTo>
                <a:lnTo>
                  <a:pt x="1205" y="910"/>
                </a:lnTo>
                <a:lnTo>
                  <a:pt x="1206" y="915"/>
                </a:lnTo>
                <a:lnTo>
                  <a:pt x="1209" y="919"/>
                </a:lnTo>
                <a:lnTo>
                  <a:pt x="1212" y="922"/>
                </a:lnTo>
                <a:lnTo>
                  <a:pt x="1214" y="919"/>
                </a:lnTo>
                <a:lnTo>
                  <a:pt x="1215" y="913"/>
                </a:lnTo>
                <a:lnTo>
                  <a:pt x="1216" y="908"/>
                </a:lnTo>
                <a:lnTo>
                  <a:pt x="1219" y="903"/>
                </a:lnTo>
                <a:lnTo>
                  <a:pt x="1222" y="902"/>
                </a:lnTo>
                <a:lnTo>
                  <a:pt x="1228" y="902"/>
                </a:lnTo>
                <a:lnTo>
                  <a:pt x="1235" y="904"/>
                </a:lnTo>
                <a:lnTo>
                  <a:pt x="1241" y="908"/>
                </a:lnTo>
                <a:lnTo>
                  <a:pt x="1243" y="912"/>
                </a:lnTo>
                <a:lnTo>
                  <a:pt x="1245" y="924"/>
                </a:lnTo>
                <a:lnTo>
                  <a:pt x="1249" y="941"/>
                </a:lnTo>
                <a:lnTo>
                  <a:pt x="1253" y="956"/>
                </a:lnTo>
                <a:lnTo>
                  <a:pt x="1254" y="963"/>
                </a:lnTo>
                <a:lnTo>
                  <a:pt x="1272" y="965"/>
                </a:lnTo>
                <a:lnTo>
                  <a:pt x="1273" y="961"/>
                </a:lnTo>
                <a:lnTo>
                  <a:pt x="1276" y="949"/>
                </a:lnTo>
                <a:lnTo>
                  <a:pt x="1280" y="936"/>
                </a:lnTo>
                <a:lnTo>
                  <a:pt x="1280" y="926"/>
                </a:lnTo>
                <a:lnTo>
                  <a:pt x="1275" y="913"/>
                </a:lnTo>
                <a:lnTo>
                  <a:pt x="1265" y="895"/>
                </a:lnTo>
                <a:lnTo>
                  <a:pt x="1254" y="879"/>
                </a:lnTo>
                <a:lnTo>
                  <a:pt x="1250" y="872"/>
                </a:lnTo>
                <a:lnTo>
                  <a:pt x="1249" y="872"/>
                </a:lnTo>
                <a:lnTo>
                  <a:pt x="1245" y="872"/>
                </a:lnTo>
                <a:lnTo>
                  <a:pt x="1241" y="872"/>
                </a:lnTo>
                <a:lnTo>
                  <a:pt x="1235" y="872"/>
                </a:lnTo>
                <a:lnTo>
                  <a:pt x="1229" y="872"/>
                </a:lnTo>
                <a:lnTo>
                  <a:pt x="1223" y="871"/>
                </a:lnTo>
                <a:lnTo>
                  <a:pt x="1219" y="870"/>
                </a:lnTo>
                <a:lnTo>
                  <a:pt x="1215" y="869"/>
                </a:lnTo>
                <a:lnTo>
                  <a:pt x="1212" y="865"/>
                </a:lnTo>
                <a:lnTo>
                  <a:pt x="1206" y="858"/>
                </a:lnTo>
                <a:lnTo>
                  <a:pt x="1199" y="849"/>
                </a:lnTo>
                <a:lnTo>
                  <a:pt x="1191" y="839"/>
                </a:lnTo>
                <a:lnTo>
                  <a:pt x="1183" y="828"/>
                </a:lnTo>
                <a:lnTo>
                  <a:pt x="1176" y="820"/>
                </a:lnTo>
                <a:lnTo>
                  <a:pt x="1170" y="814"/>
                </a:lnTo>
                <a:lnTo>
                  <a:pt x="1167" y="812"/>
                </a:lnTo>
                <a:lnTo>
                  <a:pt x="1163" y="810"/>
                </a:lnTo>
                <a:lnTo>
                  <a:pt x="1158" y="805"/>
                </a:lnTo>
                <a:lnTo>
                  <a:pt x="1151" y="798"/>
                </a:lnTo>
                <a:lnTo>
                  <a:pt x="1143" y="789"/>
                </a:lnTo>
                <a:lnTo>
                  <a:pt x="1135" y="781"/>
                </a:lnTo>
                <a:lnTo>
                  <a:pt x="1128" y="772"/>
                </a:lnTo>
                <a:lnTo>
                  <a:pt x="1122" y="766"/>
                </a:lnTo>
                <a:lnTo>
                  <a:pt x="1120" y="761"/>
                </a:lnTo>
                <a:lnTo>
                  <a:pt x="1117" y="758"/>
                </a:lnTo>
                <a:lnTo>
                  <a:pt x="1113" y="751"/>
                </a:lnTo>
                <a:lnTo>
                  <a:pt x="1106" y="744"/>
                </a:lnTo>
                <a:lnTo>
                  <a:pt x="1098" y="736"/>
                </a:lnTo>
                <a:lnTo>
                  <a:pt x="1090" y="728"/>
                </a:lnTo>
                <a:lnTo>
                  <a:pt x="1083" y="721"/>
                </a:lnTo>
                <a:lnTo>
                  <a:pt x="1077" y="716"/>
                </a:lnTo>
                <a:lnTo>
                  <a:pt x="1074" y="715"/>
                </a:lnTo>
                <a:lnTo>
                  <a:pt x="1068" y="711"/>
                </a:lnTo>
                <a:lnTo>
                  <a:pt x="1059" y="699"/>
                </a:lnTo>
                <a:lnTo>
                  <a:pt x="1049" y="688"/>
                </a:lnTo>
                <a:lnTo>
                  <a:pt x="1046" y="682"/>
                </a:lnTo>
                <a:lnTo>
                  <a:pt x="1007" y="722"/>
                </a:lnTo>
                <a:lnTo>
                  <a:pt x="1010" y="729"/>
                </a:lnTo>
                <a:lnTo>
                  <a:pt x="995" y="741"/>
                </a:lnTo>
                <a:lnTo>
                  <a:pt x="973" y="713"/>
                </a:lnTo>
                <a:lnTo>
                  <a:pt x="957" y="695"/>
                </a:lnTo>
                <a:lnTo>
                  <a:pt x="954" y="695"/>
                </a:lnTo>
                <a:lnTo>
                  <a:pt x="946" y="695"/>
                </a:lnTo>
                <a:lnTo>
                  <a:pt x="938" y="692"/>
                </a:lnTo>
                <a:lnTo>
                  <a:pt x="933" y="689"/>
                </a:lnTo>
                <a:lnTo>
                  <a:pt x="932" y="682"/>
                </a:lnTo>
                <a:lnTo>
                  <a:pt x="933" y="674"/>
                </a:lnTo>
                <a:lnTo>
                  <a:pt x="931" y="667"/>
                </a:lnTo>
                <a:lnTo>
                  <a:pt x="925" y="663"/>
                </a:lnTo>
                <a:close/>
              </a:path>
            </a:pathLst>
          </a:custGeom>
          <a:solidFill>
            <a:srgbClr val="0D44B3"/>
          </a:solidFill>
          <a:ln w="9525" cap="flat" cmpd="sng">
            <a:solidFill>
              <a:srgbClr val="0D44B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22" name="Group 332"/>
          <p:cNvGrpSpPr>
            <a:grpSpLocks/>
          </p:cNvGrpSpPr>
          <p:nvPr/>
        </p:nvGrpSpPr>
        <p:grpSpPr bwMode="auto">
          <a:xfrm>
            <a:off x="1725052" y="1976951"/>
            <a:ext cx="2324100" cy="1022350"/>
            <a:chOff x="1184" y="1294"/>
            <a:chExt cx="1464" cy="644"/>
          </a:xfrm>
          <a:solidFill>
            <a:srgbClr val="0D44B3"/>
          </a:solidFill>
        </p:grpSpPr>
        <p:sp>
          <p:nvSpPr>
            <p:cNvPr id="978" name="Freeform 333"/>
            <p:cNvSpPr>
              <a:spLocks/>
            </p:cNvSpPr>
            <p:nvPr/>
          </p:nvSpPr>
          <p:spPr bwMode="auto">
            <a:xfrm>
              <a:off x="1295" y="1294"/>
              <a:ext cx="504" cy="307"/>
            </a:xfrm>
            <a:custGeom>
              <a:avLst/>
              <a:gdLst>
                <a:gd name="T0" fmla="*/ 29 w 1148"/>
                <a:gd name="T1" fmla="*/ 24 h 693"/>
                <a:gd name="T2" fmla="*/ 0 w 1148"/>
                <a:gd name="T3" fmla="*/ 544 h 693"/>
                <a:gd name="T4" fmla="*/ 200 w 1148"/>
                <a:gd name="T5" fmla="*/ 544 h 693"/>
                <a:gd name="T6" fmla="*/ 293 w 1148"/>
                <a:gd name="T7" fmla="*/ 693 h 693"/>
                <a:gd name="T8" fmla="*/ 1076 w 1148"/>
                <a:gd name="T9" fmla="*/ 693 h 693"/>
                <a:gd name="T10" fmla="*/ 1052 w 1148"/>
                <a:gd name="T11" fmla="*/ 661 h 693"/>
                <a:gd name="T12" fmla="*/ 1148 w 1148"/>
                <a:gd name="T13" fmla="*/ 0 h 693"/>
                <a:gd name="T14" fmla="*/ 213 w 1148"/>
                <a:gd name="T15" fmla="*/ 0 h 693"/>
                <a:gd name="T16" fmla="*/ 182 w 1148"/>
                <a:gd name="T17" fmla="*/ 115 h 693"/>
                <a:gd name="T18" fmla="*/ 29 w 1148"/>
                <a:gd name="T19" fmla="*/ 24 h 693"/>
                <a:gd name="T20" fmla="*/ 29 w 1148"/>
                <a:gd name="T21" fmla="*/ 24 h 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8"/>
                <a:gd name="T34" fmla="*/ 0 h 693"/>
                <a:gd name="T35" fmla="*/ 1148 w 1148"/>
                <a:gd name="T36" fmla="*/ 693 h 6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8" h="693">
                  <a:moveTo>
                    <a:pt x="29" y="24"/>
                  </a:moveTo>
                  <a:lnTo>
                    <a:pt x="0" y="544"/>
                  </a:lnTo>
                  <a:lnTo>
                    <a:pt x="200" y="544"/>
                  </a:lnTo>
                  <a:lnTo>
                    <a:pt x="293" y="693"/>
                  </a:lnTo>
                  <a:lnTo>
                    <a:pt x="1076" y="693"/>
                  </a:lnTo>
                  <a:lnTo>
                    <a:pt x="1052" y="661"/>
                  </a:lnTo>
                  <a:lnTo>
                    <a:pt x="1148" y="0"/>
                  </a:lnTo>
                  <a:lnTo>
                    <a:pt x="213" y="0"/>
                  </a:lnTo>
                  <a:lnTo>
                    <a:pt x="182" y="115"/>
                  </a:lnTo>
                  <a:lnTo>
                    <a:pt x="29" y="24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9" name="Freeform 334"/>
            <p:cNvSpPr>
              <a:spLocks/>
            </p:cNvSpPr>
            <p:nvPr/>
          </p:nvSpPr>
          <p:spPr bwMode="auto">
            <a:xfrm>
              <a:off x="1184" y="1534"/>
              <a:ext cx="614" cy="402"/>
            </a:xfrm>
            <a:custGeom>
              <a:avLst/>
              <a:gdLst>
                <a:gd name="T0" fmla="*/ 253 w 1397"/>
                <a:gd name="T1" fmla="*/ 0 h 906"/>
                <a:gd name="T2" fmla="*/ 241 w 1397"/>
                <a:gd name="T3" fmla="*/ 223 h 906"/>
                <a:gd name="T4" fmla="*/ 87 w 1397"/>
                <a:gd name="T5" fmla="*/ 541 h 906"/>
                <a:gd name="T6" fmla="*/ 0 w 1397"/>
                <a:gd name="T7" fmla="*/ 906 h 906"/>
                <a:gd name="T8" fmla="*/ 1212 w 1397"/>
                <a:gd name="T9" fmla="*/ 906 h 906"/>
                <a:gd name="T10" fmla="*/ 1236 w 1397"/>
                <a:gd name="T11" fmla="*/ 497 h 906"/>
                <a:gd name="T12" fmla="*/ 1397 w 1397"/>
                <a:gd name="T13" fmla="*/ 233 h 906"/>
                <a:gd name="T14" fmla="*/ 1332 w 1397"/>
                <a:gd name="T15" fmla="*/ 149 h 906"/>
                <a:gd name="T16" fmla="*/ 546 w 1397"/>
                <a:gd name="T17" fmla="*/ 145 h 906"/>
                <a:gd name="T18" fmla="*/ 453 w 1397"/>
                <a:gd name="T19" fmla="*/ 0 h 906"/>
                <a:gd name="T20" fmla="*/ 253 w 1397"/>
                <a:gd name="T21" fmla="*/ 0 h 906"/>
                <a:gd name="T22" fmla="*/ 253 w 1397"/>
                <a:gd name="T23" fmla="*/ 0 h 9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7"/>
                <a:gd name="T37" fmla="*/ 0 h 906"/>
                <a:gd name="T38" fmla="*/ 1397 w 1397"/>
                <a:gd name="T39" fmla="*/ 906 h 9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7" h="906">
                  <a:moveTo>
                    <a:pt x="253" y="0"/>
                  </a:moveTo>
                  <a:lnTo>
                    <a:pt x="241" y="223"/>
                  </a:lnTo>
                  <a:lnTo>
                    <a:pt x="87" y="541"/>
                  </a:lnTo>
                  <a:lnTo>
                    <a:pt x="0" y="906"/>
                  </a:lnTo>
                  <a:lnTo>
                    <a:pt x="1212" y="906"/>
                  </a:lnTo>
                  <a:lnTo>
                    <a:pt x="1236" y="497"/>
                  </a:lnTo>
                  <a:lnTo>
                    <a:pt x="1397" y="233"/>
                  </a:lnTo>
                  <a:lnTo>
                    <a:pt x="1332" y="149"/>
                  </a:lnTo>
                  <a:lnTo>
                    <a:pt x="546" y="145"/>
                  </a:lnTo>
                  <a:lnTo>
                    <a:pt x="453" y="0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0" name="Freeform 335"/>
            <p:cNvSpPr>
              <a:spLocks/>
            </p:cNvSpPr>
            <p:nvPr/>
          </p:nvSpPr>
          <p:spPr bwMode="auto">
            <a:xfrm>
              <a:off x="1715" y="1294"/>
              <a:ext cx="435" cy="644"/>
            </a:xfrm>
            <a:custGeom>
              <a:avLst/>
              <a:gdLst>
                <a:gd name="T0" fmla="*/ 187 w 989"/>
                <a:gd name="T1" fmla="*/ 0 h 1453"/>
                <a:gd name="T2" fmla="*/ 89 w 989"/>
                <a:gd name="T3" fmla="*/ 661 h 1453"/>
                <a:gd name="T4" fmla="*/ 184 w 989"/>
                <a:gd name="T5" fmla="*/ 777 h 1453"/>
                <a:gd name="T6" fmla="*/ 24 w 989"/>
                <a:gd name="T7" fmla="*/ 1039 h 1453"/>
                <a:gd name="T8" fmla="*/ 0 w 989"/>
                <a:gd name="T9" fmla="*/ 1450 h 1453"/>
                <a:gd name="T10" fmla="*/ 966 w 989"/>
                <a:gd name="T11" fmla="*/ 1453 h 1453"/>
                <a:gd name="T12" fmla="*/ 989 w 989"/>
                <a:gd name="T13" fmla="*/ 1043 h 1453"/>
                <a:gd name="T14" fmla="*/ 739 w 989"/>
                <a:gd name="T15" fmla="*/ 1072 h 1453"/>
                <a:gd name="T16" fmla="*/ 572 w 989"/>
                <a:gd name="T17" fmla="*/ 779 h 1453"/>
                <a:gd name="T18" fmla="*/ 483 w 989"/>
                <a:gd name="T19" fmla="*/ 803 h 1453"/>
                <a:gd name="T20" fmla="*/ 555 w 989"/>
                <a:gd name="T21" fmla="*/ 513 h 1453"/>
                <a:gd name="T22" fmla="*/ 297 w 989"/>
                <a:gd name="T23" fmla="*/ 336 h 1453"/>
                <a:gd name="T24" fmla="*/ 347 w 989"/>
                <a:gd name="T25" fmla="*/ 3 h 1453"/>
                <a:gd name="T26" fmla="*/ 187 w 989"/>
                <a:gd name="T27" fmla="*/ 0 h 1453"/>
                <a:gd name="T28" fmla="*/ 187 w 989"/>
                <a:gd name="T29" fmla="*/ 0 h 14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89"/>
                <a:gd name="T46" fmla="*/ 0 h 1453"/>
                <a:gd name="T47" fmla="*/ 989 w 989"/>
                <a:gd name="T48" fmla="*/ 1453 h 14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89" h="1453">
                  <a:moveTo>
                    <a:pt x="187" y="0"/>
                  </a:moveTo>
                  <a:lnTo>
                    <a:pt x="89" y="661"/>
                  </a:lnTo>
                  <a:lnTo>
                    <a:pt x="184" y="777"/>
                  </a:lnTo>
                  <a:lnTo>
                    <a:pt x="24" y="1039"/>
                  </a:lnTo>
                  <a:lnTo>
                    <a:pt x="0" y="1450"/>
                  </a:lnTo>
                  <a:lnTo>
                    <a:pt x="966" y="1453"/>
                  </a:lnTo>
                  <a:lnTo>
                    <a:pt x="989" y="1043"/>
                  </a:lnTo>
                  <a:lnTo>
                    <a:pt x="739" y="1072"/>
                  </a:lnTo>
                  <a:lnTo>
                    <a:pt x="572" y="779"/>
                  </a:lnTo>
                  <a:lnTo>
                    <a:pt x="483" y="803"/>
                  </a:lnTo>
                  <a:lnTo>
                    <a:pt x="555" y="513"/>
                  </a:lnTo>
                  <a:lnTo>
                    <a:pt x="297" y="336"/>
                  </a:lnTo>
                  <a:lnTo>
                    <a:pt x="347" y="3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1" name="Freeform 336"/>
            <p:cNvSpPr>
              <a:spLocks/>
            </p:cNvSpPr>
            <p:nvPr/>
          </p:nvSpPr>
          <p:spPr bwMode="auto">
            <a:xfrm>
              <a:off x="1845" y="1294"/>
              <a:ext cx="803" cy="476"/>
            </a:xfrm>
            <a:custGeom>
              <a:avLst/>
              <a:gdLst>
                <a:gd name="T0" fmla="*/ 50 w 1827"/>
                <a:gd name="T1" fmla="*/ 0 h 1076"/>
                <a:gd name="T2" fmla="*/ 0 w 1827"/>
                <a:gd name="T3" fmla="*/ 340 h 1076"/>
                <a:gd name="T4" fmla="*/ 260 w 1827"/>
                <a:gd name="T5" fmla="*/ 515 h 1076"/>
                <a:gd name="T6" fmla="*/ 188 w 1827"/>
                <a:gd name="T7" fmla="*/ 803 h 1076"/>
                <a:gd name="T8" fmla="*/ 279 w 1827"/>
                <a:gd name="T9" fmla="*/ 782 h 1076"/>
                <a:gd name="T10" fmla="*/ 444 w 1827"/>
                <a:gd name="T11" fmla="*/ 1076 h 1076"/>
                <a:gd name="T12" fmla="*/ 694 w 1827"/>
                <a:gd name="T13" fmla="*/ 1043 h 1076"/>
                <a:gd name="T14" fmla="*/ 701 w 1827"/>
                <a:gd name="T15" fmla="*/ 953 h 1076"/>
                <a:gd name="T16" fmla="*/ 1827 w 1827"/>
                <a:gd name="T17" fmla="*/ 951 h 1076"/>
                <a:gd name="T18" fmla="*/ 1827 w 1827"/>
                <a:gd name="T19" fmla="*/ 0 h 1076"/>
                <a:gd name="T20" fmla="*/ 50 w 1827"/>
                <a:gd name="T21" fmla="*/ 0 h 1076"/>
                <a:gd name="T22" fmla="*/ 50 w 1827"/>
                <a:gd name="T23" fmla="*/ 0 h 10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27"/>
                <a:gd name="T37" fmla="*/ 0 h 1076"/>
                <a:gd name="T38" fmla="*/ 1827 w 1827"/>
                <a:gd name="T39" fmla="*/ 1076 h 10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27" h="1076">
                  <a:moveTo>
                    <a:pt x="50" y="0"/>
                  </a:moveTo>
                  <a:lnTo>
                    <a:pt x="0" y="340"/>
                  </a:lnTo>
                  <a:lnTo>
                    <a:pt x="260" y="515"/>
                  </a:lnTo>
                  <a:lnTo>
                    <a:pt x="188" y="803"/>
                  </a:lnTo>
                  <a:lnTo>
                    <a:pt x="279" y="782"/>
                  </a:lnTo>
                  <a:lnTo>
                    <a:pt x="444" y="1076"/>
                  </a:lnTo>
                  <a:lnTo>
                    <a:pt x="694" y="1043"/>
                  </a:lnTo>
                  <a:lnTo>
                    <a:pt x="701" y="953"/>
                  </a:lnTo>
                  <a:lnTo>
                    <a:pt x="1827" y="951"/>
                  </a:lnTo>
                  <a:lnTo>
                    <a:pt x="1827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D44B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82" name="Text Box 347"/>
          <p:cNvSpPr txBox="1">
            <a:spLocks noChangeArrowheads="1"/>
          </p:cNvSpPr>
          <p:nvPr/>
        </p:nvSpPr>
        <p:spPr bwMode="auto">
          <a:xfrm>
            <a:off x="7542213" y="5205413"/>
            <a:ext cx="6985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2060"/>
                </a:solidFill>
                <a:ea typeface="新細明體" pitchFamily="18" charset="-120"/>
              </a:rPr>
              <a:t>Miami</a:t>
            </a:r>
          </a:p>
        </p:txBody>
      </p:sp>
      <p:sp>
        <p:nvSpPr>
          <p:cNvPr id="983" name="Text Box 351"/>
          <p:cNvSpPr txBox="1">
            <a:spLocks noChangeArrowheads="1"/>
          </p:cNvSpPr>
          <p:nvPr/>
        </p:nvSpPr>
        <p:spPr bwMode="auto">
          <a:xfrm>
            <a:off x="998538" y="4240213"/>
            <a:ext cx="1160462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rgbClr val="002060"/>
                </a:solidFill>
                <a:ea typeface="新細明體" pitchFamily="18" charset="-120"/>
              </a:rPr>
              <a:t>Los Angeles</a:t>
            </a:r>
          </a:p>
        </p:txBody>
      </p:sp>
      <p:sp>
        <p:nvSpPr>
          <p:cNvPr id="984" name="Text Box 352"/>
          <p:cNvSpPr txBox="1">
            <a:spLocks noChangeArrowheads="1"/>
          </p:cNvSpPr>
          <p:nvPr/>
        </p:nvSpPr>
        <p:spPr bwMode="auto">
          <a:xfrm>
            <a:off x="392113" y="3379788"/>
            <a:ext cx="130175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rgbClr val="002060"/>
                </a:solidFill>
                <a:ea typeface="新細明體" pitchFamily="18" charset="-120"/>
              </a:rPr>
              <a:t>San Francisco</a:t>
            </a:r>
          </a:p>
        </p:txBody>
      </p:sp>
      <p:sp>
        <p:nvSpPr>
          <p:cNvPr id="986" name="Text Box 355"/>
          <p:cNvSpPr txBox="1">
            <a:spLocks noChangeArrowheads="1"/>
          </p:cNvSpPr>
          <p:nvPr/>
        </p:nvSpPr>
        <p:spPr bwMode="auto">
          <a:xfrm>
            <a:off x="1012825" y="5232400"/>
            <a:ext cx="944563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2060"/>
                </a:solidFill>
                <a:ea typeface="新細明體" pitchFamily="18" charset="-120"/>
              </a:rPr>
              <a:t>Honolulu</a:t>
            </a:r>
          </a:p>
        </p:txBody>
      </p:sp>
      <p:sp>
        <p:nvSpPr>
          <p:cNvPr id="987" name="Text Box 356"/>
          <p:cNvSpPr txBox="1">
            <a:spLocks noChangeArrowheads="1"/>
          </p:cNvSpPr>
          <p:nvPr/>
        </p:nvSpPr>
        <p:spPr bwMode="auto">
          <a:xfrm>
            <a:off x="7686675" y="3429000"/>
            <a:ext cx="12080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2060"/>
                </a:solidFill>
                <a:ea typeface="新細明體" pitchFamily="18" charset="-120"/>
              </a:rPr>
              <a:t>Washington</a:t>
            </a:r>
            <a:br>
              <a:rPr lang="en-US" sz="1400" b="1" kern="0" dirty="0">
                <a:solidFill>
                  <a:srgbClr val="002060"/>
                </a:solidFill>
                <a:ea typeface="新細明體" pitchFamily="18" charset="-120"/>
              </a:rPr>
            </a:br>
            <a:r>
              <a:rPr lang="en-US" sz="1400" b="1" kern="0" dirty="0">
                <a:solidFill>
                  <a:srgbClr val="002060"/>
                </a:solidFill>
                <a:ea typeface="新細明體" pitchFamily="18" charset="-120"/>
              </a:rPr>
              <a:t>DC</a:t>
            </a:r>
          </a:p>
        </p:txBody>
      </p:sp>
      <p:sp>
        <p:nvSpPr>
          <p:cNvPr id="988" name="Text Box 357"/>
          <p:cNvSpPr txBox="1">
            <a:spLocks noChangeArrowheads="1"/>
          </p:cNvSpPr>
          <p:nvPr/>
        </p:nvSpPr>
        <p:spPr bwMode="auto">
          <a:xfrm>
            <a:off x="3209925" y="4872038"/>
            <a:ext cx="7620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2060"/>
                </a:solidFill>
                <a:ea typeface="新細明體" pitchFamily="18" charset="-120"/>
              </a:rPr>
              <a:t>El Paso</a:t>
            </a:r>
          </a:p>
        </p:txBody>
      </p:sp>
      <p:sp>
        <p:nvSpPr>
          <p:cNvPr id="989" name="Text Box 358"/>
          <p:cNvSpPr txBox="1">
            <a:spLocks noChangeArrowheads="1"/>
          </p:cNvSpPr>
          <p:nvPr/>
        </p:nvSpPr>
        <p:spPr bwMode="auto">
          <a:xfrm>
            <a:off x="5192713" y="5149850"/>
            <a:ext cx="884237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2060"/>
                </a:solidFill>
                <a:ea typeface="新細明體" pitchFamily="18" charset="-120"/>
              </a:rPr>
              <a:t>Houston</a:t>
            </a:r>
          </a:p>
        </p:txBody>
      </p:sp>
      <p:sp>
        <p:nvSpPr>
          <p:cNvPr id="990" name="Text Box 359"/>
          <p:cNvSpPr txBox="1">
            <a:spLocks noChangeArrowheads="1"/>
          </p:cNvSpPr>
          <p:nvPr/>
        </p:nvSpPr>
        <p:spPr bwMode="auto">
          <a:xfrm>
            <a:off x="7769225" y="2705100"/>
            <a:ext cx="81597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rgbClr val="002060"/>
                </a:solidFill>
                <a:ea typeface="新細明體" pitchFamily="18" charset="-120"/>
              </a:rPr>
              <a:t>Newark</a:t>
            </a:r>
          </a:p>
        </p:txBody>
      </p:sp>
      <p:sp>
        <p:nvSpPr>
          <p:cNvPr id="991" name="Text Box 360"/>
          <p:cNvSpPr txBox="1">
            <a:spLocks noChangeArrowheads="1"/>
          </p:cNvSpPr>
          <p:nvPr/>
        </p:nvSpPr>
        <p:spPr bwMode="auto">
          <a:xfrm>
            <a:off x="7885113" y="2463800"/>
            <a:ext cx="973137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2060"/>
                </a:solidFill>
                <a:ea typeface="新細明體" pitchFamily="18" charset="-120"/>
              </a:rPr>
              <a:t>New York</a:t>
            </a:r>
          </a:p>
        </p:txBody>
      </p:sp>
      <p:sp>
        <p:nvSpPr>
          <p:cNvPr id="992" name="Text Box 361"/>
          <p:cNvSpPr txBox="1">
            <a:spLocks noChangeArrowheads="1"/>
          </p:cNvSpPr>
          <p:nvPr/>
        </p:nvSpPr>
        <p:spPr bwMode="auto">
          <a:xfrm>
            <a:off x="8077200" y="2133600"/>
            <a:ext cx="7620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rgbClr val="002060"/>
                </a:solidFill>
                <a:ea typeface="新細明體" pitchFamily="18" charset="-120"/>
              </a:rPr>
              <a:t>Boston</a:t>
            </a:r>
          </a:p>
        </p:txBody>
      </p:sp>
      <p:grpSp>
        <p:nvGrpSpPr>
          <p:cNvPr id="23" name="Group 362"/>
          <p:cNvGrpSpPr>
            <a:grpSpLocks/>
          </p:cNvGrpSpPr>
          <p:nvPr/>
        </p:nvGrpSpPr>
        <p:grpSpPr bwMode="auto">
          <a:xfrm>
            <a:off x="7909952" y="5642489"/>
            <a:ext cx="768350" cy="412750"/>
            <a:chOff x="5080" y="3603"/>
            <a:chExt cx="484" cy="260"/>
          </a:xfrm>
          <a:solidFill>
            <a:srgbClr val="0D44B3"/>
          </a:solidFill>
        </p:grpSpPr>
        <p:sp>
          <p:nvSpPr>
            <p:cNvPr id="994" name="Freeform 363"/>
            <p:cNvSpPr>
              <a:spLocks/>
            </p:cNvSpPr>
            <p:nvPr/>
          </p:nvSpPr>
          <p:spPr bwMode="auto">
            <a:xfrm>
              <a:off x="5080" y="3651"/>
              <a:ext cx="353" cy="192"/>
            </a:xfrm>
            <a:custGeom>
              <a:avLst/>
              <a:gdLst>
                <a:gd name="T0" fmla="*/ 259 w 321"/>
                <a:gd name="T1" fmla="*/ 151 h 252"/>
                <a:gd name="T2" fmla="*/ 280 w 321"/>
                <a:gd name="T3" fmla="*/ 138 h 252"/>
                <a:gd name="T4" fmla="*/ 298 w 321"/>
                <a:gd name="T5" fmla="*/ 123 h 252"/>
                <a:gd name="T6" fmla="*/ 309 w 321"/>
                <a:gd name="T7" fmla="*/ 112 h 252"/>
                <a:gd name="T8" fmla="*/ 315 w 321"/>
                <a:gd name="T9" fmla="*/ 94 h 252"/>
                <a:gd name="T10" fmla="*/ 321 w 321"/>
                <a:gd name="T11" fmla="*/ 84 h 252"/>
                <a:gd name="T12" fmla="*/ 315 w 321"/>
                <a:gd name="T13" fmla="*/ 80 h 252"/>
                <a:gd name="T14" fmla="*/ 306 w 321"/>
                <a:gd name="T15" fmla="*/ 73 h 252"/>
                <a:gd name="T16" fmla="*/ 303 w 321"/>
                <a:gd name="T17" fmla="*/ 67 h 252"/>
                <a:gd name="T18" fmla="*/ 291 w 321"/>
                <a:gd name="T19" fmla="*/ 71 h 252"/>
                <a:gd name="T20" fmla="*/ 286 w 321"/>
                <a:gd name="T21" fmla="*/ 68 h 252"/>
                <a:gd name="T22" fmla="*/ 286 w 321"/>
                <a:gd name="T23" fmla="*/ 56 h 252"/>
                <a:gd name="T24" fmla="*/ 275 w 321"/>
                <a:gd name="T25" fmla="*/ 50 h 252"/>
                <a:gd name="T26" fmla="*/ 272 w 321"/>
                <a:gd name="T27" fmla="*/ 31 h 252"/>
                <a:gd name="T28" fmla="*/ 265 w 321"/>
                <a:gd name="T29" fmla="*/ 23 h 252"/>
                <a:gd name="T30" fmla="*/ 254 w 321"/>
                <a:gd name="T31" fmla="*/ 29 h 252"/>
                <a:gd name="T32" fmla="*/ 246 w 321"/>
                <a:gd name="T33" fmla="*/ 18 h 252"/>
                <a:gd name="T34" fmla="*/ 242 w 321"/>
                <a:gd name="T35" fmla="*/ 18 h 252"/>
                <a:gd name="T36" fmla="*/ 238 w 321"/>
                <a:gd name="T37" fmla="*/ 18 h 252"/>
                <a:gd name="T38" fmla="*/ 233 w 321"/>
                <a:gd name="T39" fmla="*/ 13 h 252"/>
                <a:gd name="T40" fmla="*/ 215 w 321"/>
                <a:gd name="T41" fmla="*/ 2 h 252"/>
                <a:gd name="T42" fmla="*/ 205 w 321"/>
                <a:gd name="T43" fmla="*/ 0 h 252"/>
                <a:gd name="T44" fmla="*/ 198 w 321"/>
                <a:gd name="T45" fmla="*/ 3 h 252"/>
                <a:gd name="T46" fmla="*/ 184 w 321"/>
                <a:gd name="T47" fmla="*/ 9 h 252"/>
                <a:gd name="T48" fmla="*/ 170 w 321"/>
                <a:gd name="T49" fmla="*/ 15 h 252"/>
                <a:gd name="T50" fmla="*/ 158 w 321"/>
                <a:gd name="T51" fmla="*/ 25 h 252"/>
                <a:gd name="T52" fmla="*/ 144 w 321"/>
                <a:gd name="T53" fmla="*/ 33 h 252"/>
                <a:gd name="T54" fmla="*/ 129 w 321"/>
                <a:gd name="T55" fmla="*/ 33 h 252"/>
                <a:gd name="T56" fmla="*/ 114 w 321"/>
                <a:gd name="T57" fmla="*/ 46 h 252"/>
                <a:gd name="T58" fmla="*/ 100 w 321"/>
                <a:gd name="T59" fmla="*/ 56 h 252"/>
                <a:gd name="T60" fmla="*/ 96 w 321"/>
                <a:gd name="T61" fmla="*/ 67 h 252"/>
                <a:gd name="T62" fmla="*/ 79 w 321"/>
                <a:gd name="T63" fmla="*/ 65 h 252"/>
                <a:gd name="T64" fmla="*/ 61 w 321"/>
                <a:gd name="T65" fmla="*/ 73 h 252"/>
                <a:gd name="T66" fmla="*/ 33 w 321"/>
                <a:gd name="T67" fmla="*/ 83 h 252"/>
                <a:gd name="T68" fmla="*/ 16 w 321"/>
                <a:gd name="T69" fmla="*/ 99 h 252"/>
                <a:gd name="T70" fmla="*/ 17 w 321"/>
                <a:gd name="T71" fmla="*/ 107 h 252"/>
                <a:gd name="T72" fmla="*/ 2 w 321"/>
                <a:gd name="T73" fmla="*/ 111 h 252"/>
                <a:gd name="T74" fmla="*/ 0 w 321"/>
                <a:gd name="T75" fmla="*/ 135 h 252"/>
                <a:gd name="T76" fmla="*/ 14 w 321"/>
                <a:gd name="T77" fmla="*/ 151 h 252"/>
                <a:gd name="T78" fmla="*/ 28 w 321"/>
                <a:gd name="T79" fmla="*/ 159 h 252"/>
                <a:gd name="T80" fmla="*/ 31 w 321"/>
                <a:gd name="T81" fmla="*/ 172 h 252"/>
                <a:gd name="T82" fmla="*/ 31 w 321"/>
                <a:gd name="T83" fmla="*/ 183 h 252"/>
                <a:gd name="T84" fmla="*/ 34 w 321"/>
                <a:gd name="T85" fmla="*/ 198 h 252"/>
                <a:gd name="T86" fmla="*/ 31 w 321"/>
                <a:gd name="T87" fmla="*/ 214 h 252"/>
                <a:gd name="T88" fmla="*/ 28 w 321"/>
                <a:gd name="T89" fmla="*/ 228 h 252"/>
                <a:gd name="T90" fmla="*/ 40 w 321"/>
                <a:gd name="T91" fmla="*/ 243 h 252"/>
                <a:gd name="T92" fmla="*/ 61 w 321"/>
                <a:gd name="T93" fmla="*/ 250 h 252"/>
                <a:gd name="T94" fmla="*/ 79 w 321"/>
                <a:gd name="T95" fmla="*/ 239 h 252"/>
                <a:gd name="T96" fmla="*/ 89 w 321"/>
                <a:gd name="T97" fmla="*/ 237 h 252"/>
                <a:gd name="T98" fmla="*/ 92 w 321"/>
                <a:gd name="T99" fmla="*/ 248 h 252"/>
                <a:gd name="T100" fmla="*/ 109 w 321"/>
                <a:gd name="T101" fmla="*/ 250 h 252"/>
                <a:gd name="T102" fmla="*/ 130 w 321"/>
                <a:gd name="T103" fmla="*/ 241 h 252"/>
                <a:gd name="T104" fmla="*/ 148 w 321"/>
                <a:gd name="T105" fmla="*/ 228 h 252"/>
                <a:gd name="T106" fmla="*/ 166 w 321"/>
                <a:gd name="T107" fmla="*/ 207 h 252"/>
                <a:gd name="T108" fmla="*/ 187 w 321"/>
                <a:gd name="T109" fmla="*/ 196 h 252"/>
                <a:gd name="T110" fmla="*/ 192 w 321"/>
                <a:gd name="T111" fmla="*/ 187 h 252"/>
                <a:gd name="T112" fmla="*/ 207 w 321"/>
                <a:gd name="T113" fmla="*/ 173 h 252"/>
                <a:gd name="T114" fmla="*/ 230 w 321"/>
                <a:gd name="T115" fmla="*/ 164 h 252"/>
                <a:gd name="T116" fmla="*/ 245 w 321"/>
                <a:gd name="T117" fmla="*/ 154 h 2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1"/>
                <a:gd name="T178" fmla="*/ 0 h 252"/>
                <a:gd name="T179" fmla="*/ 321 w 321"/>
                <a:gd name="T180" fmla="*/ 252 h 2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1" h="252">
                  <a:moveTo>
                    <a:pt x="256" y="158"/>
                  </a:moveTo>
                  <a:lnTo>
                    <a:pt x="257" y="156"/>
                  </a:lnTo>
                  <a:lnTo>
                    <a:pt x="259" y="151"/>
                  </a:lnTo>
                  <a:lnTo>
                    <a:pt x="265" y="146"/>
                  </a:lnTo>
                  <a:lnTo>
                    <a:pt x="272" y="142"/>
                  </a:lnTo>
                  <a:lnTo>
                    <a:pt x="280" y="138"/>
                  </a:lnTo>
                  <a:lnTo>
                    <a:pt x="288" y="135"/>
                  </a:lnTo>
                  <a:lnTo>
                    <a:pt x="294" y="130"/>
                  </a:lnTo>
                  <a:lnTo>
                    <a:pt x="298" y="123"/>
                  </a:lnTo>
                  <a:lnTo>
                    <a:pt x="302" y="118"/>
                  </a:lnTo>
                  <a:lnTo>
                    <a:pt x="305" y="115"/>
                  </a:lnTo>
                  <a:lnTo>
                    <a:pt x="309" y="112"/>
                  </a:lnTo>
                  <a:lnTo>
                    <a:pt x="311" y="105"/>
                  </a:lnTo>
                  <a:lnTo>
                    <a:pt x="313" y="98"/>
                  </a:lnTo>
                  <a:lnTo>
                    <a:pt x="315" y="94"/>
                  </a:lnTo>
                  <a:lnTo>
                    <a:pt x="319" y="92"/>
                  </a:lnTo>
                  <a:lnTo>
                    <a:pt x="321" y="89"/>
                  </a:lnTo>
                  <a:lnTo>
                    <a:pt x="321" y="84"/>
                  </a:lnTo>
                  <a:lnTo>
                    <a:pt x="321" y="82"/>
                  </a:lnTo>
                  <a:lnTo>
                    <a:pt x="319" y="82"/>
                  </a:lnTo>
                  <a:lnTo>
                    <a:pt x="315" y="80"/>
                  </a:lnTo>
                  <a:lnTo>
                    <a:pt x="311" y="77"/>
                  </a:lnTo>
                  <a:lnTo>
                    <a:pt x="307" y="75"/>
                  </a:lnTo>
                  <a:lnTo>
                    <a:pt x="306" y="73"/>
                  </a:lnTo>
                  <a:lnTo>
                    <a:pt x="306" y="71"/>
                  </a:lnTo>
                  <a:lnTo>
                    <a:pt x="305" y="70"/>
                  </a:lnTo>
                  <a:lnTo>
                    <a:pt x="303" y="67"/>
                  </a:lnTo>
                  <a:lnTo>
                    <a:pt x="298" y="66"/>
                  </a:lnTo>
                  <a:lnTo>
                    <a:pt x="295" y="68"/>
                  </a:lnTo>
                  <a:lnTo>
                    <a:pt x="291" y="71"/>
                  </a:lnTo>
                  <a:lnTo>
                    <a:pt x="289" y="73"/>
                  </a:lnTo>
                  <a:lnTo>
                    <a:pt x="288" y="71"/>
                  </a:lnTo>
                  <a:lnTo>
                    <a:pt x="286" y="68"/>
                  </a:lnTo>
                  <a:lnTo>
                    <a:pt x="286" y="63"/>
                  </a:lnTo>
                  <a:lnTo>
                    <a:pt x="286" y="59"/>
                  </a:lnTo>
                  <a:lnTo>
                    <a:pt x="286" y="56"/>
                  </a:lnTo>
                  <a:lnTo>
                    <a:pt x="282" y="54"/>
                  </a:lnTo>
                  <a:lnTo>
                    <a:pt x="277" y="52"/>
                  </a:lnTo>
                  <a:lnTo>
                    <a:pt x="275" y="50"/>
                  </a:lnTo>
                  <a:lnTo>
                    <a:pt x="274" y="45"/>
                  </a:lnTo>
                  <a:lnTo>
                    <a:pt x="273" y="38"/>
                  </a:lnTo>
                  <a:lnTo>
                    <a:pt x="272" y="31"/>
                  </a:lnTo>
                  <a:lnTo>
                    <a:pt x="272" y="27"/>
                  </a:lnTo>
                  <a:lnTo>
                    <a:pt x="269" y="24"/>
                  </a:lnTo>
                  <a:lnTo>
                    <a:pt x="265" y="23"/>
                  </a:lnTo>
                  <a:lnTo>
                    <a:pt x="259" y="24"/>
                  </a:lnTo>
                  <a:lnTo>
                    <a:pt x="257" y="27"/>
                  </a:lnTo>
                  <a:lnTo>
                    <a:pt x="254" y="29"/>
                  </a:lnTo>
                  <a:lnTo>
                    <a:pt x="251" y="28"/>
                  </a:lnTo>
                  <a:lnTo>
                    <a:pt x="248" y="23"/>
                  </a:lnTo>
                  <a:lnTo>
                    <a:pt x="246" y="18"/>
                  </a:lnTo>
                  <a:lnTo>
                    <a:pt x="245" y="16"/>
                  </a:lnTo>
                  <a:lnTo>
                    <a:pt x="243" y="16"/>
                  </a:lnTo>
                  <a:lnTo>
                    <a:pt x="242" y="18"/>
                  </a:lnTo>
                  <a:lnTo>
                    <a:pt x="242" y="21"/>
                  </a:lnTo>
                  <a:lnTo>
                    <a:pt x="242" y="22"/>
                  </a:lnTo>
                  <a:lnTo>
                    <a:pt x="238" y="18"/>
                  </a:lnTo>
                  <a:lnTo>
                    <a:pt x="235" y="15"/>
                  </a:lnTo>
                  <a:lnTo>
                    <a:pt x="234" y="14"/>
                  </a:lnTo>
                  <a:lnTo>
                    <a:pt x="233" y="13"/>
                  </a:lnTo>
                  <a:lnTo>
                    <a:pt x="226" y="9"/>
                  </a:lnTo>
                  <a:lnTo>
                    <a:pt x="220" y="5"/>
                  </a:lnTo>
                  <a:lnTo>
                    <a:pt x="215" y="2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05" y="0"/>
                  </a:lnTo>
                  <a:lnTo>
                    <a:pt x="203" y="1"/>
                  </a:lnTo>
                  <a:lnTo>
                    <a:pt x="200" y="2"/>
                  </a:lnTo>
                  <a:lnTo>
                    <a:pt x="198" y="3"/>
                  </a:lnTo>
                  <a:lnTo>
                    <a:pt x="193" y="6"/>
                  </a:lnTo>
                  <a:lnTo>
                    <a:pt x="189" y="7"/>
                  </a:lnTo>
                  <a:lnTo>
                    <a:pt x="184" y="9"/>
                  </a:lnTo>
                  <a:lnTo>
                    <a:pt x="180" y="12"/>
                  </a:lnTo>
                  <a:lnTo>
                    <a:pt x="175" y="13"/>
                  </a:lnTo>
                  <a:lnTo>
                    <a:pt x="170" y="15"/>
                  </a:lnTo>
                  <a:lnTo>
                    <a:pt x="167" y="18"/>
                  </a:lnTo>
                  <a:lnTo>
                    <a:pt x="163" y="21"/>
                  </a:lnTo>
                  <a:lnTo>
                    <a:pt x="158" y="25"/>
                  </a:lnTo>
                  <a:lnTo>
                    <a:pt x="154" y="30"/>
                  </a:lnTo>
                  <a:lnTo>
                    <a:pt x="151" y="32"/>
                  </a:lnTo>
                  <a:lnTo>
                    <a:pt x="144" y="33"/>
                  </a:lnTo>
                  <a:lnTo>
                    <a:pt x="137" y="33"/>
                  </a:lnTo>
                  <a:lnTo>
                    <a:pt x="132" y="32"/>
                  </a:lnTo>
                  <a:lnTo>
                    <a:pt x="129" y="33"/>
                  </a:lnTo>
                  <a:lnTo>
                    <a:pt x="125" y="37"/>
                  </a:lnTo>
                  <a:lnTo>
                    <a:pt x="121" y="41"/>
                  </a:lnTo>
                  <a:lnTo>
                    <a:pt x="114" y="46"/>
                  </a:lnTo>
                  <a:lnTo>
                    <a:pt x="106" y="50"/>
                  </a:lnTo>
                  <a:lnTo>
                    <a:pt x="101" y="52"/>
                  </a:lnTo>
                  <a:lnTo>
                    <a:pt x="100" y="56"/>
                  </a:lnTo>
                  <a:lnTo>
                    <a:pt x="101" y="62"/>
                  </a:lnTo>
                  <a:lnTo>
                    <a:pt x="100" y="67"/>
                  </a:lnTo>
                  <a:lnTo>
                    <a:pt x="96" y="67"/>
                  </a:lnTo>
                  <a:lnTo>
                    <a:pt x="89" y="65"/>
                  </a:lnTo>
                  <a:lnTo>
                    <a:pt x="83" y="63"/>
                  </a:lnTo>
                  <a:lnTo>
                    <a:pt x="79" y="65"/>
                  </a:lnTo>
                  <a:lnTo>
                    <a:pt x="74" y="67"/>
                  </a:lnTo>
                  <a:lnTo>
                    <a:pt x="67" y="69"/>
                  </a:lnTo>
                  <a:lnTo>
                    <a:pt x="61" y="73"/>
                  </a:lnTo>
                  <a:lnTo>
                    <a:pt x="53" y="76"/>
                  </a:lnTo>
                  <a:lnTo>
                    <a:pt x="44" y="80"/>
                  </a:lnTo>
                  <a:lnTo>
                    <a:pt x="33" y="83"/>
                  </a:lnTo>
                  <a:lnTo>
                    <a:pt x="25" y="88"/>
                  </a:lnTo>
                  <a:lnTo>
                    <a:pt x="20" y="93"/>
                  </a:lnTo>
                  <a:lnTo>
                    <a:pt x="16" y="99"/>
                  </a:lnTo>
                  <a:lnTo>
                    <a:pt x="16" y="104"/>
                  </a:lnTo>
                  <a:lnTo>
                    <a:pt x="17" y="106"/>
                  </a:lnTo>
                  <a:lnTo>
                    <a:pt x="17" y="107"/>
                  </a:lnTo>
                  <a:lnTo>
                    <a:pt x="13" y="107"/>
                  </a:lnTo>
                  <a:lnTo>
                    <a:pt x="6" y="108"/>
                  </a:lnTo>
                  <a:lnTo>
                    <a:pt x="2" y="111"/>
                  </a:lnTo>
                  <a:lnTo>
                    <a:pt x="0" y="118"/>
                  </a:lnTo>
                  <a:lnTo>
                    <a:pt x="0" y="126"/>
                  </a:lnTo>
                  <a:lnTo>
                    <a:pt x="0" y="135"/>
                  </a:lnTo>
                  <a:lnTo>
                    <a:pt x="2" y="143"/>
                  </a:lnTo>
                  <a:lnTo>
                    <a:pt x="6" y="149"/>
                  </a:lnTo>
                  <a:lnTo>
                    <a:pt x="14" y="151"/>
                  </a:lnTo>
                  <a:lnTo>
                    <a:pt x="22" y="152"/>
                  </a:lnTo>
                  <a:lnTo>
                    <a:pt x="25" y="156"/>
                  </a:lnTo>
                  <a:lnTo>
                    <a:pt x="28" y="159"/>
                  </a:lnTo>
                  <a:lnTo>
                    <a:pt x="29" y="164"/>
                  </a:lnTo>
                  <a:lnTo>
                    <a:pt x="30" y="168"/>
                  </a:lnTo>
                  <a:lnTo>
                    <a:pt x="31" y="172"/>
                  </a:lnTo>
                  <a:lnTo>
                    <a:pt x="30" y="176"/>
                  </a:lnTo>
                  <a:lnTo>
                    <a:pt x="30" y="180"/>
                  </a:lnTo>
                  <a:lnTo>
                    <a:pt x="31" y="183"/>
                  </a:lnTo>
                  <a:lnTo>
                    <a:pt x="32" y="188"/>
                  </a:lnTo>
                  <a:lnTo>
                    <a:pt x="34" y="194"/>
                  </a:lnTo>
                  <a:lnTo>
                    <a:pt x="34" y="198"/>
                  </a:lnTo>
                  <a:lnTo>
                    <a:pt x="33" y="204"/>
                  </a:lnTo>
                  <a:lnTo>
                    <a:pt x="33" y="210"/>
                  </a:lnTo>
                  <a:lnTo>
                    <a:pt x="31" y="214"/>
                  </a:lnTo>
                  <a:lnTo>
                    <a:pt x="29" y="219"/>
                  </a:lnTo>
                  <a:lnTo>
                    <a:pt x="26" y="222"/>
                  </a:lnTo>
                  <a:lnTo>
                    <a:pt x="28" y="228"/>
                  </a:lnTo>
                  <a:lnTo>
                    <a:pt x="31" y="234"/>
                  </a:lnTo>
                  <a:lnTo>
                    <a:pt x="34" y="239"/>
                  </a:lnTo>
                  <a:lnTo>
                    <a:pt x="40" y="243"/>
                  </a:lnTo>
                  <a:lnTo>
                    <a:pt x="46" y="248"/>
                  </a:lnTo>
                  <a:lnTo>
                    <a:pt x="54" y="251"/>
                  </a:lnTo>
                  <a:lnTo>
                    <a:pt x="61" y="250"/>
                  </a:lnTo>
                  <a:lnTo>
                    <a:pt x="68" y="247"/>
                  </a:lnTo>
                  <a:lnTo>
                    <a:pt x="74" y="242"/>
                  </a:lnTo>
                  <a:lnTo>
                    <a:pt x="79" y="239"/>
                  </a:lnTo>
                  <a:lnTo>
                    <a:pt x="84" y="236"/>
                  </a:lnTo>
                  <a:lnTo>
                    <a:pt x="86" y="236"/>
                  </a:lnTo>
                  <a:lnTo>
                    <a:pt x="89" y="237"/>
                  </a:lnTo>
                  <a:lnTo>
                    <a:pt x="90" y="240"/>
                  </a:lnTo>
                  <a:lnTo>
                    <a:pt x="91" y="243"/>
                  </a:lnTo>
                  <a:lnTo>
                    <a:pt x="92" y="248"/>
                  </a:lnTo>
                  <a:lnTo>
                    <a:pt x="94" y="251"/>
                  </a:lnTo>
                  <a:lnTo>
                    <a:pt x="100" y="252"/>
                  </a:lnTo>
                  <a:lnTo>
                    <a:pt x="109" y="250"/>
                  </a:lnTo>
                  <a:lnTo>
                    <a:pt x="119" y="247"/>
                  </a:lnTo>
                  <a:lnTo>
                    <a:pt x="124" y="243"/>
                  </a:lnTo>
                  <a:lnTo>
                    <a:pt x="130" y="241"/>
                  </a:lnTo>
                  <a:lnTo>
                    <a:pt x="136" y="239"/>
                  </a:lnTo>
                  <a:lnTo>
                    <a:pt x="143" y="235"/>
                  </a:lnTo>
                  <a:lnTo>
                    <a:pt x="148" y="228"/>
                  </a:lnTo>
                  <a:lnTo>
                    <a:pt x="154" y="221"/>
                  </a:lnTo>
                  <a:lnTo>
                    <a:pt x="159" y="213"/>
                  </a:lnTo>
                  <a:lnTo>
                    <a:pt x="166" y="207"/>
                  </a:lnTo>
                  <a:lnTo>
                    <a:pt x="174" y="203"/>
                  </a:lnTo>
                  <a:lnTo>
                    <a:pt x="181" y="200"/>
                  </a:lnTo>
                  <a:lnTo>
                    <a:pt x="187" y="196"/>
                  </a:lnTo>
                  <a:lnTo>
                    <a:pt x="189" y="191"/>
                  </a:lnTo>
                  <a:lnTo>
                    <a:pt x="190" y="189"/>
                  </a:lnTo>
                  <a:lnTo>
                    <a:pt x="192" y="187"/>
                  </a:lnTo>
                  <a:lnTo>
                    <a:pt x="197" y="182"/>
                  </a:lnTo>
                  <a:lnTo>
                    <a:pt x="203" y="176"/>
                  </a:lnTo>
                  <a:lnTo>
                    <a:pt x="207" y="173"/>
                  </a:lnTo>
                  <a:lnTo>
                    <a:pt x="213" y="169"/>
                  </a:lnTo>
                  <a:lnTo>
                    <a:pt x="221" y="167"/>
                  </a:lnTo>
                  <a:lnTo>
                    <a:pt x="230" y="164"/>
                  </a:lnTo>
                  <a:lnTo>
                    <a:pt x="237" y="159"/>
                  </a:lnTo>
                  <a:lnTo>
                    <a:pt x="243" y="156"/>
                  </a:lnTo>
                  <a:lnTo>
                    <a:pt x="245" y="154"/>
                  </a:lnTo>
                  <a:lnTo>
                    <a:pt x="256" y="158"/>
                  </a:lnTo>
                  <a:close/>
                </a:path>
              </a:pathLst>
            </a:custGeom>
            <a:grpFill/>
            <a:ln w="9525">
              <a:solidFill>
                <a:srgbClr val="0D44B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5" name="Freeform 364"/>
            <p:cNvSpPr>
              <a:spLocks/>
            </p:cNvSpPr>
            <p:nvPr/>
          </p:nvSpPr>
          <p:spPr bwMode="auto">
            <a:xfrm>
              <a:off x="5512" y="3747"/>
              <a:ext cx="52" cy="116"/>
            </a:xfrm>
            <a:custGeom>
              <a:avLst/>
              <a:gdLst>
                <a:gd name="T0" fmla="*/ 84 w 104"/>
                <a:gd name="T1" fmla="*/ 188 h 233"/>
                <a:gd name="T2" fmla="*/ 88 w 104"/>
                <a:gd name="T3" fmla="*/ 208 h 233"/>
                <a:gd name="T4" fmla="*/ 83 w 104"/>
                <a:gd name="T5" fmla="*/ 230 h 233"/>
                <a:gd name="T6" fmla="*/ 65 w 104"/>
                <a:gd name="T7" fmla="*/ 233 h 233"/>
                <a:gd name="T8" fmla="*/ 59 w 104"/>
                <a:gd name="T9" fmla="*/ 231 h 233"/>
                <a:gd name="T10" fmla="*/ 55 w 104"/>
                <a:gd name="T11" fmla="*/ 215 h 233"/>
                <a:gd name="T12" fmla="*/ 54 w 104"/>
                <a:gd name="T13" fmla="*/ 205 h 233"/>
                <a:gd name="T14" fmla="*/ 57 w 104"/>
                <a:gd name="T15" fmla="*/ 193 h 233"/>
                <a:gd name="T16" fmla="*/ 43 w 104"/>
                <a:gd name="T17" fmla="*/ 180 h 233"/>
                <a:gd name="T18" fmla="*/ 50 w 104"/>
                <a:gd name="T19" fmla="*/ 169 h 233"/>
                <a:gd name="T20" fmla="*/ 50 w 104"/>
                <a:gd name="T21" fmla="*/ 156 h 233"/>
                <a:gd name="T22" fmla="*/ 39 w 104"/>
                <a:gd name="T23" fmla="*/ 137 h 233"/>
                <a:gd name="T24" fmla="*/ 28 w 104"/>
                <a:gd name="T25" fmla="*/ 135 h 233"/>
                <a:gd name="T26" fmla="*/ 15 w 104"/>
                <a:gd name="T27" fmla="*/ 139 h 233"/>
                <a:gd name="T28" fmla="*/ 6 w 104"/>
                <a:gd name="T29" fmla="*/ 136 h 233"/>
                <a:gd name="T30" fmla="*/ 15 w 104"/>
                <a:gd name="T31" fmla="*/ 127 h 233"/>
                <a:gd name="T32" fmla="*/ 13 w 104"/>
                <a:gd name="T33" fmla="*/ 114 h 233"/>
                <a:gd name="T34" fmla="*/ 8 w 104"/>
                <a:gd name="T35" fmla="*/ 111 h 233"/>
                <a:gd name="T36" fmla="*/ 8 w 104"/>
                <a:gd name="T37" fmla="*/ 99 h 233"/>
                <a:gd name="T38" fmla="*/ 15 w 104"/>
                <a:gd name="T39" fmla="*/ 89 h 233"/>
                <a:gd name="T40" fmla="*/ 10 w 104"/>
                <a:gd name="T41" fmla="*/ 79 h 233"/>
                <a:gd name="T42" fmla="*/ 5 w 104"/>
                <a:gd name="T43" fmla="*/ 58 h 233"/>
                <a:gd name="T44" fmla="*/ 0 w 104"/>
                <a:gd name="T45" fmla="*/ 48 h 233"/>
                <a:gd name="T46" fmla="*/ 4 w 104"/>
                <a:gd name="T47" fmla="*/ 38 h 233"/>
                <a:gd name="T48" fmla="*/ 4 w 104"/>
                <a:gd name="T49" fmla="*/ 30 h 233"/>
                <a:gd name="T50" fmla="*/ 15 w 104"/>
                <a:gd name="T51" fmla="*/ 23 h 233"/>
                <a:gd name="T52" fmla="*/ 24 w 104"/>
                <a:gd name="T53" fmla="*/ 23 h 233"/>
                <a:gd name="T54" fmla="*/ 30 w 104"/>
                <a:gd name="T55" fmla="*/ 20 h 233"/>
                <a:gd name="T56" fmla="*/ 37 w 104"/>
                <a:gd name="T57" fmla="*/ 13 h 233"/>
                <a:gd name="T58" fmla="*/ 45 w 104"/>
                <a:gd name="T59" fmla="*/ 16 h 233"/>
                <a:gd name="T60" fmla="*/ 54 w 104"/>
                <a:gd name="T61" fmla="*/ 14 h 233"/>
                <a:gd name="T62" fmla="*/ 61 w 104"/>
                <a:gd name="T63" fmla="*/ 0 h 233"/>
                <a:gd name="T64" fmla="*/ 70 w 104"/>
                <a:gd name="T65" fmla="*/ 14 h 233"/>
                <a:gd name="T66" fmla="*/ 80 w 104"/>
                <a:gd name="T67" fmla="*/ 18 h 233"/>
                <a:gd name="T68" fmla="*/ 85 w 104"/>
                <a:gd name="T69" fmla="*/ 29 h 233"/>
                <a:gd name="T70" fmla="*/ 74 w 104"/>
                <a:gd name="T71" fmla="*/ 45 h 233"/>
                <a:gd name="T72" fmla="*/ 87 w 104"/>
                <a:gd name="T73" fmla="*/ 57 h 233"/>
                <a:gd name="T74" fmla="*/ 90 w 104"/>
                <a:gd name="T75" fmla="*/ 60 h 233"/>
                <a:gd name="T76" fmla="*/ 85 w 104"/>
                <a:gd name="T77" fmla="*/ 69 h 233"/>
                <a:gd name="T78" fmla="*/ 96 w 104"/>
                <a:gd name="T79" fmla="*/ 74 h 233"/>
                <a:gd name="T80" fmla="*/ 90 w 104"/>
                <a:gd name="T81" fmla="*/ 86 h 233"/>
                <a:gd name="T82" fmla="*/ 80 w 104"/>
                <a:gd name="T83" fmla="*/ 94 h 233"/>
                <a:gd name="T84" fmla="*/ 83 w 104"/>
                <a:gd name="T85" fmla="*/ 114 h 233"/>
                <a:gd name="T86" fmla="*/ 90 w 104"/>
                <a:gd name="T87" fmla="*/ 132 h 233"/>
                <a:gd name="T88" fmla="*/ 98 w 104"/>
                <a:gd name="T89" fmla="*/ 137 h 233"/>
                <a:gd name="T90" fmla="*/ 98 w 104"/>
                <a:gd name="T91" fmla="*/ 149 h 233"/>
                <a:gd name="T92" fmla="*/ 104 w 104"/>
                <a:gd name="T93" fmla="*/ 164 h 233"/>
                <a:gd name="T94" fmla="*/ 93 w 104"/>
                <a:gd name="T95" fmla="*/ 178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4"/>
                <a:gd name="T145" fmla="*/ 0 h 233"/>
                <a:gd name="T146" fmla="*/ 104 w 104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4" h="233">
                  <a:moveTo>
                    <a:pt x="90" y="185"/>
                  </a:moveTo>
                  <a:lnTo>
                    <a:pt x="88" y="186"/>
                  </a:lnTo>
                  <a:lnTo>
                    <a:pt x="84" y="188"/>
                  </a:lnTo>
                  <a:lnTo>
                    <a:pt x="81" y="194"/>
                  </a:lnTo>
                  <a:lnTo>
                    <a:pt x="83" y="200"/>
                  </a:lnTo>
                  <a:lnTo>
                    <a:pt x="88" y="208"/>
                  </a:lnTo>
                  <a:lnTo>
                    <a:pt x="90" y="216"/>
                  </a:lnTo>
                  <a:lnTo>
                    <a:pt x="89" y="225"/>
                  </a:lnTo>
                  <a:lnTo>
                    <a:pt x="83" y="230"/>
                  </a:lnTo>
                  <a:lnTo>
                    <a:pt x="75" y="232"/>
                  </a:lnTo>
                  <a:lnTo>
                    <a:pt x="69" y="233"/>
                  </a:lnTo>
                  <a:lnTo>
                    <a:pt x="65" y="233"/>
                  </a:lnTo>
                  <a:lnTo>
                    <a:pt x="63" y="233"/>
                  </a:lnTo>
                  <a:lnTo>
                    <a:pt x="62" y="233"/>
                  </a:lnTo>
                  <a:lnTo>
                    <a:pt x="59" y="231"/>
                  </a:lnTo>
                  <a:lnTo>
                    <a:pt x="55" y="227"/>
                  </a:lnTo>
                  <a:lnTo>
                    <a:pt x="54" y="220"/>
                  </a:lnTo>
                  <a:lnTo>
                    <a:pt x="55" y="215"/>
                  </a:lnTo>
                  <a:lnTo>
                    <a:pt x="55" y="212"/>
                  </a:lnTo>
                  <a:lnTo>
                    <a:pt x="54" y="209"/>
                  </a:lnTo>
                  <a:lnTo>
                    <a:pt x="54" y="205"/>
                  </a:lnTo>
                  <a:lnTo>
                    <a:pt x="55" y="201"/>
                  </a:lnTo>
                  <a:lnTo>
                    <a:pt x="57" y="196"/>
                  </a:lnTo>
                  <a:lnTo>
                    <a:pt x="57" y="193"/>
                  </a:lnTo>
                  <a:lnTo>
                    <a:pt x="53" y="189"/>
                  </a:lnTo>
                  <a:lnTo>
                    <a:pt x="47" y="186"/>
                  </a:lnTo>
                  <a:lnTo>
                    <a:pt x="43" y="180"/>
                  </a:lnTo>
                  <a:lnTo>
                    <a:pt x="42" y="175"/>
                  </a:lnTo>
                  <a:lnTo>
                    <a:pt x="45" y="172"/>
                  </a:lnTo>
                  <a:lnTo>
                    <a:pt x="50" y="169"/>
                  </a:lnTo>
                  <a:lnTo>
                    <a:pt x="53" y="165"/>
                  </a:lnTo>
                  <a:lnTo>
                    <a:pt x="53" y="160"/>
                  </a:lnTo>
                  <a:lnTo>
                    <a:pt x="50" y="156"/>
                  </a:lnTo>
                  <a:lnTo>
                    <a:pt x="45" y="150"/>
                  </a:lnTo>
                  <a:lnTo>
                    <a:pt x="43" y="143"/>
                  </a:lnTo>
                  <a:lnTo>
                    <a:pt x="39" y="137"/>
                  </a:lnTo>
                  <a:lnTo>
                    <a:pt x="35" y="134"/>
                  </a:lnTo>
                  <a:lnTo>
                    <a:pt x="30" y="134"/>
                  </a:lnTo>
                  <a:lnTo>
                    <a:pt x="28" y="135"/>
                  </a:lnTo>
                  <a:lnTo>
                    <a:pt x="24" y="136"/>
                  </a:lnTo>
                  <a:lnTo>
                    <a:pt x="20" y="137"/>
                  </a:lnTo>
                  <a:lnTo>
                    <a:pt x="15" y="139"/>
                  </a:lnTo>
                  <a:lnTo>
                    <a:pt x="10" y="140"/>
                  </a:lnTo>
                  <a:lnTo>
                    <a:pt x="7" y="139"/>
                  </a:lnTo>
                  <a:lnTo>
                    <a:pt x="6" y="136"/>
                  </a:lnTo>
                  <a:lnTo>
                    <a:pt x="8" y="133"/>
                  </a:lnTo>
                  <a:lnTo>
                    <a:pt x="12" y="129"/>
                  </a:lnTo>
                  <a:lnTo>
                    <a:pt x="15" y="127"/>
                  </a:lnTo>
                  <a:lnTo>
                    <a:pt x="16" y="122"/>
                  </a:lnTo>
                  <a:lnTo>
                    <a:pt x="15" y="118"/>
                  </a:lnTo>
                  <a:lnTo>
                    <a:pt x="13" y="114"/>
                  </a:lnTo>
                  <a:lnTo>
                    <a:pt x="10" y="112"/>
                  </a:lnTo>
                  <a:lnTo>
                    <a:pt x="9" y="112"/>
                  </a:lnTo>
                  <a:lnTo>
                    <a:pt x="8" y="111"/>
                  </a:lnTo>
                  <a:lnTo>
                    <a:pt x="6" y="107"/>
                  </a:lnTo>
                  <a:lnTo>
                    <a:pt x="6" y="103"/>
                  </a:lnTo>
                  <a:lnTo>
                    <a:pt x="8" y="99"/>
                  </a:lnTo>
                  <a:lnTo>
                    <a:pt x="13" y="96"/>
                  </a:lnTo>
                  <a:lnTo>
                    <a:pt x="15" y="92"/>
                  </a:lnTo>
                  <a:lnTo>
                    <a:pt x="15" y="89"/>
                  </a:lnTo>
                  <a:lnTo>
                    <a:pt x="13" y="87"/>
                  </a:lnTo>
                  <a:lnTo>
                    <a:pt x="10" y="83"/>
                  </a:lnTo>
                  <a:lnTo>
                    <a:pt x="10" y="79"/>
                  </a:lnTo>
                  <a:lnTo>
                    <a:pt x="10" y="72"/>
                  </a:lnTo>
                  <a:lnTo>
                    <a:pt x="8" y="64"/>
                  </a:lnTo>
                  <a:lnTo>
                    <a:pt x="5" y="58"/>
                  </a:lnTo>
                  <a:lnTo>
                    <a:pt x="2" y="53"/>
                  </a:lnTo>
                  <a:lnTo>
                    <a:pt x="1" y="51"/>
                  </a:lnTo>
                  <a:lnTo>
                    <a:pt x="0" y="48"/>
                  </a:lnTo>
                  <a:lnTo>
                    <a:pt x="1" y="43"/>
                  </a:lnTo>
                  <a:lnTo>
                    <a:pt x="2" y="41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9" y="26"/>
                  </a:lnTo>
                  <a:lnTo>
                    <a:pt x="15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8" y="22"/>
                  </a:lnTo>
                  <a:lnTo>
                    <a:pt x="30" y="20"/>
                  </a:lnTo>
                  <a:lnTo>
                    <a:pt x="31" y="15"/>
                  </a:lnTo>
                  <a:lnTo>
                    <a:pt x="34" y="12"/>
                  </a:lnTo>
                  <a:lnTo>
                    <a:pt x="37" y="13"/>
                  </a:lnTo>
                  <a:lnTo>
                    <a:pt x="40" y="14"/>
                  </a:lnTo>
                  <a:lnTo>
                    <a:pt x="43" y="15"/>
                  </a:lnTo>
                  <a:lnTo>
                    <a:pt x="45" y="16"/>
                  </a:lnTo>
                  <a:lnTo>
                    <a:pt x="49" y="18"/>
                  </a:lnTo>
                  <a:lnTo>
                    <a:pt x="52" y="18"/>
                  </a:lnTo>
                  <a:lnTo>
                    <a:pt x="54" y="14"/>
                  </a:lnTo>
                  <a:lnTo>
                    <a:pt x="55" y="7"/>
                  </a:lnTo>
                  <a:lnTo>
                    <a:pt x="58" y="3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8" y="9"/>
                  </a:lnTo>
                  <a:lnTo>
                    <a:pt x="70" y="14"/>
                  </a:lnTo>
                  <a:lnTo>
                    <a:pt x="73" y="16"/>
                  </a:lnTo>
                  <a:lnTo>
                    <a:pt x="75" y="18"/>
                  </a:lnTo>
                  <a:lnTo>
                    <a:pt x="80" y="18"/>
                  </a:lnTo>
                  <a:lnTo>
                    <a:pt x="85" y="20"/>
                  </a:lnTo>
                  <a:lnTo>
                    <a:pt x="88" y="23"/>
                  </a:lnTo>
                  <a:lnTo>
                    <a:pt x="85" y="29"/>
                  </a:lnTo>
                  <a:lnTo>
                    <a:pt x="80" y="35"/>
                  </a:lnTo>
                  <a:lnTo>
                    <a:pt x="75" y="41"/>
                  </a:lnTo>
                  <a:lnTo>
                    <a:pt x="74" y="45"/>
                  </a:lnTo>
                  <a:lnTo>
                    <a:pt x="76" y="51"/>
                  </a:lnTo>
                  <a:lnTo>
                    <a:pt x="82" y="54"/>
                  </a:lnTo>
                  <a:lnTo>
                    <a:pt x="87" y="57"/>
                  </a:lnTo>
                  <a:lnTo>
                    <a:pt x="90" y="59"/>
                  </a:lnTo>
                  <a:lnTo>
                    <a:pt x="91" y="59"/>
                  </a:lnTo>
                  <a:lnTo>
                    <a:pt x="90" y="60"/>
                  </a:lnTo>
                  <a:lnTo>
                    <a:pt x="88" y="63"/>
                  </a:lnTo>
                  <a:lnTo>
                    <a:pt x="85" y="65"/>
                  </a:lnTo>
                  <a:lnTo>
                    <a:pt x="85" y="69"/>
                  </a:lnTo>
                  <a:lnTo>
                    <a:pt x="88" y="72"/>
                  </a:lnTo>
                  <a:lnTo>
                    <a:pt x="92" y="72"/>
                  </a:lnTo>
                  <a:lnTo>
                    <a:pt x="96" y="74"/>
                  </a:lnTo>
                  <a:lnTo>
                    <a:pt x="95" y="77"/>
                  </a:lnTo>
                  <a:lnTo>
                    <a:pt x="92" y="82"/>
                  </a:lnTo>
                  <a:lnTo>
                    <a:pt x="90" y="86"/>
                  </a:lnTo>
                  <a:lnTo>
                    <a:pt x="88" y="88"/>
                  </a:lnTo>
                  <a:lnTo>
                    <a:pt x="83" y="90"/>
                  </a:lnTo>
                  <a:lnTo>
                    <a:pt x="80" y="94"/>
                  </a:lnTo>
                  <a:lnTo>
                    <a:pt x="80" y="99"/>
                  </a:lnTo>
                  <a:lnTo>
                    <a:pt x="81" y="106"/>
                  </a:lnTo>
                  <a:lnTo>
                    <a:pt x="83" y="114"/>
                  </a:lnTo>
                  <a:lnTo>
                    <a:pt x="85" y="121"/>
                  </a:lnTo>
                  <a:lnTo>
                    <a:pt x="89" y="127"/>
                  </a:lnTo>
                  <a:lnTo>
                    <a:pt x="90" y="132"/>
                  </a:lnTo>
                  <a:lnTo>
                    <a:pt x="91" y="134"/>
                  </a:lnTo>
                  <a:lnTo>
                    <a:pt x="98" y="136"/>
                  </a:lnTo>
                  <a:lnTo>
                    <a:pt x="98" y="137"/>
                  </a:lnTo>
                  <a:lnTo>
                    <a:pt x="97" y="141"/>
                  </a:lnTo>
                  <a:lnTo>
                    <a:pt x="97" y="145"/>
                  </a:lnTo>
                  <a:lnTo>
                    <a:pt x="98" y="149"/>
                  </a:lnTo>
                  <a:lnTo>
                    <a:pt x="101" y="154"/>
                  </a:lnTo>
                  <a:lnTo>
                    <a:pt x="104" y="158"/>
                  </a:lnTo>
                  <a:lnTo>
                    <a:pt x="104" y="164"/>
                  </a:lnTo>
                  <a:lnTo>
                    <a:pt x="100" y="169"/>
                  </a:lnTo>
                  <a:lnTo>
                    <a:pt x="95" y="173"/>
                  </a:lnTo>
                  <a:lnTo>
                    <a:pt x="93" y="178"/>
                  </a:lnTo>
                  <a:lnTo>
                    <a:pt x="92" y="181"/>
                  </a:lnTo>
                  <a:lnTo>
                    <a:pt x="90" y="185"/>
                  </a:lnTo>
                  <a:close/>
                </a:path>
              </a:pathLst>
            </a:custGeom>
            <a:grpFill/>
            <a:ln w="9525">
              <a:solidFill>
                <a:srgbClr val="0D44B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6" name="Freeform 365"/>
            <p:cNvSpPr>
              <a:spLocks/>
            </p:cNvSpPr>
            <p:nvPr/>
          </p:nvSpPr>
          <p:spPr bwMode="auto">
            <a:xfrm>
              <a:off x="5465" y="3603"/>
              <a:ext cx="66" cy="90"/>
            </a:xfrm>
            <a:custGeom>
              <a:avLst/>
              <a:gdLst>
                <a:gd name="T0" fmla="*/ 120 w 131"/>
                <a:gd name="T1" fmla="*/ 63 h 180"/>
                <a:gd name="T2" fmla="*/ 116 w 131"/>
                <a:gd name="T3" fmla="*/ 41 h 180"/>
                <a:gd name="T4" fmla="*/ 115 w 131"/>
                <a:gd name="T5" fmla="*/ 29 h 180"/>
                <a:gd name="T6" fmla="*/ 115 w 131"/>
                <a:gd name="T7" fmla="*/ 23 h 180"/>
                <a:gd name="T8" fmla="*/ 115 w 131"/>
                <a:gd name="T9" fmla="*/ 14 h 180"/>
                <a:gd name="T10" fmla="*/ 106 w 131"/>
                <a:gd name="T11" fmla="*/ 11 h 180"/>
                <a:gd name="T12" fmla="*/ 101 w 131"/>
                <a:gd name="T13" fmla="*/ 7 h 180"/>
                <a:gd name="T14" fmla="*/ 97 w 131"/>
                <a:gd name="T15" fmla="*/ 3 h 180"/>
                <a:gd name="T16" fmla="*/ 91 w 131"/>
                <a:gd name="T17" fmla="*/ 9 h 180"/>
                <a:gd name="T18" fmla="*/ 88 w 131"/>
                <a:gd name="T19" fmla="*/ 17 h 180"/>
                <a:gd name="T20" fmla="*/ 82 w 131"/>
                <a:gd name="T21" fmla="*/ 16 h 180"/>
                <a:gd name="T22" fmla="*/ 76 w 131"/>
                <a:gd name="T23" fmla="*/ 8 h 180"/>
                <a:gd name="T24" fmla="*/ 64 w 131"/>
                <a:gd name="T25" fmla="*/ 1 h 180"/>
                <a:gd name="T26" fmla="*/ 58 w 131"/>
                <a:gd name="T27" fmla="*/ 2 h 180"/>
                <a:gd name="T28" fmla="*/ 53 w 131"/>
                <a:gd name="T29" fmla="*/ 1 h 180"/>
                <a:gd name="T30" fmla="*/ 44 w 131"/>
                <a:gd name="T31" fmla="*/ 1 h 180"/>
                <a:gd name="T32" fmla="*/ 41 w 131"/>
                <a:gd name="T33" fmla="*/ 16 h 180"/>
                <a:gd name="T34" fmla="*/ 35 w 131"/>
                <a:gd name="T35" fmla="*/ 19 h 180"/>
                <a:gd name="T36" fmla="*/ 31 w 131"/>
                <a:gd name="T37" fmla="*/ 25 h 180"/>
                <a:gd name="T38" fmla="*/ 30 w 131"/>
                <a:gd name="T39" fmla="*/ 32 h 180"/>
                <a:gd name="T40" fmla="*/ 17 w 131"/>
                <a:gd name="T41" fmla="*/ 37 h 180"/>
                <a:gd name="T42" fmla="*/ 10 w 131"/>
                <a:gd name="T43" fmla="*/ 45 h 180"/>
                <a:gd name="T44" fmla="*/ 17 w 131"/>
                <a:gd name="T45" fmla="*/ 52 h 180"/>
                <a:gd name="T46" fmla="*/ 21 w 131"/>
                <a:gd name="T47" fmla="*/ 62 h 180"/>
                <a:gd name="T48" fmla="*/ 18 w 131"/>
                <a:gd name="T49" fmla="*/ 77 h 180"/>
                <a:gd name="T50" fmla="*/ 16 w 131"/>
                <a:gd name="T51" fmla="*/ 83 h 180"/>
                <a:gd name="T52" fmla="*/ 11 w 131"/>
                <a:gd name="T53" fmla="*/ 92 h 180"/>
                <a:gd name="T54" fmla="*/ 8 w 131"/>
                <a:gd name="T55" fmla="*/ 103 h 180"/>
                <a:gd name="T56" fmla="*/ 13 w 131"/>
                <a:gd name="T57" fmla="*/ 108 h 180"/>
                <a:gd name="T58" fmla="*/ 6 w 131"/>
                <a:gd name="T59" fmla="*/ 118 h 180"/>
                <a:gd name="T60" fmla="*/ 1 w 131"/>
                <a:gd name="T61" fmla="*/ 131 h 180"/>
                <a:gd name="T62" fmla="*/ 0 w 131"/>
                <a:gd name="T63" fmla="*/ 139 h 180"/>
                <a:gd name="T64" fmla="*/ 10 w 131"/>
                <a:gd name="T65" fmla="*/ 144 h 180"/>
                <a:gd name="T66" fmla="*/ 13 w 131"/>
                <a:gd name="T67" fmla="*/ 155 h 180"/>
                <a:gd name="T68" fmla="*/ 21 w 131"/>
                <a:gd name="T69" fmla="*/ 160 h 180"/>
                <a:gd name="T70" fmla="*/ 30 w 131"/>
                <a:gd name="T71" fmla="*/ 158 h 180"/>
                <a:gd name="T72" fmla="*/ 38 w 131"/>
                <a:gd name="T73" fmla="*/ 173 h 180"/>
                <a:gd name="T74" fmla="*/ 49 w 131"/>
                <a:gd name="T75" fmla="*/ 178 h 180"/>
                <a:gd name="T76" fmla="*/ 60 w 131"/>
                <a:gd name="T77" fmla="*/ 173 h 180"/>
                <a:gd name="T78" fmla="*/ 67 w 131"/>
                <a:gd name="T79" fmla="*/ 173 h 180"/>
                <a:gd name="T80" fmla="*/ 69 w 131"/>
                <a:gd name="T81" fmla="*/ 180 h 180"/>
                <a:gd name="T82" fmla="*/ 74 w 131"/>
                <a:gd name="T83" fmla="*/ 173 h 180"/>
                <a:gd name="T84" fmla="*/ 79 w 131"/>
                <a:gd name="T85" fmla="*/ 174 h 180"/>
                <a:gd name="T86" fmla="*/ 84 w 131"/>
                <a:gd name="T87" fmla="*/ 169 h 180"/>
                <a:gd name="T88" fmla="*/ 89 w 131"/>
                <a:gd name="T89" fmla="*/ 161 h 180"/>
                <a:gd name="T90" fmla="*/ 106 w 131"/>
                <a:gd name="T91" fmla="*/ 158 h 180"/>
                <a:gd name="T92" fmla="*/ 117 w 131"/>
                <a:gd name="T93" fmla="*/ 144 h 180"/>
                <a:gd name="T94" fmla="*/ 122 w 131"/>
                <a:gd name="T95" fmla="*/ 131 h 180"/>
                <a:gd name="T96" fmla="*/ 131 w 131"/>
                <a:gd name="T97" fmla="*/ 129 h 180"/>
                <a:gd name="T98" fmla="*/ 127 w 131"/>
                <a:gd name="T99" fmla="*/ 113 h 180"/>
                <a:gd name="T100" fmla="*/ 121 w 131"/>
                <a:gd name="T101" fmla="*/ 72 h 1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1"/>
                <a:gd name="T154" fmla="*/ 0 h 180"/>
                <a:gd name="T155" fmla="*/ 131 w 131"/>
                <a:gd name="T156" fmla="*/ 180 h 1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1" h="180">
                  <a:moveTo>
                    <a:pt x="121" y="72"/>
                  </a:moveTo>
                  <a:lnTo>
                    <a:pt x="121" y="70"/>
                  </a:lnTo>
                  <a:lnTo>
                    <a:pt x="120" y="63"/>
                  </a:lnTo>
                  <a:lnTo>
                    <a:pt x="119" y="56"/>
                  </a:lnTo>
                  <a:lnTo>
                    <a:pt x="117" y="48"/>
                  </a:lnTo>
                  <a:lnTo>
                    <a:pt x="116" y="41"/>
                  </a:lnTo>
                  <a:lnTo>
                    <a:pt x="116" y="37"/>
                  </a:lnTo>
                  <a:lnTo>
                    <a:pt x="116" y="32"/>
                  </a:lnTo>
                  <a:lnTo>
                    <a:pt x="115" y="29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5" y="23"/>
                  </a:lnTo>
                  <a:lnTo>
                    <a:pt x="116" y="19"/>
                  </a:lnTo>
                  <a:lnTo>
                    <a:pt x="116" y="16"/>
                  </a:lnTo>
                  <a:lnTo>
                    <a:pt x="115" y="14"/>
                  </a:lnTo>
                  <a:lnTo>
                    <a:pt x="113" y="12"/>
                  </a:lnTo>
                  <a:lnTo>
                    <a:pt x="109" y="12"/>
                  </a:lnTo>
                  <a:lnTo>
                    <a:pt x="106" y="11"/>
                  </a:lnTo>
                  <a:lnTo>
                    <a:pt x="104" y="9"/>
                  </a:lnTo>
                  <a:lnTo>
                    <a:pt x="101" y="8"/>
                  </a:lnTo>
                  <a:lnTo>
                    <a:pt x="101" y="7"/>
                  </a:lnTo>
                  <a:lnTo>
                    <a:pt x="100" y="6"/>
                  </a:lnTo>
                  <a:lnTo>
                    <a:pt x="99" y="4"/>
                  </a:lnTo>
                  <a:lnTo>
                    <a:pt x="97" y="3"/>
                  </a:lnTo>
                  <a:lnTo>
                    <a:pt x="94" y="6"/>
                  </a:lnTo>
                  <a:lnTo>
                    <a:pt x="92" y="8"/>
                  </a:lnTo>
                  <a:lnTo>
                    <a:pt x="91" y="9"/>
                  </a:lnTo>
                  <a:lnTo>
                    <a:pt x="90" y="10"/>
                  </a:lnTo>
                  <a:lnTo>
                    <a:pt x="89" y="14"/>
                  </a:lnTo>
                  <a:lnTo>
                    <a:pt x="88" y="17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16"/>
                  </a:lnTo>
                  <a:lnTo>
                    <a:pt x="79" y="12"/>
                  </a:lnTo>
                  <a:lnTo>
                    <a:pt x="78" y="10"/>
                  </a:lnTo>
                  <a:lnTo>
                    <a:pt x="76" y="8"/>
                  </a:lnTo>
                  <a:lnTo>
                    <a:pt x="73" y="6"/>
                  </a:lnTo>
                  <a:lnTo>
                    <a:pt x="68" y="2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1" y="7"/>
                  </a:lnTo>
                  <a:lnTo>
                    <a:pt x="41" y="12"/>
                  </a:lnTo>
                  <a:lnTo>
                    <a:pt x="41" y="16"/>
                  </a:lnTo>
                  <a:lnTo>
                    <a:pt x="41" y="17"/>
                  </a:lnTo>
                  <a:lnTo>
                    <a:pt x="38" y="18"/>
                  </a:lnTo>
                  <a:lnTo>
                    <a:pt x="35" y="19"/>
                  </a:lnTo>
                  <a:lnTo>
                    <a:pt x="32" y="19"/>
                  </a:lnTo>
                  <a:lnTo>
                    <a:pt x="31" y="22"/>
                  </a:lnTo>
                  <a:lnTo>
                    <a:pt x="31" y="25"/>
                  </a:lnTo>
                  <a:lnTo>
                    <a:pt x="31" y="29"/>
                  </a:lnTo>
                  <a:lnTo>
                    <a:pt x="31" y="31"/>
                  </a:lnTo>
                  <a:lnTo>
                    <a:pt x="30" y="32"/>
                  </a:lnTo>
                  <a:lnTo>
                    <a:pt x="26" y="33"/>
                  </a:lnTo>
                  <a:lnTo>
                    <a:pt x="22" y="35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1" y="41"/>
                  </a:lnTo>
                  <a:lnTo>
                    <a:pt x="10" y="45"/>
                  </a:lnTo>
                  <a:lnTo>
                    <a:pt x="10" y="48"/>
                  </a:lnTo>
                  <a:lnTo>
                    <a:pt x="11" y="50"/>
                  </a:lnTo>
                  <a:lnTo>
                    <a:pt x="17" y="52"/>
                  </a:lnTo>
                  <a:lnTo>
                    <a:pt x="17" y="53"/>
                  </a:lnTo>
                  <a:lnTo>
                    <a:pt x="20" y="56"/>
                  </a:lnTo>
                  <a:lnTo>
                    <a:pt x="21" y="62"/>
                  </a:lnTo>
                  <a:lnTo>
                    <a:pt x="21" y="68"/>
                  </a:lnTo>
                  <a:lnTo>
                    <a:pt x="20" y="72"/>
                  </a:lnTo>
                  <a:lnTo>
                    <a:pt x="18" y="77"/>
                  </a:lnTo>
                  <a:lnTo>
                    <a:pt x="17" y="80"/>
                  </a:lnTo>
                  <a:lnTo>
                    <a:pt x="16" y="82"/>
                  </a:lnTo>
                  <a:lnTo>
                    <a:pt x="16" y="83"/>
                  </a:lnTo>
                  <a:lnTo>
                    <a:pt x="15" y="86"/>
                  </a:lnTo>
                  <a:lnTo>
                    <a:pt x="14" y="90"/>
                  </a:lnTo>
                  <a:lnTo>
                    <a:pt x="11" y="92"/>
                  </a:lnTo>
                  <a:lnTo>
                    <a:pt x="9" y="95"/>
                  </a:lnTo>
                  <a:lnTo>
                    <a:pt x="8" y="99"/>
                  </a:lnTo>
                  <a:lnTo>
                    <a:pt x="8" y="103"/>
                  </a:lnTo>
                  <a:lnTo>
                    <a:pt x="10" y="106"/>
                  </a:lnTo>
                  <a:lnTo>
                    <a:pt x="13" y="107"/>
                  </a:lnTo>
                  <a:lnTo>
                    <a:pt x="13" y="108"/>
                  </a:lnTo>
                  <a:lnTo>
                    <a:pt x="11" y="110"/>
                  </a:lnTo>
                  <a:lnTo>
                    <a:pt x="9" y="114"/>
                  </a:lnTo>
                  <a:lnTo>
                    <a:pt x="6" y="118"/>
                  </a:lnTo>
                  <a:lnTo>
                    <a:pt x="3" y="124"/>
                  </a:lnTo>
                  <a:lnTo>
                    <a:pt x="1" y="129"/>
                  </a:lnTo>
                  <a:lnTo>
                    <a:pt x="1" y="131"/>
                  </a:lnTo>
                  <a:lnTo>
                    <a:pt x="0" y="132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3" y="140"/>
                  </a:lnTo>
                  <a:lnTo>
                    <a:pt x="8" y="141"/>
                  </a:lnTo>
                  <a:lnTo>
                    <a:pt x="10" y="144"/>
                  </a:lnTo>
                  <a:lnTo>
                    <a:pt x="10" y="146"/>
                  </a:lnTo>
                  <a:lnTo>
                    <a:pt x="11" y="151"/>
                  </a:lnTo>
                  <a:lnTo>
                    <a:pt x="13" y="155"/>
                  </a:lnTo>
                  <a:lnTo>
                    <a:pt x="15" y="159"/>
                  </a:lnTo>
                  <a:lnTo>
                    <a:pt x="17" y="161"/>
                  </a:lnTo>
                  <a:lnTo>
                    <a:pt x="21" y="160"/>
                  </a:lnTo>
                  <a:lnTo>
                    <a:pt x="24" y="158"/>
                  </a:lnTo>
                  <a:lnTo>
                    <a:pt x="28" y="156"/>
                  </a:lnTo>
                  <a:lnTo>
                    <a:pt x="30" y="158"/>
                  </a:lnTo>
                  <a:lnTo>
                    <a:pt x="32" y="161"/>
                  </a:lnTo>
                  <a:lnTo>
                    <a:pt x="35" y="167"/>
                  </a:lnTo>
                  <a:lnTo>
                    <a:pt x="38" y="173"/>
                  </a:lnTo>
                  <a:lnTo>
                    <a:pt x="43" y="177"/>
                  </a:lnTo>
                  <a:lnTo>
                    <a:pt x="46" y="180"/>
                  </a:lnTo>
                  <a:lnTo>
                    <a:pt x="49" y="178"/>
                  </a:lnTo>
                  <a:lnTo>
                    <a:pt x="53" y="177"/>
                  </a:lnTo>
                  <a:lnTo>
                    <a:pt x="56" y="175"/>
                  </a:lnTo>
                  <a:lnTo>
                    <a:pt x="60" y="173"/>
                  </a:lnTo>
                  <a:lnTo>
                    <a:pt x="62" y="171"/>
                  </a:lnTo>
                  <a:lnTo>
                    <a:pt x="66" y="171"/>
                  </a:lnTo>
                  <a:lnTo>
                    <a:pt x="67" y="173"/>
                  </a:lnTo>
                  <a:lnTo>
                    <a:pt x="68" y="176"/>
                  </a:lnTo>
                  <a:lnTo>
                    <a:pt x="68" y="180"/>
                  </a:lnTo>
                  <a:lnTo>
                    <a:pt x="69" y="180"/>
                  </a:lnTo>
                  <a:lnTo>
                    <a:pt x="70" y="178"/>
                  </a:lnTo>
                  <a:lnTo>
                    <a:pt x="73" y="175"/>
                  </a:lnTo>
                  <a:lnTo>
                    <a:pt x="74" y="173"/>
                  </a:lnTo>
                  <a:lnTo>
                    <a:pt x="76" y="173"/>
                  </a:lnTo>
                  <a:lnTo>
                    <a:pt x="77" y="174"/>
                  </a:lnTo>
                  <a:lnTo>
                    <a:pt x="79" y="174"/>
                  </a:lnTo>
                  <a:lnTo>
                    <a:pt x="82" y="173"/>
                  </a:lnTo>
                  <a:lnTo>
                    <a:pt x="83" y="171"/>
                  </a:lnTo>
                  <a:lnTo>
                    <a:pt x="84" y="169"/>
                  </a:lnTo>
                  <a:lnTo>
                    <a:pt x="85" y="166"/>
                  </a:lnTo>
                  <a:lnTo>
                    <a:pt x="86" y="163"/>
                  </a:lnTo>
                  <a:lnTo>
                    <a:pt x="89" y="161"/>
                  </a:lnTo>
                  <a:lnTo>
                    <a:pt x="91" y="161"/>
                  </a:lnTo>
                  <a:lnTo>
                    <a:pt x="98" y="160"/>
                  </a:lnTo>
                  <a:lnTo>
                    <a:pt x="106" y="158"/>
                  </a:lnTo>
                  <a:lnTo>
                    <a:pt x="113" y="154"/>
                  </a:lnTo>
                  <a:lnTo>
                    <a:pt x="116" y="150"/>
                  </a:lnTo>
                  <a:lnTo>
                    <a:pt x="117" y="144"/>
                  </a:lnTo>
                  <a:lnTo>
                    <a:pt x="117" y="138"/>
                  </a:lnTo>
                  <a:lnTo>
                    <a:pt x="120" y="133"/>
                  </a:lnTo>
                  <a:lnTo>
                    <a:pt x="122" y="131"/>
                  </a:lnTo>
                  <a:lnTo>
                    <a:pt x="126" y="130"/>
                  </a:lnTo>
                  <a:lnTo>
                    <a:pt x="129" y="130"/>
                  </a:lnTo>
                  <a:lnTo>
                    <a:pt x="131" y="129"/>
                  </a:lnTo>
                  <a:lnTo>
                    <a:pt x="131" y="127"/>
                  </a:lnTo>
                  <a:lnTo>
                    <a:pt x="129" y="123"/>
                  </a:lnTo>
                  <a:lnTo>
                    <a:pt x="127" y="113"/>
                  </a:lnTo>
                  <a:lnTo>
                    <a:pt x="123" y="95"/>
                  </a:lnTo>
                  <a:lnTo>
                    <a:pt x="122" y="79"/>
                  </a:lnTo>
                  <a:lnTo>
                    <a:pt x="121" y="72"/>
                  </a:lnTo>
                  <a:close/>
                </a:path>
              </a:pathLst>
            </a:custGeom>
            <a:grpFill/>
            <a:ln w="9525">
              <a:solidFill>
                <a:srgbClr val="0D44B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97" name="Text Box 367"/>
          <p:cNvSpPr txBox="1">
            <a:spLocks noChangeArrowheads="1"/>
          </p:cNvSpPr>
          <p:nvPr/>
        </p:nvSpPr>
        <p:spPr bwMode="auto">
          <a:xfrm>
            <a:off x="7705725" y="5999163"/>
            <a:ext cx="912813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kern="0">
                <a:solidFill>
                  <a:srgbClr val="002060"/>
                </a:solidFill>
                <a:ea typeface="新細明體" pitchFamily="18" charset="-120"/>
              </a:rPr>
              <a:t>San Juan</a:t>
            </a:r>
          </a:p>
        </p:txBody>
      </p:sp>
      <p:sp>
        <p:nvSpPr>
          <p:cNvPr id="998" name="Text Box 368"/>
          <p:cNvSpPr txBox="1">
            <a:spLocks noChangeArrowheads="1"/>
          </p:cNvSpPr>
          <p:nvPr/>
        </p:nvSpPr>
        <p:spPr bwMode="auto">
          <a:xfrm>
            <a:off x="4573588" y="1571625"/>
            <a:ext cx="1195387" cy="306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rgbClr val="002060"/>
                </a:solidFill>
                <a:ea typeface="新細明體" pitchFamily="18" charset="-120"/>
              </a:rPr>
              <a:t>Minneapolis</a:t>
            </a:r>
          </a:p>
        </p:txBody>
      </p:sp>
      <p:sp>
        <p:nvSpPr>
          <p:cNvPr id="999" name="Text Box 369"/>
          <p:cNvSpPr txBox="1">
            <a:spLocks noChangeArrowheads="1"/>
          </p:cNvSpPr>
          <p:nvPr/>
        </p:nvSpPr>
        <p:spPr bwMode="auto">
          <a:xfrm>
            <a:off x="6478588" y="1993900"/>
            <a:ext cx="7715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rgbClr val="002060"/>
                </a:solidFill>
                <a:ea typeface="新細明體" pitchFamily="18" charset="-120"/>
              </a:rPr>
              <a:t>Detroit</a:t>
            </a:r>
          </a:p>
        </p:txBody>
      </p:sp>
      <p:sp>
        <p:nvSpPr>
          <p:cNvPr id="1000" name="Text Box 370"/>
          <p:cNvSpPr txBox="1">
            <a:spLocks noChangeArrowheads="1"/>
          </p:cNvSpPr>
          <p:nvPr/>
        </p:nvSpPr>
        <p:spPr bwMode="auto">
          <a:xfrm>
            <a:off x="641350" y="1897063"/>
            <a:ext cx="108108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rgbClr val="002060"/>
                </a:solidFill>
                <a:ea typeface="新細明體" pitchFamily="18" charset="-120"/>
              </a:rPr>
              <a:t>Anchorage</a:t>
            </a:r>
          </a:p>
        </p:txBody>
      </p:sp>
      <p:sp>
        <p:nvSpPr>
          <p:cNvPr id="1016" name="AutoShape 388"/>
          <p:cNvSpPr>
            <a:spLocks noChangeArrowheads="1"/>
          </p:cNvSpPr>
          <p:nvPr/>
        </p:nvSpPr>
        <p:spPr bwMode="auto">
          <a:xfrm rot="12820843">
            <a:off x="6559550" y="2209800"/>
            <a:ext cx="106363" cy="620713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17" name="AutoShape 389"/>
          <p:cNvSpPr>
            <a:spLocks noChangeArrowheads="1"/>
          </p:cNvSpPr>
          <p:nvPr/>
        </p:nvSpPr>
        <p:spPr bwMode="auto">
          <a:xfrm rot="19186243">
            <a:off x="7575550" y="3081338"/>
            <a:ext cx="106363" cy="465137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18" name="AutoShape 391"/>
          <p:cNvSpPr>
            <a:spLocks noChangeArrowheads="1"/>
          </p:cNvSpPr>
          <p:nvPr/>
        </p:nvSpPr>
        <p:spPr bwMode="auto">
          <a:xfrm rot="19172892">
            <a:off x="7626350" y="2809875"/>
            <a:ext cx="98425" cy="336550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19" name="Text Box 392"/>
          <p:cNvSpPr txBox="1">
            <a:spLocks noChangeArrowheads="1"/>
          </p:cNvSpPr>
          <p:nvPr/>
        </p:nvSpPr>
        <p:spPr bwMode="auto">
          <a:xfrm>
            <a:off x="7620000" y="3048000"/>
            <a:ext cx="139858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2060"/>
                </a:solidFill>
                <a:ea typeface="新細明體" pitchFamily="18" charset="-120"/>
              </a:rPr>
              <a:t>Philadelphia</a:t>
            </a:r>
          </a:p>
        </p:txBody>
      </p:sp>
      <p:sp>
        <p:nvSpPr>
          <p:cNvPr id="1020" name="Text Box 393"/>
          <p:cNvSpPr txBox="1">
            <a:spLocks noChangeArrowheads="1"/>
          </p:cNvSpPr>
          <p:nvPr/>
        </p:nvSpPr>
        <p:spPr bwMode="auto">
          <a:xfrm>
            <a:off x="3729038" y="5230813"/>
            <a:ext cx="719137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2060"/>
                </a:solidFill>
                <a:ea typeface="新細明體" pitchFamily="18" charset="-120"/>
              </a:rPr>
              <a:t>Dallas</a:t>
            </a:r>
          </a:p>
        </p:txBody>
      </p:sp>
      <p:sp>
        <p:nvSpPr>
          <p:cNvPr id="1021" name="AutoShape 394"/>
          <p:cNvSpPr>
            <a:spLocks noChangeArrowheads="1"/>
          </p:cNvSpPr>
          <p:nvPr/>
        </p:nvSpPr>
        <p:spPr bwMode="auto">
          <a:xfrm rot="7993296" flipH="1">
            <a:off x="4179888" y="4905375"/>
            <a:ext cx="928687" cy="106363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23" name="AutoShape 396"/>
          <p:cNvSpPr>
            <a:spLocks noChangeArrowheads="1"/>
          </p:cNvSpPr>
          <p:nvPr/>
        </p:nvSpPr>
        <p:spPr bwMode="auto">
          <a:xfrm rot="10297439">
            <a:off x="5084763" y="1816100"/>
            <a:ext cx="112712" cy="776288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24" name="AutoShape 398"/>
          <p:cNvSpPr>
            <a:spLocks noChangeArrowheads="1"/>
          </p:cNvSpPr>
          <p:nvPr/>
        </p:nvSpPr>
        <p:spPr bwMode="auto">
          <a:xfrm rot="10942056" flipH="1">
            <a:off x="5981700" y="2058988"/>
            <a:ext cx="115888" cy="822325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0775" name="Text Box 403"/>
          <p:cNvSpPr txBox="1">
            <a:spLocks noChangeArrowheads="1"/>
          </p:cNvSpPr>
          <p:nvPr/>
        </p:nvSpPr>
        <p:spPr bwMode="auto">
          <a:xfrm>
            <a:off x="-12700" y="217488"/>
            <a:ext cx="9144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00" baseline="0" smtClean="0">
                <a:solidFill>
                  <a:srgbClr val="002060"/>
                </a:solidFill>
                <a:latin typeface="Myriad Web Pro"/>
                <a:ea typeface="PMingLiU" pitchFamily="18" charset="-120"/>
              </a:rPr>
              <a:t>U.S. Ports of Entry and </a:t>
            </a:r>
            <a:br>
              <a:rPr lang="en-US" sz="3400" baseline="0" smtClean="0">
                <a:solidFill>
                  <a:srgbClr val="002060"/>
                </a:solidFill>
                <a:latin typeface="Myriad Web Pro"/>
                <a:ea typeface="PMingLiU" pitchFamily="18" charset="-120"/>
              </a:rPr>
            </a:br>
            <a:r>
              <a:rPr lang="en-US" sz="3400" baseline="0" smtClean="0">
                <a:solidFill>
                  <a:srgbClr val="002060"/>
                </a:solidFill>
                <a:latin typeface="Myriad Web Pro"/>
                <a:ea typeface="PMingLiU" pitchFamily="18" charset="-120"/>
              </a:rPr>
              <a:t>CDC Quarantine Stations</a:t>
            </a:r>
          </a:p>
        </p:txBody>
      </p:sp>
      <p:sp>
        <p:nvSpPr>
          <p:cNvPr id="1030" name="Diamond 1029"/>
          <p:cNvSpPr/>
          <p:nvPr/>
        </p:nvSpPr>
        <p:spPr>
          <a:xfrm>
            <a:off x="1092200" y="15700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1" name="Diamond 1030"/>
          <p:cNvSpPr/>
          <p:nvPr/>
        </p:nvSpPr>
        <p:spPr>
          <a:xfrm>
            <a:off x="863600" y="139382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2" name="Diamond 1031"/>
          <p:cNvSpPr/>
          <p:nvPr/>
        </p:nvSpPr>
        <p:spPr>
          <a:xfrm>
            <a:off x="1058863" y="14509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3" name="Diamond 1032"/>
          <p:cNvSpPr/>
          <p:nvPr/>
        </p:nvSpPr>
        <p:spPr>
          <a:xfrm>
            <a:off x="2125663" y="19367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4" name="Diamond 1033"/>
          <p:cNvSpPr/>
          <p:nvPr/>
        </p:nvSpPr>
        <p:spPr>
          <a:xfrm>
            <a:off x="1873250" y="22939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5" name="Diamond 1034"/>
          <p:cNvSpPr/>
          <p:nvPr/>
        </p:nvSpPr>
        <p:spPr>
          <a:xfrm>
            <a:off x="3954463" y="34702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6" name="Diamond 1035"/>
          <p:cNvSpPr/>
          <p:nvPr/>
        </p:nvSpPr>
        <p:spPr>
          <a:xfrm>
            <a:off x="3059113" y="33274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8" name="Diamond 1037"/>
          <p:cNvSpPr/>
          <p:nvPr/>
        </p:nvSpPr>
        <p:spPr>
          <a:xfrm>
            <a:off x="1387475" y="18367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9" name="Diamond 1038"/>
          <p:cNvSpPr/>
          <p:nvPr/>
        </p:nvSpPr>
        <p:spPr>
          <a:xfrm>
            <a:off x="1958975" y="19939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0" name="Diamond 1039"/>
          <p:cNvSpPr/>
          <p:nvPr/>
        </p:nvSpPr>
        <p:spPr>
          <a:xfrm>
            <a:off x="1868488" y="19796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1" name="Diamond 1040"/>
          <p:cNvSpPr/>
          <p:nvPr/>
        </p:nvSpPr>
        <p:spPr>
          <a:xfrm>
            <a:off x="1249363" y="17129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2" name="Diamond 1041"/>
          <p:cNvSpPr/>
          <p:nvPr/>
        </p:nvSpPr>
        <p:spPr>
          <a:xfrm>
            <a:off x="1206500" y="17986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3" name="Diamond 1042"/>
          <p:cNvSpPr/>
          <p:nvPr/>
        </p:nvSpPr>
        <p:spPr>
          <a:xfrm>
            <a:off x="820738" y="16891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4" name="Diamond 1043"/>
          <p:cNvSpPr/>
          <p:nvPr/>
        </p:nvSpPr>
        <p:spPr>
          <a:xfrm>
            <a:off x="1158875" y="173672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5" name="Diamond 1044"/>
          <p:cNvSpPr/>
          <p:nvPr/>
        </p:nvSpPr>
        <p:spPr>
          <a:xfrm>
            <a:off x="782638" y="18319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6" name="Diamond 1045"/>
          <p:cNvSpPr/>
          <p:nvPr/>
        </p:nvSpPr>
        <p:spPr>
          <a:xfrm>
            <a:off x="1292225" y="18367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7" name="Diamond 1046"/>
          <p:cNvSpPr/>
          <p:nvPr/>
        </p:nvSpPr>
        <p:spPr>
          <a:xfrm>
            <a:off x="1039813" y="17414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8" name="Diamond 1047"/>
          <p:cNvSpPr/>
          <p:nvPr/>
        </p:nvSpPr>
        <p:spPr>
          <a:xfrm>
            <a:off x="939800" y="17081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9" name="Diamond 1048"/>
          <p:cNvSpPr/>
          <p:nvPr/>
        </p:nvSpPr>
        <p:spPr>
          <a:xfrm>
            <a:off x="1882775" y="21701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0" name="Diamond 1049"/>
          <p:cNvSpPr/>
          <p:nvPr/>
        </p:nvSpPr>
        <p:spPr>
          <a:xfrm>
            <a:off x="2054225" y="19415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1" name="Diamond 1050"/>
          <p:cNvSpPr/>
          <p:nvPr/>
        </p:nvSpPr>
        <p:spPr>
          <a:xfrm>
            <a:off x="2673350" y="19415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2" name="Diamond 1051"/>
          <p:cNvSpPr/>
          <p:nvPr/>
        </p:nvSpPr>
        <p:spPr>
          <a:xfrm>
            <a:off x="2211388" y="22748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3" name="Diamond 1052"/>
          <p:cNvSpPr/>
          <p:nvPr/>
        </p:nvSpPr>
        <p:spPr>
          <a:xfrm>
            <a:off x="2282825" y="19415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4" name="Diamond 1053"/>
          <p:cNvSpPr/>
          <p:nvPr/>
        </p:nvSpPr>
        <p:spPr>
          <a:xfrm>
            <a:off x="2163763" y="23129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5" name="Diamond 1054"/>
          <p:cNvSpPr/>
          <p:nvPr/>
        </p:nvSpPr>
        <p:spPr>
          <a:xfrm>
            <a:off x="2682875" y="27844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6" name="Diamond 1055"/>
          <p:cNvSpPr/>
          <p:nvPr/>
        </p:nvSpPr>
        <p:spPr>
          <a:xfrm>
            <a:off x="2749550" y="19462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7" name="Diamond 1056"/>
          <p:cNvSpPr/>
          <p:nvPr/>
        </p:nvSpPr>
        <p:spPr>
          <a:xfrm>
            <a:off x="2144713" y="22367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8" name="Diamond 1057"/>
          <p:cNvSpPr/>
          <p:nvPr/>
        </p:nvSpPr>
        <p:spPr>
          <a:xfrm>
            <a:off x="1763713" y="27178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9" name="Diamond 1058"/>
          <p:cNvSpPr/>
          <p:nvPr/>
        </p:nvSpPr>
        <p:spPr>
          <a:xfrm>
            <a:off x="2392363" y="192722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0" name="Diamond 1059"/>
          <p:cNvSpPr/>
          <p:nvPr/>
        </p:nvSpPr>
        <p:spPr>
          <a:xfrm>
            <a:off x="2163763" y="21034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1" name="Diamond 1060"/>
          <p:cNvSpPr/>
          <p:nvPr/>
        </p:nvSpPr>
        <p:spPr>
          <a:xfrm>
            <a:off x="2035175" y="24558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2" name="Diamond 1061"/>
          <p:cNvSpPr/>
          <p:nvPr/>
        </p:nvSpPr>
        <p:spPr>
          <a:xfrm>
            <a:off x="2182813" y="19462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3" name="Diamond 1062"/>
          <p:cNvSpPr/>
          <p:nvPr/>
        </p:nvSpPr>
        <p:spPr>
          <a:xfrm>
            <a:off x="2035175" y="23415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4" name="Diamond 1063"/>
          <p:cNvSpPr/>
          <p:nvPr/>
        </p:nvSpPr>
        <p:spPr>
          <a:xfrm>
            <a:off x="2625725" y="19510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5" name="Diamond 1064"/>
          <p:cNvSpPr/>
          <p:nvPr/>
        </p:nvSpPr>
        <p:spPr>
          <a:xfrm>
            <a:off x="2230438" y="21701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6" name="Diamond 1065"/>
          <p:cNvSpPr/>
          <p:nvPr/>
        </p:nvSpPr>
        <p:spPr>
          <a:xfrm>
            <a:off x="3035300" y="19319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7" name="Diamond 1066"/>
          <p:cNvSpPr/>
          <p:nvPr/>
        </p:nvSpPr>
        <p:spPr>
          <a:xfrm>
            <a:off x="2840038" y="19510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8" name="Diamond 1067"/>
          <p:cNvSpPr/>
          <p:nvPr/>
        </p:nvSpPr>
        <p:spPr>
          <a:xfrm>
            <a:off x="2968625" y="19462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9" name="Diamond 1068"/>
          <p:cNvSpPr/>
          <p:nvPr/>
        </p:nvSpPr>
        <p:spPr>
          <a:xfrm>
            <a:off x="2549525" y="19415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0" name="Diamond 1069"/>
          <p:cNvSpPr/>
          <p:nvPr/>
        </p:nvSpPr>
        <p:spPr>
          <a:xfrm>
            <a:off x="2897188" y="19224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1" name="Diamond 1070"/>
          <p:cNvSpPr/>
          <p:nvPr/>
        </p:nvSpPr>
        <p:spPr>
          <a:xfrm>
            <a:off x="2468563" y="19415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2" name="Diamond 1071"/>
          <p:cNvSpPr/>
          <p:nvPr/>
        </p:nvSpPr>
        <p:spPr>
          <a:xfrm>
            <a:off x="3249613" y="19605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3" name="Diamond 1072"/>
          <p:cNvSpPr/>
          <p:nvPr/>
        </p:nvSpPr>
        <p:spPr>
          <a:xfrm>
            <a:off x="3168650" y="19462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4" name="Diamond 1073"/>
          <p:cNvSpPr/>
          <p:nvPr/>
        </p:nvSpPr>
        <p:spPr>
          <a:xfrm>
            <a:off x="3101975" y="19415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5" name="Diamond 1074"/>
          <p:cNvSpPr/>
          <p:nvPr/>
        </p:nvSpPr>
        <p:spPr>
          <a:xfrm>
            <a:off x="3559175" y="19462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6" name="Diamond 1075"/>
          <p:cNvSpPr/>
          <p:nvPr/>
        </p:nvSpPr>
        <p:spPr>
          <a:xfrm>
            <a:off x="3559175" y="19462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7" name="Diamond 1076"/>
          <p:cNvSpPr/>
          <p:nvPr/>
        </p:nvSpPr>
        <p:spPr>
          <a:xfrm>
            <a:off x="3440113" y="19367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8" name="Diamond 1077"/>
          <p:cNvSpPr/>
          <p:nvPr/>
        </p:nvSpPr>
        <p:spPr>
          <a:xfrm>
            <a:off x="3559175" y="19462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9" name="Diamond 1078"/>
          <p:cNvSpPr/>
          <p:nvPr/>
        </p:nvSpPr>
        <p:spPr>
          <a:xfrm>
            <a:off x="3335338" y="19415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0" name="Diamond 1079"/>
          <p:cNvSpPr/>
          <p:nvPr/>
        </p:nvSpPr>
        <p:spPr>
          <a:xfrm>
            <a:off x="2197100" y="32321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1" name="Diamond 1080"/>
          <p:cNvSpPr/>
          <p:nvPr/>
        </p:nvSpPr>
        <p:spPr>
          <a:xfrm>
            <a:off x="3097213" y="246062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2" name="Diamond 1081"/>
          <p:cNvSpPr/>
          <p:nvPr/>
        </p:nvSpPr>
        <p:spPr>
          <a:xfrm>
            <a:off x="1673225" y="34369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3" name="Diamond 1082"/>
          <p:cNvSpPr/>
          <p:nvPr/>
        </p:nvSpPr>
        <p:spPr>
          <a:xfrm>
            <a:off x="3911600" y="19462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4" name="Diamond 1083"/>
          <p:cNvSpPr/>
          <p:nvPr/>
        </p:nvSpPr>
        <p:spPr>
          <a:xfrm>
            <a:off x="3335338" y="219392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5" name="Diamond 1084"/>
          <p:cNvSpPr/>
          <p:nvPr/>
        </p:nvSpPr>
        <p:spPr>
          <a:xfrm>
            <a:off x="1668463" y="303212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6" name="Diamond 1085"/>
          <p:cNvSpPr/>
          <p:nvPr/>
        </p:nvSpPr>
        <p:spPr>
          <a:xfrm>
            <a:off x="3973513" y="19462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7" name="Diamond 1086"/>
          <p:cNvSpPr/>
          <p:nvPr/>
        </p:nvSpPr>
        <p:spPr>
          <a:xfrm>
            <a:off x="3740150" y="19319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8" name="Diamond 1087"/>
          <p:cNvSpPr/>
          <p:nvPr/>
        </p:nvSpPr>
        <p:spPr>
          <a:xfrm>
            <a:off x="3811588" y="19415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9" name="Diamond 1088"/>
          <p:cNvSpPr/>
          <p:nvPr/>
        </p:nvSpPr>
        <p:spPr>
          <a:xfrm>
            <a:off x="3479800" y="47402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0" name="Diamond 1089"/>
          <p:cNvSpPr/>
          <p:nvPr/>
        </p:nvSpPr>
        <p:spPr>
          <a:xfrm>
            <a:off x="3613150" y="46767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1" name="Diamond 1090"/>
          <p:cNvSpPr/>
          <p:nvPr/>
        </p:nvSpPr>
        <p:spPr>
          <a:xfrm>
            <a:off x="4267200" y="40782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2" name="Diamond 1091"/>
          <p:cNvSpPr/>
          <p:nvPr/>
        </p:nvSpPr>
        <p:spPr>
          <a:xfrm>
            <a:off x="4321175" y="44243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4" name="Diamond 1093"/>
          <p:cNvSpPr/>
          <p:nvPr/>
        </p:nvSpPr>
        <p:spPr>
          <a:xfrm>
            <a:off x="3556000" y="47529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5" name="Diamond 1094"/>
          <p:cNvSpPr/>
          <p:nvPr/>
        </p:nvSpPr>
        <p:spPr>
          <a:xfrm>
            <a:off x="3863975" y="47450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6" name="Diamond 1095"/>
          <p:cNvSpPr/>
          <p:nvPr/>
        </p:nvSpPr>
        <p:spPr>
          <a:xfrm>
            <a:off x="5429250" y="48926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7" name="Diamond 1096"/>
          <p:cNvSpPr/>
          <p:nvPr/>
        </p:nvSpPr>
        <p:spPr>
          <a:xfrm>
            <a:off x="5186363" y="51641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8" name="Diamond 1097"/>
          <p:cNvSpPr/>
          <p:nvPr/>
        </p:nvSpPr>
        <p:spPr>
          <a:xfrm>
            <a:off x="4857750" y="502602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9" name="Diamond 1098"/>
          <p:cNvSpPr/>
          <p:nvPr/>
        </p:nvSpPr>
        <p:spPr>
          <a:xfrm>
            <a:off x="3771900" y="48053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0" name="Diamond 1099"/>
          <p:cNvSpPr/>
          <p:nvPr/>
        </p:nvSpPr>
        <p:spPr>
          <a:xfrm>
            <a:off x="5175250" y="50450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1" name="Diamond 1100"/>
          <p:cNvSpPr/>
          <p:nvPr/>
        </p:nvSpPr>
        <p:spPr>
          <a:xfrm>
            <a:off x="5041900" y="53578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2" name="Diamond 1101"/>
          <p:cNvSpPr/>
          <p:nvPr/>
        </p:nvSpPr>
        <p:spPr>
          <a:xfrm>
            <a:off x="4762500" y="52054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3" name="Diamond 1102"/>
          <p:cNvSpPr/>
          <p:nvPr/>
        </p:nvSpPr>
        <p:spPr>
          <a:xfrm>
            <a:off x="2884488" y="47402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4" name="Diamond 1103"/>
          <p:cNvSpPr/>
          <p:nvPr/>
        </p:nvSpPr>
        <p:spPr>
          <a:xfrm>
            <a:off x="5099050" y="52514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5" name="Diamond 1104"/>
          <p:cNvSpPr/>
          <p:nvPr/>
        </p:nvSpPr>
        <p:spPr>
          <a:xfrm>
            <a:off x="4519613" y="52133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6" name="Diamond 1105"/>
          <p:cNvSpPr/>
          <p:nvPr/>
        </p:nvSpPr>
        <p:spPr>
          <a:xfrm>
            <a:off x="4743450" y="55562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7" name="Diamond 1106"/>
          <p:cNvSpPr/>
          <p:nvPr/>
        </p:nvSpPr>
        <p:spPr>
          <a:xfrm>
            <a:off x="2244725" y="44354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8" name="Diamond 1107"/>
          <p:cNvSpPr/>
          <p:nvPr/>
        </p:nvSpPr>
        <p:spPr>
          <a:xfrm>
            <a:off x="3994150" y="50720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9" name="Diamond 1108"/>
          <p:cNvSpPr/>
          <p:nvPr/>
        </p:nvSpPr>
        <p:spPr>
          <a:xfrm>
            <a:off x="4889500" y="56435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0" name="Diamond 1109"/>
          <p:cNvSpPr/>
          <p:nvPr/>
        </p:nvSpPr>
        <p:spPr>
          <a:xfrm>
            <a:off x="3822700" y="40290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1" name="Diamond 1110"/>
          <p:cNvSpPr/>
          <p:nvPr/>
        </p:nvSpPr>
        <p:spPr>
          <a:xfrm>
            <a:off x="4916488" y="41005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2" name="Diamond 1111"/>
          <p:cNvSpPr/>
          <p:nvPr/>
        </p:nvSpPr>
        <p:spPr>
          <a:xfrm>
            <a:off x="5507038" y="49768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3" name="Diamond 1112"/>
          <p:cNvSpPr/>
          <p:nvPr/>
        </p:nvSpPr>
        <p:spPr>
          <a:xfrm>
            <a:off x="6238875" y="47831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4" name="Diamond 1113"/>
          <p:cNvSpPr/>
          <p:nvPr/>
        </p:nvSpPr>
        <p:spPr>
          <a:xfrm>
            <a:off x="7262813" y="46878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5" name="Diamond 1114"/>
          <p:cNvSpPr/>
          <p:nvPr/>
        </p:nvSpPr>
        <p:spPr>
          <a:xfrm>
            <a:off x="4965700" y="45545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6" name="Diamond 1115"/>
          <p:cNvSpPr/>
          <p:nvPr/>
        </p:nvSpPr>
        <p:spPr>
          <a:xfrm>
            <a:off x="5446713" y="45926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7" name="Diamond 1116"/>
          <p:cNvSpPr/>
          <p:nvPr/>
        </p:nvSpPr>
        <p:spPr>
          <a:xfrm>
            <a:off x="6113463" y="48212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8" name="Diamond 1117"/>
          <p:cNvSpPr/>
          <p:nvPr/>
        </p:nvSpPr>
        <p:spPr>
          <a:xfrm>
            <a:off x="7167563" y="45497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9" name="Diamond 1118"/>
          <p:cNvSpPr/>
          <p:nvPr/>
        </p:nvSpPr>
        <p:spPr>
          <a:xfrm>
            <a:off x="2470150" y="45926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0" name="Diamond 1119"/>
          <p:cNvSpPr/>
          <p:nvPr/>
        </p:nvSpPr>
        <p:spPr>
          <a:xfrm>
            <a:off x="5529263" y="42037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1" name="Diamond 1120"/>
          <p:cNvSpPr/>
          <p:nvPr/>
        </p:nvSpPr>
        <p:spPr>
          <a:xfrm>
            <a:off x="5419725" y="503872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2" name="Diamond 1121"/>
          <p:cNvSpPr/>
          <p:nvPr/>
        </p:nvSpPr>
        <p:spPr>
          <a:xfrm>
            <a:off x="3033713" y="43862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3" name="Diamond 1122"/>
          <p:cNvSpPr/>
          <p:nvPr/>
        </p:nvSpPr>
        <p:spPr>
          <a:xfrm>
            <a:off x="2420938" y="46148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4" name="Diamond 1123"/>
          <p:cNvSpPr/>
          <p:nvPr/>
        </p:nvSpPr>
        <p:spPr>
          <a:xfrm>
            <a:off x="5338763" y="50958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5" name="Diamond 1124"/>
          <p:cNvSpPr/>
          <p:nvPr/>
        </p:nvSpPr>
        <p:spPr>
          <a:xfrm>
            <a:off x="2703513" y="393382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6" name="Diamond 1125"/>
          <p:cNvSpPr/>
          <p:nvPr/>
        </p:nvSpPr>
        <p:spPr>
          <a:xfrm>
            <a:off x="2328863" y="44624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7" name="Diamond 1126"/>
          <p:cNvSpPr/>
          <p:nvPr/>
        </p:nvSpPr>
        <p:spPr>
          <a:xfrm>
            <a:off x="2322513" y="461962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8" name="Diamond 1127"/>
          <p:cNvSpPr/>
          <p:nvPr/>
        </p:nvSpPr>
        <p:spPr>
          <a:xfrm>
            <a:off x="2287588" y="45164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9" name="Diamond 1128"/>
          <p:cNvSpPr/>
          <p:nvPr/>
        </p:nvSpPr>
        <p:spPr>
          <a:xfrm>
            <a:off x="6048375" y="47688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0" name="Diamond 1129"/>
          <p:cNvSpPr/>
          <p:nvPr/>
        </p:nvSpPr>
        <p:spPr>
          <a:xfrm>
            <a:off x="6513513" y="40068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1" name="Diamond 1130"/>
          <p:cNvSpPr/>
          <p:nvPr/>
        </p:nvSpPr>
        <p:spPr>
          <a:xfrm>
            <a:off x="7294563" y="40798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2" name="Diamond 1131"/>
          <p:cNvSpPr/>
          <p:nvPr/>
        </p:nvSpPr>
        <p:spPr>
          <a:xfrm>
            <a:off x="3308350" y="48196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3" name="Diamond 1132"/>
          <p:cNvSpPr/>
          <p:nvPr/>
        </p:nvSpPr>
        <p:spPr>
          <a:xfrm>
            <a:off x="3155950" y="46212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4" name="Diamond 1133"/>
          <p:cNvSpPr/>
          <p:nvPr/>
        </p:nvSpPr>
        <p:spPr>
          <a:xfrm>
            <a:off x="5888038" y="39624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5" name="Diamond 1134"/>
          <p:cNvSpPr/>
          <p:nvPr/>
        </p:nvSpPr>
        <p:spPr>
          <a:xfrm>
            <a:off x="7199313" y="41783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6" name="Diamond 1135"/>
          <p:cNvSpPr/>
          <p:nvPr/>
        </p:nvSpPr>
        <p:spPr>
          <a:xfrm>
            <a:off x="3209925" y="48260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7" name="Diamond 1136"/>
          <p:cNvSpPr/>
          <p:nvPr/>
        </p:nvSpPr>
        <p:spPr>
          <a:xfrm>
            <a:off x="3114675" y="48307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8" name="Diamond 1137"/>
          <p:cNvSpPr/>
          <p:nvPr/>
        </p:nvSpPr>
        <p:spPr>
          <a:xfrm>
            <a:off x="2698750" y="45450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9" name="Diamond 1138"/>
          <p:cNvSpPr/>
          <p:nvPr/>
        </p:nvSpPr>
        <p:spPr>
          <a:xfrm>
            <a:off x="7145338" y="40417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0" name="Diamond 1139"/>
          <p:cNvSpPr/>
          <p:nvPr/>
        </p:nvSpPr>
        <p:spPr>
          <a:xfrm>
            <a:off x="2608263" y="46101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1" name="Diamond 1140"/>
          <p:cNvSpPr/>
          <p:nvPr/>
        </p:nvSpPr>
        <p:spPr>
          <a:xfrm>
            <a:off x="3027363" y="47958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2" name="Diamond 1141"/>
          <p:cNvSpPr/>
          <p:nvPr/>
        </p:nvSpPr>
        <p:spPr>
          <a:xfrm>
            <a:off x="2679700" y="46291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3" name="Diamond 1142"/>
          <p:cNvSpPr/>
          <p:nvPr/>
        </p:nvSpPr>
        <p:spPr>
          <a:xfrm>
            <a:off x="2538413" y="46164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4" name="Diamond 1143"/>
          <p:cNvSpPr/>
          <p:nvPr/>
        </p:nvSpPr>
        <p:spPr>
          <a:xfrm>
            <a:off x="2771775" y="467042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5" name="Diamond 1144"/>
          <p:cNvSpPr/>
          <p:nvPr/>
        </p:nvSpPr>
        <p:spPr>
          <a:xfrm>
            <a:off x="2109788" y="51974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6" name="Diamond 1145"/>
          <p:cNvSpPr/>
          <p:nvPr/>
        </p:nvSpPr>
        <p:spPr>
          <a:xfrm>
            <a:off x="2243138" y="57197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7" name="Diamond 1146"/>
          <p:cNvSpPr/>
          <p:nvPr/>
        </p:nvSpPr>
        <p:spPr>
          <a:xfrm>
            <a:off x="1614488" y="50371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8" name="Diamond 1147"/>
          <p:cNvSpPr/>
          <p:nvPr/>
        </p:nvSpPr>
        <p:spPr>
          <a:xfrm>
            <a:off x="1852613" y="35607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9" name="Diamond 1148"/>
          <p:cNvSpPr/>
          <p:nvPr/>
        </p:nvSpPr>
        <p:spPr>
          <a:xfrm>
            <a:off x="3933825" y="49403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0" name="Diamond 1149"/>
          <p:cNvSpPr/>
          <p:nvPr/>
        </p:nvSpPr>
        <p:spPr>
          <a:xfrm>
            <a:off x="4627563" y="53895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1" name="Diamond 1150"/>
          <p:cNvSpPr/>
          <p:nvPr/>
        </p:nvSpPr>
        <p:spPr>
          <a:xfrm>
            <a:off x="5041900" y="56562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2" name="Diamond 1151"/>
          <p:cNvSpPr/>
          <p:nvPr/>
        </p:nvSpPr>
        <p:spPr>
          <a:xfrm>
            <a:off x="2905125" y="46688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3" name="Diamond 1152"/>
          <p:cNvSpPr/>
          <p:nvPr/>
        </p:nvSpPr>
        <p:spPr>
          <a:xfrm>
            <a:off x="3827463" y="484822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4" name="Diamond 1153"/>
          <p:cNvSpPr/>
          <p:nvPr/>
        </p:nvSpPr>
        <p:spPr>
          <a:xfrm>
            <a:off x="4992688" y="55689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5" name="Diamond 1154"/>
          <p:cNvSpPr/>
          <p:nvPr/>
        </p:nvSpPr>
        <p:spPr>
          <a:xfrm>
            <a:off x="2119313" y="42545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6" name="Diamond 1155"/>
          <p:cNvSpPr/>
          <p:nvPr/>
        </p:nvSpPr>
        <p:spPr>
          <a:xfrm>
            <a:off x="1917700" y="39227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7" name="Diamond 1156"/>
          <p:cNvSpPr/>
          <p:nvPr/>
        </p:nvSpPr>
        <p:spPr>
          <a:xfrm>
            <a:off x="5122863" y="38989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8" name="Diamond 1157"/>
          <p:cNvSpPr/>
          <p:nvPr/>
        </p:nvSpPr>
        <p:spPr>
          <a:xfrm>
            <a:off x="5953125" y="48212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9" name="Diamond 1158"/>
          <p:cNvSpPr/>
          <p:nvPr/>
        </p:nvSpPr>
        <p:spPr>
          <a:xfrm>
            <a:off x="7137400" y="43592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0" name="Diamond 1159"/>
          <p:cNvSpPr/>
          <p:nvPr/>
        </p:nvSpPr>
        <p:spPr>
          <a:xfrm>
            <a:off x="7415213" y="540702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1" name="Diamond 1160"/>
          <p:cNvSpPr/>
          <p:nvPr/>
        </p:nvSpPr>
        <p:spPr>
          <a:xfrm>
            <a:off x="5700713" y="477202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2" name="Diamond 1161"/>
          <p:cNvSpPr/>
          <p:nvPr/>
        </p:nvSpPr>
        <p:spPr>
          <a:xfrm>
            <a:off x="6246813" y="41005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3" name="Diamond 1162"/>
          <p:cNvSpPr/>
          <p:nvPr/>
        </p:nvSpPr>
        <p:spPr>
          <a:xfrm>
            <a:off x="7180263" y="51673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4" name="Diamond 1163"/>
          <p:cNvSpPr/>
          <p:nvPr/>
        </p:nvSpPr>
        <p:spPr>
          <a:xfrm>
            <a:off x="6002338" y="49006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5" name="Diamond 1164"/>
          <p:cNvSpPr/>
          <p:nvPr/>
        </p:nvSpPr>
        <p:spPr>
          <a:xfrm>
            <a:off x="5803900" y="45069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6" name="Diamond 1165"/>
          <p:cNvSpPr/>
          <p:nvPr/>
        </p:nvSpPr>
        <p:spPr>
          <a:xfrm>
            <a:off x="7085013" y="49180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7" name="Diamond 1166"/>
          <p:cNvSpPr/>
          <p:nvPr/>
        </p:nvSpPr>
        <p:spPr>
          <a:xfrm>
            <a:off x="7313613" y="47625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8" name="Diamond 1167"/>
          <p:cNvSpPr/>
          <p:nvPr/>
        </p:nvSpPr>
        <p:spPr>
          <a:xfrm>
            <a:off x="5926138" y="50228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9" name="Diamond 1168"/>
          <p:cNvSpPr/>
          <p:nvPr/>
        </p:nvSpPr>
        <p:spPr>
          <a:xfrm>
            <a:off x="6334125" y="427672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0" name="Diamond 1169"/>
          <p:cNvSpPr/>
          <p:nvPr/>
        </p:nvSpPr>
        <p:spPr>
          <a:xfrm>
            <a:off x="7118350" y="500062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1" name="Diamond 1170"/>
          <p:cNvSpPr/>
          <p:nvPr/>
        </p:nvSpPr>
        <p:spPr>
          <a:xfrm>
            <a:off x="7385050" y="395922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2" name="Diamond 1171"/>
          <p:cNvSpPr/>
          <p:nvPr/>
        </p:nvSpPr>
        <p:spPr>
          <a:xfrm>
            <a:off x="6375400" y="47371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3" name="Diamond 1172"/>
          <p:cNvSpPr/>
          <p:nvPr/>
        </p:nvSpPr>
        <p:spPr>
          <a:xfrm>
            <a:off x="6577013" y="47371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4" name="Diamond 1173"/>
          <p:cNvSpPr/>
          <p:nvPr/>
        </p:nvSpPr>
        <p:spPr>
          <a:xfrm>
            <a:off x="7004050" y="39909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5" name="Diamond 1174"/>
          <p:cNvSpPr/>
          <p:nvPr/>
        </p:nvSpPr>
        <p:spPr>
          <a:xfrm>
            <a:off x="5819775" y="41814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6" name="Diamond 1175"/>
          <p:cNvSpPr/>
          <p:nvPr/>
        </p:nvSpPr>
        <p:spPr>
          <a:xfrm>
            <a:off x="6783388" y="41973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7" name="Diamond 1176"/>
          <p:cNvSpPr/>
          <p:nvPr/>
        </p:nvSpPr>
        <p:spPr>
          <a:xfrm>
            <a:off x="7164388" y="48164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8" name="Diamond 1177"/>
          <p:cNvSpPr/>
          <p:nvPr/>
        </p:nvSpPr>
        <p:spPr>
          <a:xfrm>
            <a:off x="7286625" y="49006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9" name="Diamond 1178"/>
          <p:cNvSpPr/>
          <p:nvPr/>
        </p:nvSpPr>
        <p:spPr>
          <a:xfrm>
            <a:off x="6272213" y="38163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0" name="Diamond 1179"/>
          <p:cNvSpPr/>
          <p:nvPr/>
        </p:nvSpPr>
        <p:spPr>
          <a:xfrm>
            <a:off x="5861050" y="25527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1" name="Diamond 1180"/>
          <p:cNvSpPr/>
          <p:nvPr/>
        </p:nvSpPr>
        <p:spPr>
          <a:xfrm>
            <a:off x="6646863" y="38100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2" name="Diamond 1181"/>
          <p:cNvSpPr/>
          <p:nvPr/>
        </p:nvSpPr>
        <p:spPr>
          <a:xfrm>
            <a:off x="5865813" y="24447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3" name="Diamond 1182"/>
          <p:cNvSpPr/>
          <p:nvPr/>
        </p:nvSpPr>
        <p:spPr>
          <a:xfrm>
            <a:off x="4848225" y="36957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4" name="Diamond 1183"/>
          <p:cNvSpPr/>
          <p:nvPr/>
        </p:nvSpPr>
        <p:spPr>
          <a:xfrm>
            <a:off x="7362825" y="48704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5" name="Diamond 1184"/>
          <p:cNvSpPr/>
          <p:nvPr/>
        </p:nvSpPr>
        <p:spPr>
          <a:xfrm>
            <a:off x="7510463" y="51181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6" name="Diamond 1185"/>
          <p:cNvSpPr/>
          <p:nvPr/>
        </p:nvSpPr>
        <p:spPr>
          <a:xfrm>
            <a:off x="7485063" y="50419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7" name="Diamond 1186"/>
          <p:cNvSpPr/>
          <p:nvPr/>
        </p:nvSpPr>
        <p:spPr>
          <a:xfrm>
            <a:off x="7300913" y="37830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8" name="Diamond 1187"/>
          <p:cNvSpPr/>
          <p:nvPr/>
        </p:nvSpPr>
        <p:spPr>
          <a:xfrm>
            <a:off x="7199313" y="37290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9" name="Diamond 1188"/>
          <p:cNvSpPr/>
          <p:nvPr/>
        </p:nvSpPr>
        <p:spPr>
          <a:xfrm>
            <a:off x="7534275" y="52133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0" name="Diamond 1189"/>
          <p:cNvSpPr/>
          <p:nvPr/>
        </p:nvSpPr>
        <p:spPr>
          <a:xfrm>
            <a:off x="7488238" y="53768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1" name="Diamond 1190"/>
          <p:cNvSpPr/>
          <p:nvPr/>
        </p:nvSpPr>
        <p:spPr>
          <a:xfrm>
            <a:off x="7191375" y="50419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2" name="Diamond 1191"/>
          <p:cNvSpPr/>
          <p:nvPr/>
        </p:nvSpPr>
        <p:spPr>
          <a:xfrm>
            <a:off x="7510463" y="52784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3" name="Diamond 1192"/>
          <p:cNvSpPr/>
          <p:nvPr/>
        </p:nvSpPr>
        <p:spPr>
          <a:xfrm>
            <a:off x="7499350" y="38290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5" name="Diamond 1194"/>
          <p:cNvSpPr/>
          <p:nvPr/>
        </p:nvSpPr>
        <p:spPr>
          <a:xfrm>
            <a:off x="7224713" y="24034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6" name="Diamond 1195"/>
          <p:cNvSpPr/>
          <p:nvPr/>
        </p:nvSpPr>
        <p:spPr>
          <a:xfrm>
            <a:off x="5899150" y="27955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7" name="Diamond 1196"/>
          <p:cNvSpPr/>
          <p:nvPr/>
        </p:nvSpPr>
        <p:spPr>
          <a:xfrm>
            <a:off x="5453063" y="22431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8" name="Diamond 1197"/>
          <p:cNvSpPr/>
          <p:nvPr/>
        </p:nvSpPr>
        <p:spPr>
          <a:xfrm>
            <a:off x="5316538" y="21971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9" name="Diamond 1198"/>
          <p:cNvSpPr/>
          <p:nvPr/>
        </p:nvSpPr>
        <p:spPr>
          <a:xfrm>
            <a:off x="5251450" y="26860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0" name="Diamond 1199"/>
          <p:cNvSpPr/>
          <p:nvPr/>
        </p:nvSpPr>
        <p:spPr>
          <a:xfrm>
            <a:off x="4691063" y="28067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1" name="Diamond 1200"/>
          <p:cNvSpPr/>
          <p:nvPr/>
        </p:nvSpPr>
        <p:spPr>
          <a:xfrm>
            <a:off x="4875213" y="32258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2" name="Diamond 1201"/>
          <p:cNvSpPr/>
          <p:nvPr/>
        </p:nvSpPr>
        <p:spPr>
          <a:xfrm>
            <a:off x="6954838" y="28067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3" name="Diamond 1202"/>
          <p:cNvSpPr/>
          <p:nvPr/>
        </p:nvSpPr>
        <p:spPr>
          <a:xfrm>
            <a:off x="6985000" y="37671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4" name="Diamond 1203"/>
          <p:cNvSpPr/>
          <p:nvPr/>
        </p:nvSpPr>
        <p:spPr>
          <a:xfrm>
            <a:off x="6478588" y="33289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5" name="Diamond 1204"/>
          <p:cNvSpPr/>
          <p:nvPr/>
        </p:nvSpPr>
        <p:spPr>
          <a:xfrm>
            <a:off x="6905625" y="33258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6" name="Diamond 1205"/>
          <p:cNvSpPr/>
          <p:nvPr/>
        </p:nvSpPr>
        <p:spPr>
          <a:xfrm>
            <a:off x="7313613" y="33448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7" name="Diamond 1206"/>
          <p:cNvSpPr/>
          <p:nvPr/>
        </p:nvSpPr>
        <p:spPr>
          <a:xfrm>
            <a:off x="7096125" y="33829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8" name="Diamond 1207"/>
          <p:cNvSpPr/>
          <p:nvPr/>
        </p:nvSpPr>
        <p:spPr>
          <a:xfrm>
            <a:off x="7362825" y="35496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9" name="Diamond 1208"/>
          <p:cNvSpPr/>
          <p:nvPr/>
        </p:nvSpPr>
        <p:spPr>
          <a:xfrm>
            <a:off x="7618413" y="36496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0" name="Diamond 1209"/>
          <p:cNvSpPr/>
          <p:nvPr/>
        </p:nvSpPr>
        <p:spPr>
          <a:xfrm>
            <a:off x="5114925" y="33670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1" name="Diamond 1210"/>
          <p:cNvSpPr/>
          <p:nvPr/>
        </p:nvSpPr>
        <p:spPr>
          <a:xfrm>
            <a:off x="7412038" y="28194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2" name="Diamond 1211"/>
          <p:cNvSpPr/>
          <p:nvPr/>
        </p:nvSpPr>
        <p:spPr>
          <a:xfrm>
            <a:off x="5183188" y="34782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3" name="Diamond 1212"/>
          <p:cNvSpPr/>
          <p:nvPr/>
        </p:nvSpPr>
        <p:spPr>
          <a:xfrm>
            <a:off x="5656263" y="34020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4" name="Diamond 1213"/>
          <p:cNvSpPr/>
          <p:nvPr/>
        </p:nvSpPr>
        <p:spPr>
          <a:xfrm>
            <a:off x="5716588" y="34591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5" name="Diamond 1214"/>
          <p:cNvSpPr/>
          <p:nvPr/>
        </p:nvSpPr>
        <p:spPr>
          <a:xfrm>
            <a:off x="5795963" y="35242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6" name="Diamond 1215"/>
          <p:cNvSpPr/>
          <p:nvPr/>
        </p:nvSpPr>
        <p:spPr>
          <a:xfrm>
            <a:off x="6323013" y="34290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7" name="Diamond 1216"/>
          <p:cNvSpPr/>
          <p:nvPr/>
        </p:nvSpPr>
        <p:spPr>
          <a:xfrm>
            <a:off x="5332413" y="37369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8" name="Diamond 1217"/>
          <p:cNvSpPr/>
          <p:nvPr/>
        </p:nvSpPr>
        <p:spPr>
          <a:xfrm>
            <a:off x="6943725" y="38893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9" name="Diamond 1218"/>
          <p:cNvSpPr/>
          <p:nvPr/>
        </p:nvSpPr>
        <p:spPr>
          <a:xfrm>
            <a:off x="5872163" y="27241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0" name="Diamond 1219"/>
          <p:cNvSpPr/>
          <p:nvPr/>
        </p:nvSpPr>
        <p:spPr>
          <a:xfrm>
            <a:off x="5868988" y="26352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1" name="Diamond 1220"/>
          <p:cNvSpPr/>
          <p:nvPr/>
        </p:nvSpPr>
        <p:spPr>
          <a:xfrm>
            <a:off x="5891213" y="23685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2" name="Diamond 1221"/>
          <p:cNvSpPr/>
          <p:nvPr/>
        </p:nvSpPr>
        <p:spPr>
          <a:xfrm>
            <a:off x="7389813" y="27733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3" name="Diamond 1222"/>
          <p:cNvSpPr/>
          <p:nvPr/>
        </p:nvSpPr>
        <p:spPr>
          <a:xfrm>
            <a:off x="7431088" y="30543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4" name="Diamond 1223"/>
          <p:cNvSpPr/>
          <p:nvPr/>
        </p:nvSpPr>
        <p:spPr>
          <a:xfrm>
            <a:off x="7442200" y="310832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5" name="Diamond 1224"/>
          <p:cNvSpPr/>
          <p:nvPr/>
        </p:nvSpPr>
        <p:spPr>
          <a:xfrm>
            <a:off x="7289800" y="27051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6" name="Diamond 1225"/>
          <p:cNvSpPr/>
          <p:nvPr/>
        </p:nvSpPr>
        <p:spPr>
          <a:xfrm>
            <a:off x="7542213" y="31003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7" name="Diamond 1226"/>
          <p:cNvSpPr/>
          <p:nvPr/>
        </p:nvSpPr>
        <p:spPr>
          <a:xfrm>
            <a:off x="7267575" y="29337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8" name="Diamond 1227"/>
          <p:cNvSpPr/>
          <p:nvPr/>
        </p:nvSpPr>
        <p:spPr>
          <a:xfrm>
            <a:off x="7339013" y="30670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9" name="Diamond 1228"/>
          <p:cNvSpPr/>
          <p:nvPr/>
        </p:nvSpPr>
        <p:spPr>
          <a:xfrm>
            <a:off x="7289800" y="30289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0" name="Diamond 1229"/>
          <p:cNvSpPr/>
          <p:nvPr/>
        </p:nvSpPr>
        <p:spPr>
          <a:xfrm>
            <a:off x="7362825" y="25860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1" name="Diamond 1230"/>
          <p:cNvSpPr/>
          <p:nvPr/>
        </p:nvSpPr>
        <p:spPr>
          <a:xfrm>
            <a:off x="7488238" y="29146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2" name="Diamond 1231"/>
          <p:cNvSpPr/>
          <p:nvPr/>
        </p:nvSpPr>
        <p:spPr>
          <a:xfrm>
            <a:off x="7153275" y="28067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3" name="Diamond 1232"/>
          <p:cNvSpPr/>
          <p:nvPr/>
        </p:nvSpPr>
        <p:spPr>
          <a:xfrm>
            <a:off x="7389813" y="22621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4" name="Diamond 1233"/>
          <p:cNvSpPr/>
          <p:nvPr/>
        </p:nvSpPr>
        <p:spPr>
          <a:xfrm>
            <a:off x="7412038" y="24034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5" name="Diamond 1234"/>
          <p:cNvSpPr/>
          <p:nvPr/>
        </p:nvSpPr>
        <p:spPr>
          <a:xfrm>
            <a:off x="7572375" y="26860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6" name="Diamond 1235"/>
          <p:cNvSpPr/>
          <p:nvPr/>
        </p:nvSpPr>
        <p:spPr>
          <a:xfrm>
            <a:off x="7643813" y="27463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7" name="Diamond 1236"/>
          <p:cNvSpPr/>
          <p:nvPr/>
        </p:nvSpPr>
        <p:spPr>
          <a:xfrm>
            <a:off x="7667625" y="25908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8" name="Diamond 1237"/>
          <p:cNvSpPr/>
          <p:nvPr/>
        </p:nvSpPr>
        <p:spPr>
          <a:xfrm>
            <a:off x="7194550" y="22161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9" name="Diamond 1238"/>
          <p:cNvSpPr/>
          <p:nvPr/>
        </p:nvSpPr>
        <p:spPr>
          <a:xfrm>
            <a:off x="7091363" y="230822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0" name="Diamond 1239"/>
          <p:cNvSpPr/>
          <p:nvPr/>
        </p:nvSpPr>
        <p:spPr>
          <a:xfrm>
            <a:off x="7019925" y="23542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1" name="Diamond 1240"/>
          <p:cNvSpPr/>
          <p:nvPr/>
        </p:nvSpPr>
        <p:spPr>
          <a:xfrm>
            <a:off x="6437313" y="27876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2" name="Diamond 1241"/>
          <p:cNvSpPr/>
          <p:nvPr/>
        </p:nvSpPr>
        <p:spPr>
          <a:xfrm>
            <a:off x="7572375" y="18161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3" name="Diamond 1242"/>
          <p:cNvSpPr/>
          <p:nvPr/>
        </p:nvSpPr>
        <p:spPr>
          <a:xfrm>
            <a:off x="7716838" y="16256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4" name="Diamond 1243"/>
          <p:cNvSpPr/>
          <p:nvPr/>
        </p:nvSpPr>
        <p:spPr>
          <a:xfrm>
            <a:off x="6402388" y="24638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5" name="Diamond 1244"/>
          <p:cNvSpPr/>
          <p:nvPr/>
        </p:nvSpPr>
        <p:spPr>
          <a:xfrm>
            <a:off x="7866063" y="20828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6" name="Diamond 1245"/>
          <p:cNvSpPr/>
          <p:nvPr/>
        </p:nvSpPr>
        <p:spPr>
          <a:xfrm>
            <a:off x="7480300" y="19764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7" name="Diamond 1246"/>
          <p:cNvSpPr/>
          <p:nvPr/>
        </p:nvSpPr>
        <p:spPr>
          <a:xfrm>
            <a:off x="7507288" y="18478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8" name="Diamond 1247"/>
          <p:cNvSpPr/>
          <p:nvPr/>
        </p:nvSpPr>
        <p:spPr>
          <a:xfrm>
            <a:off x="7466013" y="18732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9" name="Diamond 1248"/>
          <p:cNvSpPr/>
          <p:nvPr/>
        </p:nvSpPr>
        <p:spPr>
          <a:xfrm>
            <a:off x="6875463" y="253682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0" name="Diamond 1249"/>
          <p:cNvSpPr/>
          <p:nvPr/>
        </p:nvSpPr>
        <p:spPr>
          <a:xfrm>
            <a:off x="7237413" y="20494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1" name="Diamond 1250"/>
          <p:cNvSpPr/>
          <p:nvPr/>
        </p:nvSpPr>
        <p:spPr>
          <a:xfrm>
            <a:off x="5218113" y="30813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2" name="Diamond 1251"/>
          <p:cNvSpPr/>
          <p:nvPr/>
        </p:nvSpPr>
        <p:spPr>
          <a:xfrm>
            <a:off x="5651500" y="30019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3" name="Diamond 1252"/>
          <p:cNvSpPr/>
          <p:nvPr/>
        </p:nvSpPr>
        <p:spPr>
          <a:xfrm>
            <a:off x="7267575" y="19954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4" name="Diamond 1253"/>
          <p:cNvSpPr/>
          <p:nvPr/>
        </p:nvSpPr>
        <p:spPr>
          <a:xfrm>
            <a:off x="7286625" y="19542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5" name="Diamond 1254"/>
          <p:cNvSpPr/>
          <p:nvPr/>
        </p:nvSpPr>
        <p:spPr>
          <a:xfrm>
            <a:off x="7332663" y="19192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6" name="Diamond 1255"/>
          <p:cNvSpPr/>
          <p:nvPr/>
        </p:nvSpPr>
        <p:spPr>
          <a:xfrm>
            <a:off x="7389813" y="19050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7" name="Diamond 1256"/>
          <p:cNvSpPr/>
          <p:nvPr/>
        </p:nvSpPr>
        <p:spPr>
          <a:xfrm>
            <a:off x="5743575" y="29146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8" name="Diamond 1257"/>
          <p:cNvSpPr/>
          <p:nvPr/>
        </p:nvSpPr>
        <p:spPr>
          <a:xfrm>
            <a:off x="7205663" y="21066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9" name="Diamond 1258"/>
          <p:cNvSpPr/>
          <p:nvPr/>
        </p:nvSpPr>
        <p:spPr>
          <a:xfrm>
            <a:off x="5964238" y="29146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0" name="Diamond 1259"/>
          <p:cNvSpPr/>
          <p:nvPr/>
        </p:nvSpPr>
        <p:spPr>
          <a:xfrm>
            <a:off x="5865813" y="32067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1" name="Diamond 1260"/>
          <p:cNvSpPr/>
          <p:nvPr/>
        </p:nvSpPr>
        <p:spPr>
          <a:xfrm>
            <a:off x="7224713" y="215582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2" name="Diamond 1261"/>
          <p:cNvSpPr/>
          <p:nvPr/>
        </p:nvSpPr>
        <p:spPr>
          <a:xfrm>
            <a:off x="7153275" y="22621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3" name="Diamond 1262"/>
          <p:cNvSpPr/>
          <p:nvPr/>
        </p:nvSpPr>
        <p:spPr>
          <a:xfrm>
            <a:off x="6924675" y="23923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4" name="Diamond 1263"/>
          <p:cNvSpPr/>
          <p:nvPr/>
        </p:nvSpPr>
        <p:spPr>
          <a:xfrm>
            <a:off x="6021388" y="34925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5" name="Diamond 1264"/>
          <p:cNvSpPr/>
          <p:nvPr/>
        </p:nvSpPr>
        <p:spPr>
          <a:xfrm>
            <a:off x="6189663" y="31273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6" name="Diamond 1265"/>
          <p:cNvSpPr/>
          <p:nvPr/>
        </p:nvSpPr>
        <p:spPr>
          <a:xfrm>
            <a:off x="6203950" y="21590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7" name="Diamond 1266"/>
          <p:cNvSpPr/>
          <p:nvPr/>
        </p:nvSpPr>
        <p:spPr>
          <a:xfrm>
            <a:off x="6078538" y="25288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8" name="Diamond 1267"/>
          <p:cNvSpPr/>
          <p:nvPr/>
        </p:nvSpPr>
        <p:spPr>
          <a:xfrm>
            <a:off x="6119813" y="26098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9" name="Diamond 1268"/>
          <p:cNvSpPr/>
          <p:nvPr/>
        </p:nvSpPr>
        <p:spPr>
          <a:xfrm>
            <a:off x="6173788" y="27305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0" name="Diamond 1269"/>
          <p:cNvSpPr/>
          <p:nvPr/>
        </p:nvSpPr>
        <p:spPr>
          <a:xfrm>
            <a:off x="6508750" y="27051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1" name="Diamond 1270"/>
          <p:cNvSpPr/>
          <p:nvPr/>
        </p:nvSpPr>
        <p:spPr>
          <a:xfrm>
            <a:off x="6524625" y="28606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2" name="Diamond 1271"/>
          <p:cNvSpPr/>
          <p:nvPr/>
        </p:nvSpPr>
        <p:spPr>
          <a:xfrm>
            <a:off x="6584950" y="287972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3" name="Diamond 1272"/>
          <p:cNvSpPr/>
          <p:nvPr/>
        </p:nvSpPr>
        <p:spPr>
          <a:xfrm>
            <a:off x="6753225" y="28225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4" name="Diamond 1273"/>
          <p:cNvSpPr/>
          <p:nvPr/>
        </p:nvSpPr>
        <p:spPr>
          <a:xfrm>
            <a:off x="6748463" y="30353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5" name="Diamond 1274"/>
          <p:cNvSpPr/>
          <p:nvPr/>
        </p:nvSpPr>
        <p:spPr>
          <a:xfrm>
            <a:off x="6704013" y="32067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6" name="Diamond 1275"/>
          <p:cNvSpPr/>
          <p:nvPr/>
        </p:nvSpPr>
        <p:spPr>
          <a:xfrm>
            <a:off x="6519863" y="32146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7" name="Diamond 1276"/>
          <p:cNvSpPr/>
          <p:nvPr/>
        </p:nvSpPr>
        <p:spPr>
          <a:xfrm>
            <a:off x="8215313" y="17637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8" name="Diamond 1277"/>
          <p:cNvSpPr/>
          <p:nvPr/>
        </p:nvSpPr>
        <p:spPr>
          <a:xfrm>
            <a:off x="8215313" y="17637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9" name="Diamond 1278"/>
          <p:cNvSpPr/>
          <p:nvPr/>
        </p:nvSpPr>
        <p:spPr>
          <a:xfrm>
            <a:off x="8215313" y="17637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0" name="Diamond 1279"/>
          <p:cNvSpPr/>
          <p:nvPr/>
        </p:nvSpPr>
        <p:spPr>
          <a:xfrm>
            <a:off x="8215313" y="17637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1" name="Diamond 1280"/>
          <p:cNvSpPr/>
          <p:nvPr/>
        </p:nvSpPr>
        <p:spPr>
          <a:xfrm>
            <a:off x="8215313" y="17637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2" name="Diamond 1281"/>
          <p:cNvSpPr/>
          <p:nvPr/>
        </p:nvSpPr>
        <p:spPr>
          <a:xfrm>
            <a:off x="8215313" y="17637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3" name="Diamond 1282"/>
          <p:cNvSpPr/>
          <p:nvPr/>
        </p:nvSpPr>
        <p:spPr>
          <a:xfrm>
            <a:off x="8215313" y="17637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4" name="Diamond 1283"/>
          <p:cNvSpPr/>
          <p:nvPr/>
        </p:nvSpPr>
        <p:spPr>
          <a:xfrm>
            <a:off x="8215313" y="17637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5" name="Diamond 1284"/>
          <p:cNvSpPr/>
          <p:nvPr/>
        </p:nvSpPr>
        <p:spPr>
          <a:xfrm>
            <a:off x="8215313" y="17637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6" name="Diamond 1285"/>
          <p:cNvSpPr/>
          <p:nvPr/>
        </p:nvSpPr>
        <p:spPr>
          <a:xfrm>
            <a:off x="8215313" y="17637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7" name="Diamond 1286"/>
          <p:cNvSpPr/>
          <p:nvPr/>
        </p:nvSpPr>
        <p:spPr>
          <a:xfrm>
            <a:off x="8185150" y="16414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8" name="Diamond 1287"/>
          <p:cNvSpPr/>
          <p:nvPr/>
        </p:nvSpPr>
        <p:spPr>
          <a:xfrm>
            <a:off x="7847013" y="13017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9" name="Diamond 1288"/>
          <p:cNvSpPr/>
          <p:nvPr/>
        </p:nvSpPr>
        <p:spPr>
          <a:xfrm>
            <a:off x="7789863" y="12954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0" name="Diamond 1289"/>
          <p:cNvSpPr/>
          <p:nvPr/>
        </p:nvSpPr>
        <p:spPr>
          <a:xfrm>
            <a:off x="8170863" y="16827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1" name="Diamond 1290"/>
          <p:cNvSpPr/>
          <p:nvPr/>
        </p:nvSpPr>
        <p:spPr>
          <a:xfrm>
            <a:off x="8139113" y="16113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2" name="Diamond 1291"/>
          <p:cNvSpPr/>
          <p:nvPr/>
        </p:nvSpPr>
        <p:spPr>
          <a:xfrm>
            <a:off x="7754938" y="24876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3" name="Diamond 1292"/>
          <p:cNvSpPr/>
          <p:nvPr/>
        </p:nvSpPr>
        <p:spPr>
          <a:xfrm>
            <a:off x="7720013" y="242252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4" name="Diamond 1293"/>
          <p:cNvSpPr/>
          <p:nvPr/>
        </p:nvSpPr>
        <p:spPr>
          <a:xfrm>
            <a:off x="7697788" y="24876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5" name="Diamond 1294"/>
          <p:cNvSpPr/>
          <p:nvPr/>
        </p:nvSpPr>
        <p:spPr>
          <a:xfrm>
            <a:off x="7839075" y="23876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6" name="Diamond 1295"/>
          <p:cNvSpPr/>
          <p:nvPr/>
        </p:nvSpPr>
        <p:spPr>
          <a:xfrm>
            <a:off x="7872413" y="22018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7" name="Diamond 1296"/>
          <p:cNvSpPr/>
          <p:nvPr/>
        </p:nvSpPr>
        <p:spPr>
          <a:xfrm>
            <a:off x="7885113" y="24066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8" name="Diamond 1297"/>
          <p:cNvSpPr/>
          <p:nvPr/>
        </p:nvSpPr>
        <p:spPr>
          <a:xfrm>
            <a:off x="8021638" y="230822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9" name="Diamond 1298"/>
          <p:cNvSpPr/>
          <p:nvPr/>
        </p:nvSpPr>
        <p:spPr>
          <a:xfrm>
            <a:off x="7926388" y="22018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0" name="Diamond 1299"/>
          <p:cNvSpPr/>
          <p:nvPr/>
        </p:nvSpPr>
        <p:spPr>
          <a:xfrm>
            <a:off x="7880350" y="19431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1" name="Diamond 1300"/>
          <p:cNvSpPr/>
          <p:nvPr/>
        </p:nvSpPr>
        <p:spPr>
          <a:xfrm>
            <a:off x="7937500" y="18859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2" name="Diamond 1301"/>
          <p:cNvSpPr/>
          <p:nvPr/>
        </p:nvSpPr>
        <p:spPr>
          <a:xfrm>
            <a:off x="8010525" y="18319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3" name="Diamond 1302"/>
          <p:cNvSpPr/>
          <p:nvPr/>
        </p:nvSpPr>
        <p:spPr>
          <a:xfrm>
            <a:off x="8021638" y="22590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4" name="Diamond 1303"/>
          <p:cNvSpPr/>
          <p:nvPr/>
        </p:nvSpPr>
        <p:spPr>
          <a:xfrm>
            <a:off x="8062913" y="17637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5" name="Diamond 1304"/>
          <p:cNvSpPr/>
          <p:nvPr/>
        </p:nvSpPr>
        <p:spPr>
          <a:xfrm>
            <a:off x="7877175" y="21590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6" name="Diamond 1305"/>
          <p:cNvSpPr/>
          <p:nvPr/>
        </p:nvSpPr>
        <p:spPr>
          <a:xfrm>
            <a:off x="7754938" y="22399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7" name="Diamond 1306"/>
          <p:cNvSpPr/>
          <p:nvPr/>
        </p:nvSpPr>
        <p:spPr>
          <a:xfrm>
            <a:off x="7632700" y="22669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8" name="Diamond 1307"/>
          <p:cNvSpPr/>
          <p:nvPr/>
        </p:nvSpPr>
        <p:spPr>
          <a:xfrm>
            <a:off x="8048625" y="15240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9" name="Diamond 1308"/>
          <p:cNvSpPr/>
          <p:nvPr/>
        </p:nvSpPr>
        <p:spPr>
          <a:xfrm>
            <a:off x="8005763" y="15001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0" name="Diamond 1309"/>
          <p:cNvSpPr/>
          <p:nvPr/>
        </p:nvSpPr>
        <p:spPr>
          <a:xfrm>
            <a:off x="7972425" y="14239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1" name="Diamond 1310"/>
          <p:cNvSpPr/>
          <p:nvPr/>
        </p:nvSpPr>
        <p:spPr>
          <a:xfrm>
            <a:off x="7942263" y="13398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2" name="Diamond 1311"/>
          <p:cNvSpPr/>
          <p:nvPr/>
        </p:nvSpPr>
        <p:spPr>
          <a:xfrm>
            <a:off x="7904163" y="12636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3" name="Diamond 1312"/>
          <p:cNvSpPr/>
          <p:nvPr/>
        </p:nvSpPr>
        <p:spPr>
          <a:xfrm>
            <a:off x="8124825" y="17018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4" name="Diamond 1313"/>
          <p:cNvSpPr/>
          <p:nvPr/>
        </p:nvSpPr>
        <p:spPr>
          <a:xfrm>
            <a:off x="7808913" y="24717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5" name="Diamond 1314"/>
          <p:cNvSpPr/>
          <p:nvPr/>
        </p:nvSpPr>
        <p:spPr>
          <a:xfrm>
            <a:off x="7967663" y="23383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6" name="Diamond 1315"/>
          <p:cNvSpPr/>
          <p:nvPr/>
        </p:nvSpPr>
        <p:spPr>
          <a:xfrm>
            <a:off x="8516938" y="56308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7" name="Diamond 1316"/>
          <p:cNvSpPr/>
          <p:nvPr/>
        </p:nvSpPr>
        <p:spPr>
          <a:xfrm>
            <a:off x="7975600" y="59690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8" name="Diamond 1317"/>
          <p:cNvSpPr/>
          <p:nvPr/>
        </p:nvSpPr>
        <p:spPr>
          <a:xfrm>
            <a:off x="7918450" y="59055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9" name="Diamond 1318"/>
          <p:cNvSpPr/>
          <p:nvPr/>
        </p:nvSpPr>
        <p:spPr>
          <a:xfrm>
            <a:off x="8364538" y="58404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0" name="Diamond 1319"/>
          <p:cNvSpPr/>
          <p:nvPr/>
        </p:nvSpPr>
        <p:spPr>
          <a:xfrm>
            <a:off x="8315325" y="57102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1" name="Diamond 1320"/>
          <p:cNvSpPr/>
          <p:nvPr/>
        </p:nvSpPr>
        <p:spPr>
          <a:xfrm>
            <a:off x="8570913" y="588962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2" name="Diamond 1321"/>
          <p:cNvSpPr/>
          <p:nvPr/>
        </p:nvSpPr>
        <p:spPr>
          <a:xfrm>
            <a:off x="8223250" y="58928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3" name="Diamond 1322"/>
          <p:cNvSpPr/>
          <p:nvPr/>
        </p:nvSpPr>
        <p:spPr>
          <a:xfrm>
            <a:off x="8623300" y="59467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4" name="Diamond 1323"/>
          <p:cNvSpPr/>
          <p:nvPr/>
        </p:nvSpPr>
        <p:spPr>
          <a:xfrm>
            <a:off x="8113713" y="59547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5" name="Diamond 1324"/>
          <p:cNvSpPr/>
          <p:nvPr/>
        </p:nvSpPr>
        <p:spPr>
          <a:xfrm>
            <a:off x="8535988" y="57292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6" name="Diamond 1325"/>
          <p:cNvSpPr/>
          <p:nvPr/>
        </p:nvSpPr>
        <p:spPr>
          <a:xfrm>
            <a:off x="7918450" y="58023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7" name="Diamond 1326"/>
          <p:cNvSpPr/>
          <p:nvPr/>
        </p:nvSpPr>
        <p:spPr>
          <a:xfrm>
            <a:off x="8059738" y="57721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8" name="Diamond 1327"/>
          <p:cNvSpPr/>
          <p:nvPr/>
        </p:nvSpPr>
        <p:spPr>
          <a:xfrm>
            <a:off x="8589963" y="56689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9" name="Diamond 1328"/>
          <p:cNvSpPr/>
          <p:nvPr/>
        </p:nvSpPr>
        <p:spPr>
          <a:xfrm>
            <a:off x="4079875" y="20208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0" name="Diamond 1329"/>
          <p:cNvSpPr/>
          <p:nvPr/>
        </p:nvSpPr>
        <p:spPr>
          <a:xfrm>
            <a:off x="4410075" y="19621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1" name="Diamond 1330"/>
          <p:cNvSpPr/>
          <p:nvPr/>
        </p:nvSpPr>
        <p:spPr>
          <a:xfrm>
            <a:off x="4495800" y="19573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2" name="Diamond 1331"/>
          <p:cNvSpPr/>
          <p:nvPr/>
        </p:nvSpPr>
        <p:spPr>
          <a:xfrm>
            <a:off x="4975225" y="19637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3" name="Diamond 1332"/>
          <p:cNvSpPr/>
          <p:nvPr/>
        </p:nvSpPr>
        <p:spPr>
          <a:xfrm>
            <a:off x="4598988" y="195897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4" name="Diamond 1333"/>
          <p:cNvSpPr/>
          <p:nvPr/>
        </p:nvSpPr>
        <p:spPr>
          <a:xfrm>
            <a:off x="4822825" y="20018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5" name="Diamond 1334"/>
          <p:cNvSpPr/>
          <p:nvPr/>
        </p:nvSpPr>
        <p:spPr>
          <a:xfrm>
            <a:off x="5489575" y="19875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6" name="Diamond 1335"/>
          <p:cNvSpPr/>
          <p:nvPr/>
        </p:nvSpPr>
        <p:spPr>
          <a:xfrm>
            <a:off x="5260975" y="19875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7" name="Diamond 1336"/>
          <p:cNvSpPr/>
          <p:nvPr/>
        </p:nvSpPr>
        <p:spPr>
          <a:xfrm>
            <a:off x="5165725" y="196850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8" name="Diamond 1337"/>
          <p:cNvSpPr/>
          <p:nvPr/>
        </p:nvSpPr>
        <p:spPr>
          <a:xfrm>
            <a:off x="4884738" y="19494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9" name="Diamond 1338"/>
          <p:cNvSpPr/>
          <p:nvPr/>
        </p:nvSpPr>
        <p:spPr>
          <a:xfrm>
            <a:off x="4770438" y="19446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0" name="Diamond 1339"/>
          <p:cNvSpPr/>
          <p:nvPr/>
        </p:nvSpPr>
        <p:spPr>
          <a:xfrm>
            <a:off x="4027488" y="19542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1" name="Diamond 1340"/>
          <p:cNvSpPr/>
          <p:nvPr/>
        </p:nvSpPr>
        <p:spPr>
          <a:xfrm>
            <a:off x="4699000" y="19542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2" name="Diamond 1341"/>
          <p:cNvSpPr/>
          <p:nvPr/>
        </p:nvSpPr>
        <p:spPr>
          <a:xfrm>
            <a:off x="4113213" y="1939925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3" name="Diamond 1342"/>
          <p:cNvSpPr/>
          <p:nvPr/>
        </p:nvSpPr>
        <p:spPr>
          <a:xfrm>
            <a:off x="4656138" y="19446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4" name="Diamond 1343"/>
          <p:cNvSpPr/>
          <p:nvPr/>
        </p:nvSpPr>
        <p:spPr>
          <a:xfrm>
            <a:off x="4541838" y="19351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5" name="Diamond 1344"/>
          <p:cNvSpPr/>
          <p:nvPr/>
        </p:nvSpPr>
        <p:spPr>
          <a:xfrm>
            <a:off x="4437063" y="19542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6" name="Diamond 1345"/>
          <p:cNvSpPr/>
          <p:nvPr/>
        </p:nvSpPr>
        <p:spPr>
          <a:xfrm>
            <a:off x="4365625" y="19542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7" name="Diamond 1346"/>
          <p:cNvSpPr/>
          <p:nvPr/>
        </p:nvSpPr>
        <p:spPr>
          <a:xfrm>
            <a:off x="4322763" y="19494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8" name="Diamond 1347"/>
          <p:cNvSpPr/>
          <p:nvPr/>
        </p:nvSpPr>
        <p:spPr>
          <a:xfrm>
            <a:off x="4256088" y="194468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9" name="Diamond 1348"/>
          <p:cNvSpPr/>
          <p:nvPr/>
        </p:nvSpPr>
        <p:spPr>
          <a:xfrm>
            <a:off x="4203700" y="19351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0" name="Diamond 1349"/>
          <p:cNvSpPr/>
          <p:nvPr/>
        </p:nvSpPr>
        <p:spPr>
          <a:xfrm>
            <a:off x="4160838" y="1963738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1" name="Diamond 1350"/>
          <p:cNvSpPr/>
          <p:nvPr/>
        </p:nvSpPr>
        <p:spPr>
          <a:xfrm>
            <a:off x="4065588" y="19351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2" name="Diamond 1351"/>
          <p:cNvSpPr/>
          <p:nvPr/>
        </p:nvSpPr>
        <p:spPr>
          <a:xfrm>
            <a:off x="4784725" y="2368550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3" name="Diamond 1352"/>
          <p:cNvSpPr/>
          <p:nvPr/>
        </p:nvSpPr>
        <p:spPr>
          <a:xfrm>
            <a:off x="4208463" y="20304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4" name="Diamond 1353"/>
          <p:cNvSpPr/>
          <p:nvPr/>
        </p:nvSpPr>
        <p:spPr>
          <a:xfrm>
            <a:off x="527050" y="58086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6" name="Text Box 408"/>
          <p:cNvSpPr txBox="1">
            <a:spLocks noChangeArrowheads="1"/>
          </p:cNvSpPr>
          <p:nvPr/>
        </p:nvSpPr>
        <p:spPr bwMode="auto">
          <a:xfrm>
            <a:off x="3460750" y="6073775"/>
            <a:ext cx="2970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002060"/>
                </a:solidFill>
                <a:ea typeface="新細明體" pitchFamily="18" charset="-120"/>
              </a:rPr>
              <a:t>U.S. Port of Entry (n= </a:t>
            </a:r>
            <a:r>
              <a:rPr lang="en-US" kern="0" dirty="0" smtClean="0">
                <a:solidFill>
                  <a:srgbClr val="002060"/>
                </a:solidFill>
                <a:ea typeface="新細明體" pitchFamily="18" charset="-120"/>
              </a:rPr>
              <a:t>329)</a:t>
            </a:r>
            <a:endParaRPr lang="en-US" kern="0" dirty="0">
              <a:solidFill>
                <a:srgbClr val="002060"/>
              </a:solidFill>
              <a:ea typeface="新細明體" pitchFamily="18" charset="-120"/>
            </a:endParaRPr>
          </a:p>
        </p:txBody>
      </p:sp>
      <p:sp>
        <p:nvSpPr>
          <p:cNvPr id="1357" name="Text Box 408"/>
          <p:cNvSpPr txBox="1">
            <a:spLocks noChangeArrowheads="1"/>
          </p:cNvSpPr>
          <p:nvPr/>
        </p:nvSpPr>
        <p:spPr bwMode="auto">
          <a:xfrm>
            <a:off x="3443288" y="5788025"/>
            <a:ext cx="3714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002060"/>
                </a:solidFill>
                <a:ea typeface="新細明體" pitchFamily="18" charset="-120"/>
              </a:rPr>
              <a:t>CDC Quarantine Station (n=20)</a:t>
            </a:r>
          </a:p>
        </p:txBody>
      </p:sp>
      <p:sp>
        <p:nvSpPr>
          <p:cNvPr id="1358" name="Diamond 1357"/>
          <p:cNvSpPr/>
          <p:nvPr/>
        </p:nvSpPr>
        <p:spPr bwMode="auto">
          <a:xfrm>
            <a:off x="3187700" y="6134100"/>
            <a:ext cx="230188" cy="214313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61" name="Diamond 1360"/>
          <p:cNvSpPr/>
          <p:nvPr/>
        </p:nvSpPr>
        <p:spPr>
          <a:xfrm>
            <a:off x="5240338" y="493236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9" name="Oval 380"/>
          <p:cNvSpPr>
            <a:spLocks noChangeArrowheads="1"/>
          </p:cNvSpPr>
          <p:nvPr/>
        </p:nvSpPr>
        <p:spPr bwMode="auto">
          <a:xfrm>
            <a:off x="6354763" y="2786063"/>
            <a:ext cx="128587" cy="1301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05" name="Oval 376"/>
          <p:cNvSpPr>
            <a:spLocks noChangeArrowheads="1"/>
          </p:cNvSpPr>
          <p:nvPr/>
        </p:nvSpPr>
        <p:spPr bwMode="auto">
          <a:xfrm>
            <a:off x="5884863" y="2900363"/>
            <a:ext cx="128587" cy="1301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10" name="Oval 381"/>
          <p:cNvSpPr>
            <a:spLocks noChangeArrowheads="1"/>
          </p:cNvSpPr>
          <p:nvPr/>
        </p:nvSpPr>
        <p:spPr bwMode="auto">
          <a:xfrm>
            <a:off x="7307263" y="3079750"/>
            <a:ext cx="128587" cy="1301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11" name="Oval 382"/>
          <p:cNvSpPr>
            <a:spLocks noChangeArrowheads="1"/>
          </p:cNvSpPr>
          <p:nvPr/>
        </p:nvSpPr>
        <p:spPr bwMode="auto">
          <a:xfrm>
            <a:off x="7599363" y="2767013"/>
            <a:ext cx="128587" cy="1301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12" name="Oval 383"/>
          <p:cNvSpPr>
            <a:spLocks noChangeArrowheads="1"/>
          </p:cNvSpPr>
          <p:nvPr/>
        </p:nvSpPr>
        <p:spPr bwMode="auto">
          <a:xfrm>
            <a:off x="7700963" y="2554288"/>
            <a:ext cx="128587" cy="1301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13" name="Oval 384"/>
          <p:cNvSpPr>
            <a:spLocks noChangeArrowheads="1"/>
          </p:cNvSpPr>
          <p:nvPr/>
        </p:nvSpPr>
        <p:spPr bwMode="auto">
          <a:xfrm>
            <a:off x="7920038" y="2230438"/>
            <a:ext cx="128587" cy="1301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26" name="Oval 402"/>
          <p:cNvSpPr>
            <a:spLocks noChangeArrowheads="1"/>
          </p:cNvSpPr>
          <p:nvPr/>
        </p:nvSpPr>
        <p:spPr bwMode="auto">
          <a:xfrm>
            <a:off x="7392988" y="2722563"/>
            <a:ext cx="128587" cy="1301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01" name="Oval 372"/>
          <p:cNvSpPr>
            <a:spLocks noChangeArrowheads="1"/>
          </p:cNvSpPr>
          <p:nvPr/>
        </p:nvSpPr>
        <p:spPr bwMode="auto">
          <a:xfrm>
            <a:off x="868363" y="1655763"/>
            <a:ext cx="128587" cy="1301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37" name="Diamond 1036"/>
          <p:cNvSpPr/>
          <p:nvPr/>
        </p:nvSpPr>
        <p:spPr>
          <a:xfrm>
            <a:off x="2039938" y="2055813"/>
            <a:ext cx="79375" cy="79375"/>
          </a:xfrm>
          <a:prstGeom prst="diamond">
            <a:avLst/>
          </a:prstGeom>
          <a:solidFill>
            <a:srgbClr val="FF9900"/>
          </a:solidFill>
          <a:ln w="6350" cap="flat" cmpd="sng" algn="ctr">
            <a:solidFill>
              <a:srgbClr val="FF99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3" name="Oval 374"/>
          <p:cNvSpPr>
            <a:spLocks noChangeArrowheads="1"/>
          </p:cNvSpPr>
          <p:nvPr/>
        </p:nvSpPr>
        <p:spPr bwMode="auto">
          <a:xfrm>
            <a:off x="1725613" y="3459163"/>
            <a:ext cx="128587" cy="1301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04" name="Oval 375"/>
          <p:cNvSpPr>
            <a:spLocks noChangeArrowheads="1"/>
          </p:cNvSpPr>
          <p:nvPr/>
        </p:nvSpPr>
        <p:spPr bwMode="auto">
          <a:xfrm>
            <a:off x="2138363" y="4297363"/>
            <a:ext cx="128587" cy="1301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25" name="Oval 400"/>
          <p:cNvSpPr>
            <a:spLocks noChangeArrowheads="1"/>
          </p:cNvSpPr>
          <p:nvPr/>
        </p:nvSpPr>
        <p:spPr bwMode="auto">
          <a:xfrm>
            <a:off x="2341563" y="4564063"/>
            <a:ext cx="128587" cy="1301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28" name="Oval 404"/>
          <p:cNvSpPr>
            <a:spLocks noChangeArrowheads="1"/>
          </p:cNvSpPr>
          <p:nvPr/>
        </p:nvSpPr>
        <p:spPr bwMode="auto">
          <a:xfrm>
            <a:off x="3717925" y="4730750"/>
            <a:ext cx="128588" cy="1301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29" name="Oval 405"/>
          <p:cNvSpPr>
            <a:spLocks noChangeArrowheads="1"/>
          </p:cNvSpPr>
          <p:nvPr/>
        </p:nvSpPr>
        <p:spPr bwMode="auto">
          <a:xfrm>
            <a:off x="4886325" y="4475163"/>
            <a:ext cx="128588" cy="1301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06" name="Oval 377"/>
          <p:cNvSpPr>
            <a:spLocks noChangeArrowheads="1"/>
          </p:cNvSpPr>
          <p:nvPr/>
        </p:nvSpPr>
        <p:spPr bwMode="auto">
          <a:xfrm>
            <a:off x="5256213" y="4957763"/>
            <a:ext cx="128587" cy="1301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08" name="Oval 379"/>
          <p:cNvSpPr>
            <a:spLocks noChangeArrowheads="1"/>
          </p:cNvSpPr>
          <p:nvPr/>
        </p:nvSpPr>
        <p:spPr bwMode="auto">
          <a:xfrm>
            <a:off x="6831013" y="4164013"/>
            <a:ext cx="128587" cy="1301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07" name="Oval 378"/>
          <p:cNvSpPr>
            <a:spLocks noChangeArrowheads="1"/>
          </p:cNvSpPr>
          <p:nvPr/>
        </p:nvSpPr>
        <p:spPr bwMode="auto">
          <a:xfrm>
            <a:off x="7453313" y="5287963"/>
            <a:ext cx="128587" cy="1301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14" name="Oval 385"/>
          <p:cNvSpPr>
            <a:spLocks noChangeArrowheads="1"/>
          </p:cNvSpPr>
          <p:nvPr/>
        </p:nvSpPr>
        <p:spPr bwMode="auto">
          <a:xfrm>
            <a:off x="8015288" y="5799138"/>
            <a:ext cx="128587" cy="1301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22" name="Oval 395"/>
          <p:cNvSpPr>
            <a:spLocks noChangeArrowheads="1"/>
          </p:cNvSpPr>
          <p:nvPr/>
        </p:nvSpPr>
        <p:spPr bwMode="auto">
          <a:xfrm>
            <a:off x="5227638" y="2586038"/>
            <a:ext cx="128587" cy="1301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62" name="Oval 377"/>
          <p:cNvSpPr>
            <a:spLocks noChangeArrowheads="1"/>
          </p:cNvSpPr>
          <p:nvPr/>
        </p:nvSpPr>
        <p:spPr bwMode="auto">
          <a:xfrm>
            <a:off x="3200400" y="5875338"/>
            <a:ext cx="203200" cy="2063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15" name="Oval 387"/>
          <p:cNvSpPr>
            <a:spLocks noChangeArrowheads="1"/>
          </p:cNvSpPr>
          <p:nvPr/>
        </p:nvSpPr>
        <p:spPr bwMode="auto">
          <a:xfrm>
            <a:off x="1531938" y="5067300"/>
            <a:ext cx="128587" cy="1301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63" name="AutoShape 389"/>
          <p:cNvSpPr>
            <a:spLocks noChangeArrowheads="1"/>
          </p:cNvSpPr>
          <p:nvPr/>
        </p:nvSpPr>
        <p:spPr bwMode="auto">
          <a:xfrm rot="16545838">
            <a:off x="7186613" y="3965575"/>
            <a:ext cx="107950" cy="450850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02" name="Oval 373"/>
          <p:cNvSpPr>
            <a:spLocks noChangeArrowheads="1"/>
          </p:cNvSpPr>
          <p:nvPr/>
        </p:nvSpPr>
        <p:spPr bwMode="auto">
          <a:xfrm>
            <a:off x="2024063" y="1979613"/>
            <a:ext cx="128587" cy="1301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679" name="Slide Number Placeholder 3"/>
          <p:cNvSpPr txBox="1">
            <a:spLocks noGrp="1"/>
          </p:cNvSpPr>
          <p:nvPr/>
        </p:nvSpPr>
        <p:spPr bwMode="auto">
          <a:xfrm>
            <a:off x="8545513" y="6392863"/>
            <a:ext cx="598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456BD8F4-C7D6-4D52-9971-3FA3428E53F2}" type="slidenum">
              <a:rPr lang="en-US" sz="2000" b="0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2000" b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07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GMQ_Template-Dark">
  <a:themeElements>
    <a:clrScheme name="Custom 2">
      <a:dk1>
        <a:srgbClr val="FFC000"/>
      </a:dk1>
      <a:lt1>
        <a:srgbClr val="FFE599"/>
      </a:lt1>
      <a:dk2>
        <a:srgbClr val="FFFFFF"/>
      </a:dk2>
      <a:lt2>
        <a:srgbClr val="FFFFFF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FFD965"/>
      </a:hlink>
      <a:folHlink>
        <a:srgbClr val="CCFFCC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GMQ_Template-Dark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CEZID_ppt_darktheme">
  <a:themeElements>
    <a:clrScheme name="NCEZID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GMQ_Template-Dark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GMQ_Template-Dark">
  <a:themeElements>
    <a:clrScheme name="Custom 2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DFEAD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DGMQ_Template-Dark</Template>
  <TotalTime>4421</TotalTime>
  <Words>1218</Words>
  <Application>Microsoft Office PowerPoint</Application>
  <PresentationFormat>On-screen Show (4:3)</PresentationFormat>
  <Paragraphs>314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Wingdings</vt:lpstr>
      <vt:lpstr>新細明體</vt:lpstr>
      <vt:lpstr>Calibri</vt:lpstr>
      <vt:lpstr>Myriad Web Pro</vt:lpstr>
      <vt:lpstr>Times New Roman</vt:lpstr>
      <vt:lpstr>Courier New</vt:lpstr>
      <vt:lpstr>DGMQ_Template-Dark</vt:lpstr>
      <vt:lpstr>1_DGMQ_Template-Dark</vt:lpstr>
      <vt:lpstr>2_NCEZID_ppt_darktheme</vt:lpstr>
      <vt:lpstr>2_DGMQ_Template-Dark</vt:lpstr>
      <vt:lpstr>3_DGMQ_Template-Dark</vt:lpstr>
      <vt:lpstr>PowerPoint Presentation</vt:lpstr>
      <vt:lpstr>History of U.S. Quarantine System</vt:lpstr>
      <vt:lpstr>Quarantine and Border Health Services Branch Mission</vt:lpstr>
      <vt:lpstr>Required Reporting of an Ill Traveler on International or Interstate Conveyance</vt:lpstr>
      <vt:lpstr>Federal Executive Authority and Communicable Disease Control</vt:lpstr>
      <vt:lpstr>Criteria for Reporting to CDC</vt:lpstr>
      <vt:lpstr>Other Communicable Diseases  of Public Health Concern*</vt:lpstr>
      <vt:lpstr>Definitions</vt:lpstr>
      <vt:lpstr>PowerPoint Presentation</vt:lpstr>
      <vt:lpstr>PowerPoint Presentation</vt:lpstr>
      <vt:lpstr>Public Health Processing of Migrants</vt:lpstr>
      <vt:lpstr>Port of Entry Coordination</vt:lpstr>
      <vt:lpstr>Emergency Preparedness</vt:lpstr>
      <vt:lpstr>Mass Migration Emergency Planning</vt:lpstr>
      <vt:lpstr>Travel Restrictions and Interventions</vt:lpstr>
      <vt:lpstr>Animal and Cargo Surveillance</vt:lpstr>
      <vt:lpstr>Emergency Illness Response</vt:lpstr>
      <vt:lpstr>CDC Quarantine Station Role in Communicable Disease Response  </vt:lpstr>
      <vt:lpstr>A Work of Partnerships</vt:lpstr>
      <vt:lpstr>Typical Process for Notification  &amp; Response between Partners &amp; CDC</vt:lpstr>
      <vt:lpstr>RING Card</vt:lpstr>
      <vt:lpstr>EMS Card</vt:lpstr>
      <vt:lpstr>Contact Information</vt:lpstr>
      <vt:lpstr>PowerPoint Presentation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snr2</dc:creator>
  <cp:lastModifiedBy>CDC User</cp:lastModifiedBy>
  <cp:revision>107</cp:revision>
  <cp:lastPrinted>2014-09-29T16:09:58Z</cp:lastPrinted>
  <dcterms:created xsi:type="dcterms:W3CDTF">2010-11-22T20:17:51Z</dcterms:created>
  <dcterms:modified xsi:type="dcterms:W3CDTF">2014-09-29T18:07:56Z</dcterms:modified>
</cp:coreProperties>
</file>