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1" r:id="rId1"/>
  </p:sldMasterIdLst>
  <p:notesMasterIdLst>
    <p:notesMasterId r:id="rId22"/>
  </p:notesMasterIdLst>
  <p:handoutMasterIdLst>
    <p:handoutMasterId r:id="rId23"/>
  </p:handoutMasterIdLst>
  <p:sldIdLst>
    <p:sldId id="256" r:id="rId2"/>
    <p:sldId id="257" r:id="rId3"/>
    <p:sldId id="259" r:id="rId4"/>
    <p:sldId id="261" r:id="rId5"/>
    <p:sldId id="260" r:id="rId6"/>
    <p:sldId id="262" r:id="rId7"/>
    <p:sldId id="263" r:id="rId8"/>
    <p:sldId id="264" r:id="rId9"/>
    <p:sldId id="265" r:id="rId10"/>
    <p:sldId id="266" r:id="rId11"/>
    <p:sldId id="269" r:id="rId12"/>
    <p:sldId id="270" r:id="rId13"/>
    <p:sldId id="268" r:id="rId14"/>
    <p:sldId id="271" r:id="rId15"/>
    <p:sldId id="272" r:id="rId16"/>
    <p:sldId id="278" r:id="rId17"/>
    <p:sldId id="277" r:id="rId18"/>
    <p:sldId id="274" r:id="rId19"/>
    <p:sldId id="275" r:id="rId20"/>
    <p:sldId id="258" r:id="rId21"/>
  </p:sldIdLst>
  <p:sldSz cx="9144000" cy="6858000" type="screen4x3"/>
  <p:notesSz cx="6831013" cy="9117013"/>
  <p:defaultTextStyle>
    <a:defPPr>
      <a:defRPr lang="en-US"/>
    </a:defPPr>
    <a:lvl1pPr algn="l" rtl="0" eaLnBrk="0" fontAlgn="base" hangingPunct="0">
      <a:spcBef>
        <a:spcPct val="0"/>
      </a:spcBef>
      <a:spcAft>
        <a:spcPct val="0"/>
      </a:spcAft>
      <a:defRPr sz="2400" kern="1200">
        <a:solidFill>
          <a:schemeClr val="tx1"/>
        </a:solidFill>
        <a:latin typeface="Tahom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modifyVerifier cryptProviderType="rsaFull" cryptAlgorithmClass="hash" cryptAlgorithmType="typeAny" cryptAlgorithmSid="4" spinCount="100000" saltData="A5cUGLG+CTtRELm9ZDcKsg==" hashData="zpuOVH3QkL6DtLd/rTEqrL5hv24="/>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3098" autoAdjust="0"/>
  </p:normalViewPr>
  <p:slideViewPr>
    <p:cSldViewPr>
      <p:cViewPr>
        <p:scale>
          <a:sx n="50" d="100"/>
          <a:sy n="50" d="100"/>
        </p:scale>
        <p:origin x="-88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130"/>
    </p:cViewPr>
  </p:sorterViewPr>
  <p:notesViewPr>
    <p:cSldViewPr>
      <p:cViewPr>
        <p:scale>
          <a:sx n="75" d="100"/>
          <a:sy n="75" d="100"/>
        </p:scale>
        <p:origin x="-1608" y="-246"/>
      </p:cViewPr>
      <p:guideLst>
        <p:guide orient="horz" pos="2872"/>
        <p:guide pos="215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image" Target="../media/image8.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050"/>
          <p:cNvSpPr>
            <a:spLocks noGrp="1" noChangeArrowheads="1"/>
          </p:cNvSpPr>
          <p:nvPr>
            <p:ph type="hdr" sz="quarter"/>
          </p:nvPr>
        </p:nvSpPr>
        <p:spPr bwMode="auto">
          <a:xfrm>
            <a:off x="0" y="0"/>
            <a:ext cx="2960688" cy="455613"/>
          </a:xfrm>
          <a:prstGeom prst="rect">
            <a:avLst/>
          </a:prstGeom>
          <a:noFill/>
          <a:ln w="9525">
            <a:noFill/>
            <a:miter lim="800000"/>
            <a:headEnd/>
            <a:tailEnd/>
          </a:ln>
          <a:effectLst/>
        </p:spPr>
        <p:txBody>
          <a:bodyPr vert="horz" wrap="square" lIns="91123" tIns="45562" rIns="91123" bIns="45562" numCol="1" anchor="t" anchorCtr="0" compatLnSpc="1">
            <a:prstTxWarp prst="textNoShape">
              <a:avLst/>
            </a:prstTxWarp>
          </a:bodyPr>
          <a:lstStyle>
            <a:lvl1pPr defTabSz="911225">
              <a:defRPr sz="1200">
                <a:latin typeface="Times New Roman" pitchFamily="18" charset="0"/>
              </a:defRPr>
            </a:lvl1pPr>
          </a:lstStyle>
          <a:p>
            <a:pPr>
              <a:defRPr/>
            </a:pPr>
            <a:endParaRPr lang="en-US"/>
          </a:p>
        </p:txBody>
      </p:sp>
      <p:sp>
        <p:nvSpPr>
          <p:cNvPr id="51203" name="Rectangle 2051"/>
          <p:cNvSpPr>
            <a:spLocks noGrp="1" noChangeArrowheads="1"/>
          </p:cNvSpPr>
          <p:nvPr>
            <p:ph type="dt" sz="quarter" idx="1"/>
          </p:nvPr>
        </p:nvSpPr>
        <p:spPr bwMode="auto">
          <a:xfrm>
            <a:off x="3870325" y="0"/>
            <a:ext cx="2960688" cy="455613"/>
          </a:xfrm>
          <a:prstGeom prst="rect">
            <a:avLst/>
          </a:prstGeom>
          <a:noFill/>
          <a:ln w="9525">
            <a:noFill/>
            <a:miter lim="800000"/>
            <a:headEnd/>
            <a:tailEnd/>
          </a:ln>
          <a:effectLst/>
        </p:spPr>
        <p:txBody>
          <a:bodyPr vert="horz" wrap="square" lIns="91123" tIns="45562" rIns="91123" bIns="45562" numCol="1" anchor="t" anchorCtr="0" compatLnSpc="1">
            <a:prstTxWarp prst="textNoShape">
              <a:avLst/>
            </a:prstTxWarp>
          </a:bodyPr>
          <a:lstStyle>
            <a:lvl1pPr algn="r" defTabSz="911225">
              <a:defRPr sz="1200">
                <a:latin typeface="Times New Roman" pitchFamily="18" charset="0"/>
              </a:defRPr>
            </a:lvl1pPr>
          </a:lstStyle>
          <a:p>
            <a:pPr>
              <a:defRPr/>
            </a:pPr>
            <a:endParaRPr lang="en-US"/>
          </a:p>
        </p:txBody>
      </p:sp>
      <p:sp>
        <p:nvSpPr>
          <p:cNvPr id="51204" name="Rectangle 2052"/>
          <p:cNvSpPr>
            <a:spLocks noGrp="1" noChangeArrowheads="1"/>
          </p:cNvSpPr>
          <p:nvPr>
            <p:ph type="ftr" sz="quarter" idx="2"/>
          </p:nvPr>
        </p:nvSpPr>
        <p:spPr bwMode="auto">
          <a:xfrm>
            <a:off x="0" y="8661400"/>
            <a:ext cx="2960688" cy="455613"/>
          </a:xfrm>
          <a:prstGeom prst="rect">
            <a:avLst/>
          </a:prstGeom>
          <a:noFill/>
          <a:ln w="9525">
            <a:noFill/>
            <a:miter lim="800000"/>
            <a:headEnd/>
            <a:tailEnd/>
          </a:ln>
          <a:effectLst/>
        </p:spPr>
        <p:txBody>
          <a:bodyPr vert="horz" wrap="square" lIns="91123" tIns="45562" rIns="91123" bIns="45562" numCol="1" anchor="b" anchorCtr="0" compatLnSpc="1">
            <a:prstTxWarp prst="textNoShape">
              <a:avLst/>
            </a:prstTxWarp>
          </a:bodyPr>
          <a:lstStyle>
            <a:lvl1pPr defTabSz="911225">
              <a:defRPr sz="1200">
                <a:latin typeface="Times New Roman" pitchFamily="18" charset="0"/>
              </a:defRPr>
            </a:lvl1pPr>
          </a:lstStyle>
          <a:p>
            <a:pPr>
              <a:defRPr/>
            </a:pPr>
            <a:endParaRPr lang="en-US"/>
          </a:p>
        </p:txBody>
      </p:sp>
      <p:sp>
        <p:nvSpPr>
          <p:cNvPr id="51205" name="Rectangle 2053"/>
          <p:cNvSpPr>
            <a:spLocks noGrp="1" noChangeArrowheads="1"/>
          </p:cNvSpPr>
          <p:nvPr>
            <p:ph type="sldNum" sz="quarter" idx="3"/>
          </p:nvPr>
        </p:nvSpPr>
        <p:spPr bwMode="auto">
          <a:xfrm>
            <a:off x="3870325" y="8661400"/>
            <a:ext cx="2960688" cy="455613"/>
          </a:xfrm>
          <a:prstGeom prst="rect">
            <a:avLst/>
          </a:prstGeom>
          <a:noFill/>
          <a:ln w="9525">
            <a:noFill/>
            <a:miter lim="800000"/>
            <a:headEnd/>
            <a:tailEnd/>
          </a:ln>
          <a:effectLst/>
        </p:spPr>
        <p:txBody>
          <a:bodyPr vert="horz" wrap="square" lIns="91123" tIns="45562" rIns="91123" bIns="45562" numCol="1" anchor="b" anchorCtr="0" compatLnSpc="1">
            <a:prstTxWarp prst="textNoShape">
              <a:avLst/>
            </a:prstTxWarp>
          </a:bodyPr>
          <a:lstStyle>
            <a:lvl1pPr algn="r" defTabSz="911225">
              <a:defRPr sz="1200">
                <a:latin typeface="Times New Roman" pitchFamily="18" charset="0"/>
              </a:defRPr>
            </a:lvl1pPr>
          </a:lstStyle>
          <a:p>
            <a:pPr>
              <a:defRPr/>
            </a:pPr>
            <a:fld id="{B90C0D5D-2213-42BD-BD4A-32AB63DDD67D}" type="slidenum">
              <a:rPr lang="en-US"/>
              <a:pPr>
                <a:defRPr/>
              </a:pPr>
              <a:t>‹#›</a:t>
            </a:fld>
            <a:endParaRPr lang="en-US"/>
          </a:p>
        </p:txBody>
      </p:sp>
    </p:spTree>
    <p:extLst>
      <p:ext uri="{BB962C8B-B14F-4D97-AF65-F5344CB8AC3E}">
        <p14:creationId xmlns:p14="http://schemas.microsoft.com/office/powerpoint/2010/main" val="32229403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60688" cy="455613"/>
          </a:xfrm>
          <a:prstGeom prst="rect">
            <a:avLst/>
          </a:prstGeom>
          <a:noFill/>
          <a:ln w="12700">
            <a:noFill/>
            <a:miter lim="800000"/>
            <a:headEnd type="none" w="sm" len="sm"/>
            <a:tailEnd type="none" w="sm" len="sm"/>
          </a:ln>
          <a:effectLst/>
        </p:spPr>
        <p:txBody>
          <a:bodyPr vert="horz" wrap="square" lIns="91123" tIns="45562" rIns="91123" bIns="45562" numCol="1" anchor="t" anchorCtr="0" compatLnSpc="1">
            <a:prstTxWarp prst="textNoShape">
              <a:avLst/>
            </a:prstTxWarp>
          </a:bodyPr>
          <a:lstStyle>
            <a:lvl1pPr defTabSz="911225">
              <a:defRPr sz="1200"/>
            </a:lvl1pPr>
          </a:lstStyle>
          <a:p>
            <a:pPr>
              <a:defRPr/>
            </a:pPr>
            <a:endParaRPr lang="en-US"/>
          </a:p>
        </p:txBody>
      </p:sp>
      <p:sp>
        <p:nvSpPr>
          <p:cNvPr id="68611" name="Rectangle 3"/>
          <p:cNvSpPr>
            <a:spLocks noGrp="1" noChangeArrowheads="1"/>
          </p:cNvSpPr>
          <p:nvPr>
            <p:ph type="dt" idx="1"/>
          </p:nvPr>
        </p:nvSpPr>
        <p:spPr bwMode="auto">
          <a:xfrm>
            <a:off x="3870325" y="0"/>
            <a:ext cx="2960688" cy="455613"/>
          </a:xfrm>
          <a:prstGeom prst="rect">
            <a:avLst/>
          </a:prstGeom>
          <a:noFill/>
          <a:ln w="12700">
            <a:noFill/>
            <a:miter lim="800000"/>
            <a:headEnd type="none" w="sm" len="sm"/>
            <a:tailEnd type="none" w="sm" len="sm"/>
          </a:ln>
          <a:effectLst/>
        </p:spPr>
        <p:txBody>
          <a:bodyPr vert="horz" wrap="square" lIns="91123" tIns="45562" rIns="91123" bIns="45562" numCol="1" anchor="t" anchorCtr="0" compatLnSpc="1">
            <a:prstTxWarp prst="textNoShape">
              <a:avLst/>
            </a:prstTxWarp>
          </a:bodyPr>
          <a:lstStyle>
            <a:lvl1pPr algn="r" defTabSz="911225">
              <a:defRPr sz="1200"/>
            </a:lvl1pPr>
          </a:lstStyle>
          <a:p>
            <a:pPr>
              <a:defRPr/>
            </a:pPr>
            <a:endParaRPr lang="en-US"/>
          </a:p>
        </p:txBody>
      </p:sp>
      <p:sp>
        <p:nvSpPr>
          <p:cNvPr id="23556" name="Rectangle 4"/>
          <p:cNvSpPr>
            <a:spLocks noGrp="1" noRot="1" noChangeAspect="1" noChangeArrowheads="1" noTextEdit="1"/>
          </p:cNvSpPr>
          <p:nvPr>
            <p:ph type="sldImg" idx="2"/>
          </p:nvPr>
        </p:nvSpPr>
        <p:spPr bwMode="auto">
          <a:xfrm>
            <a:off x="1136650" y="684213"/>
            <a:ext cx="4557713" cy="34178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3" name="Rectangle 5"/>
          <p:cNvSpPr>
            <a:spLocks noGrp="1" noChangeArrowheads="1"/>
          </p:cNvSpPr>
          <p:nvPr>
            <p:ph type="body" sz="quarter" idx="3"/>
          </p:nvPr>
        </p:nvSpPr>
        <p:spPr bwMode="auto">
          <a:xfrm>
            <a:off x="758825" y="4330700"/>
            <a:ext cx="5389563" cy="4025900"/>
          </a:xfrm>
          <a:prstGeom prst="rect">
            <a:avLst/>
          </a:prstGeom>
          <a:noFill/>
          <a:ln w="12700">
            <a:noFill/>
            <a:miter lim="800000"/>
            <a:headEnd type="none" w="sm" len="sm"/>
            <a:tailEnd type="none" w="sm" len="sm"/>
          </a:ln>
          <a:effectLst/>
        </p:spPr>
        <p:txBody>
          <a:bodyPr vert="horz" wrap="square" lIns="91123" tIns="45562" rIns="91123" bIns="4556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8614" name="Rectangle 6"/>
          <p:cNvSpPr>
            <a:spLocks noGrp="1" noChangeArrowheads="1"/>
          </p:cNvSpPr>
          <p:nvPr>
            <p:ph type="ftr" sz="quarter" idx="4"/>
          </p:nvPr>
        </p:nvSpPr>
        <p:spPr bwMode="auto">
          <a:xfrm>
            <a:off x="0" y="8661400"/>
            <a:ext cx="2960688" cy="455613"/>
          </a:xfrm>
          <a:prstGeom prst="rect">
            <a:avLst/>
          </a:prstGeom>
          <a:noFill/>
          <a:ln w="12700">
            <a:noFill/>
            <a:miter lim="800000"/>
            <a:headEnd type="none" w="sm" len="sm"/>
            <a:tailEnd type="none" w="sm" len="sm"/>
          </a:ln>
          <a:effectLst/>
        </p:spPr>
        <p:txBody>
          <a:bodyPr vert="horz" wrap="square" lIns="91123" tIns="45562" rIns="91123" bIns="45562" numCol="1" anchor="b" anchorCtr="0" compatLnSpc="1">
            <a:prstTxWarp prst="textNoShape">
              <a:avLst/>
            </a:prstTxWarp>
          </a:bodyPr>
          <a:lstStyle>
            <a:lvl1pPr defTabSz="911225">
              <a:defRPr sz="1200"/>
            </a:lvl1pPr>
          </a:lstStyle>
          <a:p>
            <a:pPr>
              <a:defRPr/>
            </a:pPr>
            <a:endParaRPr lang="en-US"/>
          </a:p>
        </p:txBody>
      </p:sp>
      <p:sp>
        <p:nvSpPr>
          <p:cNvPr id="68615" name="Rectangle 7"/>
          <p:cNvSpPr>
            <a:spLocks noGrp="1" noChangeArrowheads="1"/>
          </p:cNvSpPr>
          <p:nvPr>
            <p:ph type="sldNum" sz="quarter" idx="5"/>
          </p:nvPr>
        </p:nvSpPr>
        <p:spPr bwMode="auto">
          <a:xfrm>
            <a:off x="3870325" y="8661400"/>
            <a:ext cx="2960688" cy="455613"/>
          </a:xfrm>
          <a:prstGeom prst="rect">
            <a:avLst/>
          </a:prstGeom>
          <a:noFill/>
          <a:ln w="12700">
            <a:noFill/>
            <a:miter lim="800000"/>
            <a:headEnd type="none" w="sm" len="sm"/>
            <a:tailEnd type="none" w="sm" len="sm"/>
          </a:ln>
          <a:effectLst/>
        </p:spPr>
        <p:txBody>
          <a:bodyPr vert="horz" wrap="square" lIns="91123" tIns="45562" rIns="91123" bIns="45562" numCol="1" anchor="b" anchorCtr="0" compatLnSpc="1">
            <a:prstTxWarp prst="textNoShape">
              <a:avLst/>
            </a:prstTxWarp>
          </a:bodyPr>
          <a:lstStyle>
            <a:lvl1pPr algn="r" defTabSz="911225">
              <a:defRPr sz="1200"/>
            </a:lvl1pPr>
          </a:lstStyle>
          <a:p>
            <a:pPr>
              <a:defRPr/>
            </a:pPr>
            <a:fld id="{84844D40-69E9-4580-9B50-8FCD3CA6C3C8}" type="slidenum">
              <a:rPr lang="en-US"/>
              <a:pPr>
                <a:defRPr/>
              </a:pPr>
              <a:t>‹#›</a:t>
            </a:fld>
            <a:endParaRPr lang="en-US"/>
          </a:p>
        </p:txBody>
      </p:sp>
    </p:spTree>
    <p:extLst>
      <p:ext uri="{BB962C8B-B14F-4D97-AF65-F5344CB8AC3E}">
        <p14:creationId xmlns:p14="http://schemas.microsoft.com/office/powerpoint/2010/main" val="36015476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Rot="1" noChangeAspect="1" noChangeArrowheads="1" noTextEdit="1"/>
          </p:cNvSpPr>
          <p:nvPr>
            <p:ph type="sldImg"/>
          </p:nvPr>
        </p:nvSpPr>
        <p:spPr>
          <a:ln/>
        </p:spPr>
      </p:sp>
      <p:sp>
        <p:nvSpPr>
          <p:cNvPr id="24579" name="Rectangle 5"/>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Ideally, medical treatment should be started BEFORE the constricting pressures are released due to the predictable and possible reversible physiological changes that occur after the patient is extricated.</a:t>
            </a:r>
          </a:p>
          <a:p>
            <a:pPr>
              <a:lnSpc>
                <a:spcPct val="0"/>
              </a:lnSpc>
            </a:pPr>
            <a:endParaRPr lang="en-US" smtClean="0"/>
          </a:p>
          <a:p>
            <a:r>
              <a:rPr lang="en-US" smtClean="0"/>
              <a:t>The physical rescue and extrication can be time consuming, thus,  “treatment in the rubble” should be started if at all possible.  </a:t>
            </a:r>
          </a:p>
          <a:p>
            <a:pPr>
              <a:lnSpc>
                <a:spcPct val="30000"/>
              </a:lnSpc>
            </a:pPr>
            <a:endParaRPr lang="en-US" smtClean="0"/>
          </a:p>
          <a:p>
            <a:r>
              <a:rPr lang="en-US" smtClean="0"/>
              <a:t>The confined space aspects of the rescue and what is often a multi-causality situation does not always allow for initiating all medical treatment indicated.   However, there should be an effort made to coordinate the treatment with the final release between the medical personnel and the extrication specialists. </a:t>
            </a:r>
          </a:p>
          <a:p>
            <a:pPr>
              <a:lnSpc>
                <a:spcPct val="30000"/>
              </a:lnSpc>
            </a:pPr>
            <a:endParaRPr lang="en-US" smtClean="0"/>
          </a:p>
          <a:p>
            <a:r>
              <a:rPr lang="en-US" smtClean="0"/>
              <a:t>The goal is to avoid “rescue death”.</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In any trauma situation, the basic management of the airway, spinal immobilization, and controlling major bleeding remain the initial treatment priorities.  </a:t>
            </a:r>
          </a:p>
          <a:p>
            <a:pPr>
              <a:lnSpc>
                <a:spcPct val="0"/>
              </a:lnSpc>
            </a:pPr>
            <a:endParaRPr lang="en-US" smtClean="0"/>
          </a:p>
          <a:p>
            <a:r>
              <a:rPr lang="en-US" smtClean="0"/>
              <a:t>When a building collapses, clouds of suspended dust particles fill the space where an individual may be trapped.  Dust asphyxiation has been the cause of death in some cases.  Trapped victims experience a high incidence of airway injury from dust impaction and toxic inhalation.  Therefore, protecting the victim from further exposure is a high priority.</a:t>
            </a:r>
          </a:p>
          <a:p>
            <a:pPr lvl="1">
              <a:buFontTx/>
              <a:buChar char="•"/>
            </a:pPr>
            <a:r>
              <a:rPr lang="en-US" smtClean="0"/>
              <a:t> Wipe out the patient’s mouth with a damp cloth then provide O</a:t>
            </a:r>
            <a:r>
              <a:rPr lang="en-US" baseline="-25000" smtClean="0"/>
              <a:t>2</a:t>
            </a:r>
            <a:r>
              <a:rPr lang="en-US" smtClean="0"/>
              <a:t> by  mask rather than a nasal cannula.  The mask has the ability to act as a ‘filter’ and decreases the amount of inhaled dust that exists or will inevitably be kicked up by the rescue operations.</a:t>
            </a:r>
          </a:p>
          <a:p>
            <a:pPr lvl="1">
              <a:buFontTx/>
              <a:buChar char="•"/>
            </a:pPr>
            <a:r>
              <a:rPr lang="en-US" smtClean="0"/>
              <a:t> If O</a:t>
            </a:r>
            <a:r>
              <a:rPr lang="en-US" baseline="-25000" smtClean="0"/>
              <a:t>2</a:t>
            </a:r>
            <a:r>
              <a:rPr lang="en-US" smtClean="0"/>
              <a:t> is not practical, it is important to somehow shield the patient’s respiratory tract from further dust contamination.   This can be done by providing a particulate filter respirator or a regular surgical mask.</a:t>
            </a:r>
          </a:p>
          <a:p>
            <a:pPr>
              <a:lnSpc>
                <a:spcPct val="20000"/>
              </a:lnSpc>
            </a:pPr>
            <a:endParaRPr lang="en-US" smtClean="0"/>
          </a:p>
          <a:p>
            <a:r>
              <a:rPr lang="en-US" smtClean="0"/>
              <a:t>After release of the compression force, possible dehydration, redistributive hypovolemia and high concentration of chemicals and cellular toxins enter the systemic circulation.  To prevent further complications, the victim should be hydrated to prevent hypovolemia and dilute the toxins. </a:t>
            </a:r>
          </a:p>
          <a:p>
            <a:pPr lvl="1">
              <a:buFontTx/>
              <a:buChar char="•"/>
            </a:pPr>
            <a:r>
              <a:rPr lang="en-US" smtClean="0"/>
              <a:t> Start an IV in an unaffected limb.</a:t>
            </a:r>
          </a:p>
          <a:p>
            <a:pPr lvl="1">
              <a:buFontTx/>
              <a:buChar char="•"/>
            </a:pPr>
            <a:r>
              <a:rPr lang="en-US" smtClean="0"/>
              <a:t> Infuse initially 20ml/kg of NS for both adult and pediatric patients prior to release.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z="1000" smtClean="0"/>
              <a:t>There are few things that induce more panic than being trapped and not being able to escape.  It is a natural instinct to want to flee a dangerous area.  Entrapped persons will struggle until exhaustion overcomes them, then re-panic and demand immediate release when rescuers arrive on scene. </a:t>
            </a:r>
          </a:p>
          <a:p>
            <a:pPr>
              <a:lnSpc>
                <a:spcPct val="0"/>
              </a:lnSpc>
            </a:pPr>
            <a:endParaRPr lang="en-US" sz="1000" smtClean="0"/>
          </a:p>
          <a:p>
            <a:r>
              <a:rPr lang="en-US" sz="1000" smtClean="0"/>
              <a:t>Treating crush injury/syndrome involves NOT rescuing the victim UNTIL certain treatments take place.  The victim will not understand the necessity of remaining trapped until some of these initial treatments have been administered.  Every attempt should be made to explain what is being done to prevent “rescue death”.</a:t>
            </a:r>
          </a:p>
          <a:p>
            <a:pPr>
              <a:lnSpc>
                <a:spcPct val="0"/>
              </a:lnSpc>
            </a:pPr>
            <a:endParaRPr lang="en-US" sz="1000" smtClean="0"/>
          </a:p>
          <a:p>
            <a:r>
              <a:rPr lang="en-US" sz="1000" smtClean="0"/>
              <a:t>Oftentimes extrication is a very complex and technical.  The best way to reduce the victim’s stress level is through communication and reinforcing their humanity.  Death is a real possibility due to the consequences of multi-trauma, rescue death and further structural collapse.  The victim may want to have some “last words” communicated to their family or maybe even make comments concerning a “last will”.  These requests should be allowed and encouraged as much as is practical. </a:t>
            </a:r>
          </a:p>
          <a:p>
            <a:pPr>
              <a:lnSpc>
                <a:spcPct val="0"/>
              </a:lnSpc>
            </a:pPr>
            <a:endParaRPr lang="en-US" sz="1000" smtClean="0"/>
          </a:p>
          <a:p>
            <a:r>
              <a:rPr lang="en-US" sz="1000" smtClean="0"/>
              <a:t>Rescuers should </a:t>
            </a:r>
            <a:r>
              <a:rPr lang="en-US" sz="1000" u="sng" smtClean="0"/>
              <a:t>NOT</a:t>
            </a:r>
            <a:r>
              <a:rPr lang="en-US" sz="1000" smtClean="0"/>
              <a:t> comment on the possible prognosis of the crushed limb.  It is impossible to determine whether a limb will be functional until after being evaluated and treated in the hospital.</a:t>
            </a:r>
          </a:p>
          <a:p>
            <a:pPr>
              <a:lnSpc>
                <a:spcPct val="0"/>
              </a:lnSpc>
            </a:pPr>
            <a:endParaRPr lang="en-US" sz="1000" smtClean="0"/>
          </a:p>
          <a:p>
            <a:r>
              <a:rPr lang="en-US" sz="1000" smtClean="0"/>
              <a:t>Field amputation by a qualified MD/surgeon might be a consideration.  Amputation may be the only means of rescuing the victim and prevents the complications of reperfusion crush syndrome, but it should not be the first consideration.  A physician needs to examine the victim, situation, and obtain informed consent before any such procedure takes place.  The final decision for performing a field amputation ultimately rests with the victim.</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xfrm>
            <a:off x="758825" y="4178300"/>
            <a:ext cx="5389563" cy="402748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The potential for crush syndrome, hyperkalemia, and renal failure exists if the patient is trapped for more than 4 hours.  Hyperkalemia may develop earlier depending on the extend of  muscle damage.  Renal failure occurs when myoglobin precipitates in the renal tubules in an acidic environment and renal necrosis develops.</a:t>
            </a:r>
          </a:p>
          <a:p>
            <a:endParaRPr lang="en-US" smtClean="0"/>
          </a:p>
          <a:p>
            <a:r>
              <a:rPr lang="en-US" smtClean="0"/>
              <a:t>Potassium (K</a:t>
            </a:r>
            <a:r>
              <a:rPr lang="en-US" baseline="30000" smtClean="0"/>
              <a:t>+</a:t>
            </a:r>
            <a:r>
              <a:rPr lang="en-US" smtClean="0"/>
              <a:t>) imbalance affects the electrical activity of the myocardium.  Severe hyperkalemia can prevent the heart from conducting electrical impulses.  The ECG changes seen in the presence of hyperkalemia are small-absent P waves, widened QRS complexes, and tall tent-shaped T waves.  If untreated cardiac arrest will result.</a:t>
            </a:r>
          </a:p>
          <a:p>
            <a:pPr>
              <a:lnSpc>
                <a:spcPct val="0"/>
              </a:lnSpc>
            </a:pPr>
            <a:endParaRPr lang="en-US" smtClean="0"/>
          </a:p>
          <a:p>
            <a:r>
              <a:rPr lang="en-US" smtClean="0"/>
              <a:t>Continuous administration of albuterol 2.5mg/3ml NS concentration via a mask assists in reducing hyperkalemia.  Albuterol is administered regardless of lung sounds; wheezing may be present due to inhaled dust or other toxins. </a:t>
            </a:r>
          </a:p>
          <a:p>
            <a:pPr>
              <a:lnSpc>
                <a:spcPct val="0"/>
              </a:lnSpc>
            </a:pPr>
            <a:endParaRPr lang="en-US" smtClean="0"/>
          </a:p>
          <a:p>
            <a:r>
              <a:rPr lang="en-US" smtClean="0"/>
              <a:t>Calcium chloride and sodium bicarbonate help to move intravascular and extracellular K</a:t>
            </a:r>
            <a:r>
              <a:rPr lang="en-US" baseline="30000" smtClean="0"/>
              <a:t>+ </a:t>
            </a:r>
            <a:r>
              <a:rPr lang="en-US" smtClean="0"/>
              <a:t>into the cell.  This effectively decreases the circulatory level and allows the excess to be excreted by the kidneys.  Sodium bicarbonate elevates the pH level combating the acidosis that develops due to anaerobic metabolism and elevated uric acid.</a:t>
            </a:r>
          </a:p>
          <a:p>
            <a:pPr>
              <a:lnSpc>
                <a:spcPct val="0"/>
              </a:lnSpc>
            </a:pPr>
            <a:endParaRPr lang="en-US" smtClean="0"/>
          </a:p>
          <a:p>
            <a:r>
              <a:rPr lang="en-US" smtClean="0"/>
              <a:t>Sodium bicarbonate and calcium chloride are incompatible and must </a:t>
            </a:r>
            <a:r>
              <a:rPr lang="en-US" u="sng" smtClean="0"/>
              <a:t>NOT</a:t>
            </a:r>
            <a:r>
              <a:rPr lang="en-US" smtClean="0"/>
              <a:t> be administered together or calcium carbonate is produced (chalk).  Administer calcium chloride first then flush IV tubing completely with NS solution.  Add sodium bicarbonate 1mEq/kg to the fist 1000ml NS and infuse rapidly.   </a:t>
            </a:r>
          </a:p>
          <a:p>
            <a:endParaRPr lang="en-US" smtClean="0"/>
          </a:p>
          <a:p>
            <a:endParaRPr lang="en-US" smtClean="0"/>
          </a:p>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After extrication, marks on the victims body may be minimal.  Lack of overt skin damage should not be taken as a sign of ‘no injury’.  Mechanism of injury should always generate a high suspicion of trauma.</a:t>
            </a:r>
          </a:p>
          <a:p>
            <a:pPr>
              <a:lnSpc>
                <a:spcPct val="0"/>
              </a:lnSpc>
            </a:pPr>
            <a:endParaRPr lang="en-US" smtClean="0"/>
          </a:p>
          <a:p>
            <a:r>
              <a:rPr lang="en-US" smtClean="0"/>
              <a:t>Keep the affected limb at heart level.  This will aid venous and ‘third space’ fluid return and not impair arterial flow. </a:t>
            </a:r>
          </a:p>
          <a:p>
            <a:pPr>
              <a:lnSpc>
                <a:spcPct val="0"/>
              </a:lnSpc>
            </a:pPr>
            <a:endParaRPr lang="en-US" smtClean="0"/>
          </a:p>
          <a:p>
            <a:r>
              <a:rPr lang="en-US" smtClean="0"/>
              <a:t>If fractures are present, a non-compressive type of splint should be used. </a:t>
            </a:r>
          </a:p>
          <a:p>
            <a:pPr>
              <a:lnSpc>
                <a:spcPct val="0"/>
              </a:lnSpc>
            </a:pPr>
            <a:endParaRPr lang="en-US" smtClean="0"/>
          </a:p>
          <a:p>
            <a:r>
              <a:rPr lang="en-US" smtClean="0"/>
              <a:t>Lack of perfusion to an affected part may disrupt normal nerve transmissions.  This lack of nerve function can present itself as limb paralysis and can mimic a spinal cord injury. </a:t>
            </a:r>
          </a:p>
          <a:p>
            <a:pPr>
              <a:lnSpc>
                <a:spcPct val="0"/>
              </a:lnSpc>
            </a:pPr>
            <a:endParaRPr lang="en-US" smtClean="0"/>
          </a:p>
          <a:p>
            <a:pPr>
              <a:lnSpc>
                <a:spcPct val="110000"/>
              </a:lnSpc>
            </a:pPr>
            <a:r>
              <a:rPr lang="en-US" smtClean="0"/>
              <a:t>As bodily fluids are redistributed within the vascular space, signs of shock such as tachycardia and hypotension should be expected.  Tachypnea may be present due to  shock increasing the need for O</a:t>
            </a:r>
            <a:r>
              <a:rPr lang="en-US" baseline="-25000" smtClean="0"/>
              <a:t>2</a:t>
            </a:r>
            <a:r>
              <a:rPr lang="en-US" smtClean="0"/>
              <a:t> and the body’s attempt to normalize the acid/base balance by decreasing the blood CO</a:t>
            </a:r>
            <a:r>
              <a:rPr lang="en-US" baseline="-25000" smtClean="0"/>
              <a:t>2</a:t>
            </a:r>
            <a:r>
              <a:rPr lang="en-US" smtClean="0"/>
              <a:t> level via the respiratory system.</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The trapped victim may not experience pain due to fear.  During the hypoperfusion state, the transmission of nerve impulses may be impaired causing a type of anesthesia.   However, after release and reperfusion, the nerve pathways are re-established and a state of mild to severe pain may result.  Damaged nerves may also produce paresthesia (numbness and tingling).</a:t>
            </a:r>
          </a:p>
          <a:p>
            <a:pPr>
              <a:lnSpc>
                <a:spcPct val="0"/>
              </a:lnSpc>
            </a:pPr>
            <a:endParaRPr lang="en-US" smtClean="0"/>
          </a:p>
          <a:p>
            <a:r>
              <a:rPr lang="en-US" smtClean="0"/>
              <a:t>Pain control is not the first priority, but should be seriously considered.  Morphine is the drug of choice and is indicated for isolated extremity trauma and careful consideration should be given in the face of multiple system trauma.   The euphoric effect of morphine may assist in allaying the psychological panic that an entrapped person experiences. </a:t>
            </a:r>
          </a:p>
          <a:p>
            <a:pPr>
              <a:lnSpc>
                <a:spcPct val="0"/>
              </a:lnSpc>
            </a:pPr>
            <a:endParaRPr lang="en-US" smtClean="0"/>
          </a:p>
          <a:p>
            <a:r>
              <a:rPr lang="en-US" smtClean="0"/>
              <a:t>Distal pulses may or may not be present depending on the amount of crushing pressure applied and the amount of direct damage to blood vessels sustained.</a:t>
            </a:r>
          </a:p>
          <a:p>
            <a:pPr>
              <a:lnSpc>
                <a:spcPct val="0"/>
              </a:lnSpc>
            </a:pPr>
            <a:endParaRPr lang="en-US" smtClean="0"/>
          </a:p>
          <a:p>
            <a:r>
              <a:rPr lang="en-US" smtClean="0"/>
              <a:t>Histamine release and the return of a fluid to the damaged areas is responsible for much of the swelling that occurs after release of the crushing pressure.  Evaluation and treatment should include the possibility of  the development of compartment syndrome.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Compartment syndrome is caused by the increase of pressure in muscle groups confined in tight fibrous sheaths.  While this can develop in any muscle group, it seems to be more common in larger muscle groups such as  the hips and legs.  However, the upper arms or other muscle groups are not immune to this phenomena.</a:t>
            </a:r>
          </a:p>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1136650" y="76200"/>
            <a:ext cx="4557713" cy="3417888"/>
          </a:xfrm>
          <a:ln/>
        </p:spPr>
      </p:sp>
      <p:sp>
        <p:nvSpPr>
          <p:cNvPr id="40963" name="Rectangle 3"/>
          <p:cNvSpPr>
            <a:spLocks noGrp="1" noChangeArrowheads="1"/>
          </p:cNvSpPr>
          <p:nvPr>
            <p:ph type="body" idx="1"/>
          </p:nvPr>
        </p:nvSpPr>
        <p:spPr>
          <a:xfrm>
            <a:off x="682625" y="3951288"/>
            <a:ext cx="5389563" cy="402590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Compartment syndrome develops when there is a prolonged period of time in which a compressive force is applied or blunt trauma occured to muscle groups confined in tight fibrous sheaths.  </a:t>
            </a:r>
          </a:p>
          <a:p>
            <a:pPr>
              <a:lnSpc>
                <a:spcPct val="0"/>
              </a:lnSpc>
            </a:pPr>
            <a:endParaRPr lang="en-US" smtClean="0"/>
          </a:p>
          <a:p>
            <a:r>
              <a:rPr lang="en-US" smtClean="0"/>
              <a:t>Signs of minimal or no trauma may be present, but muscles  are hypoperfused, cellular damage develops, and intramuscular hemorrhage may be present. </a:t>
            </a:r>
          </a:p>
          <a:p>
            <a:pPr>
              <a:lnSpc>
                <a:spcPct val="0"/>
              </a:lnSpc>
            </a:pPr>
            <a:endParaRPr lang="en-US" smtClean="0"/>
          </a:p>
          <a:p>
            <a:r>
              <a:rPr lang="en-US" smtClean="0"/>
              <a:t>Reperfusion increases the edema and the intracompartmental pressure continues to rise causing further ischemia, necrosis, leakage of fluids, and continuous build up of intracompartmental pressure and toxins.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pPr defTabSz="457200">
              <a:tabLst>
                <a:tab pos="228600" algn="l"/>
                <a:tab pos="635000" algn="l"/>
              </a:tabLst>
            </a:pPr>
            <a:r>
              <a:rPr lang="en-US" smtClean="0"/>
              <a:t>General findings of compartment syndrome are:</a:t>
            </a:r>
          </a:p>
          <a:p>
            <a:pPr defTabSz="457200">
              <a:tabLst>
                <a:tab pos="228600" algn="l"/>
                <a:tab pos="635000" algn="l"/>
              </a:tabLst>
            </a:pPr>
            <a:r>
              <a:rPr lang="en-US" smtClean="0"/>
              <a:t>	Pallor - due to ischemic changes at  the site of compression</a:t>
            </a:r>
          </a:p>
          <a:p>
            <a:pPr defTabSz="457200">
              <a:tabLst>
                <a:tab pos="228600" algn="l"/>
                <a:tab pos="635000" algn="l"/>
              </a:tabLst>
            </a:pPr>
            <a:r>
              <a:rPr lang="en-US" smtClean="0"/>
              <a:t>	Paralysis - due to nerve compression or damage</a:t>
            </a:r>
          </a:p>
          <a:p>
            <a:pPr defTabSz="457200">
              <a:tabLst>
                <a:tab pos="228600" algn="l"/>
                <a:tab pos="635000" algn="l"/>
              </a:tabLst>
            </a:pPr>
            <a:r>
              <a:rPr lang="en-US" smtClean="0"/>
              <a:t>	Pulselessness - due to compromised circulation </a:t>
            </a:r>
          </a:p>
          <a:p>
            <a:pPr defTabSz="457200">
              <a:tabLst>
                <a:tab pos="228600" algn="l"/>
                <a:tab pos="635000" algn="l"/>
              </a:tabLst>
            </a:pPr>
            <a:r>
              <a:rPr lang="en-US" smtClean="0"/>
              <a:t>	Pain - due to reestablishment of nerve pathways; pain may be seemingly out of proportion to injury; minimal or no trauma may be visible.</a:t>
            </a:r>
          </a:p>
          <a:p>
            <a:pPr defTabSz="457200">
              <a:tabLst>
                <a:tab pos="228600" algn="l"/>
                <a:tab pos="635000" algn="l"/>
              </a:tabLst>
            </a:pPr>
            <a:r>
              <a:rPr lang="en-US" smtClean="0"/>
              <a:t>	Paresthesia - due to nerve compression or damage</a:t>
            </a:r>
          </a:p>
          <a:p>
            <a:pPr defTabSz="457200">
              <a:lnSpc>
                <a:spcPct val="0"/>
              </a:lnSpc>
              <a:tabLst>
                <a:tab pos="228600" algn="l"/>
                <a:tab pos="635000" algn="l"/>
              </a:tabLst>
            </a:pPr>
            <a:endParaRPr lang="en-US" smtClean="0"/>
          </a:p>
          <a:p>
            <a:pPr defTabSz="457200">
              <a:tabLst>
                <a:tab pos="228600" algn="l"/>
                <a:tab pos="635000" algn="l"/>
              </a:tabLst>
            </a:pPr>
            <a:r>
              <a:rPr lang="en-US" smtClean="0"/>
              <a:t>Of the 5 “P”s denoting vascular insufficiency, the earliest and most significant symptoms are pain on passive stretch and sensory impairment.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Compartment syndrome may develop within hours to days and ordinarily would not be a field issue.  Early recognition is based on patient history and mechanism of injury.  Delayed treatment can result in muscle necrosis, nerve damage, and crush syndrome.</a:t>
            </a:r>
          </a:p>
          <a:p>
            <a:pPr>
              <a:lnSpc>
                <a:spcPct val="0"/>
              </a:lnSpc>
            </a:pPr>
            <a:endParaRPr lang="en-US" smtClean="0"/>
          </a:p>
          <a:p>
            <a:r>
              <a:rPr lang="en-US" u="sng" smtClean="0"/>
              <a:t>This condition is not treated in the field. </a:t>
            </a:r>
          </a:p>
          <a:p>
            <a:pPr>
              <a:lnSpc>
                <a:spcPct val="0"/>
              </a:lnSpc>
            </a:pPr>
            <a:endParaRPr lang="en-US" smtClean="0"/>
          </a:p>
          <a:p>
            <a:r>
              <a:rPr lang="en-US" smtClean="0"/>
              <a:t>The optimal treatment of local injury of a crushed limb is a matter of debate.  Some surgeons feel that the skin is able to withstand extraordinary capacity to withstand pressure and acts as a barrier to infection.  Others feel it may require fasciotomy (surgical incision into the muscle compartment) to decompress the compartment and allow for drainage and release of fluids.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z="1100" smtClean="0"/>
              <a:t>While crush injuries and crush syndrome are as old as mankind, the first description of the effects of crush trauma in medical literature doesn’t appear until 1909 in  German literature.  It is not covered in English literature until 1940-1941 when the WW II bombing “blitz” of London produced massive causalities from crush situations.  Often these victims survived the entrapment, but died shortly AFTER rescue. This phenomena was termed “Rescue Death”. </a:t>
            </a:r>
          </a:p>
          <a:p>
            <a:endParaRPr lang="en-US" sz="1100" smtClean="0"/>
          </a:p>
          <a:p>
            <a:r>
              <a:rPr lang="en-US" sz="1100" smtClean="0"/>
              <a:t>The most common mechanism resulting in crush situations is the collapse of occupied buildings.  In California, earthquakes produce this type of incident, but a new threat of terrorist bombings, such as in Oklahoma City, has increased the likelihood of increased crush injuries.  An interesting facet of crush injuries is the propensity to come in “epidemics” or mass casualty situations.  The MCI aspects of crush injuries can hamper or change the treatment that is provided.  The fact that crush situations happen in a confined space means that treatment at the scene may not always be physically possible. </a:t>
            </a:r>
          </a:p>
          <a:p>
            <a:pPr>
              <a:lnSpc>
                <a:spcPct val="110000"/>
              </a:lnSpc>
            </a:pPr>
            <a:r>
              <a:rPr lang="en-US" sz="1100" smtClean="0"/>
              <a:t>Other examples of crush mechanisms are motor vehicle accidents that require extrication or provide direct impact on tissues such as situations in which legs are pressed between two bumpers or a finger/hand is slammed in a door.  Blunt trauma caused by  beatings, sports, or falls are also contributing factors.</a:t>
            </a:r>
          </a:p>
          <a:p>
            <a:pPr>
              <a:lnSpc>
                <a:spcPct val="110000"/>
              </a:lnSpc>
            </a:pPr>
            <a:endParaRPr lang="en-US" sz="1100" smtClean="0"/>
          </a:p>
          <a:p>
            <a:r>
              <a:rPr lang="en-US" sz="1100" smtClean="0"/>
              <a:t>Lack of spontaneous movement may also result in crush injury.  This may be caused by  deep sleep due to drug or alcohol intoxication.  A “crushed” limb can be produced when an extremity is hung over the back of a chair resulting in compression of nerves and blood vessels.  Patients in a coma who are left for hours without being turned may also suffer crush or compartment syndrome.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z="1100" smtClean="0"/>
              <a:t>In treating crush injuries, it must be remembered that the victims can also be multi- system trauma patients. The injuries are predictable due to the mechanism of injury.</a:t>
            </a:r>
          </a:p>
          <a:p>
            <a:r>
              <a:rPr lang="en-US" sz="1100" smtClean="0"/>
              <a:t>Injuries that should be expected and assessed for include direct injuries to major organs, lacerations, fractures, and dust inhalation as well as crush syndrome.</a:t>
            </a:r>
          </a:p>
          <a:p>
            <a:pPr>
              <a:lnSpc>
                <a:spcPct val="0"/>
              </a:lnSpc>
            </a:pPr>
            <a:endParaRPr lang="en-US" sz="1100" smtClean="0"/>
          </a:p>
          <a:p>
            <a:r>
              <a:rPr lang="en-US" sz="1100" smtClean="0"/>
              <a:t>Dust inhalation is a common mechanism of injury in a building collapse.  Airway and breathing are the first two elements of an assessment and victims have died due to dust and toxic substance inhalation and obstructed airway.</a:t>
            </a:r>
          </a:p>
          <a:p>
            <a:pPr>
              <a:lnSpc>
                <a:spcPct val="0"/>
              </a:lnSpc>
            </a:pPr>
            <a:endParaRPr lang="en-US" sz="1100" smtClean="0"/>
          </a:p>
          <a:p>
            <a:r>
              <a:rPr lang="en-US" sz="1100" smtClean="0"/>
              <a:t>The mechanisms causing crushing injuries and potentially crush syndrome seem to be increasing.  The underlying provoking factors have received much press coverage when they happen, such as earthquakes and terrorists bombings, and it is believed that these incidents will increase in the future.  Other crush mechanism incidents, such as auto accidents and trench cave-ins,  seem to remain constant in their occurrence. </a:t>
            </a:r>
          </a:p>
          <a:p>
            <a:pPr>
              <a:lnSpc>
                <a:spcPct val="0"/>
              </a:lnSpc>
            </a:pPr>
            <a:endParaRPr lang="en-US" sz="1100" smtClean="0"/>
          </a:p>
          <a:p>
            <a:r>
              <a:rPr lang="en-US" sz="1100" smtClean="0"/>
              <a:t>Advances in rescue techniques (USAR &amp; confined space) have a high success in removing victims alive.  However, in order to reduce morbidity and mortality,  complications of a lengthy entrapment must be considered as part of the overall   treatment. </a:t>
            </a:r>
          </a:p>
          <a:p>
            <a:pPr>
              <a:lnSpc>
                <a:spcPct val="0"/>
              </a:lnSpc>
            </a:pPr>
            <a:endParaRPr lang="en-US" sz="1100" smtClean="0"/>
          </a:p>
          <a:p>
            <a:r>
              <a:rPr lang="en-US" sz="1100" smtClean="0"/>
              <a:t>The Los Angeles County Treatment Protocol 1273 “Crush Injury - Crush Syndrome” outlines the treatment in these situations.   This treatment guideline has NOT been approved for Standing Field Treatment Protocols (SFTPs), base contact is required.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z="1000" smtClean="0"/>
              <a:t>The extent of the crush injury is directly related to the amount of force applied for a specific length of time to a particular body part  (injury = force + time + body part).</a:t>
            </a:r>
          </a:p>
          <a:p>
            <a:pPr>
              <a:lnSpc>
                <a:spcPct val="0"/>
              </a:lnSpc>
            </a:pPr>
            <a:endParaRPr lang="en-US" sz="600" smtClean="0"/>
          </a:p>
          <a:p>
            <a:r>
              <a:rPr lang="en-US" sz="1000" u="sng" smtClean="0"/>
              <a:t>High pressure short duration</a:t>
            </a:r>
            <a:r>
              <a:rPr lang="en-US" sz="1000" smtClean="0"/>
              <a:t> (legs crushed between two car bumpers) - causes fractures and direct cellular tissue damage.  There is swelling and a high potential for compartment syndrome, but it is unlikely that crush syndrome would develop.</a:t>
            </a:r>
          </a:p>
          <a:p>
            <a:pPr>
              <a:lnSpc>
                <a:spcPct val="0"/>
              </a:lnSpc>
            </a:pPr>
            <a:endParaRPr lang="en-US" sz="600" smtClean="0"/>
          </a:p>
          <a:p>
            <a:r>
              <a:rPr lang="en-US" sz="1000" u="sng" smtClean="0"/>
              <a:t>Low Pressure long duration</a:t>
            </a:r>
            <a:r>
              <a:rPr lang="en-US" sz="1000" smtClean="0"/>
              <a:t> (trapped under  rubble or partially  buried in dirt/sand) - causes direct tissue and muscle destruction and the tourniquet effect interrupts circulation.  Crush and/or compartment syndrome will most likely develop.</a:t>
            </a:r>
          </a:p>
          <a:p>
            <a:pPr>
              <a:lnSpc>
                <a:spcPct val="0"/>
              </a:lnSpc>
            </a:pPr>
            <a:endParaRPr lang="en-US" sz="600" smtClean="0"/>
          </a:p>
          <a:p>
            <a:pPr>
              <a:lnSpc>
                <a:spcPct val="110000"/>
              </a:lnSpc>
            </a:pPr>
            <a:r>
              <a:rPr lang="en-US" sz="1000" u="sng" smtClean="0"/>
              <a:t>High pressure long duration</a:t>
            </a:r>
            <a:r>
              <a:rPr lang="en-US" sz="1000" smtClean="0"/>
              <a:t> (trapped under heavy object or part caught in machine) - causes somatic death or may require an amputation of the affected part.  Crush and/or compartment syndrome will most likely develop and may result in necrosis of the body part, renal failure, and death.</a:t>
            </a:r>
          </a:p>
          <a:p>
            <a:pPr>
              <a:lnSpc>
                <a:spcPct val="110000"/>
              </a:lnSpc>
            </a:pPr>
            <a:endParaRPr lang="en-US" sz="600" smtClean="0"/>
          </a:p>
          <a:p>
            <a:pPr>
              <a:lnSpc>
                <a:spcPct val="110000"/>
              </a:lnSpc>
            </a:pPr>
            <a:r>
              <a:rPr lang="en-US" sz="1000" u="sng" smtClean="0"/>
              <a:t>Some unusual situations that have produced crush injuries</a:t>
            </a:r>
          </a:p>
          <a:p>
            <a:pPr>
              <a:lnSpc>
                <a:spcPct val="110000"/>
              </a:lnSpc>
            </a:pPr>
            <a:r>
              <a:rPr lang="en-US" sz="1000" smtClean="0"/>
              <a:t>90 year old man who fell into a muddy swamp and was not rescued for 18 hours</a:t>
            </a:r>
          </a:p>
          <a:p>
            <a:r>
              <a:rPr lang="en-US" sz="1000" smtClean="0"/>
              <a:t>Stroke victim who was not discovered for days</a:t>
            </a:r>
          </a:p>
          <a:p>
            <a:r>
              <a:rPr lang="en-US" sz="1000" smtClean="0"/>
              <a:t>Persons bitten by horses and hippopotamuses</a:t>
            </a:r>
          </a:p>
          <a:p>
            <a:r>
              <a:rPr lang="en-US" sz="1000" smtClean="0"/>
              <a:t>Use of the pneumatic anti-shock garment (MAST suit)</a:t>
            </a:r>
          </a:p>
          <a:p>
            <a:r>
              <a:rPr lang="en-US" sz="1000" smtClean="0"/>
              <a:t>People who have been struck or beaten repeatedly</a:t>
            </a:r>
          </a:p>
          <a:p>
            <a:r>
              <a:rPr lang="en-US" sz="1000" smtClean="0"/>
              <a:t>Man who was heavily intoxicated and fell asleep sitting on the toilet: by morning he had developed compartment syndrome of his buttocks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Rot="1" noChangeAspect="1" noChangeArrowheads="1" noTextEdit="1"/>
          </p:cNvSpPr>
          <p:nvPr>
            <p:ph type="sldImg"/>
          </p:nvPr>
        </p:nvSpPr>
        <p:spPr>
          <a:ln/>
        </p:spPr>
      </p:sp>
      <p:sp>
        <p:nvSpPr>
          <p:cNvPr id="27651" name="Rectangle 5"/>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The anatomy involved in crush or compartment syndrome are:</a:t>
            </a:r>
          </a:p>
          <a:p>
            <a:pPr>
              <a:lnSpc>
                <a:spcPct val="0"/>
              </a:lnSpc>
            </a:pPr>
            <a:endParaRPr lang="en-US" smtClean="0"/>
          </a:p>
          <a:p>
            <a:r>
              <a:rPr lang="en-US" u="sng" smtClean="0"/>
              <a:t>Lower extremities</a:t>
            </a:r>
            <a:r>
              <a:rPr lang="en-US" smtClean="0"/>
              <a:t> - common because entrapment often involves the lower body</a:t>
            </a:r>
          </a:p>
          <a:p>
            <a:pPr>
              <a:lnSpc>
                <a:spcPct val="0"/>
              </a:lnSpc>
            </a:pPr>
            <a:endParaRPr lang="en-US" smtClean="0"/>
          </a:p>
          <a:p>
            <a:r>
              <a:rPr lang="en-US" u="sng" smtClean="0"/>
              <a:t>Upper extremities</a:t>
            </a:r>
            <a:r>
              <a:rPr lang="en-US" smtClean="0"/>
              <a:t> - less common because there are fewer situations where entrapment occurs</a:t>
            </a:r>
          </a:p>
          <a:p>
            <a:endParaRPr lang="en-US" smtClean="0"/>
          </a:p>
          <a:p>
            <a:r>
              <a:rPr lang="en-US" u="sng" smtClean="0"/>
              <a:t>Hips and buttock area</a:t>
            </a:r>
            <a:r>
              <a:rPr lang="en-US" smtClean="0"/>
              <a:t> - rare occurrence</a:t>
            </a:r>
          </a:p>
          <a:p>
            <a:pPr>
              <a:lnSpc>
                <a:spcPct val="20000"/>
              </a:lnSpc>
            </a:pPr>
            <a:endParaRPr lang="en-US" smtClean="0"/>
          </a:p>
          <a:p>
            <a:r>
              <a:rPr lang="en-US" u="sng" smtClean="0"/>
              <a:t>Head, abdomen or chest</a:t>
            </a:r>
            <a:r>
              <a:rPr lang="en-US" smtClean="0"/>
              <a:t> - results in such disruption to vital organs that death is usually the end result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Compressive force applied to muscle causes cell injury and/or death.  Cell integrity is lost and histamine is released resulting in local vasodilatation and increased capillary permeability.  INTERcellular fluids spill out into the INTRAcellular areas (interstitial spaces).</a:t>
            </a:r>
          </a:p>
          <a:p>
            <a:pPr>
              <a:lnSpc>
                <a:spcPct val="10000"/>
              </a:lnSpc>
            </a:pPr>
            <a:endParaRPr lang="en-US" smtClean="0"/>
          </a:p>
          <a:p>
            <a:r>
              <a:rPr lang="en-US" smtClean="0"/>
              <a:t>If the compressing force is continued for any extended period of time, circulation to the affected area is impaired.  The pressure impedes arterial and/or venous circulation (affecting the amount of fluid accumulating in the interstitial space) resulting in poor perfusion.</a:t>
            </a:r>
          </a:p>
          <a:p>
            <a:pPr>
              <a:lnSpc>
                <a:spcPct val="20000"/>
              </a:lnSpc>
            </a:pPr>
            <a:endParaRPr lang="en-US" smtClean="0"/>
          </a:p>
          <a:p>
            <a:r>
              <a:rPr lang="en-US" smtClean="0"/>
              <a:t>Without a continuous supply of oxygen, local tissue hypoxia occurs.  Cells that survived the initial crush injury begin to metabolize ANAEROBICALLY and lactic acid is produced.  Uric acid (a product of protein metabolism) is also released. </a:t>
            </a:r>
          </a:p>
          <a:p>
            <a:pPr>
              <a:lnSpc>
                <a:spcPct val="40000"/>
              </a:lnSpc>
            </a:pPr>
            <a:endParaRPr lang="en-US" smtClean="0"/>
          </a:p>
          <a:p>
            <a:r>
              <a:rPr lang="en-US" smtClean="0"/>
              <a:t>Potassium (the main intracellular electrolyte) and myoglobin (a form of hemoglobin used by muscle cells to bind and transport oxygen with in the cell) are spilled into the surrounding tissues.</a:t>
            </a:r>
          </a:p>
          <a:p>
            <a:pPr>
              <a:lnSpc>
                <a:spcPct val="30000"/>
              </a:lnSpc>
            </a:pPr>
            <a:endParaRPr lang="en-US" smtClean="0"/>
          </a:p>
          <a:p>
            <a:r>
              <a:rPr lang="en-US" smtClean="0"/>
              <a:t>Without venous perfusion, toxic cellular wastes remain within the tissues.  Once the compressive force is released, these toxins enter the systemic circulation.</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When the crushing force is sustained, the body adapts to the reduced vascular space.  Blood pressure and perfusion appear normal during extrication and rescue procedures. </a:t>
            </a:r>
          </a:p>
          <a:p>
            <a:pPr>
              <a:lnSpc>
                <a:spcPct val="30000"/>
              </a:lnSpc>
            </a:pPr>
            <a:endParaRPr lang="en-US" smtClean="0"/>
          </a:p>
          <a:p>
            <a:r>
              <a:rPr lang="en-US" smtClean="0"/>
              <a:t>When the crushing pressure is released, blood rushes into the vessels and body parts  where it was previously reduced secondary to compression resulting in a redistributive hypovolemia (similar to distributive shock).  The sudden redistribution of intravascular fluid can decrease blood pressure and systemic perfusion significantly.  Wounds previously devoid of bleeding may begin to bleed due to the release of the compressive force.</a:t>
            </a:r>
          </a:p>
          <a:p>
            <a:pPr>
              <a:lnSpc>
                <a:spcPct val="20000"/>
              </a:lnSpc>
            </a:pPr>
            <a:r>
              <a:rPr lang="en-US" smtClean="0"/>
              <a:t>	</a:t>
            </a:r>
          </a:p>
          <a:p>
            <a:r>
              <a:rPr lang="en-US" smtClean="0"/>
              <a:t>As blood flows into and reperfuses the compressed area(s), it picks up the cellular toxins and metabolic wastes that accumulated outside the cells during the ischemic, anaerobic state.  Ordinarily small amounts of these chemicals and toxins entering the systemic circulation cause no problem, but the abnormally high concentration results in significant cardiac and renal compromise.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Crush syndrome or “rescue death” occurs as the body attempts to adapt to its new physiological state.  Besides suddenly increasing the intravascular space, blood leaks into tissues through damaged and dilated vessels made more permeable by histamine.  Considerable “third spacing” may occur as a result of these changes.</a:t>
            </a:r>
          </a:p>
          <a:p>
            <a:pPr>
              <a:lnSpc>
                <a:spcPct val="10000"/>
              </a:lnSpc>
            </a:pPr>
            <a:endParaRPr lang="en-US" smtClean="0"/>
          </a:p>
          <a:p>
            <a:r>
              <a:rPr lang="en-US" smtClean="0"/>
              <a:t>The cellular by-products entering the systemic circulation alter the blood chemistries significantly.  The body pH is lowered, making the blood and urine more acidic. </a:t>
            </a:r>
          </a:p>
          <a:p>
            <a:pPr>
              <a:lnSpc>
                <a:spcPct val="0"/>
              </a:lnSpc>
            </a:pPr>
            <a:endParaRPr lang="en-US" smtClean="0"/>
          </a:p>
          <a:p>
            <a:r>
              <a:rPr lang="en-US" smtClean="0"/>
              <a:t>The extraordinary amount of potassium results in hyperkalemia and leads to cardiac dysrhythmias.</a:t>
            </a:r>
          </a:p>
          <a:p>
            <a:pPr>
              <a:lnSpc>
                <a:spcPct val="0"/>
              </a:lnSpc>
            </a:pPr>
            <a:endParaRPr lang="en-US" smtClean="0"/>
          </a:p>
          <a:p>
            <a:r>
              <a:rPr lang="en-US" smtClean="0"/>
              <a:t>Released phosphorous and phosphates bind with calcium and produce a state of hypocalcemia which can lead to muscle spasms and seizures.</a:t>
            </a:r>
          </a:p>
          <a:p>
            <a:pPr>
              <a:lnSpc>
                <a:spcPct val="10000"/>
              </a:lnSpc>
            </a:pPr>
            <a:endParaRPr lang="en-US" smtClean="0"/>
          </a:p>
          <a:p>
            <a:r>
              <a:rPr lang="en-US" smtClean="0"/>
              <a:t>Myoglobin spilled from damaged muscle cells is normally excreted by the kidneys in a dissolved (or solution) state.  However, the increased amount results in a highly concentrated sludge that precipitates in the renal tubules in an acidic environment and results in kidney failure.</a:t>
            </a:r>
          </a:p>
          <a:p>
            <a:pPr>
              <a:lnSpc>
                <a:spcPct val="30000"/>
              </a:lnSpc>
            </a:pPr>
            <a:endParaRPr lang="en-US" smtClean="0"/>
          </a:p>
          <a:p>
            <a:r>
              <a:rPr lang="en-US" smtClean="0"/>
              <a:t>The presence and quantity of these chemicals cannot be detected in the field. Field measurements of Ca, K, and myoglobin do not yet exist, but the ECG rhythm is an assessment tool that can assist in detecting high levels of potassium.</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26"/>
          <p:cNvSpPr>
            <a:spLocks noGrp="1" noRot="1" noChangeAspect="1" noChangeArrowheads="1" noTextEdit="1"/>
          </p:cNvSpPr>
          <p:nvPr>
            <p:ph type="sldImg"/>
          </p:nvPr>
        </p:nvSpPr>
        <p:spPr>
          <a:ln/>
        </p:spPr>
      </p:sp>
      <p:sp>
        <p:nvSpPr>
          <p:cNvPr id="31747"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The electrolyte that matters the most in maintaining normal cardiac function is potassium.  Of greatest concern is the effect potassium has on the heart’s conduction and regulatory system. </a:t>
            </a:r>
          </a:p>
          <a:p>
            <a:pPr>
              <a:lnSpc>
                <a:spcPct val="20000"/>
              </a:lnSpc>
            </a:pPr>
            <a:endParaRPr lang="en-US" smtClean="0"/>
          </a:p>
          <a:p>
            <a:r>
              <a:rPr lang="en-US" smtClean="0"/>
              <a:t>Detecting hyperkalemia in the field is virtually impossible, but ECG changes that should be watched for include:</a:t>
            </a:r>
          </a:p>
          <a:p>
            <a:r>
              <a:rPr lang="en-US" smtClean="0"/>
              <a:t>	</a:t>
            </a:r>
            <a:r>
              <a:rPr lang="en-US" b="1" smtClean="0"/>
              <a:t>Peaked T waves</a:t>
            </a:r>
          </a:p>
          <a:p>
            <a:r>
              <a:rPr lang="en-US" b="1" smtClean="0"/>
              <a:t>	Widened QRS complexes</a:t>
            </a:r>
          </a:p>
          <a:p>
            <a:r>
              <a:rPr lang="en-US" b="1" smtClean="0"/>
              <a:t>	Disappearing or absent P waves</a:t>
            </a:r>
          </a:p>
          <a:p>
            <a:pPr>
              <a:lnSpc>
                <a:spcPct val="40000"/>
              </a:lnSpc>
            </a:pPr>
            <a:endParaRPr lang="en-US" smtClean="0"/>
          </a:p>
          <a:p>
            <a:r>
              <a:rPr lang="en-US" smtClean="0"/>
              <a:t>As the potassium level increases the T waves peak, the QRS widens, and the P waves disappear.  Eventually the ECG takes on a “V-tach” appearance.  Untreated, this eventually leads to ventricular fibrillation and asystole.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smtClean="0"/>
              <a:t>Myoglobin is a normal product of cellular growth and physiology.  Small amounts are released and excreted normally.  The main pathway for excretion is through the kidneys.  Myoglobin, in a dissolved state, easily passes throught the renal tubules and is excreted into the urine.</a:t>
            </a:r>
          </a:p>
          <a:p>
            <a:pPr>
              <a:lnSpc>
                <a:spcPct val="20000"/>
              </a:lnSpc>
            </a:pPr>
            <a:endParaRPr lang="en-US" smtClean="0"/>
          </a:p>
          <a:p>
            <a:r>
              <a:rPr lang="en-US" smtClean="0"/>
              <a:t>Myoglobin blood levels increase when either cardiac or skeletal muscle damage occurs.  In crush situations, the blood is made more acidic by the acids that were released during the period of anaerobic metabolism.  Unfortunately, myoglobin precipitates out in an acidic environment. </a:t>
            </a:r>
          </a:p>
          <a:p>
            <a:pPr>
              <a:lnSpc>
                <a:spcPct val="0"/>
              </a:lnSpc>
            </a:pPr>
            <a:r>
              <a:rPr lang="en-US" smtClean="0"/>
              <a:t> </a:t>
            </a:r>
          </a:p>
          <a:p>
            <a:r>
              <a:rPr lang="en-US" smtClean="0"/>
              <a:t>Myoglobin sludges up in the kidneys and decreases their effectiveness.  A high concentration of myoglobin is also directly toxic to renal tubule cells and results in renal failure which is often irreversible. </a:t>
            </a:r>
          </a:p>
          <a:p>
            <a:pPr>
              <a:lnSpc>
                <a:spcPct val="0"/>
              </a:lnSpc>
            </a:pPr>
            <a:endParaRPr lang="en-US" smtClean="0"/>
          </a:p>
          <a:p>
            <a:r>
              <a:rPr lang="en-US" smtClean="0"/>
              <a:t>Increased amounts of  myoglobin turns the urine a brown ‘cola’ color.</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paint"/>
          <p:cNvPicPr>
            <a:picLocks noChangeAspect="1" noChangeArrowheads="1"/>
          </p:cNvPicPr>
          <p:nvPr/>
        </p:nvPicPr>
        <p:blipFill>
          <a:blip r:embed="rId2">
            <a:clrChange>
              <a:clrFrom>
                <a:srgbClr val="C0C0C0"/>
              </a:clrFrom>
              <a:clrTo>
                <a:srgbClr val="C0C0C0">
                  <a:alpha val="0"/>
                </a:srgbClr>
              </a:clrTo>
            </a:clrChange>
            <a:extLst>
              <a:ext uri="{28A0092B-C50C-407E-A947-70E740481C1C}">
                <a14:useLocalDpi xmlns:a14="http://schemas.microsoft.com/office/drawing/2010/main" val="0"/>
              </a:ext>
            </a:extLst>
          </a:blip>
          <a:srcRect/>
          <a:stretch>
            <a:fillRect/>
          </a:stretch>
        </p:blipFill>
        <p:spPr bwMode="auto">
          <a:xfrm>
            <a:off x="914400" y="1828800"/>
            <a:ext cx="82296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2" name="Rectangle 2"/>
          <p:cNvSpPr>
            <a:spLocks noGrp="1" noChangeArrowheads="1"/>
          </p:cNvSpPr>
          <p:nvPr>
            <p:ph type="ctrTitle"/>
          </p:nvPr>
        </p:nvSpPr>
        <p:spPr>
          <a:xfrm>
            <a:off x="914400" y="685800"/>
            <a:ext cx="7721600" cy="1143000"/>
          </a:xfrm>
        </p:spPr>
        <p:txBody>
          <a:bodyPr/>
          <a:lstStyle>
            <a:lvl1pPr>
              <a:defRPr/>
            </a:lvl1pPr>
          </a:lstStyle>
          <a:p>
            <a:r>
              <a:rPr lang="en-US"/>
              <a:t>Click to edit Master title style</a:t>
            </a:r>
          </a:p>
        </p:txBody>
      </p:sp>
      <p:sp>
        <p:nvSpPr>
          <p:cNvPr id="66563" name="Rectangle 3"/>
          <p:cNvSpPr>
            <a:spLocks noGrp="1" noChangeArrowheads="1"/>
          </p:cNvSpPr>
          <p:nvPr>
            <p:ph type="subTitle" idx="1"/>
          </p:nvPr>
        </p:nvSpPr>
        <p:spPr>
          <a:xfrm>
            <a:off x="2133600" y="3886200"/>
            <a:ext cx="6400800" cy="1771650"/>
          </a:xfrm>
        </p:spPr>
        <p:txBody>
          <a:bodyPr/>
          <a:lstStyle>
            <a:lvl1pPr marL="0" indent="0">
              <a:buFont typeface="Monotype Sorts" pitchFamily="2" charset="2"/>
              <a:buNone/>
              <a:defRPr/>
            </a:lvl1pPr>
          </a:lstStyle>
          <a:p>
            <a:r>
              <a:rPr lang="en-US"/>
              <a:t>Click to edit Master subtitle style</a:t>
            </a:r>
          </a:p>
        </p:txBody>
      </p:sp>
      <p:sp>
        <p:nvSpPr>
          <p:cNvPr id="5" name="Rectangle 4"/>
          <p:cNvSpPr>
            <a:spLocks noGrp="1" noChangeArrowheads="1"/>
          </p:cNvSpPr>
          <p:nvPr>
            <p:ph type="dt" sz="half" idx="10"/>
          </p:nvPr>
        </p:nvSpPr>
        <p:spPr>
          <a:xfrm>
            <a:off x="762000" y="6343650"/>
            <a:ext cx="1930400" cy="514350"/>
          </a:xfrm>
        </p:spPr>
        <p:txBody>
          <a:bodyPr/>
          <a:lstStyle>
            <a:lvl1pPr>
              <a:defRPr>
                <a:solidFill>
                  <a:srgbClr val="5E574E"/>
                </a:solidFill>
              </a:defRPr>
            </a:lvl1pPr>
          </a:lstStyle>
          <a:p>
            <a:pPr>
              <a:defRPr/>
            </a:pPr>
            <a:endParaRPr lang="en-US"/>
          </a:p>
        </p:txBody>
      </p:sp>
      <p:sp>
        <p:nvSpPr>
          <p:cNvPr id="6" name="Rectangle 5"/>
          <p:cNvSpPr>
            <a:spLocks noGrp="1" noChangeArrowheads="1"/>
          </p:cNvSpPr>
          <p:nvPr>
            <p:ph type="ftr" sz="quarter" idx="11"/>
          </p:nvPr>
        </p:nvSpPr>
        <p:spPr>
          <a:xfrm>
            <a:off x="3149600" y="6229350"/>
            <a:ext cx="2844800" cy="514350"/>
          </a:xfrm>
        </p:spPr>
        <p:txBody>
          <a:bodyPr/>
          <a:lstStyle>
            <a:lvl1pPr>
              <a:defRPr>
                <a:solidFill>
                  <a:srgbClr val="5E574E"/>
                </a:solidFill>
              </a:defRPr>
            </a:lvl1pPr>
          </a:lstStyle>
          <a:p>
            <a:pPr>
              <a:defRPr/>
            </a:pPr>
            <a:endParaRPr lang="en-US"/>
          </a:p>
        </p:txBody>
      </p:sp>
      <p:sp>
        <p:nvSpPr>
          <p:cNvPr id="7" name="Rectangle 6"/>
          <p:cNvSpPr>
            <a:spLocks noGrp="1" noChangeArrowheads="1"/>
          </p:cNvSpPr>
          <p:nvPr>
            <p:ph type="sldNum" sz="quarter" idx="12"/>
          </p:nvPr>
        </p:nvSpPr>
        <p:spPr>
          <a:xfrm>
            <a:off x="6604000" y="6229350"/>
            <a:ext cx="1828800" cy="514350"/>
          </a:xfrm>
        </p:spPr>
        <p:txBody>
          <a:bodyPr/>
          <a:lstStyle>
            <a:lvl1pPr>
              <a:defRPr>
                <a:solidFill>
                  <a:srgbClr val="5E574E"/>
                </a:solidFill>
              </a:defRPr>
            </a:lvl1pPr>
          </a:lstStyle>
          <a:p>
            <a:pPr>
              <a:defRPr/>
            </a:pPr>
            <a:fld id="{9F68E844-E4EC-45E1-BBA5-E70F1D5A3F58}" type="slidenum">
              <a:rPr lang="en-US"/>
              <a:pPr>
                <a:defRPr/>
              </a:pPr>
              <a:t>‹#›</a:t>
            </a:fld>
            <a:endParaRPr lang="en-US"/>
          </a:p>
        </p:txBody>
      </p:sp>
    </p:spTree>
    <p:extLst>
      <p:ext uri="{BB962C8B-B14F-4D97-AF65-F5344CB8AC3E}">
        <p14:creationId xmlns:p14="http://schemas.microsoft.com/office/powerpoint/2010/main" val="3156769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61E61B-848F-4066-A958-34830DC92533}" type="slidenum">
              <a:rPr lang="en-US"/>
              <a:pPr>
                <a:defRPr/>
              </a:pPr>
              <a:t>‹#›</a:t>
            </a:fld>
            <a:endParaRPr lang="en-US"/>
          </a:p>
        </p:txBody>
      </p:sp>
    </p:spTree>
    <p:extLst>
      <p:ext uri="{BB962C8B-B14F-4D97-AF65-F5344CB8AC3E}">
        <p14:creationId xmlns:p14="http://schemas.microsoft.com/office/powerpoint/2010/main" val="348322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8600" y="228600"/>
            <a:ext cx="20574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6400" y="228600"/>
            <a:ext cx="60198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FBC8321-224B-4A35-93D3-6DC231E6937F}" type="slidenum">
              <a:rPr lang="en-US"/>
              <a:pPr>
                <a:defRPr/>
              </a:pPr>
              <a:t>‹#›</a:t>
            </a:fld>
            <a:endParaRPr lang="en-US"/>
          </a:p>
        </p:txBody>
      </p:sp>
    </p:spTree>
    <p:extLst>
      <p:ext uri="{BB962C8B-B14F-4D97-AF65-F5344CB8AC3E}">
        <p14:creationId xmlns:p14="http://schemas.microsoft.com/office/powerpoint/2010/main" val="884874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06400" y="228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85950"/>
            <a:ext cx="4013200" cy="4171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885950"/>
            <a:ext cx="4013200" cy="200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4048125"/>
            <a:ext cx="4013200" cy="200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992E0076-2FAF-45D8-B901-C5B2B6B062C3}" type="slidenum">
              <a:rPr lang="en-US"/>
              <a:pPr>
                <a:defRPr/>
              </a:pPr>
              <a:t>‹#›</a:t>
            </a:fld>
            <a:endParaRPr lang="en-US"/>
          </a:p>
        </p:txBody>
      </p:sp>
    </p:spTree>
    <p:extLst>
      <p:ext uri="{BB962C8B-B14F-4D97-AF65-F5344CB8AC3E}">
        <p14:creationId xmlns:p14="http://schemas.microsoft.com/office/powerpoint/2010/main" val="4044592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06400" y="228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85950"/>
            <a:ext cx="4013200" cy="4171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22800" y="1885950"/>
            <a:ext cx="4013200" cy="417195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4812BA9-167D-4D02-AD49-CDACC11D2125}" type="slidenum">
              <a:rPr lang="en-US"/>
              <a:pPr>
                <a:defRPr/>
              </a:pPr>
              <a:t>‹#›</a:t>
            </a:fld>
            <a:endParaRPr lang="en-US"/>
          </a:p>
        </p:txBody>
      </p:sp>
    </p:spTree>
    <p:extLst>
      <p:ext uri="{BB962C8B-B14F-4D97-AF65-F5344CB8AC3E}">
        <p14:creationId xmlns:p14="http://schemas.microsoft.com/office/powerpoint/2010/main" val="1673121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9E1CEE-A600-4E68-AFA6-41A985A41A8E}" type="slidenum">
              <a:rPr lang="en-US"/>
              <a:pPr>
                <a:defRPr/>
              </a:pPr>
              <a:t>‹#›</a:t>
            </a:fld>
            <a:endParaRPr lang="en-US"/>
          </a:p>
        </p:txBody>
      </p:sp>
    </p:spTree>
    <p:extLst>
      <p:ext uri="{BB962C8B-B14F-4D97-AF65-F5344CB8AC3E}">
        <p14:creationId xmlns:p14="http://schemas.microsoft.com/office/powerpoint/2010/main" val="3678734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ACB2044-6553-47B7-8BE1-E2BCBAE3AD32}" type="slidenum">
              <a:rPr lang="en-US"/>
              <a:pPr>
                <a:defRPr/>
              </a:pPr>
              <a:t>‹#›</a:t>
            </a:fld>
            <a:endParaRPr lang="en-US"/>
          </a:p>
        </p:txBody>
      </p:sp>
    </p:spTree>
    <p:extLst>
      <p:ext uri="{BB962C8B-B14F-4D97-AF65-F5344CB8AC3E}">
        <p14:creationId xmlns:p14="http://schemas.microsoft.com/office/powerpoint/2010/main" val="11812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E26535-EE84-4AFC-BCD6-C1B0C37041D6}" type="slidenum">
              <a:rPr lang="en-US"/>
              <a:pPr>
                <a:defRPr/>
              </a:pPr>
              <a:t>‹#›</a:t>
            </a:fld>
            <a:endParaRPr lang="en-US"/>
          </a:p>
        </p:txBody>
      </p:sp>
    </p:spTree>
    <p:extLst>
      <p:ext uri="{BB962C8B-B14F-4D97-AF65-F5344CB8AC3E}">
        <p14:creationId xmlns:p14="http://schemas.microsoft.com/office/powerpoint/2010/main" val="2507966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3737E2F-9E83-4E77-A123-A7A2EB5555BC}" type="slidenum">
              <a:rPr lang="en-US"/>
              <a:pPr>
                <a:defRPr/>
              </a:pPr>
              <a:t>‹#›</a:t>
            </a:fld>
            <a:endParaRPr lang="en-US"/>
          </a:p>
        </p:txBody>
      </p:sp>
    </p:spTree>
    <p:extLst>
      <p:ext uri="{BB962C8B-B14F-4D97-AF65-F5344CB8AC3E}">
        <p14:creationId xmlns:p14="http://schemas.microsoft.com/office/powerpoint/2010/main" val="4217251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F59356A-9A9C-4C04-B3EF-92CC9C14322F}" type="slidenum">
              <a:rPr lang="en-US"/>
              <a:pPr>
                <a:defRPr/>
              </a:pPr>
              <a:t>‹#›</a:t>
            </a:fld>
            <a:endParaRPr lang="en-US"/>
          </a:p>
        </p:txBody>
      </p:sp>
    </p:spTree>
    <p:extLst>
      <p:ext uri="{BB962C8B-B14F-4D97-AF65-F5344CB8AC3E}">
        <p14:creationId xmlns:p14="http://schemas.microsoft.com/office/powerpoint/2010/main" val="93437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9336D6D-FB60-4D05-961F-3D93C7FC917D}" type="slidenum">
              <a:rPr lang="en-US"/>
              <a:pPr>
                <a:defRPr/>
              </a:pPr>
              <a:t>‹#›</a:t>
            </a:fld>
            <a:endParaRPr lang="en-US"/>
          </a:p>
        </p:txBody>
      </p:sp>
    </p:spTree>
    <p:extLst>
      <p:ext uri="{BB962C8B-B14F-4D97-AF65-F5344CB8AC3E}">
        <p14:creationId xmlns:p14="http://schemas.microsoft.com/office/powerpoint/2010/main" val="1760330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8D96A1-C367-4FD3-A252-1C5FC9A6CE28}" type="slidenum">
              <a:rPr lang="en-US"/>
              <a:pPr>
                <a:defRPr/>
              </a:pPr>
              <a:t>‹#›</a:t>
            </a:fld>
            <a:endParaRPr lang="en-US"/>
          </a:p>
        </p:txBody>
      </p:sp>
    </p:spTree>
    <p:extLst>
      <p:ext uri="{BB962C8B-B14F-4D97-AF65-F5344CB8AC3E}">
        <p14:creationId xmlns:p14="http://schemas.microsoft.com/office/powerpoint/2010/main" val="736394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1BE2AF-A217-4664-994A-13486645CB22}" type="slidenum">
              <a:rPr lang="en-US"/>
              <a:pPr>
                <a:defRPr/>
              </a:pPr>
              <a:t>‹#›</a:t>
            </a:fld>
            <a:endParaRPr lang="en-US"/>
          </a:p>
        </p:txBody>
      </p:sp>
    </p:spTree>
    <p:extLst>
      <p:ext uri="{BB962C8B-B14F-4D97-AF65-F5344CB8AC3E}">
        <p14:creationId xmlns:p14="http://schemas.microsoft.com/office/powerpoint/2010/main" val="2596915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06400" y="228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885950"/>
            <a:ext cx="81788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5540" name="Rectangle 4"/>
          <p:cNvSpPr>
            <a:spLocks noGrp="1" noChangeArrowheads="1"/>
          </p:cNvSpPr>
          <p:nvPr>
            <p:ph type="dt" sz="half" idx="2"/>
          </p:nvPr>
        </p:nvSpPr>
        <p:spPr bwMode="auto">
          <a:xfrm>
            <a:off x="4318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spcBef>
                <a:spcPct val="50000"/>
              </a:spcBef>
              <a:defRPr sz="1400">
                <a:solidFill>
                  <a:schemeClr val="bg2"/>
                </a:solidFill>
              </a:defRPr>
            </a:lvl1pPr>
          </a:lstStyle>
          <a:p>
            <a:pPr>
              <a:defRPr/>
            </a:pPr>
            <a:endParaRPr lang="en-US"/>
          </a:p>
        </p:txBody>
      </p:sp>
      <p:sp>
        <p:nvSpPr>
          <p:cNvPr id="65541" name="Rectangle 5"/>
          <p:cNvSpPr>
            <a:spLocks noGrp="1" noChangeArrowheads="1"/>
          </p:cNvSpPr>
          <p:nvPr>
            <p:ph type="ftr" sz="quarter" idx="3"/>
          </p:nvPr>
        </p:nvSpPr>
        <p:spPr bwMode="auto">
          <a:xfrm>
            <a:off x="3124200" y="6229350"/>
            <a:ext cx="28956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a:spcBef>
                <a:spcPct val="50000"/>
              </a:spcBef>
              <a:defRPr sz="1400">
                <a:solidFill>
                  <a:schemeClr val="bg2"/>
                </a:solidFill>
              </a:defRPr>
            </a:lvl1pPr>
          </a:lstStyle>
          <a:p>
            <a:pPr>
              <a:defRPr/>
            </a:pPr>
            <a:endParaRPr lang="en-US"/>
          </a:p>
        </p:txBody>
      </p:sp>
      <p:sp>
        <p:nvSpPr>
          <p:cNvPr id="65542" name="Rectangle 6"/>
          <p:cNvSpPr>
            <a:spLocks noGrp="1" noChangeArrowheads="1"/>
          </p:cNvSpPr>
          <p:nvPr>
            <p:ph type="sldNum" sz="quarter" idx="4"/>
          </p:nvPr>
        </p:nvSpPr>
        <p:spPr bwMode="auto">
          <a:xfrm>
            <a:off x="67310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spcBef>
                <a:spcPct val="50000"/>
              </a:spcBef>
              <a:defRPr sz="1400">
                <a:solidFill>
                  <a:schemeClr val="bg2"/>
                </a:solidFill>
              </a:defRPr>
            </a:lvl1pPr>
          </a:lstStyle>
          <a:p>
            <a:pPr>
              <a:defRPr/>
            </a:pPr>
            <a:fld id="{C876316A-192C-41BA-A579-273EFE275F8E}" type="slidenum">
              <a:rPr lang="en-US"/>
              <a:pPr>
                <a:defRPr/>
              </a:pPr>
              <a:t>‹#›</a:t>
            </a:fld>
            <a:endParaRPr lang="en-US"/>
          </a:p>
        </p:txBody>
      </p:sp>
      <p:pic>
        <p:nvPicPr>
          <p:cNvPr id="5127" name="Picture 7" descr="paint"/>
          <p:cNvPicPr>
            <a:picLocks noChangeAspect="1" noChangeArrowheads="1"/>
          </p:cNvPicPr>
          <p:nvPr/>
        </p:nvPicPr>
        <p:blipFill>
          <a:blip r:embed="rId15">
            <a:clrChange>
              <a:clrFrom>
                <a:srgbClr val="C0C0C0"/>
              </a:clrFrom>
              <a:clrTo>
                <a:srgbClr val="C0C0C0">
                  <a:alpha val="0"/>
                </a:srgbClr>
              </a:clrTo>
            </a:clrChange>
            <a:extLst>
              <a:ext uri="{28A0092B-C50C-407E-A947-70E740481C1C}">
                <a14:useLocalDpi xmlns:a14="http://schemas.microsoft.com/office/drawing/2010/main" val="0"/>
              </a:ext>
            </a:extLst>
          </a:blip>
          <a:srcRect/>
          <a:stretch>
            <a:fillRect/>
          </a:stretch>
        </p:blipFill>
        <p:spPr bwMode="auto">
          <a:xfrm>
            <a:off x="914400" y="1314450"/>
            <a:ext cx="82296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16"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Lst>
  <p:hf hdr="0" ftr="0" dt="0"/>
  <p:txStyles>
    <p:titleStyle>
      <a:lvl1pPr algn="l" rtl="0" eaLnBrk="0" fontAlgn="base" hangingPunct="0">
        <a:spcBef>
          <a:spcPct val="0"/>
        </a:spcBef>
        <a:spcAft>
          <a:spcPct val="0"/>
        </a:spcAft>
        <a:defRPr kumimoji="1" sz="40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Tahoma" pitchFamily="34" charset="0"/>
        </a:defRPr>
      </a:lvl2pPr>
      <a:lvl3pPr algn="l" rtl="0" eaLnBrk="0" fontAlgn="base" hangingPunct="0">
        <a:spcBef>
          <a:spcPct val="0"/>
        </a:spcBef>
        <a:spcAft>
          <a:spcPct val="0"/>
        </a:spcAft>
        <a:defRPr kumimoji="1" sz="4000">
          <a:solidFill>
            <a:schemeClr val="tx2"/>
          </a:solidFill>
          <a:latin typeface="Tahoma" pitchFamily="34" charset="0"/>
        </a:defRPr>
      </a:lvl3pPr>
      <a:lvl4pPr algn="l" rtl="0" eaLnBrk="0" fontAlgn="base" hangingPunct="0">
        <a:spcBef>
          <a:spcPct val="0"/>
        </a:spcBef>
        <a:spcAft>
          <a:spcPct val="0"/>
        </a:spcAft>
        <a:defRPr kumimoji="1" sz="4000">
          <a:solidFill>
            <a:schemeClr val="tx2"/>
          </a:solidFill>
          <a:latin typeface="Tahoma" pitchFamily="34" charset="0"/>
        </a:defRPr>
      </a:lvl4pPr>
      <a:lvl5pPr algn="l" rtl="0" eaLnBrk="0" fontAlgn="base" hangingPunct="0">
        <a:spcBef>
          <a:spcPct val="0"/>
        </a:spcBef>
        <a:spcAft>
          <a:spcPct val="0"/>
        </a:spcAft>
        <a:defRPr kumimoji="1" sz="4000">
          <a:solidFill>
            <a:schemeClr val="tx2"/>
          </a:solidFill>
          <a:latin typeface="Tahoma" pitchFamily="34" charset="0"/>
        </a:defRPr>
      </a:lvl5pPr>
      <a:lvl6pPr marL="457200" algn="l" rtl="0" eaLnBrk="0" fontAlgn="base" hangingPunct="0">
        <a:spcBef>
          <a:spcPct val="0"/>
        </a:spcBef>
        <a:spcAft>
          <a:spcPct val="0"/>
        </a:spcAft>
        <a:defRPr kumimoji="1" sz="4000">
          <a:solidFill>
            <a:schemeClr val="tx2"/>
          </a:solidFill>
          <a:latin typeface="Tahoma" pitchFamily="34" charset="0"/>
        </a:defRPr>
      </a:lvl6pPr>
      <a:lvl7pPr marL="914400" algn="l" rtl="0" eaLnBrk="0" fontAlgn="base" hangingPunct="0">
        <a:spcBef>
          <a:spcPct val="0"/>
        </a:spcBef>
        <a:spcAft>
          <a:spcPct val="0"/>
        </a:spcAft>
        <a:defRPr kumimoji="1" sz="4000">
          <a:solidFill>
            <a:schemeClr val="tx2"/>
          </a:solidFill>
          <a:latin typeface="Tahoma" pitchFamily="34" charset="0"/>
        </a:defRPr>
      </a:lvl7pPr>
      <a:lvl8pPr marL="1371600" algn="l" rtl="0" eaLnBrk="0" fontAlgn="base" hangingPunct="0">
        <a:spcBef>
          <a:spcPct val="0"/>
        </a:spcBef>
        <a:spcAft>
          <a:spcPct val="0"/>
        </a:spcAft>
        <a:defRPr kumimoji="1" sz="4000">
          <a:solidFill>
            <a:schemeClr val="tx2"/>
          </a:solidFill>
          <a:latin typeface="Tahoma" pitchFamily="34" charset="0"/>
        </a:defRPr>
      </a:lvl8pPr>
      <a:lvl9pPr marL="1828800" algn="l" rtl="0" eaLnBrk="0" fontAlgn="base" hangingPunct="0">
        <a:spcBef>
          <a:spcPct val="0"/>
        </a:spcBef>
        <a:spcAft>
          <a:spcPct val="0"/>
        </a:spcAft>
        <a:defRPr kumimoji="1" sz="40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Monotype Sorts" pitchFamily="2" charset="2"/>
        <a:buChar char="y"/>
        <a:defRPr kumimoji="1" sz="2800">
          <a:solidFill>
            <a:schemeClr val="tx1"/>
          </a:solidFill>
          <a:latin typeface="+mn-lt"/>
        </a:defRPr>
      </a:lvl2pPr>
      <a:lvl3pPr marL="1143000" indent="-228600" algn="l" rtl="0" eaLnBrk="0" fontAlgn="base" hangingPunct="0">
        <a:spcBef>
          <a:spcPct val="20000"/>
        </a:spcBef>
        <a:spcAft>
          <a:spcPct val="0"/>
        </a:spcAft>
        <a:buClr>
          <a:schemeClr val="accent2"/>
        </a:buClr>
        <a:buFont typeface="Monotype Sorts" pitchFamily="2" charset="2"/>
        <a:buChar char="x"/>
        <a:defRPr kumimoji="1" sz="2400">
          <a:solidFill>
            <a:schemeClr val="tx1"/>
          </a:solidFill>
          <a:latin typeface="+mn-lt"/>
        </a:defRPr>
      </a:lvl3pPr>
      <a:lvl4pPr marL="1600200" indent="-228600" algn="l" rtl="0" eaLnBrk="0" fontAlgn="base" hangingPunct="0">
        <a:spcBef>
          <a:spcPct val="20000"/>
        </a:spcBef>
        <a:spcAft>
          <a:spcPct val="0"/>
        </a:spcAft>
        <a:buClr>
          <a:schemeClr val="accent2"/>
        </a:buClr>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accent2"/>
        </a:buClr>
        <a:buChar char="–"/>
        <a:defRPr kumimoji="1" sz="2000">
          <a:solidFill>
            <a:schemeClr val="tx1"/>
          </a:solidFill>
          <a:latin typeface="+mn-lt"/>
        </a:defRPr>
      </a:lvl5pPr>
      <a:lvl6pPr marL="2514600" indent="-228600" algn="l" rtl="0" eaLnBrk="0" fontAlgn="base" hangingPunct="0">
        <a:spcBef>
          <a:spcPct val="20000"/>
        </a:spcBef>
        <a:spcAft>
          <a:spcPct val="0"/>
        </a:spcAft>
        <a:buClr>
          <a:schemeClr val="accent2"/>
        </a:buClr>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accent2"/>
        </a:buClr>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accent2"/>
        </a:buClr>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accent2"/>
        </a:buClr>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image" Target="../media/image10.png"/><Relationship Id="rId4" Type="http://schemas.openxmlformats.org/officeDocument/2006/relationships/oleObject" Target="../embeddings/oleObject4.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17.xml"/><Relationship Id="rId7" Type="http://schemas.openxmlformats.org/officeDocument/2006/relationships/image" Target="../media/image13.emf"/><Relationship Id="rId2" Type="http://schemas.openxmlformats.org/officeDocument/2006/relationships/slideLayout" Target="../slideLayouts/slideLayout13.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12.wmf"/><Relationship Id="rId4" Type="http://schemas.openxmlformats.org/officeDocument/2006/relationships/oleObject" Target="../embeddings/oleObject5.bin"/><Relationship Id="rId9" Type="http://schemas.openxmlformats.org/officeDocument/2006/relationships/image" Target="../media/image14.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png"/><Relationship Id="rId5" Type="http://schemas.openxmlformats.org/officeDocument/2006/relationships/oleObject" Target="../embeddings/oleObject1.bin"/><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8.png"/><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914400" y="838200"/>
            <a:ext cx="7721600" cy="1143000"/>
          </a:xfrm>
        </p:spPr>
        <p:txBody>
          <a:bodyPr/>
          <a:lstStyle/>
          <a:p>
            <a:pPr algn="ctr"/>
            <a:r>
              <a:rPr lang="en-US" sz="4400" b="1" smtClean="0"/>
              <a:t>Crushing Trauma and Its Aftermath</a:t>
            </a:r>
          </a:p>
        </p:txBody>
      </p:sp>
      <p:sp>
        <p:nvSpPr>
          <p:cNvPr id="7171" name="Rectangle 3"/>
          <p:cNvSpPr>
            <a:spLocks noGrp="1" noChangeArrowheads="1"/>
          </p:cNvSpPr>
          <p:nvPr>
            <p:ph type="subTitle" idx="1"/>
          </p:nvPr>
        </p:nvSpPr>
        <p:spPr>
          <a:xfrm>
            <a:off x="990600" y="2438400"/>
            <a:ext cx="7848600" cy="1771650"/>
          </a:xfrm>
        </p:spPr>
        <p:txBody>
          <a:bodyPr/>
          <a:lstStyle/>
          <a:p>
            <a:pPr algn="ctr"/>
            <a:r>
              <a:rPr lang="en-US" b="1" smtClean="0"/>
              <a:t>Crush Injury</a:t>
            </a:r>
          </a:p>
          <a:p>
            <a:pPr algn="ctr"/>
            <a:r>
              <a:rPr lang="en-US" b="1" smtClean="0"/>
              <a:t>Crush Syndrome</a:t>
            </a:r>
          </a:p>
          <a:p>
            <a:pPr algn="ctr"/>
            <a:r>
              <a:rPr lang="en-US" b="1" smtClean="0"/>
              <a:t>Compartment Syndrome</a:t>
            </a:r>
          </a:p>
        </p:txBody>
      </p:sp>
      <p:pic>
        <p:nvPicPr>
          <p:cNvPr id="7172" name="Picture 6" descr="amblanc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4114800"/>
            <a:ext cx="3124200" cy="249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7" descr="VERT-EMS B&amp;W"/>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 y="5238750"/>
            <a:ext cx="1752600"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824"/>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792115DE-F561-4035-A982-E60B949365CF}" type="slidenum">
              <a:rPr lang="en-US" sz="1400" smtClean="0">
                <a:solidFill>
                  <a:schemeClr val="bg2"/>
                </a:solidFill>
              </a:rPr>
              <a:pPr/>
              <a:t>10</a:t>
            </a:fld>
            <a:endParaRPr lang="en-US" sz="1400" smtClean="0">
              <a:solidFill>
                <a:schemeClr val="bg2"/>
              </a:solidFill>
            </a:endParaRPr>
          </a:p>
        </p:txBody>
      </p:sp>
      <p:sp>
        <p:nvSpPr>
          <p:cNvPr id="14339" name="Rectangle 2"/>
          <p:cNvSpPr>
            <a:spLocks noGrp="1" noChangeArrowheads="1"/>
          </p:cNvSpPr>
          <p:nvPr>
            <p:ph type="title"/>
          </p:nvPr>
        </p:nvSpPr>
        <p:spPr/>
        <p:txBody>
          <a:bodyPr/>
          <a:lstStyle/>
          <a:p>
            <a:pPr algn="ctr"/>
            <a:r>
              <a:rPr lang="en-US" smtClean="0"/>
              <a:t>Crush Injury/Syndrome</a:t>
            </a:r>
            <a:br>
              <a:rPr lang="en-US" smtClean="0"/>
            </a:br>
            <a:r>
              <a:rPr lang="en-US" smtClean="0"/>
              <a:t>Management</a:t>
            </a:r>
          </a:p>
        </p:txBody>
      </p:sp>
      <p:sp>
        <p:nvSpPr>
          <p:cNvPr id="14340" name="Rectangle 3"/>
          <p:cNvSpPr>
            <a:spLocks noGrp="1" noChangeArrowheads="1"/>
          </p:cNvSpPr>
          <p:nvPr>
            <p:ph type="body" idx="1"/>
          </p:nvPr>
        </p:nvSpPr>
        <p:spPr>
          <a:xfrm>
            <a:off x="457200" y="1600200"/>
            <a:ext cx="8178800" cy="4171950"/>
          </a:xfrm>
        </p:spPr>
        <p:txBody>
          <a:bodyPr/>
          <a:lstStyle/>
          <a:p>
            <a:pPr>
              <a:buSzPct val="50000"/>
              <a:buFont typeface="Monotype Sorts" pitchFamily="2" charset="2"/>
              <a:buChar char="l"/>
            </a:pPr>
            <a:r>
              <a:rPr lang="en-US" smtClean="0"/>
              <a:t> “Treatment in the rubble”</a:t>
            </a:r>
          </a:p>
          <a:p>
            <a:pPr lvl="1">
              <a:buSzPct val="50000"/>
              <a:buFont typeface="Monotype Sorts" pitchFamily="2" charset="2"/>
              <a:buChar char="s"/>
            </a:pPr>
            <a:r>
              <a:rPr lang="en-US" smtClean="0"/>
              <a:t>Treatment should be started before pressure is released</a:t>
            </a:r>
          </a:p>
          <a:p>
            <a:pPr lvl="1">
              <a:buSzPct val="50000"/>
              <a:buFont typeface="Monotype Sorts" pitchFamily="2" charset="2"/>
              <a:buChar char="s"/>
            </a:pPr>
            <a:endParaRPr lang="en-US" sz="1000" smtClean="0"/>
          </a:p>
          <a:p>
            <a:pPr lvl="1">
              <a:buSzPct val="50000"/>
              <a:buFont typeface="Monotype Sorts" pitchFamily="2" charset="2"/>
              <a:buChar char="s"/>
            </a:pPr>
            <a:r>
              <a:rPr lang="en-US" smtClean="0"/>
              <a:t>Treatment may be hampered by the multi-causality incident and confined space of crush injury situations</a:t>
            </a:r>
          </a:p>
          <a:p>
            <a:pPr lvl="1">
              <a:buSzPct val="50000"/>
              <a:buFont typeface="Monotype Sorts" pitchFamily="2" charset="2"/>
              <a:buChar char="s"/>
            </a:pPr>
            <a:endParaRPr lang="en-US" sz="1000" smtClean="0"/>
          </a:p>
          <a:p>
            <a:pPr lvl="1">
              <a:buSzPct val="50000"/>
              <a:buFont typeface="Monotype Sorts" pitchFamily="2" charset="2"/>
              <a:buChar char="s"/>
            </a:pPr>
            <a:r>
              <a:rPr lang="en-US" smtClean="0"/>
              <a:t>Attempt to coordinate release of pressures with extrication specialists</a:t>
            </a:r>
          </a:p>
        </p:txBody>
      </p:sp>
    </p:spTree>
  </p:cSld>
  <p:clrMapOvr>
    <a:masterClrMapping/>
  </p:clrMapOvr>
  <p:transition advTm="4032"/>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72157264-6DDF-4330-A7A9-29E3579C090C}" type="slidenum">
              <a:rPr lang="en-US" sz="1400" smtClean="0">
                <a:solidFill>
                  <a:schemeClr val="bg2"/>
                </a:solidFill>
              </a:rPr>
              <a:pPr/>
              <a:t>11</a:t>
            </a:fld>
            <a:endParaRPr lang="en-US" sz="1400" smtClean="0">
              <a:solidFill>
                <a:schemeClr val="bg2"/>
              </a:solidFill>
            </a:endParaRPr>
          </a:p>
        </p:txBody>
      </p:sp>
      <p:sp>
        <p:nvSpPr>
          <p:cNvPr id="15363" name="Rectangle 1026"/>
          <p:cNvSpPr>
            <a:spLocks noGrp="1" noChangeArrowheads="1"/>
          </p:cNvSpPr>
          <p:nvPr>
            <p:ph type="title"/>
          </p:nvPr>
        </p:nvSpPr>
        <p:spPr/>
        <p:txBody>
          <a:bodyPr/>
          <a:lstStyle/>
          <a:p>
            <a:pPr algn="ctr"/>
            <a:r>
              <a:rPr lang="en-US" smtClean="0"/>
              <a:t>Crush Injury/Syndrome</a:t>
            </a:r>
            <a:br>
              <a:rPr lang="en-US" smtClean="0"/>
            </a:br>
            <a:r>
              <a:rPr lang="en-US" smtClean="0"/>
              <a:t>Basic Treatment</a:t>
            </a:r>
          </a:p>
        </p:txBody>
      </p:sp>
      <p:sp>
        <p:nvSpPr>
          <p:cNvPr id="15364" name="Rectangle 1027"/>
          <p:cNvSpPr>
            <a:spLocks noGrp="1" noChangeArrowheads="1"/>
          </p:cNvSpPr>
          <p:nvPr>
            <p:ph type="body" idx="1"/>
          </p:nvPr>
        </p:nvSpPr>
        <p:spPr/>
        <p:txBody>
          <a:bodyPr/>
          <a:lstStyle/>
          <a:p>
            <a:pPr>
              <a:buSzPct val="50000"/>
              <a:buFont typeface="Monotype Sorts" pitchFamily="2" charset="2"/>
              <a:buChar char="l"/>
            </a:pPr>
            <a:r>
              <a:rPr lang="en-US" smtClean="0"/>
              <a:t>Manage airway - assume dust inhalation</a:t>
            </a:r>
          </a:p>
          <a:p>
            <a:pPr lvl="1">
              <a:buSzPct val="50000"/>
              <a:buFont typeface="Monotype Sorts" pitchFamily="2" charset="2"/>
              <a:buChar char="s"/>
            </a:pPr>
            <a:r>
              <a:rPr lang="en-US" smtClean="0"/>
              <a:t>Wipe out mouth with damp cloth</a:t>
            </a:r>
          </a:p>
          <a:p>
            <a:pPr lvl="1">
              <a:buSzPct val="50000"/>
              <a:buFont typeface="Monotype Sorts" pitchFamily="2" charset="2"/>
              <a:buChar char="s"/>
            </a:pPr>
            <a:r>
              <a:rPr lang="en-US" smtClean="0"/>
              <a:t>Administer O</a:t>
            </a:r>
            <a:r>
              <a:rPr lang="en-US" baseline="-25000" smtClean="0"/>
              <a:t>2</a:t>
            </a:r>
            <a:r>
              <a:rPr lang="en-US" smtClean="0"/>
              <a:t> via mask or provide dust filter mask</a:t>
            </a:r>
          </a:p>
          <a:p>
            <a:pPr lvl="1">
              <a:buSzPct val="50000"/>
              <a:buFont typeface="Monotype Sorts" pitchFamily="2" charset="2"/>
              <a:buChar char="s"/>
            </a:pPr>
            <a:r>
              <a:rPr lang="en-US" smtClean="0"/>
              <a:t>Albuterol by hand-held nebulizer for wheezing</a:t>
            </a:r>
          </a:p>
          <a:p>
            <a:pPr lvl="2">
              <a:buSzPct val="80000"/>
              <a:buFont typeface="Monotype Sorts" pitchFamily="2" charset="2"/>
              <a:buChar char="4"/>
            </a:pPr>
            <a:endParaRPr lang="en-US" sz="1000" smtClean="0"/>
          </a:p>
          <a:p>
            <a:pPr>
              <a:buSzPct val="50000"/>
              <a:buFont typeface="Monotype Sorts" pitchFamily="2" charset="2"/>
              <a:buChar char="l"/>
            </a:pPr>
            <a:r>
              <a:rPr lang="en-US" smtClean="0"/>
              <a:t>Start IV in unaffected limb</a:t>
            </a:r>
          </a:p>
          <a:p>
            <a:pPr>
              <a:buSzPct val="50000"/>
              <a:buFont typeface="Monotype Sorts" pitchFamily="2" charset="2"/>
              <a:buChar char="l"/>
            </a:pPr>
            <a:endParaRPr lang="en-US" sz="1000" smtClean="0"/>
          </a:p>
          <a:p>
            <a:pPr>
              <a:buSzPct val="50000"/>
              <a:buFont typeface="Monotype Sorts" pitchFamily="2" charset="2"/>
              <a:buChar char="l"/>
            </a:pPr>
            <a:r>
              <a:rPr lang="en-US" smtClean="0"/>
              <a:t>Hydrate both adult and pediatric patients with 20ml/kg of NS</a:t>
            </a:r>
          </a:p>
        </p:txBody>
      </p:sp>
    </p:spTree>
  </p:cSld>
  <p:clrMapOvr>
    <a:masterClrMapping/>
  </p:clrMapOvr>
  <p:transition advTm="4064"/>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3CAB8969-8CFE-406A-9838-FB6F816FDBA5}" type="slidenum">
              <a:rPr lang="en-US" sz="1400" smtClean="0">
                <a:solidFill>
                  <a:schemeClr val="bg2"/>
                </a:solidFill>
              </a:rPr>
              <a:pPr/>
              <a:t>12</a:t>
            </a:fld>
            <a:endParaRPr lang="en-US" sz="1400" smtClean="0">
              <a:solidFill>
                <a:schemeClr val="bg2"/>
              </a:solidFill>
            </a:endParaRPr>
          </a:p>
        </p:txBody>
      </p:sp>
      <p:sp>
        <p:nvSpPr>
          <p:cNvPr id="16387" name="Rectangle 2"/>
          <p:cNvSpPr>
            <a:spLocks noGrp="1" noChangeArrowheads="1"/>
          </p:cNvSpPr>
          <p:nvPr>
            <p:ph type="title"/>
          </p:nvPr>
        </p:nvSpPr>
        <p:spPr/>
        <p:txBody>
          <a:bodyPr/>
          <a:lstStyle/>
          <a:p>
            <a:pPr algn="ctr"/>
            <a:r>
              <a:rPr lang="en-US" smtClean="0"/>
              <a:t>Crush Injury/Syndrome</a:t>
            </a:r>
            <a:br>
              <a:rPr lang="en-US" smtClean="0"/>
            </a:br>
            <a:r>
              <a:rPr lang="en-US" smtClean="0"/>
              <a:t>Psychological Support</a:t>
            </a:r>
          </a:p>
        </p:txBody>
      </p:sp>
      <p:sp>
        <p:nvSpPr>
          <p:cNvPr id="16388" name="Rectangle 3"/>
          <p:cNvSpPr>
            <a:spLocks noGrp="1" noChangeArrowheads="1"/>
          </p:cNvSpPr>
          <p:nvPr>
            <p:ph type="body" idx="1"/>
          </p:nvPr>
        </p:nvSpPr>
        <p:spPr/>
        <p:txBody>
          <a:bodyPr/>
          <a:lstStyle/>
          <a:p>
            <a:pPr>
              <a:buSzPct val="50000"/>
              <a:buFont typeface="Monotype Sorts" pitchFamily="2" charset="2"/>
              <a:buChar char="l"/>
            </a:pPr>
            <a:r>
              <a:rPr lang="en-US" smtClean="0"/>
              <a:t>Panic &amp; agitation is common place</a:t>
            </a:r>
          </a:p>
          <a:p>
            <a:pPr lvl="2">
              <a:buSzPct val="80000"/>
              <a:buFont typeface="Monotype Sorts" pitchFamily="2" charset="2"/>
              <a:buChar char="4"/>
            </a:pPr>
            <a:r>
              <a:rPr lang="en-US" smtClean="0"/>
              <a:t> “Don’t leave me in here” </a:t>
            </a:r>
          </a:p>
          <a:p>
            <a:pPr lvl="2">
              <a:buSzPct val="80000"/>
              <a:buFont typeface="Monotype Sorts" pitchFamily="2" charset="2"/>
              <a:buChar char="4"/>
            </a:pPr>
            <a:r>
              <a:rPr lang="en-US" smtClean="0"/>
              <a:t> “Get me out NOW!”</a:t>
            </a:r>
          </a:p>
          <a:p>
            <a:pPr lvl="1">
              <a:buSzPct val="50000"/>
              <a:buFont typeface="Monotype Sorts" pitchFamily="2" charset="2"/>
              <a:buChar char="s"/>
            </a:pPr>
            <a:r>
              <a:rPr lang="en-US" smtClean="0"/>
              <a:t>Talk to patient</a:t>
            </a:r>
          </a:p>
          <a:p>
            <a:pPr lvl="2">
              <a:buSzPct val="80000"/>
              <a:buFont typeface="Monotype Sorts" pitchFamily="2" charset="2"/>
              <a:buChar char="4"/>
            </a:pPr>
            <a:r>
              <a:rPr lang="en-US" smtClean="0"/>
              <a:t> Patient may get ignored during technical aspects                of rescue</a:t>
            </a:r>
          </a:p>
          <a:p>
            <a:pPr lvl="2">
              <a:buSzPct val="80000"/>
              <a:buFont typeface="Monotype Sorts" pitchFamily="2" charset="2"/>
              <a:buChar char="4"/>
            </a:pPr>
            <a:r>
              <a:rPr lang="en-US" smtClean="0"/>
              <a:t> Don’t comment on future use or loss of limb</a:t>
            </a:r>
          </a:p>
          <a:p>
            <a:pPr lvl="2">
              <a:buSzPct val="80000"/>
              <a:buFont typeface="Monotype Sorts" pitchFamily="2" charset="2"/>
              <a:buChar char="4"/>
            </a:pPr>
            <a:r>
              <a:rPr lang="en-US" smtClean="0"/>
              <a:t> Field amputation by qualified MD may be</a:t>
            </a:r>
          </a:p>
          <a:p>
            <a:pPr lvl="2">
              <a:buSzPct val="80000"/>
              <a:buFont typeface="Monotype Sorts" pitchFamily="2" charset="2"/>
              <a:buNone/>
            </a:pPr>
            <a:r>
              <a:rPr lang="en-US" smtClean="0"/>
              <a:t>   necessary</a:t>
            </a:r>
          </a:p>
        </p:txBody>
      </p:sp>
    </p:spTree>
  </p:cSld>
  <p:clrMapOvr>
    <a:masterClrMapping/>
  </p:clrMapOvr>
  <p:transition advTm="4016"/>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FB00563-2E9B-4743-8255-A14A8D9D441A}" type="slidenum">
              <a:rPr lang="en-US" sz="1400" smtClean="0">
                <a:solidFill>
                  <a:schemeClr val="bg2"/>
                </a:solidFill>
              </a:rPr>
              <a:pPr/>
              <a:t>13</a:t>
            </a:fld>
            <a:endParaRPr lang="en-US" sz="1400" smtClean="0">
              <a:solidFill>
                <a:schemeClr val="bg2"/>
              </a:solidFill>
            </a:endParaRPr>
          </a:p>
        </p:txBody>
      </p:sp>
      <p:sp>
        <p:nvSpPr>
          <p:cNvPr id="17411" name="Rectangle 2"/>
          <p:cNvSpPr>
            <a:spLocks noGrp="1" noChangeArrowheads="1"/>
          </p:cNvSpPr>
          <p:nvPr>
            <p:ph type="title"/>
          </p:nvPr>
        </p:nvSpPr>
        <p:spPr/>
        <p:txBody>
          <a:bodyPr/>
          <a:lstStyle/>
          <a:p>
            <a:pPr algn="ctr"/>
            <a:r>
              <a:rPr lang="en-US" smtClean="0"/>
              <a:t>Crush Syndrome</a:t>
            </a:r>
            <a:br>
              <a:rPr lang="en-US" smtClean="0"/>
            </a:br>
            <a:r>
              <a:rPr lang="en-US" smtClean="0"/>
              <a:t>Management</a:t>
            </a:r>
          </a:p>
        </p:txBody>
      </p:sp>
      <p:sp>
        <p:nvSpPr>
          <p:cNvPr id="17412" name="Rectangle 3"/>
          <p:cNvSpPr>
            <a:spLocks noGrp="1" noChangeArrowheads="1"/>
          </p:cNvSpPr>
          <p:nvPr>
            <p:ph type="body" idx="1"/>
          </p:nvPr>
        </p:nvSpPr>
        <p:spPr>
          <a:xfrm>
            <a:off x="457200" y="1600200"/>
            <a:ext cx="8178800" cy="4171950"/>
          </a:xfrm>
        </p:spPr>
        <p:txBody>
          <a:bodyPr/>
          <a:lstStyle/>
          <a:p>
            <a:pPr>
              <a:buSzPct val="50000"/>
              <a:buFont typeface="Monotype Sorts" pitchFamily="2" charset="2"/>
              <a:buChar char="l"/>
            </a:pPr>
            <a:r>
              <a:rPr lang="en-US" smtClean="0"/>
              <a:t>Indications for treatment</a:t>
            </a:r>
          </a:p>
          <a:p>
            <a:pPr lvl="1">
              <a:buSzPct val="50000"/>
              <a:buFont typeface="Monotype Sorts" pitchFamily="2" charset="2"/>
              <a:buChar char="s"/>
            </a:pPr>
            <a:r>
              <a:rPr lang="en-US" smtClean="0"/>
              <a:t>Suspicion of hyperkalemia - ECG changes</a:t>
            </a:r>
            <a:endParaRPr lang="en-US" sz="1600" b="1" smtClean="0"/>
          </a:p>
          <a:p>
            <a:pPr lvl="1">
              <a:buSzPct val="50000"/>
              <a:buFont typeface="Monotype Sorts" pitchFamily="2" charset="2"/>
              <a:buChar char="s"/>
            </a:pPr>
            <a:r>
              <a:rPr lang="en-US" smtClean="0"/>
              <a:t>Patient trapped longer than </a:t>
            </a:r>
            <a:r>
              <a:rPr lang="en-US" u="sng" smtClean="0"/>
              <a:t>four</a:t>
            </a:r>
            <a:r>
              <a:rPr lang="en-US" smtClean="0"/>
              <a:t> hours</a:t>
            </a:r>
          </a:p>
          <a:p>
            <a:pPr lvl="1">
              <a:buSzPct val="50000"/>
              <a:buFont typeface="Monotype Sorts" pitchFamily="2" charset="2"/>
              <a:buChar char="s"/>
            </a:pPr>
            <a:endParaRPr lang="en-US" sz="1000" smtClean="0"/>
          </a:p>
          <a:p>
            <a:pPr>
              <a:buSzPct val="50000"/>
              <a:buFont typeface="Monotype Sorts" pitchFamily="2" charset="2"/>
              <a:buChar char="l"/>
            </a:pPr>
            <a:r>
              <a:rPr lang="en-US" smtClean="0"/>
              <a:t>Prehospital management</a:t>
            </a:r>
          </a:p>
          <a:p>
            <a:pPr lvl="1">
              <a:buSzPct val="50000"/>
              <a:buFont typeface="Monotype Sorts" pitchFamily="2" charset="2"/>
              <a:buChar char="s"/>
            </a:pPr>
            <a:r>
              <a:rPr lang="en-US" smtClean="0"/>
              <a:t>Albuterol 2.5mg/3ml NS continuous inhalation</a:t>
            </a:r>
          </a:p>
          <a:p>
            <a:pPr lvl="1">
              <a:buSzPct val="50000"/>
              <a:buFont typeface="Monotype Sorts" pitchFamily="2" charset="2"/>
              <a:buChar char="s"/>
            </a:pPr>
            <a:r>
              <a:rPr lang="en-US" smtClean="0"/>
              <a:t>Calcium chloride 1 gram IVP</a:t>
            </a:r>
          </a:p>
          <a:p>
            <a:pPr lvl="1">
              <a:buSzPct val="50000"/>
              <a:buFont typeface="Monotype Sorts" pitchFamily="2" charset="2"/>
              <a:buChar char="s"/>
            </a:pPr>
            <a:r>
              <a:rPr lang="en-US" smtClean="0"/>
              <a:t>Sodium bicarbonate IV Infusion</a:t>
            </a:r>
          </a:p>
          <a:p>
            <a:pPr lvl="2">
              <a:buSzPct val="80000"/>
              <a:buFont typeface="Monotype Sorts" pitchFamily="2" charset="2"/>
              <a:buChar char="4"/>
            </a:pPr>
            <a:r>
              <a:rPr lang="en-US" smtClean="0"/>
              <a:t> Add 1mEq/kg to first liter of NS </a:t>
            </a:r>
            <a:r>
              <a:rPr lang="en-US" u="sng" smtClean="0"/>
              <a:t>after</a:t>
            </a:r>
            <a:r>
              <a:rPr lang="en-US" smtClean="0"/>
              <a:t> calcium chloride administration</a:t>
            </a:r>
          </a:p>
        </p:txBody>
      </p:sp>
    </p:spTree>
  </p:cSld>
  <p:clrMapOvr>
    <a:masterClrMapping/>
  </p:clrMapOvr>
  <p:transition advTm="4032"/>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93F82CC-1704-4AB5-BB7D-60DCA70C3E51}" type="slidenum">
              <a:rPr lang="en-US" sz="1400" smtClean="0">
                <a:solidFill>
                  <a:schemeClr val="bg2"/>
                </a:solidFill>
              </a:rPr>
              <a:pPr/>
              <a:t>14</a:t>
            </a:fld>
            <a:endParaRPr lang="en-US" sz="1400" smtClean="0">
              <a:solidFill>
                <a:schemeClr val="bg2"/>
              </a:solidFill>
            </a:endParaRPr>
          </a:p>
        </p:txBody>
      </p:sp>
      <p:sp>
        <p:nvSpPr>
          <p:cNvPr id="18435" name="Rectangle 2"/>
          <p:cNvSpPr>
            <a:spLocks noGrp="1" noChangeArrowheads="1"/>
          </p:cNvSpPr>
          <p:nvPr>
            <p:ph type="title"/>
          </p:nvPr>
        </p:nvSpPr>
        <p:spPr/>
        <p:txBody>
          <a:bodyPr/>
          <a:lstStyle/>
          <a:p>
            <a:pPr algn="ctr"/>
            <a:r>
              <a:rPr lang="en-US" smtClean="0"/>
              <a:t>Assessment of Crush Victims - Post Rescue</a:t>
            </a:r>
          </a:p>
        </p:txBody>
      </p:sp>
      <p:sp>
        <p:nvSpPr>
          <p:cNvPr id="18436" name="Rectangle 3"/>
          <p:cNvSpPr>
            <a:spLocks noGrp="1" noChangeArrowheads="1"/>
          </p:cNvSpPr>
          <p:nvPr>
            <p:ph type="body" idx="1"/>
          </p:nvPr>
        </p:nvSpPr>
        <p:spPr>
          <a:xfrm>
            <a:off x="381000" y="1600200"/>
            <a:ext cx="8077200" cy="5257800"/>
          </a:xfrm>
        </p:spPr>
        <p:txBody>
          <a:bodyPr/>
          <a:lstStyle/>
          <a:p>
            <a:pPr>
              <a:buSzPct val="50000"/>
              <a:buFont typeface="Monotype Sorts" pitchFamily="2" charset="2"/>
              <a:buChar char="l"/>
            </a:pPr>
            <a:r>
              <a:rPr lang="en-US" smtClean="0"/>
              <a:t>Marks on victim may be minimal</a:t>
            </a:r>
          </a:p>
          <a:p>
            <a:pPr lvl="1">
              <a:buSzPct val="50000"/>
              <a:buFont typeface="Monotype Sorts" pitchFamily="2" charset="2"/>
              <a:buChar char="s"/>
            </a:pPr>
            <a:r>
              <a:rPr lang="en-US" smtClean="0"/>
              <a:t>Keep limb(s) at heart level</a:t>
            </a:r>
          </a:p>
          <a:p>
            <a:pPr lvl="1">
              <a:buSzPct val="50000"/>
              <a:buFont typeface="Monotype Sorts" pitchFamily="2" charset="2"/>
              <a:buChar char="s"/>
            </a:pPr>
            <a:r>
              <a:rPr lang="en-US" smtClean="0"/>
              <a:t>Use non-compressive splints</a:t>
            </a:r>
            <a:endParaRPr lang="en-US" sz="800" smtClean="0"/>
          </a:p>
          <a:p>
            <a:pPr>
              <a:buSzPct val="50000"/>
              <a:buFont typeface="Monotype Sorts" pitchFamily="2" charset="2"/>
              <a:buChar char="l"/>
            </a:pPr>
            <a:r>
              <a:rPr lang="en-US" smtClean="0"/>
              <a:t>Paralysis/weakness of affected limbs </a:t>
            </a:r>
          </a:p>
          <a:p>
            <a:pPr lvl="1">
              <a:buSzPct val="50000"/>
              <a:buFont typeface="Monotype Sorts" pitchFamily="2" charset="2"/>
              <a:buChar char="s"/>
            </a:pPr>
            <a:r>
              <a:rPr lang="en-US" smtClean="0"/>
              <a:t>Mimics spinal cord injury</a:t>
            </a:r>
            <a:endParaRPr lang="en-US" sz="800" smtClean="0"/>
          </a:p>
          <a:p>
            <a:pPr>
              <a:buSzPct val="50000"/>
              <a:buFont typeface="Monotype Sorts" pitchFamily="2" charset="2"/>
              <a:buChar char="l"/>
            </a:pPr>
            <a:r>
              <a:rPr lang="en-US" smtClean="0"/>
              <a:t>Hypotension and tachycardia</a:t>
            </a:r>
          </a:p>
          <a:p>
            <a:pPr lvl="1">
              <a:buSzPct val="50000"/>
              <a:buFont typeface="Monotype Sorts" pitchFamily="2" charset="2"/>
              <a:buChar char="s"/>
            </a:pPr>
            <a:r>
              <a:rPr lang="en-US" smtClean="0"/>
              <a:t>Redistibutive hypovolemia</a:t>
            </a:r>
          </a:p>
          <a:p>
            <a:pPr>
              <a:buSzPct val="50000"/>
              <a:buFont typeface="Monotype Sorts" pitchFamily="2" charset="2"/>
              <a:buChar char="l"/>
            </a:pPr>
            <a:r>
              <a:rPr lang="en-US" smtClean="0"/>
              <a:t>Tachypnea</a:t>
            </a:r>
          </a:p>
          <a:p>
            <a:pPr lvl="1">
              <a:buSzPct val="50000"/>
              <a:buFont typeface="Monotype Sorts" pitchFamily="2" charset="2"/>
              <a:buChar char="s"/>
            </a:pPr>
            <a:r>
              <a:rPr lang="en-US" smtClean="0"/>
              <a:t>Metabolic acidosis</a:t>
            </a:r>
          </a:p>
          <a:p>
            <a:endParaRPr lang="en-US" smtClean="0"/>
          </a:p>
        </p:txBody>
      </p:sp>
    </p:spTree>
  </p:cSld>
  <p:clrMapOvr>
    <a:masterClrMapping/>
  </p:clrMapOvr>
  <p:transition advTm="3888"/>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330A9910-0781-4565-897A-83E15C51456A}" type="slidenum">
              <a:rPr lang="en-US" sz="1400" smtClean="0">
                <a:solidFill>
                  <a:schemeClr val="bg2"/>
                </a:solidFill>
              </a:rPr>
              <a:pPr/>
              <a:t>15</a:t>
            </a:fld>
            <a:endParaRPr lang="en-US" sz="1400" smtClean="0">
              <a:solidFill>
                <a:schemeClr val="bg2"/>
              </a:solidFill>
            </a:endParaRPr>
          </a:p>
        </p:txBody>
      </p:sp>
      <p:sp>
        <p:nvSpPr>
          <p:cNvPr id="19459" name="Rectangle 2"/>
          <p:cNvSpPr>
            <a:spLocks noGrp="1" noChangeArrowheads="1"/>
          </p:cNvSpPr>
          <p:nvPr>
            <p:ph type="title"/>
          </p:nvPr>
        </p:nvSpPr>
        <p:spPr/>
        <p:txBody>
          <a:bodyPr/>
          <a:lstStyle/>
          <a:p>
            <a:pPr algn="ctr"/>
            <a:r>
              <a:rPr lang="en-US" smtClean="0"/>
              <a:t>Assessment of Crush Victims - Post Rescue</a:t>
            </a:r>
          </a:p>
        </p:txBody>
      </p:sp>
      <p:sp>
        <p:nvSpPr>
          <p:cNvPr id="19460" name="Rectangle 3"/>
          <p:cNvSpPr>
            <a:spLocks noGrp="1" noChangeArrowheads="1"/>
          </p:cNvSpPr>
          <p:nvPr>
            <p:ph type="body" idx="1"/>
          </p:nvPr>
        </p:nvSpPr>
        <p:spPr>
          <a:xfrm>
            <a:off x="457200" y="2057400"/>
            <a:ext cx="8178800" cy="4171950"/>
          </a:xfrm>
        </p:spPr>
        <p:txBody>
          <a:bodyPr/>
          <a:lstStyle/>
          <a:p>
            <a:pPr>
              <a:buSzPct val="50000"/>
              <a:buFont typeface="Monotype Sorts" pitchFamily="2" charset="2"/>
              <a:buChar char="l"/>
            </a:pPr>
            <a:endParaRPr lang="en-US" sz="1000" smtClean="0"/>
          </a:p>
          <a:p>
            <a:pPr>
              <a:buSzPct val="50000"/>
              <a:buFont typeface="Monotype Sorts" pitchFamily="2" charset="2"/>
              <a:buChar char="l"/>
            </a:pPr>
            <a:r>
              <a:rPr lang="en-US" smtClean="0"/>
              <a:t>Pain or paresthesia may increase</a:t>
            </a:r>
          </a:p>
          <a:p>
            <a:pPr lvl="1">
              <a:buSzPct val="50000"/>
              <a:buFont typeface="Monotype Sorts" pitchFamily="2" charset="2"/>
              <a:buChar char="s"/>
            </a:pPr>
            <a:r>
              <a:rPr lang="en-US" smtClean="0"/>
              <a:t>Consider Morphine 2 - 20mg IVP or 10mg IM</a:t>
            </a:r>
          </a:p>
          <a:p>
            <a:pPr lvl="2">
              <a:buSzPct val="80000"/>
              <a:buFont typeface="Monotype Sorts" pitchFamily="2" charset="2"/>
              <a:buChar char="4"/>
            </a:pPr>
            <a:r>
              <a:rPr lang="en-US" smtClean="0"/>
              <a:t> Pediatrics 0.1mg/kg IVP or IM</a:t>
            </a:r>
          </a:p>
          <a:p>
            <a:pPr lvl="1">
              <a:buSzPct val="50000"/>
              <a:buFont typeface="Monotype Sorts" pitchFamily="2" charset="2"/>
              <a:buChar char="s"/>
            </a:pPr>
            <a:endParaRPr lang="en-US" sz="1000" smtClean="0"/>
          </a:p>
          <a:p>
            <a:pPr>
              <a:buSzPct val="50000"/>
              <a:buFont typeface="Monotype Sorts" pitchFamily="2" charset="2"/>
              <a:buChar char="l"/>
            </a:pPr>
            <a:r>
              <a:rPr lang="en-US" smtClean="0"/>
              <a:t>Distal pulses may be absent</a:t>
            </a:r>
          </a:p>
          <a:p>
            <a:pPr>
              <a:buSzPct val="50000"/>
              <a:buFont typeface="Monotype Sorts" pitchFamily="2" charset="2"/>
              <a:buChar char="l"/>
            </a:pPr>
            <a:endParaRPr lang="en-US" sz="1000" smtClean="0"/>
          </a:p>
          <a:p>
            <a:pPr>
              <a:buSzPct val="50000"/>
              <a:buFont typeface="Monotype Sorts" pitchFamily="2" charset="2"/>
              <a:buChar char="l"/>
            </a:pPr>
            <a:r>
              <a:rPr lang="en-US" smtClean="0"/>
              <a:t>Progressive swelling of affected area</a:t>
            </a:r>
          </a:p>
          <a:p>
            <a:pPr lvl="1">
              <a:buSzPct val="50000"/>
              <a:buFont typeface="Monotype Sorts" pitchFamily="2" charset="2"/>
              <a:buChar char="s"/>
            </a:pPr>
            <a:r>
              <a:rPr lang="en-US" smtClean="0"/>
              <a:t>Compartment syndrome</a:t>
            </a:r>
          </a:p>
        </p:txBody>
      </p:sp>
    </p:spTree>
  </p:cSld>
  <p:clrMapOvr>
    <a:masterClrMapping/>
  </p:clrMapOvr>
  <p:transition advTm="4336"/>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268DCEC6-E71A-4C3B-A444-6B3171C5C874}" type="slidenum">
              <a:rPr lang="en-US" sz="1400" smtClean="0">
                <a:solidFill>
                  <a:schemeClr val="bg2"/>
                </a:solidFill>
              </a:rPr>
              <a:pPr/>
              <a:t>16</a:t>
            </a:fld>
            <a:endParaRPr lang="en-US" sz="1400" smtClean="0">
              <a:solidFill>
                <a:schemeClr val="bg2"/>
              </a:solidFill>
            </a:endParaRPr>
          </a:p>
        </p:txBody>
      </p:sp>
      <p:sp>
        <p:nvSpPr>
          <p:cNvPr id="3076" name="Rectangle 2"/>
          <p:cNvSpPr>
            <a:spLocks noGrp="1" noChangeArrowheads="1"/>
          </p:cNvSpPr>
          <p:nvPr>
            <p:ph type="title"/>
          </p:nvPr>
        </p:nvSpPr>
        <p:spPr/>
        <p:txBody>
          <a:bodyPr/>
          <a:lstStyle/>
          <a:p>
            <a:pPr algn="ctr"/>
            <a:r>
              <a:rPr lang="en-US" smtClean="0"/>
              <a:t>Compartment Syndrome</a:t>
            </a:r>
          </a:p>
        </p:txBody>
      </p:sp>
      <p:graphicFrame>
        <p:nvGraphicFramePr>
          <p:cNvPr id="3074" name="Object 3"/>
          <p:cNvGraphicFramePr>
            <a:graphicFrameLocks noGrp="1" noChangeAspect="1"/>
          </p:cNvGraphicFramePr>
          <p:nvPr>
            <p:ph type="clipArt" sz="half" idx="2"/>
          </p:nvPr>
        </p:nvGraphicFramePr>
        <p:xfrm>
          <a:off x="914400" y="1857375"/>
          <a:ext cx="1239838" cy="4643438"/>
        </p:xfrm>
        <a:graphic>
          <a:graphicData uri="http://schemas.openxmlformats.org/presentationml/2006/ole">
            <mc:AlternateContent xmlns:mc="http://schemas.openxmlformats.org/markup-compatibility/2006">
              <mc:Choice xmlns:v="urn:schemas-microsoft-com:vml" Requires="v">
                <p:oleObj spid="_x0000_s3080" name="Clip" r:id="rId4" imgW="4638095" imgH="17380952" progId="MS_ClipArt_Gallery.2">
                  <p:embed/>
                </p:oleObj>
              </mc:Choice>
              <mc:Fallback>
                <p:oleObj name="Clip" r:id="rId4" imgW="4638095" imgH="17380952" progId="MS_ClipArt_Gallery.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857375"/>
                        <a:ext cx="1239838" cy="4643438"/>
                      </a:xfrm>
                      <a:prstGeom prst="rect">
                        <a:avLst/>
                      </a:prstGeom>
                    </p:spPr>
                  </p:pic>
                </p:oleObj>
              </mc:Fallback>
            </mc:AlternateContent>
          </a:graphicData>
        </a:graphic>
      </p:graphicFrame>
      <p:sp>
        <p:nvSpPr>
          <p:cNvPr id="3077" name="Rectangle 4"/>
          <p:cNvSpPr>
            <a:spLocks noGrp="1" noChangeArrowheads="1"/>
          </p:cNvSpPr>
          <p:nvPr>
            <p:ph type="body" sz="half" idx="1"/>
          </p:nvPr>
        </p:nvSpPr>
        <p:spPr>
          <a:xfrm>
            <a:off x="4495800" y="2057400"/>
            <a:ext cx="4013200" cy="4171950"/>
          </a:xfrm>
        </p:spPr>
        <p:txBody>
          <a:bodyPr/>
          <a:lstStyle/>
          <a:p>
            <a:pPr>
              <a:buSzPct val="50000"/>
              <a:buFont typeface="Monotype Sorts" pitchFamily="2" charset="2"/>
              <a:buChar char="l"/>
            </a:pPr>
            <a:r>
              <a:rPr lang="en-US" sz="2800" smtClean="0"/>
              <a:t>Usually happens to large muscle groups such as quadriceps &amp; gluteal muscles</a:t>
            </a:r>
          </a:p>
        </p:txBody>
      </p:sp>
      <p:pic>
        <p:nvPicPr>
          <p:cNvPr id="3078" name="Picture 5" descr="PLEGM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1752600"/>
            <a:ext cx="1003300" cy="476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392"/>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F52CED54-7810-43B3-B2EB-3912B438A41C}" type="slidenum">
              <a:rPr lang="en-US" sz="1400" smtClean="0">
                <a:solidFill>
                  <a:schemeClr val="bg2"/>
                </a:solidFill>
              </a:rPr>
              <a:pPr/>
              <a:t>17</a:t>
            </a:fld>
            <a:endParaRPr lang="en-US" sz="1400" smtClean="0">
              <a:solidFill>
                <a:schemeClr val="bg2"/>
              </a:solidFill>
            </a:endParaRPr>
          </a:p>
        </p:txBody>
      </p:sp>
      <p:sp>
        <p:nvSpPr>
          <p:cNvPr id="4102" name="Rectangle 2"/>
          <p:cNvSpPr>
            <a:spLocks noGrp="1" noChangeArrowheads="1"/>
          </p:cNvSpPr>
          <p:nvPr>
            <p:ph type="title"/>
          </p:nvPr>
        </p:nvSpPr>
        <p:spPr/>
        <p:txBody>
          <a:bodyPr/>
          <a:lstStyle/>
          <a:p>
            <a:pPr algn="ctr"/>
            <a:r>
              <a:rPr lang="en-US" smtClean="0"/>
              <a:t>Compartment Syndrome</a:t>
            </a:r>
            <a:br>
              <a:rPr lang="en-US" smtClean="0"/>
            </a:br>
            <a:r>
              <a:rPr lang="en-US" smtClean="0"/>
              <a:t>Pathophysiology</a:t>
            </a:r>
          </a:p>
        </p:txBody>
      </p:sp>
      <p:sp>
        <p:nvSpPr>
          <p:cNvPr id="4103" name="Rectangle 3"/>
          <p:cNvSpPr>
            <a:spLocks noGrp="1" noChangeArrowheads="1"/>
          </p:cNvSpPr>
          <p:nvPr>
            <p:ph type="body" sz="half" idx="1"/>
          </p:nvPr>
        </p:nvSpPr>
        <p:spPr>
          <a:xfrm>
            <a:off x="4800600" y="2286000"/>
            <a:ext cx="4013200" cy="4171950"/>
          </a:xfrm>
        </p:spPr>
        <p:txBody>
          <a:bodyPr/>
          <a:lstStyle/>
          <a:p>
            <a:pPr>
              <a:buSzPct val="50000"/>
              <a:buFont typeface="Monotype Sorts" pitchFamily="2" charset="2"/>
              <a:buChar char="l"/>
            </a:pPr>
            <a:r>
              <a:rPr lang="en-US" sz="2800" smtClean="0"/>
              <a:t>Fluids re-perfuse damaged areas</a:t>
            </a:r>
          </a:p>
          <a:p>
            <a:pPr lvl="1">
              <a:buSzPct val="50000"/>
              <a:buFont typeface="Monotype Sorts" pitchFamily="2" charset="2"/>
              <a:buChar char="s"/>
            </a:pPr>
            <a:r>
              <a:rPr lang="en-US" sz="2400" smtClean="0"/>
              <a:t>Muscle tissues become swollen inside fibrous sheaths</a:t>
            </a:r>
          </a:p>
          <a:p>
            <a:pPr lvl="1">
              <a:buSzPct val="50000"/>
              <a:buFont typeface="Monotype Sorts" pitchFamily="2" charset="2"/>
              <a:buChar char="s"/>
            </a:pPr>
            <a:r>
              <a:rPr lang="en-US" sz="2400" smtClean="0"/>
              <a:t>Increased swelling results in increased pressure</a:t>
            </a:r>
          </a:p>
        </p:txBody>
      </p:sp>
      <p:graphicFrame>
        <p:nvGraphicFramePr>
          <p:cNvPr id="4098" name="Object 0"/>
          <p:cNvGraphicFramePr>
            <a:graphicFrameLocks noGrp="1" noChangeAspect="1"/>
          </p:cNvGraphicFramePr>
          <p:nvPr>
            <p:ph type="clipArt" sz="half" idx="2"/>
          </p:nvPr>
        </p:nvGraphicFramePr>
        <p:xfrm>
          <a:off x="228600" y="1828800"/>
          <a:ext cx="4292600" cy="4572000"/>
        </p:xfrm>
        <a:graphic>
          <a:graphicData uri="http://schemas.openxmlformats.org/presentationml/2006/ole">
            <mc:AlternateContent xmlns:mc="http://schemas.openxmlformats.org/markup-compatibility/2006">
              <mc:Choice xmlns:v="urn:schemas-microsoft-com:vml" Requires="v">
                <p:oleObj spid="_x0000_s4107" name="Clip" r:id="rId4" imgW="3657600" imgH="3160080" progId="MS_ClipArt_Gallery.2">
                  <p:embed/>
                </p:oleObj>
              </mc:Choice>
              <mc:Fallback>
                <p:oleObj name="Clip" r:id="rId4" imgW="3657600" imgH="3160080" progId="MS_ClipArt_Gallery.2">
                  <p:embed/>
                  <p:pic>
                    <p:nvPicPr>
                      <p:cNvPr id="0" name="Object 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1828800"/>
                        <a:ext cx="4292600" cy="4572000"/>
                      </a:xfrm>
                      <a:prstGeom prst="rect">
                        <a:avLst/>
                      </a:prstGeom>
                    </p:spPr>
                  </p:pic>
                </p:oleObj>
              </mc:Fallback>
            </mc:AlternateContent>
          </a:graphicData>
        </a:graphic>
      </p:graphicFrame>
      <p:graphicFrame>
        <p:nvGraphicFramePr>
          <p:cNvPr id="4099" name="Object 1"/>
          <p:cNvGraphicFramePr>
            <a:graphicFrameLocks noChangeAspect="1"/>
          </p:cNvGraphicFramePr>
          <p:nvPr/>
        </p:nvGraphicFramePr>
        <p:xfrm>
          <a:off x="1143000" y="4572000"/>
          <a:ext cx="1981200" cy="1293813"/>
        </p:xfrm>
        <a:graphic>
          <a:graphicData uri="http://schemas.openxmlformats.org/presentationml/2006/ole">
            <mc:AlternateContent xmlns:mc="http://schemas.openxmlformats.org/markup-compatibility/2006">
              <mc:Choice xmlns:v="urn:schemas-microsoft-com:vml" Requires="v">
                <p:oleObj spid="_x0000_s4108" name="Clip" r:id="rId6" imgW="6773760" imgH="4128840" progId="MS_ClipArt_Gallery.2">
                  <p:embed/>
                </p:oleObj>
              </mc:Choice>
              <mc:Fallback>
                <p:oleObj name="Clip" r:id="rId6" imgW="6773760" imgH="4128840" progId="MS_ClipArt_Gallery.2">
                  <p:embed/>
                  <p:pic>
                    <p:nvPicPr>
                      <p:cNvPr id="0" name="Object 1"/>
                      <p:cNvPicPr>
                        <a:picLocks noChangeAspect="1" noChangeArrowheads="1"/>
                      </p:cNvPicPr>
                      <p:nvPr/>
                    </p:nvPicPr>
                    <p:blipFill>
                      <a:blip r:embed="rId7">
                        <a:lum bright="100000" contrast="18000"/>
                        <a:grayscl/>
                        <a:biLevel thresh="50000"/>
                        <a:extLst>
                          <a:ext uri="{28A0092B-C50C-407E-A947-70E740481C1C}">
                            <a14:useLocalDpi xmlns:a14="http://schemas.microsoft.com/office/drawing/2010/main" val="0"/>
                          </a:ext>
                        </a:extLst>
                      </a:blip>
                      <a:srcRect/>
                      <a:stretch>
                        <a:fillRect/>
                      </a:stretch>
                    </p:blipFill>
                    <p:spPr bwMode="auto">
                      <a:xfrm>
                        <a:off x="1143000" y="4572000"/>
                        <a:ext cx="1981200" cy="12938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100" name="Object 2"/>
          <p:cNvGraphicFramePr>
            <a:graphicFrameLocks noChangeAspect="1"/>
          </p:cNvGraphicFramePr>
          <p:nvPr/>
        </p:nvGraphicFramePr>
        <p:xfrm>
          <a:off x="838200" y="3200400"/>
          <a:ext cx="827088" cy="1687513"/>
        </p:xfrm>
        <a:graphic>
          <a:graphicData uri="http://schemas.openxmlformats.org/presentationml/2006/ole">
            <mc:AlternateContent xmlns:mc="http://schemas.openxmlformats.org/markup-compatibility/2006">
              <mc:Choice xmlns:v="urn:schemas-microsoft-com:vml" Requires="v">
                <p:oleObj spid="_x0000_s4109" name="Clip" r:id="rId8" imgW="3299760" imgH="3376440" progId="MS_ClipArt_Gallery.2">
                  <p:embed/>
                </p:oleObj>
              </mc:Choice>
              <mc:Fallback>
                <p:oleObj name="Clip" r:id="rId8" imgW="3299760" imgH="3376440" progId="MS_ClipArt_Gallery.2">
                  <p:embed/>
                  <p:pic>
                    <p:nvPicPr>
                      <p:cNvPr id="0"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3200400"/>
                        <a:ext cx="827088" cy="1687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advTm="416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9D4F465-960E-4194-B042-EA676184ED7D}" type="slidenum">
              <a:rPr lang="en-US" sz="1400" smtClean="0">
                <a:solidFill>
                  <a:schemeClr val="bg2"/>
                </a:solidFill>
              </a:rPr>
              <a:pPr/>
              <a:t>18</a:t>
            </a:fld>
            <a:endParaRPr lang="en-US" sz="1400" smtClean="0">
              <a:solidFill>
                <a:schemeClr val="bg2"/>
              </a:solidFill>
            </a:endParaRPr>
          </a:p>
        </p:txBody>
      </p:sp>
      <p:sp>
        <p:nvSpPr>
          <p:cNvPr id="20483" name="Rectangle 2"/>
          <p:cNvSpPr>
            <a:spLocks noGrp="1" noChangeArrowheads="1"/>
          </p:cNvSpPr>
          <p:nvPr>
            <p:ph type="title"/>
          </p:nvPr>
        </p:nvSpPr>
        <p:spPr>
          <a:xfrm>
            <a:off x="406400" y="228600"/>
            <a:ext cx="7823200" cy="1143000"/>
          </a:xfrm>
        </p:spPr>
        <p:txBody>
          <a:bodyPr/>
          <a:lstStyle/>
          <a:p>
            <a:pPr algn="ctr"/>
            <a:r>
              <a:rPr lang="en-US" smtClean="0"/>
              <a:t>Compartment Syndrome</a:t>
            </a:r>
            <a:br>
              <a:rPr lang="en-US" smtClean="0"/>
            </a:br>
            <a:r>
              <a:rPr lang="en-US" smtClean="0"/>
              <a:t>Signs and Symptoms</a:t>
            </a:r>
          </a:p>
        </p:txBody>
      </p:sp>
      <p:sp>
        <p:nvSpPr>
          <p:cNvPr id="20484" name="Rectangle 3"/>
          <p:cNvSpPr>
            <a:spLocks noGrp="1" noChangeArrowheads="1"/>
          </p:cNvSpPr>
          <p:nvPr>
            <p:ph type="body" idx="1"/>
          </p:nvPr>
        </p:nvSpPr>
        <p:spPr>
          <a:xfrm>
            <a:off x="457200" y="1600200"/>
            <a:ext cx="8178800" cy="4248150"/>
          </a:xfrm>
        </p:spPr>
        <p:txBody>
          <a:bodyPr/>
          <a:lstStyle/>
          <a:p>
            <a:pPr>
              <a:buSzPct val="50000"/>
              <a:buFont typeface="Monotype Sorts" pitchFamily="2" charset="2"/>
              <a:buChar char="l"/>
            </a:pPr>
            <a:r>
              <a:rPr lang="en-US" smtClean="0"/>
              <a:t>General findings </a:t>
            </a:r>
            <a:endParaRPr lang="en-US" sz="1000" smtClean="0"/>
          </a:p>
          <a:p>
            <a:pPr lvl="1">
              <a:buSzPct val="50000"/>
              <a:buFont typeface="Monotype Sorts" pitchFamily="2" charset="2"/>
              <a:buChar char="s"/>
            </a:pPr>
            <a:r>
              <a:rPr lang="en-US" smtClean="0"/>
              <a:t>Pallor</a:t>
            </a:r>
          </a:p>
          <a:p>
            <a:pPr lvl="1">
              <a:buSzPct val="50000"/>
              <a:buFont typeface="Monotype Sorts" pitchFamily="2" charset="2"/>
              <a:buChar char="s"/>
            </a:pPr>
            <a:r>
              <a:rPr lang="en-US" smtClean="0"/>
              <a:t>Paralysis</a:t>
            </a:r>
          </a:p>
          <a:p>
            <a:pPr lvl="1">
              <a:buSzPct val="50000"/>
              <a:buFont typeface="Monotype Sorts" pitchFamily="2" charset="2"/>
              <a:buChar char="s"/>
            </a:pPr>
            <a:r>
              <a:rPr lang="en-US" smtClean="0"/>
              <a:t>Pulselessness</a:t>
            </a:r>
          </a:p>
          <a:p>
            <a:pPr lvl="1">
              <a:buSzPct val="50000"/>
              <a:buFont typeface="Monotype Sorts" pitchFamily="2" charset="2"/>
              <a:buChar char="s"/>
            </a:pPr>
            <a:r>
              <a:rPr lang="en-US" smtClean="0"/>
              <a:t>Pain on passive stretch</a:t>
            </a:r>
          </a:p>
          <a:p>
            <a:pPr lvl="1">
              <a:buSzPct val="50000"/>
              <a:buFont typeface="Monotype Sorts" pitchFamily="2" charset="2"/>
              <a:buChar char="s"/>
            </a:pPr>
            <a:r>
              <a:rPr lang="en-US" smtClean="0"/>
              <a:t>Paresthesia</a:t>
            </a:r>
          </a:p>
          <a:p>
            <a:pPr lvl="1">
              <a:buSzPct val="50000"/>
              <a:buFont typeface="Monotype Sorts" pitchFamily="2" charset="2"/>
              <a:buChar char="s"/>
            </a:pPr>
            <a:endParaRPr lang="en-US" sz="1000" smtClean="0"/>
          </a:p>
          <a:p>
            <a:pPr>
              <a:buSzPct val="50000"/>
              <a:buFont typeface="Monotype Sorts" pitchFamily="2" charset="2"/>
              <a:buChar char="l"/>
            </a:pPr>
            <a:r>
              <a:rPr lang="en-US" smtClean="0"/>
              <a:t>Most significant findings</a:t>
            </a:r>
          </a:p>
          <a:p>
            <a:pPr lvl="1">
              <a:buSzPct val="50000"/>
              <a:buFont typeface="Monotype Sorts" pitchFamily="2" charset="2"/>
              <a:buChar char="s"/>
            </a:pPr>
            <a:r>
              <a:rPr lang="en-US" smtClean="0"/>
              <a:t>Pain on passive stretch</a:t>
            </a:r>
          </a:p>
          <a:p>
            <a:pPr lvl="1">
              <a:buSzPct val="50000"/>
              <a:buFont typeface="Monotype Sorts" pitchFamily="2" charset="2"/>
              <a:buChar char="s"/>
            </a:pPr>
            <a:r>
              <a:rPr lang="en-US" smtClean="0"/>
              <a:t>Sensory impairment</a:t>
            </a:r>
          </a:p>
        </p:txBody>
      </p:sp>
    </p:spTree>
  </p:cSld>
  <p:clrMapOvr>
    <a:masterClrMapping/>
  </p:clrMapOvr>
  <p:transition advTm="3728"/>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B626779E-6B95-4969-88E4-9BB529B7FC64}" type="slidenum">
              <a:rPr lang="en-US" sz="1400" smtClean="0">
                <a:solidFill>
                  <a:schemeClr val="bg2"/>
                </a:solidFill>
              </a:rPr>
              <a:pPr/>
              <a:t>19</a:t>
            </a:fld>
            <a:endParaRPr lang="en-US" sz="1400" smtClean="0">
              <a:solidFill>
                <a:schemeClr val="bg2"/>
              </a:solidFill>
            </a:endParaRPr>
          </a:p>
        </p:txBody>
      </p:sp>
      <p:sp>
        <p:nvSpPr>
          <p:cNvPr id="21507" name="Rectangle 2"/>
          <p:cNvSpPr>
            <a:spLocks noGrp="1" noChangeArrowheads="1"/>
          </p:cNvSpPr>
          <p:nvPr>
            <p:ph type="title"/>
          </p:nvPr>
        </p:nvSpPr>
        <p:spPr/>
        <p:txBody>
          <a:bodyPr/>
          <a:lstStyle/>
          <a:p>
            <a:pPr algn="ctr"/>
            <a:r>
              <a:rPr lang="en-US" smtClean="0"/>
              <a:t>Compartment Syndrome</a:t>
            </a:r>
            <a:br>
              <a:rPr lang="en-US" smtClean="0"/>
            </a:br>
            <a:r>
              <a:rPr lang="en-US" smtClean="0"/>
              <a:t>Treatment</a:t>
            </a:r>
          </a:p>
        </p:txBody>
      </p:sp>
      <p:sp>
        <p:nvSpPr>
          <p:cNvPr id="21508" name="Rectangle 3"/>
          <p:cNvSpPr>
            <a:spLocks noGrp="1" noChangeArrowheads="1"/>
          </p:cNvSpPr>
          <p:nvPr>
            <p:ph type="body" idx="1"/>
          </p:nvPr>
        </p:nvSpPr>
        <p:spPr>
          <a:xfrm>
            <a:off x="457200" y="2133600"/>
            <a:ext cx="8178800" cy="3924300"/>
          </a:xfrm>
        </p:spPr>
        <p:txBody>
          <a:bodyPr/>
          <a:lstStyle/>
          <a:p>
            <a:pPr>
              <a:buSzPct val="50000"/>
              <a:buFont typeface="Monotype Sorts" pitchFamily="2" charset="2"/>
              <a:buChar char="l"/>
            </a:pPr>
            <a:r>
              <a:rPr lang="en-US" smtClean="0"/>
              <a:t>Early recognition of developing emergency  decreases disability</a:t>
            </a:r>
          </a:p>
          <a:p>
            <a:pPr>
              <a:buSzPct val="50000"/>
              <a:buFont typeface="Monotype Sorts" pitchFamily="2" charset="2"/>
              <a:buChar char="l"/>
            </a:pPr>
            <a:endParaRPr lang="en-US" sz="1000" smtClean="0"/>
          </a:p>
          <a:p>
            <a:pPr>
              <a:buSzPct val="50000"/>
              <a:buFont typeface="Monotype Sorts" pitchFamily="2" charset="2"/>
              <a:buChar char="l"/>
            </a:pPr>
            <a:r>
              <a:rPr lang="en-US" smtClean="0"/>
              <a:t>Not treated in the field</a:t>
            </a:r>
          </a:p>
          <a:p>
            <a:pPr lvl="1">
              <a:buSzPct val="50000"/>
              <a:buFont typeface="Monotype Sorts" pitchFamily="2" charset="2"/>
              <a:buChar char="s"/>
            </a:pPr>
            <a:r>
              <a:rPr lang="en-US" smtClean="0"/>
              <a:t>Requires a fasciotomy to open the muscle compartment</a:t>
            </a:r>
          </a:p>
        </p:txBody>
      </p:sp>
    </p:spTree>
  </p:cSld>
  <p:clrMapOvr>
    <a:masterClrMapping/>
  </p:clrMapOvr>
  <p:transition advTm="392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38C84A39-725B-49BA-BCE4-5DD06513C6FE}" type="slidenum">
              <a:rPr lang="en-US" sz="1400" smtClean="0">
                <a:solidFill>
                  <a:schemeClr val="bg2"/>
                </a:solidFill>
              </a:rPr>
              <a:pPr/>
              <a:t>2</a:t>
            </a:fld>
            <a:endParaRPr lang="en-US" sz="1400" smtClean="0">
              <a:solidFill>
                <a:schemeClr val="bg2"/>
              </a:solidFill>
            </a:endParaRPr>
          </a:p>
        </p:txBody>
      </p:sp>
      <p:sp>
        <p:nvSpPr>
          <p:cNvPr id="8195" name="Rectangle 2"/>
          <p:cNvSpPr>
            <a:spLocks noGrp="1" noChangeArrowheads="1"/>
          </p:cNvSpPr>
          <p:nvPr>
            <p:ph type="title"/>
          </p:nvPr>
        </p:nvSpPr>
        <p:spPr/>
        <p:txBody>
          <a:bodyPr/>
          <a:lstStyle/>
          <a:p>
            <a:pPr algn="ctr"/>
            <a:r>
              <a:rPr lang="en-US" smtClean="0"/>
              <a:t>Crushing Mechanisms</a:t>
            </a:r>
          </a:p>
        </p:txBody>
      </p:sp>
      <p:sp>
        <p:nvSpPr>
          <p:cNvPr id="8196" name="Rectangle 3"/>
          <p:cNvSpPr>
            <a:spLocks noGrp="1" noChangeArrowheads="1"/>
          </p:cNvSpPr>
          <p:nvPr>
            <p:ph type="body" idx="1"/>
          </p:nvPr>
        </p:nvSpPr>
        <p:spPr>
          <a:xfrm>
            <a:off x="457200" y="1676400"/>
            <a:ext cx="8178800" cy="4171950"/>
          </a:xfrm>
        </p:spPr>
        <p:txBody>
          <a:bodyPr/>
          <a:lstStyle/>
          <a:p>
            <a:pPr>
              <a:buClr>
                <a:schemeClr val="accent1"/>
              </a:buClr>
              <a:buFont typeface="Webdings" pitchFamily="18" charset="2"/>
              <a:buChar char="C"/>
            </a:pPr>
            <a:r>
              <a:rPr lang="en-US" b="1" smtClean="0"/>
              <a:t> Building &amp; structure collapse</a:t>
            </a:r>
            <a:endParaRPr lang="en-US" smtClean="0"/>
          </a:p>
          <a:p>
            <a:pPr lvl="1">
              <a:buClr>
                <a:schemeClr val="accent1"/>
              </a:buClr>
              <a:buSzPct val="110000"/>
              <a:buFont typeface="Webdings" pitchFamily="18" charset="2"/>
              <a:buChar char="D"/>
            </a:pPr>
            <a:r>
              <a:rPr lang="en-US" smtClean="0"/>
              <a:t>  Earthquakes</a:t>
            </a:r>
          </a:p>
          <a:p>
            <a:pPr lvl="1">
              <a:buClr>
                <a:schemeClr val="accent1"/>
              </a:buClr>
              <a:buSzPct val="60000"/>
              <a:buFont typeface="GeographicSymbols" pitchFamily="2" charset="2"/>
              <a:buChar char="&amp;"/>
            </a:pPr>
            <a:r>
              <a:rPr lang="en-US" smtClean="0"/>
              <a:t>   Explosions</a:t>
            </a:r>
          </a:p>
          <a:p>
            <a:pPr>
              <a:buClr>
                <a:schemeClr val="accent1"/>
              </a:buClr>
              <a:buSzPct val="110000"/>
              <a:buFont typeface="Webdings" pitchFamily="18" charset="2"/>
              <a:buChar char="h"/>
            </a:pPr>
            <a:r>
              <a:rPr lang="en-US" b="1" smtClean="0"/>
              <a:t> Motor vehicle accidents</a:t>
            </a:r>
          </a:p>
          <a:p>
            <a:pPr lvl="1">
              <a:buClr>
                <a:schemeClr val="accent1"/>
              </a:buClr>
              <a:buSzPct val="140000"/>
              <a:buFont typeface="Webdings" pitchFamily="18" charset="2"/>
              <a:buChar char=""/>
            </a:pPr>
            <a:r>
              <a:rPr lang="en-US" smtClean="0"/>
              <a:t> Entrapment</a:t>
            </a:r>
          </a:p>
          <a:p>
            <a:pPr lvl="1">
              <a:buClr>
                <a:schemeClr val="accent1"/>
              </a:buClr>
              <a:buSzPct val="120000"/>
              <a:buFont typeface="GeographicSymbols" pitchFamily="2" charset="2"/>
              <a:buChar char="~"/>
            </a:pPr>
            <a:r>
              <a:rPr lang="en-US" smtClean="0"/>
              <a:t>   Direct impact</a:t>
            </a:r>
          </a:p>
          <a:p>
            <a:pPr>
              <a:buClr>
                <a:schemeClr val="accent1"/>
              </a:buClr>
              <a:buSzPct val="120000"/>
              <a:buFont typeface="Webdings" pitchFamily="18" charset="2"/>
              <a:buChar char=""/>
            </a:pPr>
            <a:r>
              <a:rPr lang="en-US" b="1" smtClean="0"/>
              <a:t> Lack of spontaneous movement</a:t>
            </a:r>
          </a:p>
          <a:p>
            <a:pPr lvl="1">
              <a:buClr>
                <a:schemeClr val="accent1"/>
              </a:buClr>
              <a:buSzPct val="140000"/>
              <a:buFont typeface="Webdings" pitchFamily="18" charset="2"/>
              <a:buChar char="å"/>
            </a:pPr>
            <a:r>
              <a:rPr lang="en-US" smtClean="0"/>
              <a:t> Deep sleep </a:t>
            </a:r>
          </a:p>
          <a:p>
            <a:pPr lvl="1">
              <a:buClr>
                <a:schemeClr val="accent1"/>
              </a:buClr>
              <a:buSzPct val="130000"/>
              <a:buFont typeface="Webdings" pitchFamily="18" charset="2"/>
              <a:buChar char="ã"/>
            </a:pPr>
            <a:r>
              <a:rPr lang="en-US" smtClean="0"/>
              <a:t> Coma</a:t>
            </a:r>
          </a:p>
        </p:txBody>
      </p:sp>
    </p:spTree>
  </p:cSld>
  <p:clrMapOvr>
    <a:masterClrMapping/>
  </p:clrMapOvr>
  <p:transition advTm="3504"/>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B1D181E4-EE86-47EF-BA4D-6EB6A0301AB9}" type="slidenum">
              <a:rPr lang="en-US" sz="1400" smtClean="0">
                <a:solidFill>
                  <a:schemeClr val="bg2"/>
                </a:solidFill>
              </a:rPr>
              <a:pPr/>
              <a:t>20</a:t>
            </a:fld>
            <a:endParaRPr lang="en-US" sz="1400" smtClean="0">
              <a:solidFill>
                <a:schemeClr val="bg2"/>
              </a:solidFill>
            </a:endParaRPr>
          </a:p>
        </p:txBody>
      </p:sp>
      <p:sp>
        <p:nvSpPr>
          <p:cNvPr id="22531" name="Rectangle 2"/>
          <p:cNvSpPr>
            <a:spLocks noGrp="1" noChangeArrowheads="1"/>
          </p:cNvSpPr>
          <p:nvPr>
            <p:ph type="title"/>
          </p:nvPr>
        </p:nvSpPr>
        <p:spPr>
          <a:xfrm>
            <a:off x="406400" y="228600"/>
            <a:ext cx="8509000" cy="1143000"/>
          </a:xfrm>
        </p:spPr>
        <p:txBody>
          <a:bodyPr/>
          <a:lstStyle/>
          <a:p>
            <a:pPr algn="ctr"/>
            <a:r>
              <a:rPr lang="en-US" smtClean="0"/>
              <a:t>Predictable Injuries and Complications</a:t>
            </a:r>
          </a:p>
        </p:txBody>
      </p:sp>
      <p:sp>
        <p:nvSpPr>
          <p:cNvPr id="22532" name="Rectangle 3"/>
          <p:cNvSpPr>
            <a:spLocks noGrp="1" noChangeArrowheads="1"/>
          </p:cNvSpPr>
          <p:nvPr>
            <p:ph type="body" idx="1"/>
          </p:nvPr>
        </p:nvSpPr>
        <p:spPr/>
        <p:txBody>
          <a:bodyPr/>
          <a:lstStyle/>
          <a:p>
            <a:pPr lvl="1">
              <a:buSzPct val="50000"/>
              <a:buFont typeface="Monotype Sorts" pitchFamily="2" charset="2"/>
              <a:buChar char="s"/>
            </a:pPr>
            <a:r>
              <a:rPr lang="en-US" smtClean="0"/>
              <a:t>Direct major organ injury</a:t>
            </a:r>
          </a:p>
          <a:p>
            <a:pPr lvl="1">
              <a:buSzPct val="50000"/>
              <a:buFont typeface="Monotype Sorts" pitchFamily="2" charset="2"/>
              <a:buChar char="s"/>
            </a:pPr>
            <a:r>
              <a:rPr lang="en-US" smtClean="0"/>
              <a:t>Lacerations</a:t>
            </a:r>
          </a:p>
          <a:p>
            <a:pPr lvl="1">
              <a:buSzPct val="50000"/>
              <a:buFont typeface="Monotype Sorts" pitchFamily="2" charset="2"/>
              <a:buChar char="s"/>
            </a:pPr>
            <a:r>
              <a:rPr lang="en-US" smtClean="0"/>
              <a:t>Fractures</a:t>
            </a:r>
          </a:p>
          <a:p>
            <a:pPr lvl="1">
              <a:buSzPct val="50000"/>
              <a:buFont typeface="Monotype Sorts" pitchFamily="2" charset="2"/>
              <a:buChar char="s"/>
            </a:pPr>
            <a:r>
              <a:rPr lang="en-US" smtClean="0"/>
              <a:t>Dust inhalation</a:t>
            </a:r>
          </a:p>
          <a:p>
            <a:pPr lvl="1">
              <a:buSzPct val="50000"/>
              <a:buFont typeface="Monotype Sorts" pitchFamily="2" charset="2"/>
              <a:buChar char="s"/>
            </a:pPr>
            <a:r>
              <a:rPr lang="en-US" smtClean="0"/>
              <a:t>Crush injury</a:t>
            </a:r>
          </a:p>
          <a:p>
            <a:pPr lvl="1">
              <a:buSzPct val="50000"/>
              <a:buFont typeface="Monotype Sorts" pitchFamily="2" charset="2"/>
              <a:buChar char="s"/>
            </a:pPr>
            <a:r>
              <a:rPr lang="en-US" smtClean="0"/>
              <a:t>Crush syndrome</a:t>
            </a:r>
          </a:p>
          <a:p>
            <a:pPr lvl="1">
              <a:buSzPct val="50000"/>
              <a:buFont typeface="Monotype Sorts" pitchFamily="2" charset="2"/>
              <a:buChar char="s"/>
            </a:pPr>
            <a:r>
              <a:rPr lang="en-US" smtClean="0"/>
              <a:t>Compartment syndrome</a:t>
            </a:r>
          </a:p>
        </p:txBody>
      </p:sp>
    </p:spTree>
  </p:cSld>
  <p:clrMapOvr>
    <a:masterClrMapping/>
  </p:clrMapOvr>
  <p:transition advTm="3248"/>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2678E46-5C9A-4DB8-A3B6-49E425BDB084}" type="slidenum">
              <a:rPr lang="en-US" sz="1400" smtClean="0">
                <a:solidFill>
                  <a:schemeClr val="bg2"/>
                </a:solidFill>
              </a:rPr>
              <a:pPr/>
              <a:t>3</a:t>
            </a:fld>
            <a:endParaRPr lang="en-US" sz="1400" smtClean="0">
              <a:solidFill>
                <a:schemeClr val="bg2"/>
              </a:solidFill>
            </a:endParaRPr>
          </a:p>
        </p:txBody>
      </p:sp>
      <p:sp>
        <p:nvSpPr>
          <p:cNvPr id="9219" name="Rectangle 2"/>
          <p:cNvSpPr>
            <a:spLocks noGrp="1" noChangeArrowheads="1"/>
          </p:cNvSpPr>
          <p:nvPr>
            <p:ph type="title"/>
          </p:nvPr>
        </p:nvSpPr>
        <p:spPr/>
        <p:txBody>
          <a:bodyPr/>
          <a:lstStyle/>
          <a:p>
            <a:pPr algn="ctr"/>
            <a:r>
              <a:rPr lang="en-US" smtClean="0"/>
              <a:t>Crushing Force</a:t>
            </a:r>
          </a:p>
        </p:txBody>
      </p:sp>
      <p:sp>
        <p:nvSpPr>
          <p:cNvPr id="9220" name="Rectangle 3"/>
          <p:cNvSpPr>
            <a:spLocks noGrp="1" noChangeArrowheads="1"/>
          </p:cNvSpPr>
          <p:nvPr>
            <p:ph type="body" idx="1"/>
          </p:nvPr>
        </p:nvSpPr>
        <p:spPr/>
        <p:txBody>
          <a:bodyPr/>
          <a:lstStyle/>
          <a:p>
            <a:pPr>
              <a:buSzPct val="50000"/>
              <a:buFont typeface="Monotype Sorts" pitchFamily="2" charset="2"/>
              <a:buChar char="l"/>
            </a:pPr>
            <a:r>
              <a:rPr lang="en-US" smtClean="0"/>
              <a:t>External crushing force applied to body</a:t>
            </a:r>
          </a:p>
          <a:p>
            <a:pPr>
              <a:buSzPct val="50000"/>
              <a:buFont typeface="Monotype Sorts" pitchFamily="2" charset="2"/>
              <a:buChar char="l"/>
            </a:pPr>
            <a:endParaRPr lang="en-US" sz="1000" smtClean="0"/>
          </a:p>
          <a:p>
            <a:pPr lvl="1">
              <a:buSzPct val="50000"/>
              <a:buFont typeface="Monotype Sorts" pitchFamily="2" charset="2"/>
              <a:buChar char="s"/>
            </a:pPr>
            <a:r>
              <a:rPr lang="en-US" smtClean="0"/>
              <a:t>High pressure short duration</a:t>
            </a:r>
          </a:p>
          <a:p>
            <a:pPr lvl="2">
              <a:buSzPct val="80000"/>
              <a:buFont typeface="Monotype Sorts" pitchFamily="2" charset="2"/>
              <a:buChar char="4"/>
            </a:pPr>
            <a:r>
              <a:rPr lang="en-US" i="1" smtClean="0"/>
              <a:t>leg(s) slammed between two bumpers</a:t>
            </a:r>
            <a:endParaRPr lang="en-US" sz="1000" smtClean="0"/>
          </a:p>
          <a:p>
            <a:pPr lvl="1">
              <a:buSzPct val="50000"/>
              <a:buFont typeface="Monotype Sorts" pitchFamily="2" charset="2"/>
              <a:buChar char="s"/>
            </a:pPr>
            <a:endParaRPr lang="en-US" sz="1000" smtClean="0"/>
          </a:p>
          <a:p>
            <a:pPr lvl="1">
              <a:buSzPct val="50000"/>
              <a:buFont typeface="Monotype Sorts" pitchFamily="2" charset="2"/>
              <a:buChar char="s"/>
            </a:pPr>
            <a:r>
              <a:rPr lang="en-US" smtClean="0"/>
              <a:t>Low pressure long duration</a:t>
            </a:r>
          </a:p>
          <a:p>
            <a:pPr lvl="2">
              <a:buSzPct val="80000"/>
              <a:buFont typeface="Monotype Sorts" pitchFamily="2" charset="2"/>
              <a:buChar char="4"/>
            </a:pPr>
            <a:r>
              <a:rPr lang="en-US" i="1" smtClean="0"/>
              <a:t>partially buried in collapse or cave in</a:t>
            </a:r>
          </a:p>
          <a:p>
            <a:pPr lvl="2">
              <a:buSzPct val="80000"/>
              <a:buFont typeface="Monotype Sorts" pitchFamily="2" charset="2"/>
              <a:buChar char="4"/>
            </a:pPr>
            <a:endParaRPr lang="en-US" sz="1000" smtClean="0"/>
          </a:p>
          <a:p>
            <a:pPr lvl="1">
              <a:buSzPct val="50000"/>
              <a:buFont typeface="Monotype Sorts" pitchFamily="2" charset="2"/>
              <a:buChar char="s"/>
            </a:pPr>
            <a:r>
              <a:rPr lang="en-US" smtClean="0"/>
              <a:t>High pressure long duration</a:t>
            </a:r>
          </a:p>
          <a:p>
            <a:pPr lvl="2">
              <a:buSzPct val="80000"/>
              <a:buFont typeface="Monotype Sorts" pitchFamily="2" charset="2"/>
              <a:buChar char="4"/>
            </a:pPr>
            <a:r>
              <a:rPr lang="en-US" i="1" smtClean="0"/>
              <a:t>generally results in amputation or death</a:t>
            </a:r>
            <a:endParaRPr lang="en-US" smtClean="0"/>
          </a:p>
        </p:txBody>
      </p:sp>
    </p:spTree>
  </p:cSld>
  <p:clrMapOvr>
    <a:masterClrMapping/>
  </p:clrMapOvr>
  <p:transition advTm="384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3230C614-0AEB-4F56-A8AC-83069E4A3DA5}" type="slidenum">
              <a:rPr lang="en-US" sz="1400" smtClean="0">
                <a:solidFill>
                  <a:schemeClr val="bg2"/>
                </a:solidFill>
              </a:rPr>
              <a:pPr/>
              <a:t>4</a:t>
            </a:fld>
            <a:endParaRPr lang="en-US" sz="1400" smtClean="0">
              <a:solidFill>
                <a:schemeClr val="bg2"/>
              </a:solidFill>
            </a:endParaRPr>
          </a:p>
        </p:txBody>
      </p:sp>
      <p:sp>
        <p:nvSpPr>
          <p:cNvPr id="1028" name="Rectangle 2"/>
          <p:cNvSpPr>
            <a:spLocks noGrp="1" noChangeArrowheads="1"/>
          </p:cNvSpPr>
          <p:nvPr>
            <p:ph type="title"/>
          </p:nvPr>
        </p:nvSpPr>
        <p:spPr/>
        <p:txBody>
          <a:bodyPr/>
          <a:lstStyle/>
          <a:p>
            <a:pPr algn="ctr"/>
            <a:r>
              <a:rPr lang="en-US" smtClean="0"/>
              <a:t>Involved Anatomy</a:t>
            </a:r>
          </a:p>
        </p:txBody>
      </p:sp>
      <p:sp>
        <p:nvSpPr>
          <p:cNvPr id="1029" name="Rectangle 3"/>
          <p:cNvSpPr>
            <a:spLocks noGrp="1" noChangeArrowheads="1"/>
          </p:cNvSpPr>
          <p:nvPr>
            <p:ph type="body" idx="1"/>
          </p:nvPr>
        </p:nvSpPr>
        <p:spPr>
          <a:xfrm>
            <a:off x="2057400" y="1752600"/>
            <a:ext cx="6858000" cy="4171950"/>
          </a:xfrm>
        </p:spPr>
        <p:txBody>
          <a:bodyPr/>
          <a:lstStyle/>
          <a:p>
            <a:pPr>
              <a:buSzPct val="50000"/>
              <a:buFont typeface="Monotype Sorts" pitchFamily="2" charset="2"/>
              <a:buChar char="l"/>
            </a:pPr>
            <a:r>
              <a:rPr lang="en-US" smtClean="0"/>
              <a:t>Upper extremities &amp; pectoral girdle </a:t>
            </a:r>
          </a:p>
          <a:p>
            <a:pPr>
              <a:buFont typeface="Monotype Sorts" pitchFamily="2" charset="2"/>
              <a:buChar char="l"/>
            </a:pPr>
            <a:endParaRPr lang="en-US" sz="2000" smtClean="0"/>
          </a:p>
          <a:p>
            <a:pPr>
              <a:buSzPct val="50000"/>
              <a:buFont typeface="Monotype Sorts" pitchFamily="2" charset="2"/>
              <a:buChar char="l"/>
            </a:pPr>
            <a:r>
              <a:rPr lang="en-US" smtClean="0"/>
              <a:t>Lower extremities  &amp;  pelvic girdle</a:t>
            </a:r>
          </a:p>
          <a:p>
            <a:pPr>
              <a:buFont typeface="Monotype Sorts" pitchFamily="2" charset="2"/>
              <a:buChar char="l"/>
            </a:pPr>
            <a:endParaRPr lang="en-US" sz="2000" smtClean="0"/>
          </a:p>
          <a:p>
            <a:pPr>
              <a:buSzPct val="50000"/>
              <a:buFont typeface="Monotype Sorts" pitchFamily="2" charset="2"/>
              <a:buChar char="l"/>
            </a:pPr>
            <a:r>
              <a:rPr lang="en-US" smtClean="0"/>
              <a:t>Other body areas generally result in immediate death</a:t>
            </a:r>
          </a:p>
          <a:p>
            <a:pPr lvl="2">
              <a:buSzPct val="80000"/>
              <a:buFont typeface="Monotype Sorts" pitchFamily="2" charset="2"/>
              <a:buChar char="4"/>
            </a:pPr>
            <a:r>
              <a:rPr lang="en-US" smtClean="0"/>
              <a:t> Head</a:t>
            </a:r>
          </a:p>
          <a:p>
            <a:pPr lvl="2">
              <a:buSzPct val="80000"/>
              <a:buFont typeface="Monotype Sorts" pitchFamily="2" charset="2"/>
              <a:buChar char="4"/>
            </a:pPr>
            <a:r>
              <a:rPr lang="en-US" smtClean="0"/>
              <a:t> Abdomen</a:t>
            </a:r>
          </a:p>
          <a:p>
            <a:pPr lvl="2">
              <a:buSzPct val="80000"/>
              <a:buFont typeface="Monotype Sorts" pitchFamily="2" charset="2"/>
              <a:buChar char="4"/>
            </a:pPr>
            <a:r>
              <a:rPr lang="en-US" smtClean="0"/>
              <a:t> Chest</a:t>
            </a:r>
          </a:p>
        </p:txBody>
      </p:sp>
      <p:pic>
        <p:nvPicPr>
          <p:cNvPr id="1030" name="Picture 4" descr="castspl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752600"/>
            <a:ext cx="1600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6" name="Object 5"/>
          <p:cNvGraphicFramePr>
            <a:graphicFrameLocks noChangeAspect="1"/>
          </p:cNvGraphicFramePr>
          <p:nvPr/>
        </p:nvGraphicFramePr>
        <p:xfrm>
          <a:off x="304800" y="4495800"/>
          <a:ext cx="2028825" cy="914400"/>
        </p:xfrm>
        <a:graphic>
          <a:graphicData uri="http://schemas.openxmlformats.org/presentationml/2006/ole">
            <mc:AlternateContent xmlns:mc="http://schemas.openxmlformats.org/markup-compatibility/2006">
              <mc:Choice xmlns:v="urn:schemas-microsoft-com:vml" Requires="v">
                <p:oleObj spid="_x0000_s1032" name="Clip" r:id="rId5" imgW="2028571" imgH="914286" progId="MS_ClipArt_Gallery.2">
                  <p:embed/>
                </p:oleObj>
              </mc:Choice>
              <mc:Fallback>
                <p:oleObj name="Clip" r:id="rId5" imgW="2028571" imgH="914286" progId="MS_ClipArt_Gallery.2">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495800"/>
                        <a:ext cx="2028825"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advTm="4112"/>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2FF88B8E-B5BE-464C-93AB-17DF96680F93}" type="slidenum">
              <a:rPr lang="en-US" sz="1400" smtClean="0">
                <a:solidFill>
                  <a:schemeClr val="bg2"/>
                </a:solidFill>
              </a:rPr>
              <a:pPr/>
              <a:t>5</a:t>
            </a:fld>
            <a:endParaRPr lang="en-US" sz="1400" smtClean="0">
              <a:solidFill>
                <a:schemeClr val="bg2"/>
              </a:solidFill>
            </a:endParaRPr>
          </a:p>
        </p:txBody>
      </p:sp>
      <p:sp>
        <p:nvSpPr>
          <p:cNvPr id="10243" name="Rectangle 2"/>
          <p:cNvSpPr>
            <a:spLocks noGrp="1" noChangeArrowheads="1"/>
          </p:cNvSpPr>
          <p:nvPr>
            <p:ph type="title"/>
          </p:nvPr>
        </p:nvSpPr>
        <p:spPr/>
        <p:txBody>
          <a:bodyPr/>
          <a:lstStyle/>
          <a:p>
            <a:pPr algn="ctr"/>
            <a:r>
              <a:rPr lang="en-US" smtClean="0"/>
              <a:t>Crush Injury</a:t>
            </a:r>
            <a:br>
              <a:rPr lang="en-US" smtClean="0"/>
            </a:br>
            <a:r>
              <a:rPr lang="en-US" smtClean="0"/>
              <a:t>Cellular Response</a:t>
            </a:r>
          </a:p>
        </p:txBody>
      </p:sp>
      <p:sp>
        <p:nvSpPr>
          <p:cNvPr id="10244" name="Rectangle 3"/>
          <p:cNvSpPr>
            <a:spLocks noGrp="1" noChangeArrowheads="1"/>
          </p:cNvSpPr>
          <p:nvPr>
            <p:ph type="body" idx="1"/>
          </p:nvPr>
        </p:nvSpPr>
        <p:spPr>
          <a:xfrm>
            <a:off x="304800" y="1752600"/>
            <a:ext cx="8407400" cy="4476750"/>
          </a:xfrm>
        </p:spPr>
        <p:txBody>
          <a:bodyPr/>
          <a:lstStyle/>
          <a:p>
            <a:pPr>
              <a:buSzPct val="50000"/>
              <a:buFont typeface="Monotype Sorts" pitchFamily="2" charset="2"/>
              <a:buChar char="l"/>
            </a:pPr>
            <a:r>
              <a:rPr lang="en-US" sz="2800" smtClean="0"/>
              <a:t>Damage results in loss of cell membrane integrity</a:t>
            </a:r>
            <a:endParaRPr lang="en-US" smtClean="0"/>
          </a:p>
          <a:p>
            <a:pPr lvl="1">
              <a:buSzPct val="50000"/>
              <a:buFont typeface="Monotype Sorts" pitchFamily="2" charset="2"/>
              <a:buChar char="s"/>
            </a:pPr>
            <a:r>
              <a:rPr lang="en-US" sz="2400" smtClean="0"/>
              <a:t>Intracellular contents spill into surrounding tissues and spaces</a:t>
            </a:r>
          </a:p>
          <a:p>
            <a:pPr lvl="1">
              <a:buSzPct val="50000"/>
              <a:buFont typeface="Monotype Sorts" pitchFamily="2" charset="2"/>
              <a:buChar char="s"/>
            </a:pPr>
            <a:r>
              <a:rPr lang="en-US" sz="2400" smtClean="0"/>
              <a:t>Histamine causes vasodilation &amp; increased capillary permeability</a:t>
            </a:r>
          </a:p>
          <a:p>
            <a:pPr lvl="1">
              <a:buSzPct val="50000"/>
              <a:buFont typeface="Monotype Sorts" pitchFamily="2" charset="2"/>
              <a:buChar char="s"/>
            </a:pPr>
            <a:endParaRPr lang="en-US" sz="1000" smtClean="0"/>
          </a:p>
          <a:p>
            <a:pPr>
              <a:buSzPct val="50000"/>
              <a:buFont typeface="Monotype Sorts" pitchFamily="2" charset="2"/>
              <a:buChar char="l"/>
            </a:pPr>
            <a:r>
              <a:rPr lang="en-US" sz="2800" smtClean="0"/>
              <a:t>Continued pressure impairs circulation</a:t>
            </a:r>
            <a:endParaRPr lang="en-US" smtClean="0"/>
          </a:p>
          <a:p>
            <a:pPr lvl="1">
              <a:buSzPct val="50000"/>
              <a:buFont typeface="Monotype Sorts" pitchFamily="2" charset="2"/>
              <a:buChar char="s"/>
            </a:pPr>
            <a:r>
              <a:rPr lang="en-US" sz="2400" smtClean="0"/>
              <a:t>Local tissue hypoxia</a:t>
            </a:r>
            <a:endParaRPr lang="en-US" smtClean="0"/>
          </a:p>
          <a:p>
            <a:pPr lvl="2">
              <a:buSzPct val="80000"/>
              <a:buFont typeface="Monotype Sorts" pitchFamily="2" charset="2"/>
              <a:buChar char="4"/>
            </a:pPr>
            <a:r>
              <a:rPr lang="en-US" sz="2000" smtClean="0"/>
              <a:t>Anaerobic metabolism</a:t>
            </a:r>
            <a:endParaRPr lang="en-US" sz="1000" smtClean="0"/>
          </a:p>
          <a:p>
            <a:pPr lvl="1">
              <a:buSzPct val="50000"/>
              <a:buFont typeface="Monotype Sorts" pitchFamily="2" charset="2"/>
              <a:buChar char="s"/>
            </a:pPr>
            <a:r>
              <a:rPr lang="en-US" sz="2400" smtClean="0"/>
              <a:t>Build up of cellular toxins in injured tissues</a:t>
            </a:r>
          </a:p>
          <a:p>
            <a:pPr lvl="2">
              <a:buSzPct val="80000"/>
              <a:buFont typeface="Monotype Sorts" pitchFamily="2" charset="2"/>
              <a:buChar char="4"/>
            </a:pPr>
            <a:r>
              <a:rPr lang="en-US" sz="2000" smtClean="0"/>
              <a:t>Lactic acid, uric acid, Potassium, Phosphates, Myoglobin</a:t>
            </a:r>
            <a:endParaRPr lang="en-US" smtClean="0"/>
          </a:p>
        </p:txBody>
      </p:sp>
    </p:spTree>
  </p:cSld>
  <p:clrMapOvr>
    <a:masterClrMapping/>
  </p:clrMapOvr>
  <p:transition advTm="4144"/>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F76293C7-E107-457A-8A16-2035B95B7DEA}" type="slidenum">
              <a:rPr lang="en-US" sz="1400" smtClean="0">
                <a:solidFill>
                  <a:schemeClr val="bg2"/>
                </a:solidFill>
              </a:rPr>
              <a:pPr/>
              <a:t>6</a:t>
            </a:fld>
            <a:endParaRPr lang="en-US" sz="1400" smtClean="0">
              <a:solidFill>
                <a:schemeClr val="bg2"/>
              </a:solidFill>
            </a:endParaRPr>
          </a:p>
        </p:txBody>
      </p:sp>
      <p:sp>
        <p:nvSpPr>
          <p:cNvPr id="11267" name="Rectangle 2"/>
          <p:cNvSpPr>
            <a:spLocks noGrp="1" noChangeArrowheads="1"/>
          </p:cNvSpPr>
          <p:nvPr>
            <p:ph type="title"/>
          </p:nvPr>
        </p:nvSpPr>
        <p:spPr>
          <a:xfrm>
            <a:off x="406400" y="228600"/>
            <a:ext cx="8509000" cy="1143000"/>
          </a:xfrm>
        </p:spPr>
        <p:txBody>
          <a:bodyPr/>
          <a:lstStyle/>
          <a:p>
            <a:pPr algn="ctr"/>
            <a:r>
              <a:rPr lang="en-US" smtClean="0"/>
              <a:t/>
            </a:r>
            <a:br>
              <a:rPr lang="en-US" smtClean="0"/>
            </a:br>
            <a:r>
              <a:rPr lang="en-US" smtClean="0"/>
              <a:t>Crush Syndrome</a:t>
            </a:r>
            <a:br>
              <a:rPr lang="en-US" smtClean="0"/>
            </a:br>
            <a:r>
              <a:rPr lang="en-US" smtClean="0"/>
              <a:t>Vascular Response</a:t>
            </a:r>
          </a:p>
        </p:txBody>
      </p:sp>
      <p:sp>
        <p:nvSpPr>
          <p:cNvPr id="11268" name="Rectangle 3"/>
          <p:cNvSpPr>
            <a:spLocks noGrp="1" noChangeArrowheads="1"/>
          </p:cNvSpPr>
          <p:nvPr>
            <p:ph type="body" idx="1"/>
          </p:nvPr>
        </p:nvSpPr>
        <p:spPr/>
        <p:txBody>
          <a:bodyPr/>
          <a:lstStyle/>
          <a:p>
            <a:pPr>
              <a:buSzPct val="50000"/>
              <a:buFont typeface="Monotype Sorts" pitchFamily="2" charset="2"/>
              <a:buChar char="l"/>
            </a:pPr>
            <a:r>
              <a:rPr lang="en-US" smtClean="0"/>
              <a:t>Crushing pressure sustained</a:t>
            </a:r>
          </a:p>
          <a:p>
            <a:pPr lvl="1">
              <a:buSzPct val="50000"/>
              <a:buFont typeface="Monotype Sorts" pitchFamily="2" charset="2"/>
              <a:buChar char="s"/>
            </a:pPr>
            <a:r>
              <a:rPr lang="en-US" smtClean="0"/>
              <a:t>Body adapts to decreased vascular space</a:t>
            </a:r>
          </a:p>
          <a:p>
            <a:pPr lvl="1">
              <a:buSzPct val="50000"/>
              <a:buFont typeface="Monotype Sorts" pitchFamily="2" charset="2"/>
              <a:buChar char="s"/>
            </a:pPr>
            <a:endParaRPr lang="en-US" sz="1000" smtClean="0"/>
          </a:p>
          <a:p>
            <a:pPr>
              <a:buSzPct val="50000"/>
              <a:buFont typeface="Monotype Sorts" pitchFamily="2" charset="2"/>
              <a:buChar char="l"/>
            </a:pPr>
            <a:r>
              <a:rPr lang="en-US" smtClean="0"/>
              <a:t>Crushing pressures released</a:t>
            </a:r>
          </a:p>
          <a:p>
            <a:pPr lvl="1">
              <a:buSzPct val="50000"/>
              <a:buFont typeface="Monotype Sorts" pitchFamily="2" charset="2"/>
              <a:buChar char="s"/>
            </a:pPr>
            <a:r>
              <a:rPr lang="en-US" smtClean="0"/>
              <a:t>Blood flows into tissues  (re-perfusion)</a:t>
            </a:r>
          </a:p>
          <a:p>
            <a:pPr lvl="2">
              <a:buSzPct val="80000"/>
              <a:buFont typeface="Monotype Sorts" pitchFamily="2" charset="2"/>
              <a:buChar char="4"/>
            </a:pPr>
            <a:r>
              <a:rPr lang="en-US" smtClean="0"/>
              <a:t> redistributive hypovolemia</a:t>
            </a:r>
          </a:p>
          <a:p>
            <a:pPr lvl="2">
              <a:buSzPct val="80000"/>
              <a:buFont typeface="Monotype Sorts" pitchFamily="2" charset="2"/>
              <a:buChar char="4"/>
            </a:pPr>
            <a:r>
              <a:rPr lang="en-US" smtClean="0"/>
              <a:t> wounds in crushed limb may begin to bleed</a:t>
            </a:r>
          </a:p>
          <a:p>
            <a:pPr lvl="2">
              <a:buSzPct val="80000"/>
              <a:buFont typeface="Monotype Sorts" pitchFamily="2" charset="2"/>
              <a:buChar char="4"/>
            </a:pPr>
            <a:endParaRPr lang="en-US" sz="1000" smtClean="0"/>
          </a:p>
          <a:p>
            <a:pPr>
              <a:buSzPct val="50000"/>
              <a:buFont typeface="Monotype Sorts" pitchFamily="2" charset="2"/>
              <a:buChar char="l"/>
            </a:pPr>
            <a:r>
              <a:rPr lang="en-US" smtClean="0"/>
              <a:t>Chemicals &amp; toxins enter systemic circulation</a:t>
            </a:r>
          </a:p>
          <a:p>
            <a:pPr lvl="2"/>
            <a:endParaRPr lang="en-US" smtClean="0"/>
          </a:p>
        </p:txBody>
      </p:sp>
    </p:spTree>
  </p:cSld>
  <p:clrMapOvr>
    <a:masterClrMapping/>
  </p:clrMapOvr>
  <p:transition advTm="3744"/>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6B04C84-41F3-43F4-AF64-AE29FB2A814D}" type="slidenum">
              <a:rPr lang="en-US" sz="1400" smtClean="0">
                <a:solidFill>
                  <a:schemeClr val="bg2"/>
                </a:solidFill>
              </a:rPr>
              <a:pPr/>
              <a:t>7</a:t>
            </a:fld>
            <a:endParaRPr lang="en-US" sz="1400" smtClean="0">
              <a:solidFill>
                <a:schemeClr val="bg2"/>
              </a:solidFill>
            </a:endParaRPr>
          </a:p>
        </p:txBody>
      </p:sp>
      <p:sp>
        <p:nvSpPr>
          <p:cNvPr id="12291" name="Rectangle 2"/>
          <p:cNvSpPr>
            <a:spLocks noGrp="1" noChangeArrowheads="1"/>
          </p:cNvSpPr>
          <p:nvPr>
            <p:ph type="title"/>
          </p:nvPr>
        </p:nvSpPr>
        <p:spPr>
          <a:xfrm>
            <a:off x="0" y="228600"/>
            <a:ext cx="9144000" cy="1143000"/>
          </a:xfrm>
        </p:spPr>
        <p:txBody>
          <a:bodyPr/>
          <a:lstStyle/>
          <a:p>
            <a:pPr algn="ctr"/>
            <a:r>
              <a:rPr lang="en-US" smtClean="0"/>
              <a:t>Crush Syndrome</a:t>
            </a:r>
            <a:br>
              <a:rPr lang="en-US" smtClean="0"/>
            </a:br>
            <a:r>
              <a:rPr lang="en-US" smtClean="0"/>
              <a:t>Systemic Response</a:t>
            </a:r>
          </a:p>
        </p:txBody>
      </p:sp>
      <p:sp>
        <p:nvSpPr>
          <p:cNvPr id="12292" name="Rectangle 3"/>
          <p:cNvSpPr>
            <a:spLocks noGrp="1" noChangeArrowheads="1"/>
          </p:cNvSpPr>
          <p:nvPr>
            <p:ph type="body" idx="1"/>
          </p:nvPr>
        </p:nvSpPr>
        <p:spPr>
          <a:xfrm>
            <a:off x="533400" y="1524000"/>
            <a:ext cx="8178800" cy="4171950"/>
          </a:xfrm>
        </p:spPr>
        <p:txBody>
          <a:bodyPr/>
          <a:lstStyle/>
          <a:p>
            <a:pPr>
              <a:buSzPct val="50000"/>
              <a:buFont typeface="Monotype Sorts" pitchFamily="2" charset="2"/>
              <a:buChar char="l"/>
            </a:pPr>
            <a:r>
              <a:rPr lang="en-US" smtClean="0"/>
              <a:t>Cardiovascular shock</a:t>
            </a:r>
          </a:p>
          <a:p>
            <a:pPr lvl="1">
              <a:buSzPct val="50000"/>
              <a:buFont typeface="Monotype Sorts" pitchFamily="2" charset="2"/>
              <a:buChar char="s"/>
            </a:pPr>
            <a:r>
              <a:rPr lang="en-US" smtClean="0"/>
              <a:t>Third spacing - fluids leave damaged vascular space</a:t>
            </a:r>
          </a:p>
          <a:p>
            <a:pPr>
              <a:buFont typeface="Monotype Sorts" pitchFamily="2" charset="2"/>
              <a:buChar char="l"/>
            </a:pPr>
            <a:endParaRPr lang="en-US" sz="1000" smtClean="0"/>
          </a:p>
          <a:p>
            <a:pPr>
              <a:buSzPct val="50000"/>
              <a:buFont typeface="Monotype Sorts" pitchFamily="2" charset="2"/>
              <a:buChar char="l"/>
            </a:pPr>
            <a:r>
              <a:rPr lang="en-US" smtClean="0"/>
              <a:t>Blood chemistry is altered</a:t>
            </a:r>
          </a:p>
          <a:p>
            <a:pPr lvl="1">
              <a:buSzPct val="50000"/>
              <a:buFont typeface="Monotype Sorts" pitchFamily="2" charset="2"/>
              <a:buChar char="s"/>
            </a:pPr>
            <a:r>
              <a:rPr lang="en-US" smtClean="0"/>
              <a:t>Decreased pH (increased acidity)</a:t>
            </a:r>
          </a:p>
          <a:p>
            <a:pPr lvl="2">
              <a:buSzPct val="80000"/>
              <a:buFont typeface="Monotype Sorts" pitchFamily="2" charset="2"/>
              <a:buChar char="4"/>
            </a:pPr>
            <a:r>
              <a:rPr lang="en-US" smtClean="0"/>
              <a:t> Increase of Lactic acid, Uric acid</a:t>
            </a:r>
          </a:p>
          <a:p>
            <a:pPr lvl="1">
              <a:buSzPct val="50000"/>
              <a:buFont typeface="Monotype Sorts" pitchFamily="2" charset="2"/>
              <a:buChar char="s"/>
            </a:pPr>
            <a:r>
              <a:rPr lang="en-US" smtClean="0"/>
              <a:t>Hyperkalemia (increased K</a:t>
            </a:r>
            <a:r>
              <a:rPr lang="en-US" baseline="30000" smtClean="0"/>
              <a:t>+</a:t>
            </a:r>
            <a:r>
              <a:rPr lang="en-US" smtClean="0"/>
              <a:t>)</a:t>
            </a:r>
          </a:p>
          <a:p>
            <a:pPr lvl="1">
              <a:buSzPct val="50000"/>
              <a:buFont typeface="Monotype Sorts" pitchFamily="2" charset="2"/>
              <a:buChar char="s"/>
            </a:pPr>
            <a:r>
              <a:rPr lang="en-US" smtClean="0"/>
              <a:t>Hyperphosphatemia</a:t>
            </a:r>
          </a:p>
          <a:p>
            <a:pPr lvl="1">
              <a:buSzPct val="50000"/>
              <a:buFont typeface="Monotype Sorts" pitchFamily="2" charset="2"/>
              <a:buChar char="s"/>
            </a:pPr>
            <a:r>
              <a:rPr lang="en-US" smtClean="0"/>
              <a:t>Hypocalcemia</a:t>
            </a:r>
          </a:p>
          <a:p>
            <a:pPr lvl="1">
              <a:buSzPct val="50000"/>
              <a:buFont typeface="Monotype Sorts" pitchFamily="2" charset="2"/>
              <a:buChar char="s"/>
            </a:pPr>
            <a:r>
              <a:rPr lang="en-US" smtClean="0"/>
              <a:t>Increased myoglobin in blood</a:t>
            </a:r>
          </a:p>
        </p:txBody>
      </p:sp>
      <p:pic>
        <p:nvPicPr>
          <p:cNvPr id="12293" name="Picture 4" descr="beake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4267200"/>
            <a:ext cx="22860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4096"/>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CFDD9AC-5239-47DF-AD38-DA805D44676B}" type="slidenum">
              <a:rPr lang="en-US" sz="1400" smtClean="0">
                <a:solidFill>
                  <a:schemeClr val="bg2"/>
                </a:solidFill>
              </a:rPr>
              <a:pPr/>
              <a:t>8</a:t>
            </a:fld>
            <a:endParaRPr lang="en-US" sz="1400" smtClean="0">
              <a:solidFill>
                <a:schemeClr val="bg2"/>
              </a:solidFill>
            </a:endParaRPr>
          </a:p>
        </p:txBody>
      </p:sp>
      <p:sp>
        <p:nvSpPr>
          <p:cNvPr id="13315" name="Rectangle 2"/>
          <p:cNvSpPr>
            <a:spLocks noGrp="1" noChangeArrowheads="1"/>
          </p:cNvSpPr>
          <p:nvPr>
            <p:ph type="title"/>
          </p:nvPr>
        </p:nvSpPr>
        <p:spPr>
          <a:xfrm>
            <a:off x="0" y="228600"/>
            <a:ext cx="9144000" cy="1143000"/>
          </a:xfrm>
        </p:spPr>
        <p:txBody>
          <a:bodyPr/>
          <a:lstStyle/>
          <a:p>
            <a:pPr algn="ctr"/>
            <a:r>
              <a:rPr lang="en-US" smtClean="0"/>
              <a:t>Crush Syndrome</a:t>
            </a:r>
            <a:br>
              <a:rPr lang="en-US" smtClean="0"/>
            </a:br>
            <a:r>
              <a:rPr lang="en-US" smtClean="0"/>
              <a:t>Cardiac Response</a:t>
            </a:r>
          </a:p>
        </p:txBody>
      </p:sp>
      <p:sp>
        <p:nvSpPr>
          <p:cNvPr id="13316" name="Rectangle 3"/>
          <p:cNvSpPr>
            <a:spLocks noGrp="1" noChangeArrowheads="1"/>
          </p:cNvSpPr>
          <p:nvPr>
            <p:ph type="body" idx="1"/>
          </p:nvPr>
        </p:nvSpPr>
        <p:spPr/>
        <p:txBody>
          <a:bodyPr/>
          <a:lstStyle/>
          <a:p>
            <a:pPr>
              <a:buSzPct val="50000"/>
              <a:buFont typeface="Monotype Sorts" pitchFamily="2" charset="2"/>
              <a:buChar char="l"/>
            </a:pPr>
            <a:r>
              <a:rPr lang="en-US" smtClean="0"/>
              <a:t>Hyperkalemia</a:t>
            </a:r>
          </a:p>
          <a:p>
            <a:pPr lvl="1">
              <a:buSzPct val="50000"/>
              <a:buFont typeface="Monotype Sorts" pitchFamily="2" charset="2"/>
              <a:buChar char="s"/>
            </a:pPr>
            <a:r>
              <a:rPr lang="en-US" smtClean="0"/>
              <a:t>ECG changes</a:t>
            </a:r>
          </a:p>
          <a:p>
            <a:pPr lvl="2">
              <a:buSzPct val="80000"/>
              <a:buFont typeface="Monotype Sorts" pitchFamily="2" charset="2"/>
              <a:buChar char="4"/>
            </a:pPr>
            <a:r>
              <a:rPr lang="en-US" smtClean="0"/>
              <a:t> peaked T waves</a:t>
            </a:r>
          </a:p>
          <a:p>
            <a:pPr lvl="2">
              <a:buSzPct val="80000"/>
              <a:buFont typeface="Monotype Sorts" pitchFamily="2" charset="2"/>
              <a:buChar char="4"/>
            </a:pPr>
            <a:r>
              <a:rPr lang="en-US" smtClean="0"/>
              <a:t> widened QRS complex</a:t>
            </a:r>
          </a:p>
          <a:p>
            <a:pPr lvl="2">
              <a:buSzPct val="80000"/>
              <a:buFont typeface="Monotype Sorts" pitchFamily="2" charset="2"/>
              <a:buChar char="4"/>
            </a:pPr>
            <a:r>
              <a:rPr lang="en-US" smtClean="0"/>
              <a:t> disappearing/absent P wave</a:t>
            </a:r>
          </a:p>
          <a:p>
            <a:pPr lvl="2">
              <a:buSzPct val="80000"/>
              <a:buFont typeface="Monotype Sorts" pitchFamily="2" charset="2"/>
              <a:buChar char="4"/>
            </a:pPr>
            <a:endParaRPr lang="en-US" sz="1000" smtClean="0"/>
          </a:p>
          <a:p>
            <a:pPr lvl="1">
              <a:buSzPct val="50000"/>
              <a:buFont typeface="Monotype Sorts" pitchFamily="2" charset="2"/>
              <a:buChar char="s"/>
            </a:pPr>
            <a:r>
              <a:rPr lang="en-US" smtClean="0"/>
              <a:t>Cardiac dysrhythmias</a:t>
            </a:r>
          </a:p>
          <a:p>
            <a:pPr lvl="2">
              <a:buSzPct val="80000"/>
              <a:buFont typeface="Monotype Sorts" pitchFamily="2" charset="2"/>
              <a:buChar char="4"/>
            </a:pPr>
            <a:r>
              <a:rPr lang="en-US" smtClean="0"/>
              <a:t> heart blocks</a:t>
            </a:r>
          </a:p>
          <a:p>
            <a:pPr lvl="2">
              <a:buSzPct val="80000"/>
              <a:buFont typeface="Monotype Sorts" pitchFamily="2" charset="2"/>
              <a:buChar char="4"/>
            </a:pPr>
            <a:r>
              <a:rPr lang="en-US" smtClean="0"/>
              <a:t> V-tach</a:t>
            </a:r>
          </a:p>
          <a:p>
            <a:pPr lvl="2">
              <a:buSzPct val="80000"/>
              <a:buFont typeface="Monotype Sorts" pitchFamily="2" charset="2"/>
              <a:buChar char="4"/>
            </a:pPr>
            <a:r>
              <a:rPr lang="en-US" smtClean="0"/>
              <a:t> V-fib</a:t>
            </a:r>
          </a:p>
          <a:p>
            <a:pPr lvl="2">
              <a:buSzPct val="80000"/>
              <a:buFont typeface="Monotype Sorts" pitchFamily="2" charset="2"/>
              <a:buChar char="4"/>
            </a:pPr>
            <a:r>
              <a:rPr lang="en-US" smtClean="0"/>
              <a:t> asystole</a:t>
            </a:r>
          </a:p>
        </p:txBody>
      </p:sp>
      <p:pic>
        <p:nvPicPr>
          <p:cNvPr id="13317" name="Picture 4" descr="ekg"/>
          <p:cNvPicPr>
            <a:picLocks noChangeAspect="1" noChangeArrowheads="1"/>
          </p:cNvPicPr>
          <p:nvPr/>
        </p:nvPicPr>
        <p:blipFill>
          <a:blip r:embed="rId3">
            <a:lum bright="30000"/>
            <a:grayscl/>
            <a:biLevel thresh="50000"/>
            <a:extLst>
              <a:ext uri="{28A0092B-C50C-407E-A947-70E740481C1C}">
                <a14:useLocalDpi xmlns:a14="http://schemas.microsoft.com/office/drawing/2010/main" val="0"/>
              </a:ext>
            </a:extLst>
          </a:blip>
          <a:srcRect l="4124" t="1961" r="4169" b="5882"/>
          <a:stretch>
            <a:fillRect/>
          </a:stretch>
        </p:blipFill>
        <p:spPr bwMode="auto">
          <a:xfrm>
            <a:off x="5562600" y="2209800"/>
            <a:ext cx="3424238"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4208"/>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8F27369B-43F0-40D0-B66E-2CF6AF96AF9F}" type="slidenum">
              <a:rPr lang="en-US" sz="1400" smtClean="0">
                <a:solidFill>
                  <a:schemeClr val="bg2"/>
                </a:solidFill>
              </a:rPr>
              <a:pPr/>
              <a:t>9</a:t>
            </a:fld>
            <a:endParaRPr lang="en-US" sz="1400" smtClean="0">
              <a:solidFill>
                <a:schemeClr val="bg2"/>
              </a:solidFill>
            </a:endParaRPr>
          </a:p>
        </p:txBody>
      </p:sp>
      <p:sp>
        <p:nvSpPr>
          <p:cNvPr id="2053" name="Rectangle 2"/>
          <p:cNvSpPr>
            <a:spLocks noGrp="1" noChangeArrowheads="1"/>
          </p:cNvSpPr>
          <p:nvPr>
            <p:ph type="title"/>
          </p:nvPr>
        </p:nvSpPr>
        <p:spPr>
          <a:xfrm>
            <a:off x="0" y="228600"/>
            <a:ext cx="9144000" cy="1143000"/>
          </a:xfrm>
        </p:spPr>
        <p:txBody>
          <a:bodyPr/>
          <a:lstStyle/>
          <a:p>
            <a:pPr algn="ctr"/>
            <a:r>
              <a:rPr lang="en-US" smtClean="0"/>
              <a:t>Crush Syndrome</a:t>
            </a:r>
            <a:br>
              <a:rPr lang="en-US" smtClean="0"/>
            </a:br>
            <a:r>
              <a:rPr lang="en-US" smtClean="0"/>
              <a:t>Renal Response</a:t>
            </a:r>
          </a:p>
        </p:txBody>
      </p:sp>
      <p:sp>
        <p:nvSpPr>
          <p:cNvPr id="2054" name="Rectangle 3"/>
          <p:cNvSpPr>
            <a:spLocks noGrp="1" noChangeArrowheads="1"/>
          </p:cNvSpPr>
          <p:nvPr>
            <p:ph type="body" idx="1"/>
          </p:nvPr>
        </p:nvSpPr>
        <p:spPr>
          <a:xfrm>
            <a:off x="677863" y="2000250"/>
            <a:ext cx="8178800" cy="4171950"/>
          </a:xfrm>
        </p:spPr>
        <p:txBody>
          <a:bodyPr/>
          <a:lstStyle/>
          <a:p>
            <a:pPr>
              <a:buSzPct val="50000"/>
              <a:buFont typeface="Monotype Sorts" pitchFamily="2" charset="2"/>
              <a:buChar char="l"/>
            </a:pPr>
            <a:r>
              <a:rPr lang="en-US" smtClean="0"/>
              <a:t>Myoglobin</a:t>
            </a:r>
          </a:p>
          <a:p>
            <a:pPr lvl="1">
              <a:buSzPct val="50000"/>
              <a:buFont typeface="Monotype Sorts" pitchFamily="2" charset="2"/>
              <a:buChar char="s"/>
            </a:pPr>
            <a:r>
              <a:rPr lang="en-US" smtClean="0"/>
              <a:t>Small amounts normally filtered out through kidneys</a:t>
            </a:r>
          </a:p>
          <a:p>
            <a:pPr lvl="1">
              <a:buSzPct val="70000"/>
              <a:buFont typeface="Monotype Sorts" pitchFamily="2" charset="2"/>
              <a:buChar char="l"/>
            </a:pPr>
            <a:endParaRPr lang="en-US" sz="1000" smtClean="0"/>
          </a:p>
          <a:p>
            <a:pPr lvl="1">
              <a:buSzPct val="50000"/>
              <a:buFont typeface="Monotype Sorts" pitchFamily="2" charset="2"/>
              <a:buChar char="s"/>
            </a:pPr>
            <a:r>
              <a:rPr lang="en-US" smtClean="0"/>
              <a:t>Acidic environment causes myoglobin to precipitate out in kidney tubules</a:t>
            </a:r>
          </a:p>
          <a:p>
            <a:pPr lvl="2">
              <a:buFont typeface="Monotype Sorts" pitchFamily="2" charset="2"/>
              <a:buChar char="4"/>
            </a:pPr>
            <a:r>
              <a:rPr lang="en-US" smtClean="0"/>
              <a:t> Urine becomes reddish-brown, cola colored</a:t>
            </a:r>
          </a:p>
          <a:p>
            <a:pPr lvl="2">
              <a:buFont typeface="Monotype Sorts" pitchFamily="2" charset="2"/>
              <a:buChar char="4"/>
            </a:pPr>
            <a:endParaRPr lang="en-US" sz="1000" smtClean="0"/>
          </a:p>
          <a:p>
            <a:pPr lvl="1">
              <a:buSzPct val="50000"/>
              <a:buFont typeface="Monotype Sorts" pitchFamily="2" charset="2"/>
              <a:buChar char="s"/>
            </a:pPr>
            <a:r>
              <a:rPr lang="en-US" smtClean="0"/>
              <a:t>Causes kidney failure</a:t>
            </a:r>
          </a:p>
        </p:txBody>
      </p:sp>
      <p:graphicFrame>
        <p:nvGraphicFramePr>
          <p:cNvPr id="2050" name="Object 5"/>
          <p:cNvGraphicFramePr>
            <a:graphicFrameLocks noChangeAspect="1"/>
          </p:cNvGraphicFramePr>
          <p:nvPr/>
        </p:nvGraphicFramePr>
        <p:xfrm>
          <a:off x="228600" y="2438400"/>
          <a:ext cx="704850" cy="1066800"/>
        </p:xfrm>
        <a:graphic>
          <a:graphicData uri="http://schemas.openxmlformats.org/presentationml/2006/ole">
            <mc:AlternateContent xmlns:mc="http://schemas.openxmlformats.org/markup-compatibility/2006">
              <mc:Choice xmlns:v="urn:schemas-microsoft-com:vml" Requires="v">
                <p:oleObj spid="_x0000_s2057" name="Clip" r:id="rId4" imgW="10790476" imgH="16342857" progId="MS_ClipArt_Gallery.2">
                  <p:embed/>
                </p:oleObj>
              </mc:Choice>
              <mc:Fallback>
                <p:oleObj name="Clip" r:id="rId4" imgW="10790476" imgH="16342857" progId="MS_ClipArt_Gallery.2">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2438400"/>
                        <a:ext cx="704850" cy="1066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 name="Object 6"/>
          <p:cNvGraphicFramePr>
            <a:graphicFrameLocks noChangeAspect="1"/>
          </p:cNvGraphicFramePr>
          <p:nvPr/>
        </p:nvGraphicFramePr>
        <p:xfrm>
          <a:off x="96838" y="4143375"/>
          <a:ext cx="1038225" cy="1371600"/>
        </p:xfrm>
        <a:graphic>
          <a:graphicData uri="http://schemas.openxmlformats.org/presentationml/2006/ole">
            <mc:AlternateContent xmlns:mc="http://schemas.openxmlformats.org/markup-compatibility/2006">
              <mc:Choice xmlns:v="urn:schemas-microsoft-com:vml" Requires="v">
                <p:oleObj spid="_x0000_s2058" name="Clip" r:id="rId6" imgW="13961905" imgH="18447619" progId="MS_ClipArt_Gallery.2">
                  <p:embed/>
                </p:oleObj>
              </mc:Choice>
              <mc:Fallback>
                <p:oleObj name="Clip" r:id="rId6" imgW="13961905" imgH="18447619" progId="MS_ClipArt_Gallery.2">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6838" y="4143375"/>
                        <a:ext cx="1038225"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advTm="3728"/>
</p:sld>
</file>

<file path=ppt/theme/theme1.xml><?xml version="1.0" encoding="utf-8"?>
<a:theme xmlns:a="http://schemas.openxmlformats.org/drawingml/2006/main" name="Contemporary Portrait">
  <a:themeElements>
    <a:clrScheme name="Contemporary Portrait.po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po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ontemporary Portrait.po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po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po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po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po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po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po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 Portrait.pot</Template>
  <TotalTime>3930</TotalTime>
  <Words>3764</Words>
  <Application>Microsoft Office PowerPoint</Application>
  <PresentationFormat>On-screen Show (4:3)</PresentationFormat>
  <Paragraphs>339</Paragraphs>
  <Slides>20</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Contemporary Portrait</vt:lpstr>
      <vt:lpstr>Clip</vt:lpstr>
      <vt:lpstr>Crushing Trauma and Its Aftermath</vt:lpstr>
      <vt:lpstr>Crushing Mechanisms</vt:lpstr>
      <vt:lpstr>Crushing Force</vt:lpstr>
      <vt:lpstr>Involved Anatomy</vt:lpstr>
      <vt:lpstr>Crush Injury Cellular Response</vt:lpstr>
      <vt:lpstr> Crush Syndrome Vascular Response</vt:lpstr>
      <vt:lpstr>Crush Syndrome Systemic Response</vt:lpstr>
      <vt:lpstr>Crush Syndrome Cardiac Response</vt:lpstr>
      <vt:lpstr>Crush Syndrome Renal Response</vt:lpstr>
      <vt:lpstr>Crush Injury/Syndrome Management</vt:lpstr>
      <vt:lpstr>Crush Injury/Syndrome Basic Treatment</vt:lpstr>
      <vt:lpstr>Crush Injury/Syndrome Psychological Support</vt:lpstr>
      <vt:lpstr>Crush Syndrome Management</vt:lpstr>
      <vt:lpstr>Assessment of Crush Victims - Post Rescue</vt:lpstr>
      <vt:lpstr>Assessment of Crush Victims - Post Rescue</vt:lpstr>
      <vt:lpstr>Compartment Syndrome</vt:lpstr>
      <vt:lpstr>Compartment Syndrome Pathophysiology</vt:lpstr>
      <vt:lpstr>Compartment Syndrome Signs and Symptoms</vt:lpstr>
      <vt:lpstr>Compartment Syndrome Treatment</vt:lpstr>
      <vt:lpstr>Predictable Injuries and Complications</vt:lpstr>
    </vt:vector>
  </TitlesOfParts>
  <Company>EMS Agency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Crushing trauma and it’s aftermath</dc:title>
  <dc:creator>Los Angeles County</dc:creator>
  <cp:lastModifiedBy>dw</cp:lastModifiedBy>
  <cp:revision>257</cp:revision>
  <cp:lastPrinted>2000-09-18T21:50:34Z</cp:lastPrinted>
  <dcterms:created xsi:type="dcterms:W3CDTF">1998-12-07T17:26:55Z</dcterms:created>
  <dcterms:modified xsi:type="dcterms:W3CDTF">2012-03-29T17:25:11Z</dcterms:modified>
</cp:coreProperties>
</file>