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819" r:id="rId2"/>
    <p:sldId id="264" r:id="rId3"/>
    <p:sldId id="274" r:id="rId4"/>
    <p:sldId id="275" r:id="rId5"/>
    <p:sldId id="265" r:id="rId6"/>
    <p:sldId id="814" r:id="rId7"/>
    <p:sldId id="797" r:id="rId8"/>
    <p:sldId id="791" r:id="rId9"/>
    <p:sldId id="812" r:id="rId10"/>
    <p:sldId id="811" r:id="rId11"/>
    <p:sldId id="818" r:id="rId12"/>
    <p:sldId id="792" r:id="rId13"/>
    <p:sldId id="796" r:id="rId14"/>
    <p:sldId id="815" r:id="rId15"/>
    <p:sldId id="799" r:id="rId16"/>
    <p:sldId id="816" r:id="rId17"/>
    <p:sldId id="806" r:id="rId18"/>
    <p:sldId id="807" r:id="rId19"/>
    <p:sldId id="808" r:id="rId20"/>
    <p:sldId id="817" r:id="rId21"/>
    <p:sldId id="803" r:id="rId22"/>
    <p:sldId id="813" r:id="rId23"/>
    <p:sldId id="809" r:id="rId24"/>
    <p:sldId id="810" r:id="rId25"/>
    <p:sldId id="268" r:id="rId26"/>
    <p:sldId id="821" r:id="rId27"/>
  </p:sldIdLst>
  <p:sldSz cx="12192000" cy="6858000"/>
  <p:notesSz cx="6894513" cy="9180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9" autoAdjust="0"/>
    <p:restoredTop sz="85546" autoAdjust="0"/>
  </p:normalViewPr>
  <p:slideViewPr>
    <p:cSldViewPr snapToGrid="0">
      <p:cViewPr varScale="1">
        <p:scale>
          <a:sx n="94" d="100"/>
          <a:sy n="94" d="100"/>
        </p:scale>
        <p:origin x="864"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pn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EE3186-0CAB-4695-9D19-8E5B83A2E5B5}"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1E1FB96E-63B3-4A05-94A9-38F62E529D6C}">
      <dgm:prSet/>
      <dgm:spPr/>
      <dgm:t>
        <a:bodyPr/>
        <a:lstStyle/>
        <a:p>
          <a:r>
            <a:rPr lang="en-US" dirty="0"/>
            <a:t>Exercise will start at </a:t>
          </a:r>
          <a:r>
            <a:rPr lang="en-US" dirty="0">
              <a:solidFill>
                <a:srgbClr val="FF0000"/>
              </a:solidFill>
            </a:rPr>
            <a:t>8:00 a.m. </a:t>
          </a:r>
          <a:r>
            <a:rPr lang="en-US" dirty="0"/>
            <a:t>and end at </a:t>
          </a:r>
          <a:r>
            <a:rPr lang="en-US" dirty="0">
              <a:solidFill>
                <a:srgbClr val="FF0000"/>
              </a:solidFill>
            </a:rPr>
            <a:t>11:00 a.m. </a:t>
          </a:r>
          <a:r>
            <a:rPr lang="en-US" dirty="0"/>
            <a:t>to ensure all tasks are achieved.</a:t>
          </a:r>
        </a:p>
      </dgm:t>
    </dgm:pt>
    <dgm:pt modelId="{9E271DB5-2BC9-41DC-9AA3-62C23D42AD38}" type="parTrans" cxnId="{AF86264C-0C4B-48AC-8DCB-C4E93C175869}">
      <dgm:prSet/>
      <dgm:spPr/>
      <dgm:t>
        <a:bodyPr/>
        <a:lstStyle/>
        <a:p>
          <a:endParaRPr lang="en-US"/>
        </a:p>
      </dgm:t>
    </dgm:pt>
    <dgm:pt modelId="{8FF80092-3065-4F5D-997D-9E90D6B150C1}" type="sibTrans" cxnId="{AF86264C-0C4B-48AC-8DCB-C4E93C175869}">
      <dgm:prSet/>
      <dgm:spPr/>
      <dgm:t>
        <a:bodyPr/>
        <a:lstStyle/>
        <a:p>
          <a:endParaRPr lang="en-US"/>
        </a:p>
      </dgm:t>
    </dgm:pt>
    <dgm:pt modelId="{7D28CD43-BAB9-48C2-9FCC-E7946F26E832}" type="pres">
      <dgm:prSet presAssocID="{DFEE3186-0CAB-4695-9D19-8E5B83A2E5B5}" presName="root" presStyleCnt="0">
        <dgm:presLayoutVars>
          <dgm:dir/>
          <dgm:resizeHandles val="exact"/>
        </dgm:presLayoutVars>
      </dgm:prSet>
      <dgm:spPr/>
    </dgm:pt>
    <dgm:pt modelId="{F424BC92-66FA-4018-8B27-2CE79EEFC1BE}" type="pres">
      <dgm:prSet presAssocID="{1E1FB96E-63B3-4A05-94A9-38F62E529D6C}" presName="compNode" presStyleCnt="0"/>
      <dgm:spPr/>
    </dgm:pt>
    <dgm:pt modelId="{30065D27-4517-4FEF-A9E7-174A92EDD4A4}" type="pres">
      <dgm:prSet presAssocID="{1E1FB96E-63B3-4A05-94A9-38F62E529D6C}" presName="bgRect" presStyleLbl="bgShp" presStyleIdx="0" presStyleCnt="1"/>
      <dgm:spPr/>
    </dgm:pt>
    <dgm:pt modelId="{3A1271F5-16B8-4E7B-A4D1-98C8527F187B}" type="pres">
      <dgm:prSet presAssocID="{1E1FB96E-63B3-4A05-94A9-38F62E529D6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B6F43020-6F32-4E75-B7AA-5EC37193C350}" type="pres">
      <dgm:prSet presAssocID="{1E1FB96E-63B3-4A05-94A9-38F62E529D6C}" presName="spaceRect" presStyleCnt="0"/>
      <dgm:spPr/>
    </dgm:pt>
    <dgm:pt modelId="{A56928AD-A6A9-4191-9366-3C960CB6C5BE}" type="pres">
      <dgm:prSet presAssocID="{1E1FB96E-63B3-4A05-94A9-38F62E529D6C}" presName="parTx" presStyleLbl="revTx" presStyleIdx="0" presStyleCnt="1" custLinFactNeighborX="-1806" custLinFactNeighborY="-10775">
        <dgm:presLayoutVars>
          <dgm:chMax val="0"/>
          <dgm:chPref val="0"/>
        </dgm:presLayoutVars>
      </dgm:prSet>
      <dgm:spPr/>
    </dgm:pt>
  </dgm:ptLst>
  <dgm:cxnLst>
    <dgm:cxn modelId="{42691504-E69F-4A5B-A492-01B525B77272}" type="presOf" srcId="{DFEE3186-0CAB-4695-9D19-8E5B83A2E5B5}" destId="{7D28CD43-BAB9-48C2-9FCC-E7946F26E832}" srcOrd="0" destOrd="0" presId="urn:microsoft.com/office/officeart/2018/2/layout/IconVerticalSolidList"/>
    <dgm:cxn modelId="{7012922D-421B-41ED-83B1-91F502E898BE}" type="presOf" srcId="{1E1FB96E-63B3-4A05-94A9-38F62E529D6C}" destId="{A56928AD-A6A9-4191-9366-3C960CB6C5BE}" srcOrd="0" destOrd="0" presId="urn:microsoft.com/office/officeart/2018/2/layout/IconVerticalSolidList"/>
    <dgm:cxn modelId="{AF86264C-0C4B-48AC-8DCB-C4E93C175869}" srcId="{DFEE3186-0CAB-4695-9D19-8E5B83A2E5B5}" destId="{1E1FB96E-63B3-4A05-94A9-38F62E529D6C}" srcOrd="0" destOrd="0" parTransId="{9E271DB5-2BC9-41DC-9AA3-62C23D42AD38}" sibTransId="{8FF80092-3065-4F5D-997D-9E90D6B150C1}"/>
    <dgm:cxn modelId="{D16F553D-8C2E-4ED5-8DF4-82C184B22AA4}" type="presParOf" srcId="{7D28CD43-BAB9-48C2-9FCC-E7946F26E832}" destId="{F424BC92-66FA-4018-8B27-2CE79EEFC1BE}" srcOrd="0" destOrd="0" presId="urn:microsoft.com/office/officeart/2018/2/layout/IconVerticalSolidList"/>
    <dgm:cxn modelId="{BF0CD864-CA6F-43F9-914B-098BBF33CC07}" type="presParOf" srcId="{F424BC92-66FA-4018-8B27-2CE79EEFC1BE}" destId="{30065D27-4517-4FEF-A9E7-174A92EDD4A4}" srcOrd="0" destOrd="0" presId="urn:microsoft.com/office/officeart/2018/2/layout/IconVerticalSolidList"/>
    <dgm:cxn modelId="{DB3F714B-AF06-49FF-A249-CD4F8E1FDAF4}" type="presParOf" srcId="{F424BC92-66FA-4018-8B27-2CE79EEFC1BE}" destId="{3A1271F5-16B8-4E7B-A4D1-98C8527F187B}" srcOrd="1" destOrd="0" presId="urn:microsoft.com/office/officeart/2018/2/layout/IconVerticalSolidList"/>
    <dgm:cxn modelId="{04C53BB6-3AE8-4088-87E3-BDCB845F0FEB}" type="presParOf" srcId="{F424BC92-66FA-4018-8B27-2CE79EEFC1BE}" destId="{B6F43020-6F32-4E75-B7AA-5EC37193C350}" srcOrd="2" destOrd="0" presId="urn:microsoft.com/office/officeart/2018/2/layout/IconVerticalSolidList"/>
    <dgm:cxn modelId="{943D388D-F9E0-48A0-AC5E-890631051837}" type="presParOf" srcId="{F424BC92-66FA-4018-8B27-2CE79EEFC1BE}" destId="{A56928AD-A6A9-4191-9366-3C960CB6C5B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35D16A-00FC-4017-9BEB-55B9880BEE71}"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C7DA6DB-3FEB-4668-8F92-FA8AEDC6CAC7}">
      <dgm:prSet/>
      <dgm:spPr/>
      <dgm:t>
        <a:bodyPr/>
        <a:lstStyle/>
        <a:p>
          <a:pPr>
            <a:lnSpc>
              <a:spcPct val="100000"/>
            </a:lnSpc>
          </a:pPr>
          <a:r>
            <a:rPr lang="en-US"/>
            <a:t>Patient Data</a:t>
          </a:r>
        </a:p>
      </dgm:t>
    </dgm:pt>
    <dgm:pt modelId="{AFFD479C-FAB2-48A7-A322-6ACD18B8C07E}" type="parTrans" cxnId="{ADA5043F-22E8-44A2-A494-8C72076DD2F5}">
      <dgm:prSet/>
      <dgm:spPr/>
      <dgm:t>
        <a:bodyPr/>
        <a:lstStyle/>
        <a:p>
          <a:endParaRPr lang="en-US"/>
        </a:p>
      </dgm:t>
    </dgm:pt>
    <dgm:pt modelId="{F4BA5BB1-D6EC-4CDB-BF10-F86C38A98E79}" type="sibTrans" cxnId="{ADA5043F-22E8-44A2-A494-8C72076DD2F5}">
      <dgm:prSet/>
      <dgm:spPr/>
      <dgm:t>
        <a:bodyPr/>
        <a:lstStyle/>
        <a:p>
          <a:endParaRPr lang="en-US"/>
        </a:p>
      </dgm:t>
    </dgm:pt>
    <dgm:pt modelId="{CC6EBDF4-C72A-4B06-AB07-F3715C330BF4}">
      <dgm:prSet/>
      <dgm:spPr/>
      <dgm:t>
        <a:bodyPr/>
        <a:lstStyle/>
        <a:p>
          <a:pPr>
            <a:lnSpc>
              <a:spcPct val="100000"/>
            </a:lnSpc>
          </a:pPr>
          <a:r>
            <a:rPr lang="en-US"/>
            <a:t>Seeker Data</a:t>
          </a:r>
        </a:p>
      </dgm:t>
    </dgm:pt>
    <dgm:pt modelId="{C7CFE026-21B0-4221-B91C-9000E8640BC3}" type="sibTrans" cxnId="{4F1B7FF9-BC45-4804-A763-2215C0709C14}">
      <dgm:prSet/>
      <dgm:spPr/>
      <dgm:t>
        <a:bodyPr/>
        <a:lstStyle/>
        <a:p>
          <a:endParaRPr lang="en-US"/>
        </a:p>
      </dgm:t>
    </dgm:pt>
    <dgm:pt modelId="{89EAEF61-0EA5-4BB6-9D27-433C2C0B2DA8}" type="parTrans" cxnId="{4F1B7FF9-BC45-4804-A763-2215C0709C14}">
      <dgm:prSet/>
      <dgm:spPr/>
      <dgm:t>
        <a:bodyPr/>
        <a:lstStyle/>
        <a:p>
          <a:endParaRPr lang="en-US"/>
        </a:p>
      </dgm:t>
    </dgm:pt>
    <dgm:pt modelId="{B4BAE000-CB8B-4B6A-9D51-B82CB2D41F2F}" type="pres">
      <dgm:prSet presAssocID="{4035D16A-00FC-4017-9BEB-55B9880BEE71}" presName="root" presStyleCnt="0">
        <dgm:presLayoutVars>
          <dgm:dir/>
          <dgm:resizeHandles val="exact"/>
        </dgm:presLayoutVars>
      </dgm:prSet>
      <dgm:spPr/>
    </dgm:pt>
    <dgm:pt modelId="{77A4BAE6-1631-4387-ABE8-10DD86DD2E2B}" type="pres">
      <dgm:prSet presAssocID="{0C7DA6DB-3FEB-4668-8F92-FA8AEDC6CAC7}" presName="compNode" presStyleCnt="0"/>
      <dgm:spPr/>
    </dgm:pt>
    <dgm:pt modelId="{88E4E819-A732-4F7C-9D85-15AAFB28117A}" type="pres">
      <dgm:prSet presAssocID="{0C7DA6DB-3FEB-4668-8F92-FA8AEDC6CAC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756EC76D-153C-459D-9AF2-DB3494791483}" type="pres">
      <dgm:prSet presAssocID="{0C7DA6DB-3FEB-4668-8F92-FA8AEDC6CAC7}" presName="spaceRect" presStyleCnt="0"/>
      <dgm:spPr/>
    </dgm:pt>
    <dgm:pt modelId="{A1B5C4CC-3673-4579-879C-9AD9E24B1A7E}" type="pres">
      <dgm:prSet presAssocID="{0C7DA6DB-3FEB-4668-8F92-FA8AEDC6CAC7}" presName="textRect" presStyleLbl="revTx" presStyleIdx="0" presStyleCnt="2">
        <dgm:presLayoutVars>
          <dgm:chMax val="1"/>
          <dgm:chPref val="1"/>
        </dgm:presLayoutVars>
      </dgm:prSet>
      <dgm:spPr/>
    </dgm:pt>
    <dgm:pt modelId="{4F8B3096-084B-4875-A505-5F363B78BD6C}" type="pres">
      <dgm:prSet presAssocID="{F4BA5BB1-D6EC-4CDB-BF10-F86C38A98E79}" presName="sibTrans" presStyleCnt="0"/>
      <dgm:spPr/>
    </dgm:pt>
    <dgm:pt modelId="{4E64EEF0-531F-468F-BD64-55450B9C8155}" type="pres">
      <dgm:prSet presAssocID="{CC6EBDF4-C72A-4B06-AB07-F3715C330BF4}" presName="compNode" presStyleCnt="0"/>
      <dgm:spPr/>
    </dgm:pt>
    <dgm:pt modelId="{77D625A1-9159-431B-89A9-CDF39DE66697}" type="pres">
      <dgm:prSet presAssocID="{CC6EBDF4-C72A-4B06-AB07-F3715C330BF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a:ext>
      </dgm:extLst>
    </dgm:pt>
    <dgm:pt modelId="{696CF0BE-8FDE-44E8-8AAB-17E1C56453A8}" type="pres">
      <dgm:prSet presAssocID="{CC6EBDF4-C72A-4B06-AB07-F3715C330BF4}" presName="spaceRect" presStyleCnt="0"/>
      <dgm:spPr/>
    </dgm:pt>
    <dgm:pt modelId="{8DECE034-4B79-4D6D-A1DE-B49AE3B8A77F}" type="pres">
      <dgm:prSet presAssocID="{CC6EBDF4-C72A-4B06-AB07-F3715C330BF4}" presName="textRect" presStyleLbl="revTx" presStyleIdx="1" presStyleCnt="2">
        <dgm:presLayoutVars>
          <dgm:chMax val="1"/>
          <dgm:chPref val="1"/>
        </dgm:presLayoutVars>
      </dgm:prSet>
      <dgm:spPr/>
    </dgm:pt>
  </dgm:ptLst>
  <dgm:cxnLst>
    <dgm:cxn modelId="{ADA5043F-22E8-44A2-A494-8C72076DD2F5}" srcId="{4035D16A-00FC-4017-9BEB-55B9880BEE71}" destId="{0C7DA6DB-3FEB-4668-8F92-FA8AEDC6CAC7}" srcOrd="0" destOrd="0" parTransId="{AFFD479C-FAB2-48A7-A322-6ACD18B8C07E}" sibTransId="{F4BA5BB1-D6EC-4CDB-BF10-F86C38A98E79}"/>
    <dgm:cxn modelId="{D8343348-BA10-47B1-81F3-AF6F5A3543F7}" type="presOf" srcId="{4035D16A-00FC-4017-9BEB-55B9880BEE71}" destId="{B4BAE000-CB8B-4B6A-9D51-B82CB2D41F2F}" srcOrd="0" destOrd="0" presId="urn:microsoft.com/office/officeart/2018/2/layout/IconLabelList"/>
    <dgm:cxn modelId="{1E150AEA-2EAA-4FF3-99D4-62500130BB78}" type="presOf" srcId="{0C7DA6DB-3FEB-4668-8F92-FA8AEDC6CAC7}" destId="{A1B5C4CC-3673-4579-879C-9AD9E24B1A7E}" srcOrd="0" destOrd="0" presId="urn:microsoft.com/office/officeart/2018/2/layout/IconLabelList"/>
    <dgm:cxn modelId="{46309DEF-2365-4486-8BCF-AFFE1E065C3E}" type="presOf" srcId="{CC6EBDF4-C72A-4B06-AB07-F3715C330BF4}" destId="{8DECE034-4B79-4D6D-A1DE-B49AE3B8A77F}" srcOrd="0" destOrd="0" presId="urn:microsoft.com/office/officeart/2018/2/layout/IconLabelList"/>
    <dgm:cxn modelId="{4F1B7FF9-BC45-4804-A763-2215C0709C14}" srcId="{4035D16A-00FC-4017-9BEB-55B9880BEE71}" destId="{CC6EBDF4-C72A-4B06-AB07-F3715C330BF4}" srcOrd="1" destOrd="0" parTransId="{89EAEF61-0EA5-4BB6-9D27-433C2C0B2DA8}" sibTransId="{C7CFE026-21B0-4221-B91C-9000E8640BC3}"/>
    <dgm:cxn modelId="{74AEC3CC-2845-4BC0-986E-595228871182}" type="presParOf" srcId="{B4BAE000-CB8B-4B6A-9D51-B82CB2D41F2F}" destId="{77A4BAE6-1631-4387-ABE8-10DD86DD2E2B}" srcOrd="0" destOrd="0" presId="urn:microsoft.com/office/officeart/2018/2/layout/IconLabelList"/>
    <dgm:cxn modelId="{8951CF3D-9E1C-4F80-9407-35A017C45164}" type="presParOf" srcId="{77A4BAE6-1631-4387-ABE8-10DD86DD2E2B}" destId="{88E4E819-A732-4F7C-9D85-15AAFB28117A}" srcOrd="0" destOrd="0" presId="urn:microsoft.com/office/officeart/2018/2/layout/IconLabelList"/>
    <dgm:cxn modelId="{21397B9F-1271-450A-93F2-0BFA5906C9DE}" type="presParOf" srcId="{77A4BAE6-1631-4387-ABE8-10DD86DD2E2B}" destId="{756EC76D-153C-459D-9AF2-DB3494791483}" srcOrd="1" destOrd="0" presId="urn:microsoft.com/office/officeart/2018/2/layout/IconLabelList"/>
    <dgm:cxn modelId="{94EDBA5E-A506-4BD3-991A-9A75579952C7}" type="presParOf" srcId="{77A4BAE6-1631-4387-ABE8-10DD86DD2E2B}" destId="{A1B5C4CC-3673-4579-879C-9AD9E24B1A7E}" srcOrd="2" destOrd="0" presId="urn:microsoft.com/office/officeart/2018/2/layout/IconLabelList"/>
    <dgm:cxn modelId="{ED0CC439-69ED-4980-9095-CBC813204023}" type="presParOf" srcId="{B4BAE000-CB8B-4B6A-9D51-B82CB2D41F2F}" destId="{4F8B3096-084B-4875-A505-5F363B78BD6C}" srcOrd="1" destOrd="0" presId="urn:microsoft.com/office/officeart/2018/2/layout/IconLabelList"/>
    <dgm:cxn modelId="{EA06CA3A-A87C-4C2D-8620-427B1361DEFC}" type="presParOf" srcId="{B4BAE000-CB8B-4B6A-9D51-B82CB2D41F2F}" destId="{4E64EEF0-531F-468F-BD64-55450B9C8155}" srcOrd="2" destOrd="0" presId="urn:microsoft.com/office/officeart/2018/2/layout/IconLabelList"/>
    <dgm:cxn modelId="{45D20053-4AD8-40E4-AFC1-D12D89FF6AFD}" type="presParOf" srcId="{4E64EEF0-531F-468F-BD64-55450B9C8155}" destId="{77D625A1-9159-431B-89A9-CDF39DE66697}" srcOrd="0" destOrd="0" presId="urn:microsoft.com/office/officeart/2018/2/layout/IconLabelList"/>
    <dgm:cxn modelId="{673D5C65-E9F8-48E8-8433-03AF2547D0EA}" type="presParOf" srcId="{4E64EEF0-531F-468F-BD64-55450B9C8155}" destId="{696CF0BE-8FDE-44E8-8AAB-17E1C56453A8}" srcOrd="1" destOrd="0" presId="urn:microsoft.com/office/officeart/2018/2/layout/IconLabelList"/>
    <dgm:cxn modelId="{E4902C11-5143-4836-8B6B-AE4090F79DD8}" type="presParOf" srcId="{4E64EEF0-531F-468F-BD64-55450B9C8155}" destId="{8DECE034-4B79-4D6D-A1DE-B49AE3B8A77F}"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35D16A-00FC-4017-9BEB-55B9880BEE71}"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0C7DA6DB-3FEB-4668-8F92-FA8AEDC6CAC7}">
      <dgm:prSet/>
      <dgm:spPr/>
      <dgm:t>
        <a:bodyPr/>
        <a:lstStyle/>
        <a:p>
          <a:r>
            <a:rPr lang="en-US"/>
            <a:t>AAR / IP Submission</a:t>
          </a:r>
        </a:p>
      </dgm:t>
    </dgm:pt>
    <dgm:pt modelId="{AFFD479C-FAB2-48A7-A322-6ACD18B8C07E}" type="parTrans" cxnId="{ADA5043F-22E8-44A2-A494-8C72076DD2F5}">
      <dgm:prSet/>
      <dgm:spPr/>
      <dgm:t>
        <a:bodyPr/>
        <a:lstStyle/>
        <a:p>
          <a:endParaRPr lang="en-US"/>
        </a:p>
      </dgm:t>
    </dgm:pt>
    <dgm:pt modelId="{F4BA5BB1-D6EC-4CDB-BF10-F86C38A98E79}" type="sibTrans" cxnId="{ADA5043F-22E8-44A2-A494-8C72076DD2F5}">
      <dgm:prSet/>
      <dgm:spPr/>
      <dgm:t>
        <a:bodyPr/>
        <a:lstStyle/>
        <a:p>
          <a:endParaRPr lang="en-US"/>
        </a:p>
      </dgm:t>
    </dgm:pt>
    <dgm:pt modelId="{CC6EBDF4-C72A-4B06-AB07-F3715C330BF4}">
      <dgm:prSet/>
      <dgm:spPr/>
      <dgm:t>
        <a:bodyPr/>
        <a:lstStyle/>
        <a:p>
          <a:r>
            <a:rPr lang="en-US" dirty="0"/>
            <a:t>Within 60 days following exercise</a:t>
          </a:r>
        </a:p>
      </dgm:t>
    </dgm:pt>
    <dgm:pt modelId="{89EAEF61-0EA5-4BB6-9D27-433C2C0B2DA8}" type="parTrans" cxnId="{4F1B7FF9-BC45-4804-A763-2215C0709C14}">
      <dgm:prSet/>
      <dgm:spPr/>
      <dgm:t>
        <a:bodyPr/>
        <a:lstStyle/>
        <a:p>
          <a:endParaRPr lang="en-US"/>
        </a:p>
      </dgm:t>
    </dgm:pt>
    <dgm:pt modelId="{C7CFE026-21B0-4221-B91C-9000E8640BC3}" type="sibTrans" cxnId="{4F1B7FF9-BC45-4804-A763-2215C0709C14}">
      <dgm:prSet/>
      <dgm:spPr/>
      <dgm:t>
        <a:bodyPr/>
        <a:lstStyle/>
        <a:p>
          <a:endParaRPr lang="en-US"/>
        </a:p>
      </dgm:t>
    </dgm:pt>
    <dgm:pt modelId="{56D8100A-8B37-4EAC-91F0-954E4D28BA1E}" type="pres">
      <dgm:prSet presAssocID="{4035D16A-00FC-4017-9BEB-55B9880BEE71}" presName="linear" presStyleCnt="0">
        <dgm:presLayoutVars>
          <dgm:dir/>
          <dgm:animLvl val="lvl"/>
          <dgm:resizeHandles val="exact"/>
        </dgm:presLayoutVars>
      </dgm:prSet>
      <dgm:spPr/>
    </dgm:pt>
    <dgm:pt modelId="{0C5BF460-1645-45D5-871F-64D49CC7CC7C}" type="pres">
      <dgm:prSet presAssocID="{0C7DA6DB-3FEB-4668-8F92-FA8AEDC6CAC7}" presName="parentLin" presStyleCnt="0"/>
      <dgm:spPr/>
    </dgm:pt>
    <dgm:pt modelId="{C3275B64-7A53-4F09-8182-84C515FCBE21}" type="pres">
      <dgm:prSet presAssocID="{0C7DA6DB-3FEB-4668-8F92-FA8AEDC6CAC7}" presName="parentLeftMargin" presStyleLbl="node1" presStyleIdx="0" presStyleCnt="2"/>
      <dgm:spPr/>
    </dgm:pt>
    <dgm:pt modelId="{155F8FDB-6346-4C8D-A140-73366B8CE3E0}" type="pres">
      <dgm:prSet presAssocID="{0C7DA6DB-3FEB-4668-8F92-FA8AEDC6CAC7}" presName="parentText" presStyleLbl="node1" presStyleIdx="0" presStyleCnt="2">
        <dgm:presLayoutVars>
          <dgm:chMax val="0"/>
          <dgm:bulletEnabled val="1"/>
        </dgm:presLayoutVars>
      </dgm:prSet>
      <dgm:spPr/>
    </dgm:pt>
    <dgm:pt modelId="{2B2D0E22-AE0A-4674-ABD9-850425D431DE}" type="pres">
      <dgm:prSet presAssocID="{0C7DA6DB-3FEB-4668-8F92-FA8AEDC6CAC7}" presName="negativeSpace" presStyleCnt="0"/>
      <dgm:spPr/>
    </dgm:pt>
    <dgm:pt modelId="{C88FC07B-F1A8-47FC-AFDA-D957E982B265}" type="pres">
      <dgm:prSet presAssocID="{0C7DA6DB-3FEB-4668-8F92-FA8AEDC6CAC7}" presName="childText" presStyleLbl="conFgAcc1" presStyleIdx="0" presStyleCnt="2">
        <dgm:presLayoutVars>
          <dgm:bulletEnabled val="1"/>
        </dgm:presLayoutVars>
      </dgm:prSet>
      <dgm:spPr/>
    </dgm:pt>
    <dgm:pt modelId="{48ADC7F4-4343-4396-AAE3-3B83496ECF37}" type="pres">
      <dgm:prSet presAssocID="{F4BA5BB1-D6EC-4CDB-BF10-F86C38A98E79}" presName="spaceBetweenRectangles" presStyleCnt="0"/>
      <dgm:spPr/>
    </dgm:pt>
    <dgm:pt modelId="{A9CE7552-22ED-4F63-A2B1-DC9768414971}" type="pres">
      <dgm:prSet presAssocID="{CC6EBDF4-C72A-4B06-AB07-F3715C330BF4}" presName="parentLin" presStyleCnt="0"/>
      <dgm:spPr/>
    </dgm:pt>
    <dgm:pt modelId="{071C41E8-19B9-4473-8A71-477F1C37A01B}" type="pres">
      <dgm:prSet presAssocID="{CC6EBDF4-C72A-4B06-AB07-F3715C330BF4}" presName="parentLeftMargin" presStyleLbl="node1" presStyleIdx="0" presStyleCnt="2"/>
      <dgm:spPr/>
    </dgm:pt>
    <dgm:pt modelId="{51F1F2EC-0538-495E-8DF8-5EA8842215CF}" type="pres">
      <dgm:prSet presAssocID="{CC6EBDF4-C72A-4B06-AB07-F3715C330BF4}" presName="parentText" presStyleLbl="node1" presStyleIdx="1" presStyleCnt="2">
        <dgm:presLayoutVars>
          <dgm:chMax val="0"/>
          <dgm:bulletEnabled val="1"/>
        </dgm:presLayoutVars>
      </dgm:prSet>
      <dgm:spPr/>
    </dgm:pt>
    <dgm:pt modelId="{182A5C26-A571-4730-A2DB-D6316855B0AF}" type="pres">
      <dgm:prSet presAssocID="{CC6EBDF4-C72A-4B06-AB07-F3715C330BF4}" presName="negativeSpace" presStyleCnt="0"/>
      <dgm:spPr/>
    </dgm:pt>
    <dgm:pt modelId="{E3919893-FD86-4842-9C8A-12942FDA1466}" type="pres">
      <dgm:prSet presAssocID="{CC6EBDF4-C72A-4B06-AB07-F3715C330BF4}" presName="childText" presStyleLbl="conFgAcc1" presStyleIdx="1" presStyleCnt="2">
        <dgm:presLayoutVars>
          <dgm:bulletEnabled val="1"/>
        </dgm:presLayoutVars>
      </dgm:prSet>
      <dgm:spPr/>
    </dgm:pt>
  </dgm:ptLst>
  <dgm:cxnLst>
    <dgm:cxn modelId="{1DDE8317-5D12-4D99-85F9-05EAFCC64197}" type="presOf" srcId="{0C7DA6DB-3FEB-4668-8F92-FA8AEDC6CAC7}" destId="{155F8FDB-6346-4C8D-A140-73366B8CE3E0}" srcOrd="1" destOrd="0" presId="urn:microsoft.com/office/officeart/2005/8/layout/list1"/>
    <dgm:cxn modelId="{28A9A43E-4404-45D0-9FDF-61DFBEECED16}" type="presOf" srcId="{CC6EBDF4-C72A-4B06-AB07-F3715C330BF4}" destId="{51F1F2EC-0538-495E-8DF8-5EA8842215CF}" srcOrd="1" destOrd="0" presId="urn:microsoft.com/office/officeart/2005/8/layout/list1"/>
    <dgm:cxn modelId="{ADA5043F-22E8-44A2-A494-8C72076DD2F5}" srcId="{4035D16A-00FC-4017-9BEB-55B9880BEE71}" destId="{0C7DA6DB-3FEB-4668-8F92-FA8AEDC6CAC7}" srcOrd="0" destOrd="0" parTransId="{AFFD479C-FAB2-48A7-A322-6ACD18B8C07E}" sibTransId="{F4BA5BB1-D6EC-4CDB-BF10-F86C38A98E79}"/>
    <dgm:cxn modelId="{33D03C6E-C7E3-4403-A56C-C732B20E5E23}" type="presOf" srcId="{CC6EBDF4-C72A-4B06-AB07-F3715C330BF4}" destId="{071C41E8-19B9-4473-8A71-477F1C37A01B}" srcOrd="0" destOrd="0" presId="urn:microsoft.com/office/officeart/2005/8/layout/list1"/>
    <dgm:cxn modelId="{B57E52BF-2625-437F-9BF4-8C821BFF8DBC}" type="presOf" srcId="{0C7DA6DB-3FEB-4668-8F92-FA8AEDC6CAC7}" destId="{C3275B64-7A53-4F09-8182-84C515FCBE21}" srcOrd="0" destOrd="0" presId="urn:microsoft.com/office/officeart/2005/8/layout/list1"/>
    <dgm:cxn modelId="{4F1B7FF9-BC45-4804-A763-2215C0709C14}" srcId="{4035D16A-00FC-4017-9BEB-55B9880BEE71}" destId="{CC6EBDF4-C72A-4B06-AB07-F3715C330BF4}" srcOrd="1" destOrd="0" parTransId="{89EAEF61-0EA5-4BB6-9D27-433C2C0B2DA8}" sibTransId="{C7CFE026-21B0-4221-B91C-9000E8640BC3}"/>
    <dgm:cxn modelId="{935B20FF-454C-4DB8-ACDB-9CE9EB497325}" type="presOf" srcId="{4035D16A-00FC-4017-9BEB-55B9880BEE71}" destId="{56D8100A-8B37-4EAC-91F0-954E4D28BA1E}" srcOrd="0" destOrd="0" presId="urn:microsoft.com/office/officeart/2005/8/layout/list1"/>
    <dgm:cxn modelId="{D1694C70-C3ED-4166-B80D-1B758BA0E0DD}" type="presParOf" srcId="{56D8100A-8B37-4EAC-91F0-954E4D28BA1E}" destId="{0C5BF460-1645-45D5-871F-64D49CC7CC7C}" srcOrd="0" destOrd="0" presId="urn:microsoft.com/office/officeart/2005/8/layout/list1"/>
    <dgm:cxn modelId="{987074D4-A5E4-4454-AD7D-A407784EE4D1}" type="presParOf" srcId="{0C5BF460-1645-45D5-871F-64D49CC7CC7C}" destId="{C3275B64-7A53-4F09-8182-84C515FCBE21}" srcOrd="0" destOrd="0" presId="urn:microsoft.com/office/officeart/2005/8/layout/list1"/>
    <dgm:cxn modelId="{17EE668D-0DC0-4D03-80EC-D5364D5D11E3}" type="presParOf" srcId="{0C5BF460-1645-45D5-871F-64D49CC7CC7C}" destId="{155F8FDB-6346-4C8D-A140-73366B8CE3E0}" srcOrd="1" destOrd="0" presId="urn:microsoft.com/office/officeart/2005/8/layout/list1"/>
    <dgm:cxn modelId="{F0EFBD5C-2B3B-4BB0-B935-8DA8F5A0C5F2}" type="presParOf" srcId="{56D8100A-8B37-4EAC-91F0-954E4D28BA1E}" destId="{2B2D0E22-AE0A-4674-ABD9-850425D431DE}" srcOrd="1" destOrd="0" presId="urn:microsoft.com/office/officeart/2005/8/layout/list1"/>
    <dgm:cxn modelId="{551F19E1-68C3-404A-812D-F31E24D2CCA9}" type="presParOf" srcId="{56D8100A-8B37-4EAC-91F0-954E4D28BA1E}" destId="{C88FC07B-F1A8-47FC-AFDA-D957E982B265}" srcOrd="2" destOrd="0" presId="urn:microsoft.com/office/officeart/2005/8/layout/list1"/>
    <dgm:cxn modelId="{CF6B1776-EE79-4EEB-8E50-3C978E9893F3}" type="presParOf" srcId="{56D8100A-8B37-4EAC-91F0-954E4D28BA1E}" destId="{48ADC7F4-4343-4396-AAE3-3B83496ECF37}" srcOrd="3" destOrd="0" presId="urn:microsoft.com/office/officeart/2005/8/layout/list1"/>
    <dgm:cxn modelId="{BABC2505-69A8-43E7-9580-908C574160C3}" type="presParOf" srcId="{56D8100A-8B37-4EAC-91F0-954E4D28BA1E}" destId="{A9CE7552-22ED-4F63-A2B1-DC9768414971}" srcOrd="4" destOrd="0" presId="urn:microsoft.com/office/officeart/2005/8/layout/list1"/>
    <dgm:cxn modelId="{9D8CA190-E64B-46A6-BFEF-8E0BC48A0826}" type="presParOf" srcId="{A9CE7552-22ED-4F63-A2B1-DC9768414971}" destId="{071C41E8-19B9-4473-8A71-477F1C37A01B}" srcOrd="0" destOrd="0" presId="urn:microsoft.com/office/officeart/2005/8/layout/list1"/>
    <dgm:cxn modelId="{0DA01864-8F8C-433C-A6FE-824B0A02F578}" type="presParOf" srcId="{A9CE7552-22ED-4F63-A2B1-DC9768414971}" destId="{51F1F2EC-0538-495E-8DF8-5EA8842215CF}" srcOrd="1" destOrd="0" presId="urn:microsoft.com/office/officeart/2005/8/layout/list1"/>
    <dgm:cxn modelId="{607E2697-6F3D-4BC4-B944-78D504BEFBFC}" type="presParOf" srcId="{56D8100A-8B37-4EAC-91F0-954E4D28BA1E}" destId="{182A5C26-A571-4730-A2DB-D6316855B0AF}" srcOrd="5" destOrd="0" presId="urn:microsoft.com/office/officeart/2005/8/layout/list1"/>
    <dgm:cxn modelId="{0ADB5315-0CF7-48C5-89F7-8AFC2918DB38}" type="presParOf" srcId="{56D8100A-8B37-4EAC-91F0-954E4D28BA1E}" destId="{E3919893-FD86-4842-9C8A-12942FDA146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65D27-4517-4FEF-A9E7-174A92EDD4A4}">
      <dsp:nvSpPr>
        <dsp:cNvPr id="0" name=""/>
        <dsp:cNvSpPr/>
      </dsp:nvSpPr>
      <dsp:spPr>
        <a:xfrm>
          <a:off x="0" y="1522968"/>
          <a:ext cx="10515600" cy="13054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1271F5-16B8-4E7B-A4D1-98C8527F187B}">
      <dsp:nvSpPr>
        <dsp:cNvPr id="0" name=""/>
        <dsp:cNvSpPr/>
      </dsp:nvSpPr>
      <dsp:spPr>
        <a:xfrm>
          <a:off x="394883" y="1816683"/>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6928AD-A6A9-4191-9366-3C960CB6C5BE}">
      <dsp:nvSpPr>
        <dsp:cNvPr id="0" name=""/>
        <dsp:cNvSpPr/>
      </dsp:nvSpPr>
      <dsp:spPr>
        <a:xfrm>
          <a:off x="1345056" y="1382311"/>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90000"/>
            </a:lnSpc>
            <a:spcBef>
              <a:spcPct val="0"/>
            </a:spcBef>
            <a:spcAft>
              <a:spcPct val="35000"/>
            </a:spcAft>
            <a:buNone/>
          </a:pPr>
          <a:r>
            <a:rPr lang="en-US" sz="2500" kern="1200" dirty="0"/>
            <a:t>Exercise will start at </a:t>
          </a:r>
          <a:r>
            <a:rPr lang="en-US" sz="2500" kern="1200" dirty="0">
              <a:solidFill>
                <a:srgbClr val="FF0000"/>
              </a:solidFill>
            </a:rPr>
            <a:t>8:00 a.m. </a:t>
          </a:r>
          <a:r>
            <a:rPr lang="en-US" sz="2500" kern="1200" dirty="0"/>
            <a:t>and end at </a:t>
          </a:r>
          <a:r>
            <a:rPr lang="en-US" sz="2500" kern="1200" dirty="0">
              <a:solidFill>
                <a:srgbClr val="FF0000"/>
              </a:solidFill>
            </a:rPr>
            <a:t>11:00 a.m. </a:t>
          </a:r>
          <a:r>
            <a:rPr lang="en-US" sz="2500" kern="1200" dirty="0"/>
            <a:t>to ensure all tasks are achieved.</a:t>
          </a:r>
        </a:p>
      </dsp:txBody>
      <dsp:txXfrm>
        <a:off x="1345056" y="1382311"/>
        <a:ext cx="9007861" cy="13054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4E819-A732-4F7C-9D85-15AAFB28117A}">
      <dsp:nvSpPr>
        <dsp:cNvPr id="0" name=""/>
        <dsp:cNvSpPr/>
      </dsp:nvSpPr>
      <dsp:spPr>
        <a:xfrm>
          <a:off x="1747800" y="6085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B5C4CC-3673-4579-879C-9AD9E24B1A7E}">
      <dsp:nvSpPr>
        <dsp:cNvPr id="0" name=""/>
        <dsp:cNvSpPr/>
      </dsp:nvSpPr>
      <dsp:spPr>
        <a:xfrm>
          <a:off x="559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044700">
            <a:lnSpc>
              <a:spcPct val="100000"/>
            </a:lnSpc>
            <a:spcBef>
              <a:spcPct val="0"/>
            </a:spcBef>
            <a:spcAft>
              <a:spcPct val="35000"/>
            </a:spcAft>
            <a:buNone/>
          </a:pPr>
          <a:r>
            <a:rPr lang="en-US" sz="4600" kern="1200"/>
            <a:t>Patient Data</a:t>
          </a:r>
        </a:p>
      </dsp:txBody>
      <dsp:txXfrm>
        <a:off x="559800" y="3022743"/>
        <a:ext cx="4320000" cy="720000"/>
      </dsp:txXfrm>
    </dsp:sp>
    <dsp:sp modelId="{77D625A1-9159-431B-89A9-CDF39DE66697}">
      <dsp:nvSpPr>
        <dsp:cNvPr id="0" name=""/>
        <dsp:cNvSpPr/>
      </dsp:nvSpPr>
      <dsp:spPr>
        <a:xfrm>
          <a:off x="6823800" y="6085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ECE034-4B79-4D6D-A1DE-B49AE3B8A77F}">
      <dsp:nvSpPr>
        <dsp:cNvPr id="0" name=""/>
        <dsp:cNvSpPr/>
      </dsp:nvSpPr>
      <dsp:spPr>
        <a:xfrm>
          <a:off x="5635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044700">
            <a:lnSpc>
              <a:spcPct val="100000"/>
            </a:lnSpc>
            <a:spcBef>
              <a:spcPct val="0"/>
            </a:spcBef>
            <a:spcAft>
              <a:spcPct val="35000"/>
            </a:spcAft>
            <a:buNone/>
          </a:pPr>
          <a:r>
            <a:rPr lang="en-US" sz="4600" kern="1200"/>
            <a:t>Seeker Data</a:t>
          </a:r>
        </a:p>
      </dsp:txBody>
      <dsp:txXfrm>
        <a:off x="5635800" y="3022743"/>
        <a:ext cx="432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FC07B-F1A8-47FC-AFDA-D957E982B265}">
      <dsp:nvSpPr>
        <dsp:cNvPr id="0" name=""/>
        <dsp:cNvSpPr/>
      </dsp:nvSpPr>
      <dsp:spPr>
        <a:xfrm>
          <a:off x="0" y="2057360"/>
          <a:ext cx="6666833" cy="6048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55F8FDB-6346-4C8D-A140-73366B8CE3E0}">
      <dsp:nvSpPr>
        <dsp:cNvPr id="0" name=""/>
        <dsp:cNvSpPr/>
      </dsp:nvSpPr>
      <dsp:spPr>
        <a:xfrm>
          <a:off x="333341" y="1703120"/>
          <a:ext cx="4666783" cy="7084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US" sz="2400" kern="1200"/>
            <a:t>AAR / IP Submission</a:t>
          </a:r>
        </a:p>
      </dsp:txBody>
      <dsp:txXfrm>
        <a:off x="367926" y="1737705"/>
        <a:ext cx="4597613" cy="639310"/>
      </dsp:txXfrm>
    </dsp:sp>
    <dsp:sp modelId="{E3919893-FD86-4842-9C8A-12942FDA1466}">
      <dsp:nvSpPr>
        <dsp:cNvPr id="0" name=""/>
        <dsp:cNvSpPr/>
      </dsp:nvSpPr>
      <dsp:spPr>
        <a:xfrm>
          <a:off x="0" y="3146000"/>
          <a:ext cx="6666833" cy="6048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sp>
    <dsp:sp modelId="{51F1F2EC-0538-495E-8DF8-5EA8842215CF}">
      <dsp:nvSpPr>
        <dsp:cNvPr id="0" name=""/>
        <dsp:cNvSpPr/>
      </dsp:nvSpPr>
      <dsp:spPr>
        <a:xfrm>
          <a:off x="333341" y="2791759"/>
          <a:ext cx="4666783" cy="70848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US" sz="2400" kern="1200" dirty="0"/>
            <a:t>Within 60 days following exercise</a:t>
          </a:r>
        </a:p>
      </dsp:txBody>
      <dsp:txXfrm>
        <a:off x="367926" y="2826344"/>
        <a:ext cx="4597613" cy="63931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7622" cy="460620"/>
          </a:xfrm>
          <a:prstGeom prst="rect">
            <a:avLst/>
          </a:prstGeom>
        </p:spPr>
        <p:txBody>
          <a:bodyPr vert="horz" lIns="91845" tIns="45923" rIns="91845" bIns="45923" rtlCol="0"/>
          <a:lstStyle>
            <a:lvl1pPr algn="l">
              <a:defRPr sz="1200"/>
            </a:lvl1pPr>
          </a:lstStyle>
          <a:p>
            <a:endParaRPr lang="en-US"/>
          </a:p>
        </p:txBody>
      </p:sp>
      <p:sp>
        <p:nvSpPr>
          <p:cNvPr id="3" name="Date Placeholder 2"/>
          <p:cNvSpPr>
            <a:spLocks noGrp="1"/>
          </p:cNvSpPr>
          <p:nvPr>
            <p:ph type="dt" idx="1"/>
          </p:nvPr>
        </p:nvSpPr>
        <p:spPr>
          <a:xfrm>
            <a:off x="3905296" y="0"/>
            <a:ext cx="2987622" cy="460620"/>
          </a:xfrm>
          <a:prstGeom prst="rect">
            <a:avLst/>
          </a:prstGeom>
        </p:spPr>
        <p:txBody>
          <a:bodyPr vert="horz" lIns="91845" tIns="45923" rIns="91845" bIns="45923" rtlCol="0"/>
          <a:lstStyle>
            <a:lvl1pPr algn="r">
              <a:defRPr sz="1200"/>
            </a:lvl1pPr>
          </a:lstStyle>
          <a:p>
            <a:fld id="{F86BF334-7B24-47A9-8D98-D9598B298129}" type="datetimeFigureOut">
              <a:rPr lang="en-US" smtClean="0"/>
              <a:t>4/16/2024</a:t>
            </a:fld>
            <a:endParaRPr lang="en-US"/>
          </a:p>
        </p:txBody>
      </p:sp>
      <p:sp>
        <p:nvSpPr>
          <p:cNvPr id="4" name="Slide Image Placeholder 3"/>
          <p:cNvSpPr>
            <a:spLocks noGrp="1" noRot="1" noChangeAspect="1"/>
          </p:cNvSpPr>
          <p:nvPr>
            <p:ph type="sldImg" idx="2"/>
          </p:nvPr>
        </p:nvSpPr>
        <p:spPr>
          <a:xfrm>
            <a:off x="695325" y="1147763"/>
            <a:ext cx="5503863" cy="3097212"/>
          </a:xfrm>
          <a:prstGeom prst="rect">
            <a:avLst/>
          </a:prstGeom>
          <a:noFill/>
          <a:ln w="12700">
            <a:solidFill>
              <a:prstClr val="black"/>
            </a:solidFill>
          </a:ln>
        </p:spPr>
        <p:txBody>
          <a:bodyPr vert="horz" lIns="91845" tIns="45923" rIns="91845" bIns="45923" rtlCol="0" anchor="ctr"/>
          <a:lstStyle/>
          <a:p>
            <a:endParaRPr lang="en-US"/>
          </a:p>
        </p:txBody>
      </p:sp>
      <p:sp>
        <p:nvSpPr>
          <p:cNvPr id="5" name="Notes Placeholder 4"/>
          <p:cNvSpPr>
            <a:spLocks noGrp="1"/>
          </p:cNvSpPr>
          <p:nvPr>
            <p:ph type="body" sz="quarter" idx="3"/>
          </p:nvPr>
        </p:nvSpPr>
        <p:spPr>
          <a:xfrm>
            <a:off x="689452" y="4418122"/>
            <a:ext cx="5515610" cy="3614827"/>
          </a:xfrm>
          <a:prstGeom prst="rect">
            <a:avLst/>
          </a:prstGeom>
        </p:spPr>
        <p:txBody>
          <a:bodyPr vert="horz" lIns="91845" tIns="45923" rIns="91845" bIns="459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19895"/>
            <a:ext cx="2987622" cy="460619"/>
          </a:xfrm>
          <a:prstGeom prst="rect">
            <a:avLst/>
          </a:prstGeom>
        </p:spPr>
        <p:txBody>
          <a:bodyPr vert="horz" lIns="91845" tIns="45923" rIns="91845" bIns="45923" rtlCol="0" anchor="b"/>
          <a:lstStyle>
            <a:lvl1pPr algn="l">
              <a:defRPr sz="1200"/>
            </a:lvl1pPr>
          </a:lstStyle>
          <a:p>
            <a:endParaRPr lang="en-US"/>
          </a:p>
        </p:txBody>
      </p:sp>
      <p:sp>
        <p:nvSpPr>
          <p:cNvPr id="7" name="Slide Number Placeholder 6"/>
          <p:cNvSpPr>
            <a:spLocks noGrp="1"/>
          </p:cNvSpPr>
          <p:nvPr>
            <p:ph type="sldNum" sz="quarter" idx="5"/>
          </p:nvPr>
        </p:nvSpPr>
        <p:spPr>
          <a:xfrm>
            <a:off x="3905296" y="8719895"/>
            <a:ext cx="2987622" cy="460619"/>
          </a:xfrm>
          <a:prstGeom prst="rect">
            <a:avLst/>
          </a:prstGeom>
        </p:spPr>
        <p:txBody>
          <a:bodyPr vert="horz" lIns="91845" tIns="45923" rIns="91845" bIns="45923" rtlCol="0" anchor="b"/>
          <a:lstStyle>
            <a:lvl1pPr algn="r">
              <a:defRPr sz="1200"/>
            </a:lvl1pPr>
          </a:lstStyle>
          <a:p>
            <a:fld id="{A52AC286-326B-4701-989A-4008D4964A85}" type="slidenum">
              <a:rPr lang="en-US" smtClean="0"/>
              <a:t>‹#›</a:t>
            </a:fld>
            <a:endParaRPr lang="en-US"/>
          </a:p>
        </p:txBody>
      </p:sp>
    </p:spTree>
    <p:extLst>
      <p:ext uri="{BB962C8B-B14F-4D97-AF65-F5344CB8AC3E}">
        <p14:creationId xmlns:p14="http://schemas.microsoft.com/office/powerpoint/2010/main" val="4012105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1</a:t>
            </a:fld>
            <a:endParaRPr lang="en-US"/>
          </a:p>
        </p:txBody>
      </p:sp>
    </p:spTree>
    <p:extLst>
      <p:ext uri="{BB962C8B-B14F-4D97-AF65-F5344CB8AC3E}">
        <p14:creationId xmlns:p14="http://schemas.microsoft.com/office/powerpoint/2010/main" val="526319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10</a:t>
            </a:fld>
            <a:endParaRPr lang="en-US"/>
          </a:p>
        </p:txBody>
      </p:sp>
    </p:spTree>
    <p:extLst>
      <p:ext uri="{BB962C8B-B14F-4D97-AF65-F5344CB8AC3E}">
        <p14:creationId xmlns:p14="http://schemas.microsoft.com/office/powerpoint/2010/main" val="3138805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non-ED Hospitals:</a:t>
            </a:r>
          </a:p>
          <a:p>
            <a:r>
              <a:rPr lang="en-US" dirty="0"/>
              <a:t>Barlow</a:t>
            </a:r>
          </a:p>
          <a:p>
            <a:r>
              <a:rPr lang="en-US" dirty="0"/>
              <a:t>City of Hope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Kindred Hospitals (La Mirada, Paramount, San Gabriel, South Bay)</a:t>
            </a:r>
          </a:p>
          <a:p>
            <a:r>
              <a:rPr lang="en-US" dirty="0"/>
              <a:t>LA Downtown Medical Center</a:t>
            </a:r>
          </a:p>
          <a:p>
            <a:r>
              <a:rPr lang="en-US" dirty="0"/>
              <a:t>Los Angeles Community Hospital</a:t>
            </a:r>
          </a:p>
          <a:p>
            <a:r>
              <a:rPr lang="en-US" dirty="0"/>
              <a:t>Miller Children's Hospital</a:t>
            </a:r>
          </a:p>
          <a:p>
            <a:r>
              <a:rPr lang="en-US" dirty="0"/>
              <a:t>Rancho</a:t>
            </a:r>
          </a:p>
          <a:p>
            <a:r>
              <a:rPr lang="en-US" dirty="0"/>
              <a:t>Southern California Hospital at Hollywood</a:t>
            </a:r>
          </a:p>
          <a:p>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11</a:t>
            </a:fld>
            <a:endParaRPr lang="en-US"/>
          </a:p>
        </p:txBody>
      </p:sp>
    </p:spTree>
    <p:extLst>
      <p:ext uri="{BB962C8B-B14F-4D97-AF65-F5344CB8AC3E}">
        <p14:creationId xmlns:p14="http://schemas.microsoft.com/office/powerpoint/2010/main" val="3316938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solidFill>
                  <a:srgbClr val="333333"/>
                </a:solidFill>
                <a:latin typeface="Franklin Gothic Book" panose="020B0503020102020204" pitchFamily="34" charset="0"/>
                <a:cs typeface="Arial" pitchFamily="34" charset="0"/>
              </a:rPr>
              <a:t>The exercise will last three hours to ensure all tasks are achieved.</a:t>
            </a:r>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12</a:t>
            </a:fld>
            <a:endParaRPr lang="en-US"/>
          </a:p>
        </p:txBody>
      </p:sp>
    </p:spTree>
    <p:extLst>
      <p:ext uri="{BB962C8B-B14F-4D97-AF65-F5344CB8AC3E}">
        <p14:creationId xmlns:p14="http://schemas.microsoft.com/office/powerpoint/2010/main" val="1963935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13</a:t>
            </a:fld>
            <a:endParaRPr lang="en-US"/>
          </a:p>
        </p:txBody>
      </p:sp>
    </p:spTree>
    <p:extLst>
      <p:ext uri="{BB962C8B-B14F-4D97-AF65-F5344CB8AC3E}">
        <p14:creationId xmlns:p14="http://schemas.microsoft.com/office/powerpoint/2010/main" val="2748654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non-ED Hospitals:</a:t>
            </a:r>
          </a:p>
          <a:p>
            <a:r>
              <a:rPr lang="en-US" dirty="0"/>
              <a:t>Barlow</a:t>
            </a:r>
          </a:p>
          <a:p>
            <a:r>
              <a:rPr lang="en-US" dirty="0"/>
              <a:t>City of Hope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Kindred Hospitals (La Mirada, Paramount, San Gabriel, South Bay)</a:t>
            </a:r>
          </a:p>
          <a:p>
            <a:r>
              <a:rPr lang="en-US" dirty="0"/>
              <a:t>LA Downtown Medical Center</a:t>
            </a:r>
          </a:p>
          <a:p>
            <a:r>
              <a:rPr lang="en-US" dirty="0"/>
              <a:t>Los Angeles Community Hospital</a:t>
            </a:r>
          </a:p>
          <a:p>
            <a:r>
              <a:rPr lang="en-US" dirty="0"/>
              <a:t>Miller Children's Hospital</a:t>
            </a:r>
          </a:p>
          <a:p>
            <a:r>
              <a:rPr lang="en-US" dirty="0"/>
              <a:t>Rancho</a:t>
            </a:r>
          </a:p>
          <a:p>
            <a:r>
              <a:rPr lang="en-US" dirty="0"/>
              <a:t>Southern California Hospital at Hollywood</a:t>
            </a:r>
          </a:p>
          <a:p>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14</a:t>
            </a:fld>
            <a:endParaRPr lang="en-US"/>
          </a:p>
        </p:txBody>
      </p:sp>
    </p:spTree>
    <p:extLst>
      <p:ext uri="{BB962C8B-B14F-4D97-AF65-F5344CB8AC3E}">
        <p14:creationId xmlns:p14="http://schemas.microsoft.com/office/powerpoint/2010/main" val="4159931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E7E6E6">
                    <a:lumMod val="10000"/>
                  </a:srgbClr>
                </a:solidFill>
                <a:latin typeface="Franklin Gothic Book" panose="020B0503020102020204" pitchFamily="34" charset="0"/>
              </a:rPr>
              <a:t>ReddiNet Message Screen</a:t>
            </a:r>
            <a:r>
              <a:rPr lang="en-US" sz="1800" dirty="0"/>
              <a:t>:</a:t>
            </a:r>
          </a:p>
          <a:p>
            <a:r>
              <a:rPr lang="en-US" sz="1800" dirty="0"/>
              <a:t>Inject #3</a:t>
            </a:r>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15</a:t>
            </a:fld>
            <a:endParaRPr lang="en-US"/>
          </a:p>
        </p:txBody>
      </p:sp>
    </p:spTree>
    <p:extLst>
      <p:ext uri="{BB962C8B-B14F-4D97-AF65-F5344CB8AC3E}">
        <p14:creationId xmlns:p14="http://schemas.microsoft.com/office/powerpoint/2010/main" val="2816943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E7E6E6">
                    <a:lumMod val="10000"/>
                  </a:srgbClr>
                </a:solidFill>
                <a:latin typeface="Franklin Gothic Book" panose="020B0503020102020204" pitchFamily="34" charset="0"/>
              </a:rPr>
              <a:t>ReddiNet MCI Screen</a:t>
            </a:r>
            <a:r>
              <a:rPr lang="en-US" sz="1800" dirty="0"/>
              <a:t>:</a:t>
            </a:r>
          </a:p>
          <a:p>
            <a:r>
              <a:rPr lang="en-US" sz="1800" dirty="0"/>
              <a:t>Inject #4</a:t>
            </a:r>
          </a:p>
          <a:p>
            <a:r>
              <a:rPr lang="en-US" sz="1800" dirty="0"/>
              <a:t>Non-ED’s will not be assigned MCI patients in ReddiNet</a:t>
            </a:r>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16</a:t>
            </a:fld>
            <a:endParaRPr lang="en-US"/>
          </a:p>
        </p:txBody>
      </p:sp>
    </p:spTree>
    <p:extLst>
      <p:ext uri="{BB962C8B-B14F-4D97-AF65-F5344CB8AC3E}">
        <p14:creationId xmlns:p14="http://schemas.microsoft.com/office/powerpoint/2010/main" val="3968832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E7E6E6">
                    <a:lumMod val="10000"/>
                  </a:srgbClr>
                </a:solidFill>
                <a:latin typeface="Franklin Gothic Book" panose="020B0503020102020204" pitchFamily="34" charset="0"/>
              </a:rPr>
              <a:t>FRC Login Screen</a:t>
            </a:r>
          </a:p>
          <a:p>
            <a:r>
              <a:rPr lang="en-US" sz="1200" dirty="0">
                <a:solidFill>
                  <a:srgbClr val="E7E6E6">
                    <a:lumMod val="10000"/>
                  </a:srgbClr>
                </a:solidFill>
                <a:latin typeface="Franklin Gothic Book" panose="020B0503020102020204" pitchFamily="34" charset="0"/>
              </a:rPr>
              <a:t>Inject #9</a:t>
            </a:r>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17</a:t>
            </a:fld>
            <a:endParaRPr lang="en-US"/>
          </a:p>
        </p:txBody>
      </p:sp>
    </p:spTree>
    <p:extLst>
      <p:ext uri="{BB962C8B-B14F-4D97-AF65-F5344CB8AC3E}">
        <p14:creationId xmlns:p14="http://schemas.microsoft.com/office/powerpoint/2010/main" val="1615065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FRC Application</a:t>
            </a:r>
          </a:p>
        </p:txBody>
      </p:sp>
      <p:sp>
        <p:nvSpPr>
          <p:cNvPr id="4" name="Slide Number Placeholder 3"/>
          <p:cNvSpPr>
            <a:spLocks noGrp="1"/>
          </p:cNvSpPr>
          <p:nvPr>
            <p:ph type="sldNum" sz="quarter" idx="5"/>
          </p:nvPr>
        </p:nvSpPr>
        <p:spPr/>
        <p:txBody>
          <a:bodyPr/>
          <a:lstStyle/>
          <a:p>
            <a:fld id="{A52AC286-326B-4701-989A-4008D4964A85}" type="slidenum">
              <a:rPr lang="en-US" smtClean="0"/>
              <a:t>18</a:t>
            </a:fld>
            <a:endParaRPr lang="en-US"/>
          </a:p>
        </p:txBody>
      </p:sp>
    </p:spTree>
    <p:extLst>
      <p:ext uri="{BB962C8B-B14F-4D97-AF65-F5344CB8AC3E}">
        <p14:creationId xmlns:p14="http://schemas.microsoft.com/office/powerpoint/2010/main" val="1546189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19</a:t>
            </a:fld>
            <a:endParaRPr lang="en-US"/>
          </a:p>
        </p:txBody>
      </p:sp>
    </p:spTree>
    <p:extLst>
      <p:ext uri="{BB962C8B-B14F-4D97-AF65-F5344CB8AC3E}">
        <p14:creationId xmlns:p14="http://schemas.microsoft.com/office/powerpoint/2010/main" val="1442702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2</a:t>
            </a:fld>
            <a:endParaRPr lang="en-US"/>
          </a:p>
        </p:txBody>
      </p:sp>
    </p:spTree>
    <p:extLst>
      <p:ext uri="{BB962C8B-B14F-4D97-AF65-F5344CB8AC3E}">
        <p14:creationId xmlns:p14="http://schemas.microsoft.com/office/powerpoint/2010/main" val="917567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A52AC286-326B-4701-989A-4008D4964A85}" type="slidenum">
              <a:rPr lang="en-US" smtClean="0"/>
              <a:t>20</a:t>
            </a:fld>
            <a:endParaRPr lang="en-US"/>
          </a:p>
        </p:txBody>
      </p:sp>
    </p:spTree>
    <p:extLst>
      <p:ext uri="{BB962C8B-B14F-4D97-AF65-F5344CB8AC3E}">
        <p14:creationId xmlns:p14="http://schemas.microsoft.com/office/powerpoint/2010/main" val="2561938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21</a:t>
            </a:fld>
            <a:endParaRPr lang="en-US"/>
          </a:p>
        </p:txBody>
      </p:sp>
    </p:spTree>
    <p:extLst>
      <p:ext uri="{BB962C8B-B14F-4D97-AF65-F5344CB8AC3E}">
        <p14:creationId xmlns:p14="http://schemas.microsoft.com/office/powerpoint/2010/main" val="3628274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22</a:t>
            </a:fld>
            <a:endParaRPr lang="en-US"/>
          </a:p>
        </p:txBody>
      </p:sp>
    </p:spTree>
    <p:extLst>
      <p:ext uri="{BB962C8B-B14F-4D97-AF65-F5344CB8AC3E}">
        <p14:creationId xmlns:p14="http://schemas.microsoft.com/office/powerpoint/2010/main" val="9457754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324">
              <a:defRPr/>
            </a:pPr>
            <a:r>
              <a:rPr lang="en-US" dirty="0"/>
              <a:t>Submit within 60 days following exercise. Will utilize survey monkey to capture AAR data.</a:t>
            </a:r>
          </a:p>
          <a:p>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23</a:t>
            </a:fld>
            <a:endParaRPr lang="en-US"/>
          </a:p>
        </p:txBody>
      </p:sp>
    </p:spTree>
    <p:extLst>
      <p:ext uri="{BB962C8B-B14F-4D97-AF65-F5344CB8AC3E}">
        <p14:creationId xmlns:p14="http://schemas.microsoft.com/office/powerpoint/2010/main" val="3467258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Exercise Plan (</a:t>
            </a:r>
            <a:r>
              <a:rPr lang="en-US" b="1" dirty="0" err="1"/>
              <a:t>ExPlan</a:t>
            </a:r>
            <a:r>
              <a:rPr lang="en-US" b="1" dirty="0"/>
              <a:t>) </a:t>
            </a:r>
            <a:r>
              <a:rPr lang="en-US" dirty="0"/>
              <a:t>gives elected and appointed officials, observers, media personnel, and players from participating organizations information they need to observe or participate in the exercise. Some exercise material is intended for the exclusive use of exercise planners, controllers, and evaluators, but players may view other materials that are necessary to their performance. All exercise participants may view the </a:t>
            </a:r>
            <a:r>
              <a:rPr lang="en-US" dirty="0" err="1"/>
              <a:t>ExPlan</a:t>
            </a:r>
            <a:r>
              <a:rPr lang="en-US" dirty="0"/>
              <a:t>.</a:t>
            </a:r>
          </a:p>
          <a:p>
            <a:br>
              <a:rPr lang="en-US" dirty="0"/>
            </a:br>
            <a:r>
              <a:rPr lang="en-US" dirty="0"/>
              <a:t>The </a:t>
            </a:r>
            <a:r>
              <a:rPr lang="en-US" b="1" dirty="0"/>
              <a:t>Controller/Evaluator (C/E) Handbook </a:t>
            </a:r>
            <a:r>
              <a:rPr lang="en-US" dirty="0"/>
              <a:t>describes the roles and responsibilities of exercise controllers and evaluators, and the procedures they should follow. Because the C/E Handbook contains information about the scenario and about exercise administration, it is distributed to only those individuals specifically designated as controllers or evaluators; it should not be provided to exercise players. The C/E Handbook may supplement the Exercise Plan (</a:t>
            </a:r>
            <a:r>
              <a:rPr lang="en-US" dirty="0" err="1"/>
              <a:t>ExPlan</a:t>
            </a:r>
            <a:r>
              <a:rPr lang="en-US" dirty="0"/>
              <a:t>) or be a standalone document.</a:t>
            </a:r>
          </a:p>
          <a:p>
            <a:br>
              <a:rPr lang="en-US" dirty="0"/>
            </a:br>
            <a:r>
              <a:rPr lang="en-US" dirty="0"/>
              <a:t>The </a:t>
            </a:r>
            <a:r>
              <a:rPr lang="en-US" b="1" dirty="0"/>
              <a:t>Exercise Evaluation Guides (EEGs) </a:t>
            </a:r>
            <a:r>
              <a:rPr lang="en-US" dirty="0"/>
              <a:t>are structured to capture information specifically related to the evaluation requirements developed by the Exercise Planning Team. The following evaluation requirements are documented in each </a:t>
            </a:r>
            <a:r>
              <a:rPr lang="en-US" dirty="0" err="1"/>
              <a:t>EEGthe</a:t>
            </a:r>
            <a:r>
              <a:rPr lang="en-US" dirty="0"/>
              <a:t> capability target will be met. Critical tasks generally</a:t>
            </a:r>
          </a:p>
        </p:txBody>
      </p:sp>
      <p:sp>
        <p:nvSpPr>
          <p:cNvPr id="4" name="Slide Number Placeholder 3"/>
          <p:cNvSpPr>
            <a:spLocks noGrp="1"/>
          </p:cNvSpPr>
          <p:nvPr>
            <p:ph type="sldNum" sz="quarter" idx="5"/>
          </p:nvPr>
        </p:nvSpPr>
        <p:spPr/>
        <p:txBody>
          <a:bodyPr/>
          <a:lstStyle/>
          <a:p>
            <a:fld id="{A52AC286-326B-4701-989A-4008D4964A85}" type="slidenum">
              <a:rPr lang="en-US" smtClean="0"/>
              <a:t>24</a:t>
            </a:fld>
            <a:endParaRPr lang="en-US"/>
          </a:p>
        </p:txBody>
      </p:sp>
    </p:spTree>
    <p:extLst>
      <p:ext uri="{BB962C8B-B14F-4D97-AF65-F5344CB8AC3E}">
        <p14:creationId xmlns:p14="http://schemas.microsoft.com/office/powerpoint/2010/main" val="40638240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25</a:t>
            </a:fld>
            <a:endParaRPr lang="en-US"/>
          </a:p>
        </p:txBody>
      </p:sp>
    </p:spTree>
    <p:extLst>
      <p:ext uri="{BB962C8B-B14F-4D97-AF65-F5344CB8AC3E}">
        <p14:creationId xmlns:p14="http://schemas.microsoft.com/office/powerpoint/2010/main" val="23147167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26</a:t>
            </a:fld>
            <a:endParaRPr lang="en-US"/>
          </a:p>
        </p:txBody>
      </p:sp>
    </p:spTree>
    <p:extLst>
      <p:ext uri="{BB962C8B-B14F-4D97-AF65-F5344CB8AC3E}">
        <p14:creationId xmlns:p14="http://schemas.microsoft.com/office/powerpoint/2010/main" val="1025869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3</a:t>
            </a:fld>
            <a:endParaRPr lang="en-US"/>
          </a:p>
        </p:txBody>
      </p:sp>
    </p:spTree>
    <p:extLst>
      <p:ext uri="{BB962C8B-B14F-4D97-AF65-F5344CB8AC3E}">
        <p14:creationId xmlns:p14="http://schemas.microsoft.com/office/powerpoint/2010/main" val="2697873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4</a:t>
            </a:fld>
            <a:endParaRPr lang="en-US"/>
          </a:p>
        </p:txBody>
      </p:sp>
    </p:spTree>
    <p:extLst>
      <p:ext uri="{BB962C8B-B14F-4D97-AF65-F5344CB8AC3E}">
        <p14:creationId xmlns:p14="http://schemas.microsoft.com/office/powerpoint/2010/main" val="2127942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5</a:t>
            </a:fld>
            <a:endParaRPr lang="en-US"/>
          </a:p>
        </p:txBody>
      </p:sp>
    </p:spTree>
    <p:extLst>
      <p:ext uri="{BB962C8B-B14F-4D97-AF65-F5344CB8AC3E}">
        <p14:creationId xmlns:p14="http://schemas.microsoft.com/office/powerpoint/2010/main" val="2265249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training will focus on the exercise and attendance is required</a:t>
            </a:r>
          </a:p>
          <a:p>
            <a:endParaRPr lang="en-US" dirty="0"/>
          </a:p>
          <a:p>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6</a:t>
            </a:fld>
            <a:endParaRPr lang="en-US"/>
          </a:p>
        </p:txBody>
      </p:sp>
    </p:spTree>
    <p:extLst>
      <p:ext uri="{BB962C8B-B14F-4D97-AF65-F5344CB8AC3E}">
        <p14:creationId xmlns:p14="http://schemas.microsoft.com/office/powerpoint/2010/main" val="1441051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324">
              <a:defRPr/>
            </a:pPr>
            <a:r>
              <a:rPr lang="en-US" dirty="0"/>
              <a:t>Command center activation is not necessary. We added an additional hour to allow more time to complete reunification and to contact the facility where the missing person is located to discover if any disclosure restrictions, to confirm if still at facility, and to close the loop. We also added the task of identifying a safe and secure location to utilize as your designated reunification area. We will request this data in the After-Action survey. No other complexities added to this year’s exercise. It will be very similar as last year’s exercise except different missing person and seeker assignments. </a:t>
            </a:r>
          </a:p>
        </p:txBody>
      </p:sp>
      <p:sp>
        <p:nvSpPr>
          <p:cNvPr id="4" name="Slide Number Placeholder 3"/>
          <p:cNvSpPr>
            <a:spLocks noGrp="1"/>
          </p:cNvSpPr>
          <p:nvPr>
            <p:ph type="sldNum" sz="quarter" idx="5"/>
          </p:nvPr>
        </p:nvSpPr>
        <p:spPr/>
        <p:txBody>
          <a:bodyPr/>
          <a:lstStyle/>
          <a:p>
            <a:fld id="{A52AC286-326B-4701-989A-4008D4964A85}" type="slidenum">
              <a:rPr lang="en-US" smtClean="0"/>
              <a:t>7</a:t>
            </a:fld>
            <a:endParaRPr lang="en-US"/>
          </a:p>
        </p:txBody>
      </p:sp>
    </p:spTree>
    <p:extLst>
      <p:ext uri="{BB962C8B-B14F-4D97-AF65-F5344CB8AC3E}">
        <p14:creationId xmlns:p14="http://schemas.microsoft.com/office/powerpoint/2010/main" val="3434543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8</a:t>
            </a:fld>
            <a:endParaRPr lang="en-US"/>
          </a:p>
        </p:txBody>
      </p:sp>
    </p:spTree>
    <p:extLst>
      <p:ext uri="{BB962C8B-B14F-4D97-AF65-F5344CB8AC3E}">
        <p14:creationId xmlns:p14="http://schemas.microsoft.com/office/powerpoint/2010/main" val="1556797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9</a:t>
            </a:fld>
            <a:endParaRPr lang="en-US"/>
          </a:p>
        </p:txBody>
      </p:sp>
    </p:spTree>
    <p:extLst>
      <p:ext uri="{BB962C8B-B14F-4D97-AF65-F5344CB8AC3E}">
        <p14:creationId xmlns:p14="http://schemas.microsoft.com/office/powerpoint/2010/main" val="3807755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AFF59-94C2-422E-9876-5983C2903C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F4466B-EE75-4EE7-A30C-784A3059F0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9824F4-2B71-44E7-9F6D-0AF821C56D2D}"/>
              </a:ext>
            </a:extLst>
          </p:cNvPr>
          <p:cNvSpPr>
            <a:spLocks noGrp="1"/>
          </p:cNvSpPr>
          <p:nvPr>
            <p:ph type="dt" sz="half" idx="10"/>
          </p:nvPr>
        </p:nvSpPr>
        <p:spPr/>
        <p:txBody>
          <a:bodyPr/>
          <a:lstStyle/>
          <a:p>
            <a:fld id="{BBF7F3A6-0611-41C1-8164-6924964395A7}" type="datetimeFigureOut">
              <a:rPr lang="en-US" smtClean="0"/>
              <a:t>4/16/2024</a:t>
            </a:fld>
            <a:endParaRPr lang="en-US"/>
          </a:p>
        </p:txBody>
      </p:sp>
      <p:sp>
        <p:nvSpPr>
          <p:cNvPr id="5" name="Footer Placeholder 4">
            <a:extLst>
              <a:ext uri="{FF2B5EF4-FFF2-40B4-BE49-F238E27FC236}">
                <a16:creationId xmlns:a16="http://schemas.microsoft.com/office/drawing/2014/main" id="{63C834B2-3784-4A8E-90F4-D09B67FFBC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37650B-D5A4-4846-AA9A-D1EDF75FEAE1}"/>
              </a:ext>
            </a:extLst>
          </p:cNvPr>
          <p:cNvSpPr>
            <a:spLocks noGrp="1"/>
          </p:cNvSpPr>
          <p:nvPr>
            <p:ph type="sldNum" sz="quarter" idx="12"/>
          </p:nvPr>
        </p:nvSpPr>
        <p:spPr/>
        <p:txBody>
          <a:bodyPr/>
          <a:lstStyle/>
          <a:p>
            <a:fld id="{46BC90B7-4714-44D7-90C5-AA385A6ED772}" type="slidenum">
              <a:rPr lang="en-US" smtClean="0"/>
              <a:t>‹#›</a:t>
            </a:fld>
            <a:endParaRPr lang="en-US"/>
          </a:p>
        </p:txBody>
      </p:sp>
    </p:spTree>
    <p:extLst>
      <p:ext uri="{BB962C8B-B14F-4D97-AF65-F5344CB8AC3E}">
        <p14:creationId xmlns:p14="http://schemas.microsoft.com/office/powerpoint/2010/main" val="844464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AE548-245B-4EB4-9DF8-ADFDEC7F45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D143D7-1DCE-4FD9-A74C-02F1338172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E60DFE-D2BF-4A25-9B2D-C8BB15F24B5B}"/>
              </a:ext>
            </a:extLst>
          </p:cNvPr>
          <p:cNvSpPr>
            <a:spLocks noGrp="1"/>
          </p:cNvSpPr>
          <p:nvPr>
            <p:ph type="dt" sz="half" idx="10"/>
          </p:nvPr>
        </p:nvSpPr>
        <p:spPr/>
        <p:txBody>
          <a:bodyPr/>
          <a:lstStyle/>
          <a:p>
            <a:fld id="{BBF7F3A6-0611-41C1-8164-6924964395A7}" type="datetimeFigureOut">
              <a:rPr lang="en-US" smtClean="0"/>
              <a:t>4/16/2024</a:t>
            </a:fld>
            <a:endParaRPr lang="en-US"/>
          </a:p>
        </p:txBody>
      </p:sp>
      <p:sp>
        <p:nvSpPr>
          <p:cNvPr id="5" name="Footer Placeholder 4">
            <a:extLst>
              <a:ext uri="{FF2B5EF4-FFF2-40B4-BE49-F238E27FC236}">
                <a16:creationId xmlns:a16="http://schemas.microsoft.com/office/drawing/2014/main" id="{AD1CF429-63B7-4867-8834-CE9F257D0D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ED2FE3-7202-43D1-87BE-C00B65B65F72}"/>
              </a:ext>
            </a:extLst>
          </p:cNvPr>
          <p:cNvSpPr>
            <a:spLocks noGrp="1"/>
          </p:cNvSpPr>
          <p:nvPr>
            <p:ph type="sldNum" sz="quarter" idx="12"/>
          </p:nvPr>
        </p:nvSpPr>
        <p:spPr/>
        <p:txBody>
          <a:bodyPr/>
          <a:lstStyle/>
          <a:p>
            <a:fld id="{46BC90B7-4714-44D7-90C5-AA385A6ED772}" type="slidenum">
              <a:rPr lang="en-US" smtClean="0"/>
              <a:t>‹#›</a:t>
            </a:fld>
            <a:endParaRPr lang="en-US"/>
          </a:p>
        </p:txBody>
      </p:sp>
    </p:spTree>
    <p:extLst>
      <p:ext uri="{BB962C8B-B14F-4D97-AF65-F5344CB8AC3E}">
        <p14:creationId xmlns:p14="http://schemas.microsoft.com/office/powerpoint/2010/main" val="3845024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027F89-E37C-4570-96D3-84F03A7AD7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CB0C64-E2A5-448D-84C0-4FFDF15A4F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05B984-ECDF-455E-94E5-8D2735AC86B6}"/>
              </a:ext>
            </a:extLst>
          </p:cNvPr>
          <p:cNvSpPr>
            <a:spLocks noGrp="1"/>
          </p:cNvSpPr>
          <p:nvPr>
            <p:ph type="dt" sz="half" idx="10"/>
          </p:nvPr>
        </p:nvSpPr>
        <p:spPr/>
        <p:txBody>
          <a:bodyPr/>
          <a:lstStyle/>
          <a:p>
            <a:fld id="{BBF7F3A6-0611-41C1-8164-6924964395A7}" type="datetimeFigureOut">
              <a:rPr lang="en-US" smtClean="0"/>
              <a:t>4/16/2024</a:t>
            </a:fld>
            <a:endParaRPr lang="en-US"/>
          </a:p>
        </p:txBody>
      </p:sp>
      <p:sp>
        <p:nvSpPr>
          <p:cNvPr id="5" name="Footer Placeholder 4">
            <a:extLst>
              <a:ext uri="{FF2B5EF4-FFF2-40B4-BE49-F238E27FC236}">
                <a16:creationId xmlns:a16="http://schemas.microsoft.com/office/drawing/2014/main" id="{37049606-67E2-45E3-90F3-0F9241A73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0241B0-4527-4782-B53E-28DF7A24A014}"/>
              </a:ext>
            </a:extLst>
          </p:cNvPr>
          <p:cNvSpPr>
            <a:spLocks noGrp="1"/>
          </p:cNvSpPr>
          <p:nvPr>
            <p:ph type="sldNum" sz="quarter" idx="12"/>
          </p:nvPr>
        </p:nvSpPr>
        <p:spPr/>
        <p:txBody>
          <a:bodyPr/>
          <a:lstStyle/>
          <a:p>
            <a:fld id="{46BC90B7-4714-44D7-90C5-AA385A6ED772}" type="slidenum">
              <a:rPr lang="en-US" smtClean="0"/>
              <a:t>‹#›</a:t>
            </a:fld>
            <a:endParaRPr lang="en-US"/>
          </a:p>
        </p:txBody>
      </p:sp>
    </p:spTree>
    <p:extLst>
      <p:ext uri="{BB962C8B-B14F-4D97-AF65-F5344CB8AC3E}">
        <p14:creationId xmlns:p14="http://schemas.microsoft.com/office/powerpoint/2010/main" val="2860668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368B0-1EF5-4CC5-B403-CE5FEBF788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771BC9-5DCF-4424-805E-33408C05DB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065C01-DEB0-46EE-888F-40C9409E4A30}"/>
              </a:ext>
            </a:extLst>
          </p:cNvPr>
          <p:cNvSpPr>
            <a:spLocks noGrp="1"/>
          </p:cNvSpPr>
          <p:nvPr>
            <p:ph type="dt" sz="half" idx="10"/>
          </p:nvPr>
        </p:nvSpPr>
        <p:spPr/>
        <p:txBody>
          <a:bodyPr/>
          <a:lstStyle/>
          <a:p>
            <a:fld id="{BBF7F3A6-0611-41C1-8164-6924964395A7}" type="datetimeFigureOut">
              <a:rPr lang="en-US" smtClean="0"/>
              <a:t>4/16/2024</a:t>
            </a:fld>
            <a:endParaRPr lang="en-US"/>
          </a:p>
        </p:txBody>
      </p:sp>
      <p:sp>
        <p:nvSpPr>
          <p:cNvPr id="5" name="Footer Placeholder 4">
            <a:extLst>
              <a:ext uri="{FF2B5EF4-FFF2-40B4-BE49-F238E27FC236}">
                <a16:creationId xmlns:a16="http://schemas.microsoft.com/office/drawing/2014/main" id="{2E163B6A-6532-4DBE-98EC-E90F1EFD28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74E78E-9BFE-4DE4-BE89-FF9485BBE381}"/>
              </a:ext>
            </a:extLst>
          </p:cNvPr>
          <p:cNvSpPr>
            <a:spLocks noGrp="1"/>
          </p:cNvSpPr>
          <p:nvPr>
            <p:ph type="sldNum" sz="quarter" idx="12"/>
          </p:nvPr>
        </p:nvSpPr>
        <p:spPr/>
        <p:txBody>
          <a:bodyPr/>
          <a:lstStyle/>
          <a:p>
            <a:fld id="{46BC90B7-4714-44D7-90C5-AA385A6ED772}" type="slidenum">
              <a:rPr lang="en-US" smtClean="0"/>
              <a:t>‹#›</a:t>
            </a:fld>
            <a:endParaRPr lang="en-US"/>
          </a:p>
        </p:txBody>
      </p:sp>
    </p:spTree>
    <p:extLst>
      <p:ext uri="{BB962C8B-B14F-4D97-AF65-F5344CB8AC3E}">
        <p14:creationId xmlns:p14="http://schemas.microsoft.com/office/powerpoint/2010/main" val="907658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AC8F9-3681-4F9B-B97C-0BC7981B0B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FD67AB-E00D-48F9-86BC-B606EF1593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5BC486-C038-40B0-BFDD-E7FD10CAEDB6}"/>
              </a:ext>
            </a:extLst>
          </p:cNvPr>
          <p:cNvSpPr>
            <a:spLocks noGrp="1"/>
          </p:cNvSpPr>
          <p:nvPr>
            <p:ph type="dt" sz="half" idx="10"/>
          </p:nvPr>
        </p:nvSpPr>
        <p:spPr/>
        <p:txBody>
          <a:bodyPr/>
          <a:lstStyle/>
          <a:p>
            <a:fld id="{BBF7F3A6-0611-41C1-8164-6924964395A7}" type="datetimeFigureOut">
              <a:rPr lang="en-US" smtClean="0"/>
              <a:t>4/16/2024</a:t>
            </a:fld>
            <a:endParaRPr lang="en-US"/>
          </a:p>
        </p:txBody>
      </p:sp>
      <p:sp>
        <p:nvSpPr>
          <p:cNvPr id="5" name="Footer Placeholder 4">
            <a:extLst>
              <a:ext uri="{FF2B5EF4-FFF2-40B4-BE49-F238E27FC236}">
                <a16:creationId xmlns:a16="http://schemas.microsoft.com/office/drawing/2014/main" id="{B89320ED-BEB6-4A82-82A5-C163A048E2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97D42F-0E9B-4260-8C2F-B3B3D11C5DC0}"/>
              </a:ext>
            </a:extLst>
          </p:cNvPr>
          <p:cNvSpPr>
            <a:spLocks noGrp="1"/>
          </p:cNvSpPr>
          <p:nvPr>
            <p:ph type="sldNum" sz="quarter" idx="12"/>
          </p:nvPr>
        </p:nvSpPr>
        <p:spPr/>
        <p:txBody>
          <a:bodyPr/>
          <a:lstStyle/>
          <a:p>
            <a:fld id="{46BC90B7-4714-44D7-90C5-AA385A6ED772}" type="slidenum">
              <a:rPr lang="en-US" smtClean="0"/>
              <a:t>‹#›</a:t>
            </a:fld>
            <a:endParaRPr lang="en-US"/>
          </a:p>
        </p:txBody>
      </p:sp>
    </p:spTree>
    <p:extLst>
      <p:ext uri="{BB962C8B-B14F-4D97-AF65-F5344CB8AC3E}">
        <p14:creationId xmlns:p14="http://schemas.microsoft.com/office/powerpoint/2010/main" val="2107883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A0470-2332-4B06-8D7F-DC3402C24D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DC4E4D-4C6D-4CBA-A7F6-BF3C49492F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8AC5DC-FE3B-45D8-9D4D-B19DF12CC1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4194A3-4E08-4EB1-9673-897301823C05}"/>
              </a:ext>
            </a:extLst>
          </p:cNvPr>
          <p:cNvSpPr>
            <a:spLocks noGrp="1"/>
          </p:cNvSpPr>
          <p:nvPr>
            <p:ph type="dt" sz="half" idx="10"/>
          </p:nvPr>
        </p:nvSpPr>
        <p:spPr/>
        <p:txBody>
          <a:bodyPr/>
          <a:lstStyle/>
          <a:p>
            <a:fld id="{BBF7F3A6-0611-41C1-8164-6924964395A7}" type="datetimeFigureOut">
              <a:rPr lang="en-US" smtClean="0"/>
              <a:t>4/16/2024</a:t>
            </a:fld>
            <a:endParaRPr lang="en-US"/>
          </a:p>
        </p:txBody>
      </p:sp>
      <p:sp>
        <p:nvSpPr>
          <p:cNvPr id="6" name="Footer Placeholder 5">
            <a:extLst>
              <a:ext uri="{FF2B5EF4-FFF2-40B4-BE49-F238E27FC236}">
                <a16:creationId xmlns:a16="http://schemas.microsoft.com/office/drawing/2014/main" id="{9B3A77BF-1D26-41EA-B319-814DE3A3E8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07CFAA-A022-4FA9-9506-B7C754BED109}"/>
              </a:ext>
            </a:extLst>
          </p:cNvPr>
          <p:cNvSpPr>
            <a:spLocks noGrp="1"/>
          </p:cNvSpPr>
          <p:nvPr>
            <p:ph type="sldNum" sz="quarter" idx="12"/>
          </p:nvPr>
        </p:nvSpPr>
        <p:spPr/>
        <p:txBody>
          <a:bodyPr/>
          <a:lstStyle/>
          <a:p>
            <a:fld id="{46BC90B7-4714-44D7-90C5-AA385A6ED772}" type="slidenum">
              <a:rPr lang="en-US" smtClean="0"/>
              <a:t>‹#›</a:t>
            </a:fld>
            <a:endParaRPr lang="en-US"/>
          </a:p>
        </p:txBody>
      </p:sp>
    </p:spTree>
    <p:extLst>
      <p:ext uri="{BB962C8B-B14F-4D97-AF65-F5344CB8AC3E}">
        <p14:creationId xmlns:p14="http://schemas.microsoft.com/office/powerpoint/2010/main" val="1311062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BAF6F-FE11-4738-82AF-8578D5FD57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2289C7-BECD-4F0B-8D38-4F4C1A9B17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37B9E7-84A0-4609-8ABB-0F1C2530E1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C9C02F-969A-43DD-858A-E227EBE022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262377-D0D1-4E3D-824B-46E9072927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8AD4F9-898B-44FD-A8E6-CFCBE7494F25}"/>
              </a:ext>
            </a:extLst>
          </p:cNvPr>
          <p:cNvSpPr>
            <a:spLocks noGrp="1"/>
          </p:cNvSpPr>
          <p:nvPr>
            <p:ph type="dt" sz="half" idx="10"/>
          </p:nvPr>
        </p:nvSpPr>
        <p:spPr/>
        <p:txBody>
          <a:bodyPr/>
          <a:lstStyle/>
          <a:p>
            <a:fld id="{BBF7F3A6-0611-41C1-8164-6924964395A7}" type="datetimeFigureOut">
              <a:rPr lang="en-US" smtClean="0"/>
              <a:t>4/16/2024</a:t>
            </a:fld>
            <a:endParaRPr lang="en-US"/>
          </a:p>
        </p:txBody>
      </p:sp>
      <p:sp>
        <p:nvSpPr>
          <p:cNvPr id="8" name="Footer Placeholder 7">
            <a:extLst>
              <a:ext uri="{FF2B5EF4-FFF2-40B4-BE49-F238E27FC236}">
                <a16:creationId xmlns:a16="http://schemas.microsoft.com/office/drawing/2014/main" id="{6943FAED-4C29-4530-B301-D63A841401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51A56F-F1C6-4959-8E35-BDC11E34DB25}"/>
              </a:ext>
            </a:extLst>
          </p:cNvPr>
          <p:cNvSpPr>
            <a:spLocks noGrp="1"/>
          </p:cNvSpPr>
          <p:nvPr>
            <p:ph type="sldNum" sz="quarter" idx="12"/>
          </p:nvPr>
        </p:nvSpPr>
        <p:spPr/>
        <p:txBody>
          <a:bodyPr/>
          <a:lstStyle/>
          <a:p>
            <a:fld id="{46BC90B7-4714-44D7-90C5-AA385A6ED772}" type="slidenum">
              <a:rPr lang="en-US" smtClean="0"/>
              <a:t>‹#›</a:t>
            </a:fld>
            <a:endParaRPr lang="en-US"/>
          </a:p>
        </p:txBody>
      </p:sp>
    </p:spTree>
    <p:extLst>
      <p:ext uri="{BB962C8B-B14F-4D97-AF65-F5344CB8AC3E}">
        <p14:creationId xmlns:p14="http://schemas.microsoft.com/office/powerpoint/2010/main" val="202850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5E445-5D24-489D-87F0-8AE5E002E8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B438AB-22ED-4515-A94B-8E2D28B73EE4}"/>
              </a:ext>
            </a:extLst>
          </p:cNvPr>
          <p:cNvSpPr>
            <a:spLocks noGrp="1"/>
          </p:cNvSpPr>
          <p:nvPr>
            <p:ph type="dt" sz="half" idx="10"/>
          </p:nvPr>
        </p:nvSpPr>
        <p:spPr/>
        <p:txBody>
          <a:bodyPr/>
          <a:lstStyle/>
          <a:p>
            <a:fld id="{BBF7F3A6-0611-41C1-8164-6924964395A7}" type="datetimeFigureOut">
              <a:rPr lang="en-US" smtClean="0"/>
              <a:t>4/16/2024</a:t>
            </a:fld>
            <a:endParaRPr lang="en-US"/>
          </a:p>
        </p:txBody>
      </p:sp>
      <p:sp>
        <p:nvSpPr>
          <p:cNvPr id="4" name="Footer Placeholder 3">
            <a:extLst>
              <a:ext uri="{FF2B5EF4-FFF2-40B4-BE49-F238E27FC236}">
                <a16:creationId xmlns:a16="http://schemas.microsoft.com/office/drawing/2014/main" id="{10E7B380-9801-4E72-9F77-5242902C02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6C44C3-8C96-4EA0-8CF2-E15D81374353}"/>
              </a:ext>
            </a:extLst>
          </p:cNvPr>
          <p:cNvSpPr>
            <a:spLocks noGrp="1"/>
          </p:cNvSpPr>
          <p:nvPr>
            <p:ph type="sldNum" sz="quarter" idx="12"/>
          </p:nvPr>
        </p:nvSpPr>
        <p:spPr/>
        <p:txBody>
          <a:bodyPr/>
          <a:lstStyle/>
          <a:p>
            <a:fld id="{46BC90B7-4714-44D7-90C5-AA385A6ED772}" type="slidenum">
              <a:rPr lang="en-US" smtClean="0"/>
              <a:t>‹#›</a:t>
            </a:fld>
            <a:endParaRPr lang="en-US"/>
          </a:p>
        </p:txBody>
      </p:sp>
    </p:spTree>
    <p:extLst>
      <p:ext uri="{BB962C8B-B14F-4D97-AF65-F5344CB8AC3E}">
        <p14:creationId xmlns:p14="http://schemas.microsoft.com/office/powerpoint/2010/main" val="3227004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AA2F53-EE94-4F19-9F5A-AE5353F76838}"/>
              </a:ext>
            </a:extLst>
          </p:cNvPr>
          <p:cNvSpPr>
            <a:spLocks noGrp="1"/>
          </p:cNvSpPr>
          <p:nvPr>
            <p:ph type="dt" sz="half" idx="10"/>
          </p:nvPr>
        </p:nvSpPr>
        <p:spPr/>
        <p:txBody>
          <a:bodyPr/>
          <a:lstStyle/>
          <a:p>
            <a:fld id="{BBF7F3A6-0611-41C1-8164-6924964395A7}" type="datetimeFigureOut">
              <a:rPr lang="en-US" smtClean="0"/>
              <a:t>4/16/2024</a:t>
            </a:fld>
            <a:endParaRPr lang="en-US"/>
          </a:p>
        </p:txBody>
      </p:sp>
      <p:sp>
        <p:nvSpPr>
          <p:cNvPr id="3" name="Footer Placeholder 2">
            <a:extLst>
              <a:ext uri="{FF2B5EF4-FFF2-40B4-BE49-F238E27FC236}">
                <a16:creationId xmlns:a16="http://schemas.microsoft.com/office/drawing/2014/main" id="{78A04A5E-6921-417D-A62C-32FB889399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AC4428-AA12-4D89-9602-51D37986581B}"/>
              </a:ext>
            </a:extLst>
          </p:cNvPr>
          <p:cNvSpPr>
            <a:spLocks noGrp="1"/>
          </p:cNvSpPr>
          <p:nvPr>
            <p:ph type="sldNum" sz="quarter" idx="12"/>
          </p:nvPr>
        </p:nvSpPr>
        <p:spPr/>
        <p:txBody>
          <a:bodyPr/>
          <a:lstStyle/>
          <a:p>
            <a:fld id="{46BC90B7-4714-44D7-90C5-AA385A6ED772}" type="slidenum">
              <a:rPr lang="en-US" smtClean="0"/>
              <a:t>‹#›</a:t>
            </a:fld>
            <a:endParaRPr lang="en-US"/>
          </a:p>
        </p:txBody>
      </p:sp>
    </p:spTree>
    <p:extLst>
      <p:ext uri="{BB962C8B-B14F-4D97-AF65-F5344CB8AC3E}">
        <p14:creationId xmlns:p14="http://schemas.microsoft.com/office/powerpoint/2010/main" val="412347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9AE4F-FB01-4158-A781-3067B4AED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086736-E299-400F-9D17-3E911A5AB0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33E5A6-F311-4E28-BB27-A7F518EBF6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2FD439-3D3F-4F61-B3B6-5DBE932B5891}"/>
              </a:ext>
            </a:extLst>
          </p:cNvPr>
          <p:cNvSpPr>
            <a:spLocks noGrp="1"/>
          </p:cNvSpPr>
          <p:nvPr>
            <p:ph type="dt" sz="half" idx="10"/>
          </p:nvPr>
        </p:nvSpPr>
        <p:spPr/>
        <p:txBody>
          <a:bodyPr/>
          <a:lstStyle/>
          <a:p>
            <a:fld id="{BBF7F3A6-0611-41C1-8164-6924964395A7}" type="datetimeFigureOut">
              <a:rPr lang="en-US" smtClean="0"/>
              <a:t>4/16/2024</a:t>
            </a:fld>
            <a:endParaRPr lang="en-US"/>
          </a:p>
        </p:txBody>
      </p:sp>
      <p:sp>
        <p:nvSpPr>
          <p:cNvPr id="6" name="Footer Placeholder 5">
            <a:extLst>
              <a:ext uri="{FF2B5EF4-FFF2-40B4-BE49-F238E27FC236}">
                <a16:creationId xmlns:a16="http://schemas.microsoft.com/office/drawing/2014/main" id="{59C79648-889E-45DD-9014-2E335EA867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E9F20D-F14B-4A47-9283-64BD39539C84}"/>
              </a:ext>
            </a:extLst>
          </p:cNvPr>
          <p:cNvSpPr>
            <a:spLocks noGrp="1"/>
          </p:cNvSpPr>
          <p:nvPr>
            <p:ph type="sldNum" sz="quarter" idx="12"/>
          </p:nvPr>
        </p:nvSpPr>
        <p:spPr/>
        <p:txBody>
          <a:bodyPr/>
          <a:lstStyle/>
          <a:p>
            <a:fld id="{46BC90B7-4714-44D7-90C5-AA385A6ED772}" type="slidenum">
              <a:rPr lang="en-US" smtClean="0"/>
              <a:t>‹#›</a:t>
            </a:fld>
            <a:endParaRPr lang="en-US"/>
          </a:p>
        </p:txBody>
      </p:sp>
    </p:spTree>
    <p:extLst>
      <p:ext uri="{BB962C8B-B14F-4D97-AF65-F5344CB8AC3E}">
        <p14:creationId xmlns:p14="http://schemas.microsoft.com/office/powerpoint/2010/main" val="312501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6C613-6D20-4B94-9268-473CE51B7C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778459-B08F-4AB1-8BAD-2FD7C2FCDF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4A81C8-AC03-496A-A4D6-4388A9CE33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4799B-98AA-4A4B-AFBF-98E3A2E6462E}"/>
              </a:ext>
            </a:extLst>
          </p:cNvPr>
          <p:cNvSpPr>
            <a:spLocks noGrp="1"/>
          </p:cNvSpPr>
          <p:nvPr>
            <p:ph type="dt" sz="half" idx="10"/>
          </p:nvPr>
        </p:nvSpPr>
        <p:spPr/>
        <p:txBody>
          <a:bodyPr/>
          <a:lstStyle/>
          <a:p>
            <a:fld id="{BBF7F3A6-0611-41C1-8164-6924964395A7}" type="datetimeFigureOut">
              <a:rPr lang="en-US" smtClean="0"/>
              <a:t>4/16/2024</a:t>
            </a:fld>
            <a:endParaRPr lang="en-US"/>
          </a:p>
        </p:txBody>
      </p:sp>
      <p:sp>
        <p:nvSpPr>
          <p:cNvPr id="6" name="Footer Placeholder 5">
            <a:extLst>
              <a:ext uri="{FF2B5EF4-FFF2-40B4-BE49-F238E27FC236}">
                <a16:creationId xmlns:a16="http://schemas.microsoft.com/office/drawing/2014/main" id="{7433D7BD-ECA3-4DEC-9D54-079C2C0BDC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4F4A91-6106-4D2D-88AE-594BC62074A3}"/>
              </a:ext>
            </a:extLst>
          </p:cNvPr>
          <p:cNvSpPr>
            <a:spLocks noGrp="1"/>
          </p:cNvSpPr>
          <p:nvPr>
            <p:ph type="sldNum" sz="quarter" idx="12"/>
          </p:nvPr>
        </p:nvSpPr>
        <p:spPr/>
        <p:txBody>
          <a:bodyPr/>
          <a:lstStyle/>
          <a:p>
            <a:fld id="{46BC90B7-4714-44D7-90C5-AA385A6ED772}" type="slidenum">
              <a:rPr lang="en-US" smtClean="0"/>
              <a:t>‹#›</a:t>
            </a:fld>
            <a:endParaRPr lang="en-US"/>
          </a:p>
        </p:txBody>
      </p:sp>
    </p:spTree>
    <p:extLst>
      <p:ext uri="{BB962C8B-B14F-4D97-AF65-F5344CB8AC3E}">
        <p14:creationId xmlns:p14="http://schemas.microsoft.com/office/powerpoint/2010/main" val="3608658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772D7E-C660-4884-8A2C-C21F790C1F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07E5F3-DA66-41D8-B631-79ED67FEEF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5F2A06-D27A-412A-9456-D692CAB8EE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F7F3A6-0611-41C1-8164-6924964395A7}" type="datetimeFigureOut">
              <a:rPr lang="en-US" smtClean="0"/>
              <a:t>4/16/2024</a:t>
            </a:fld>
            <a:endParaRPr lang="en-US"/>
          </a:p>
        </p:txBody>
      </p:sp>
      <p:sp>
        <p:nvSpPr>
          <p:cNvPr id="5" name="Footer Placeholder 4">
            <a:extLst>
              <a:ext uri="{FF2B5EF4-FFF2-40B4-BE49-F238E27FC236}">
                <a16:creationId xmlns:a16="http://schemas.microsoft.com/office/drawing/2014/main" id="{A5836856-E070-417F-959A-97A4369B93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0F06E2-E332-46BC-B486-D099AC814F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C90B7-4714-44D7-90C5-AA385A6ED772}" type="slidenum">
              <a:rPr lang="en-US" smtClean="0"/>
              <a:t>‹#›</a:t>
            </a:fld>
            <a:endParaRPr lang="en-US"/>
          </a:p>
        </p:txBody>
      </p:sp>
    </p:spTree>
    <p:extLst>
      <p:ext uri="{BB962C8B-B14F-4D97-AF65-F5344CB8AC3E}">
        <p14:creationId xmlns:p14="http://schemas.microsoft.com/office/powerpoint/2010/main" val="2256292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jpeg"/><Relationship Id="rId7" Type="http://schemas.openxmlformats.org/officeDocument/2006/relationships/diagramColors" Target="../diagrams/colors2.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register.gotowebinar.com/rt/966737239396427352"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AB4DBD-40DB-42BA-8D9D-BD3C2954DFB4}"/>
              </a:ext>
            </a:extLst>
          </p:cNvPr>
          <p:cNvSpPr>
            <a:spLocks noGrp="1"/>
          </p:cNvSpPr>
          <p:nvPr>
            <p:ph type="ctrTitle"/>
          </p:nvPr>
        </p:nvSpPr>
        <p:spPr>
          <a:xfrm>
            <a:off x="660041" y="2767106"/>
            <a:ext cx="2880828" cy="3071906"/>
          </a:xfrm>
        </p:spPr>
        <p:txBody>
          <a:bodyPr anchor="t">
            <a:normAutofit/>
          </a:bodyPr>
          <a:lstStyle/>
          <a:p>
            <a:pPr algn="l"/>
            <a:r>
              <a:rPr lang="en-US" sz="2200" b="1" dirty="0">
                <a:solidFill>
                  <a:srgbClr val="FFFFFF"/>
                </a:solidFill>
              </a:rPr>
              <a:t>2024 Family Reunification Center Exercise Briefing</a:t>
            </a:r>
            <a:br>
              <a:rPr lang="en-US" sz="2200" b="1" dirty="0">
                <a:solidFill>
                  <a:srgbClr val="FFFFFF"/>
                </a:solidFill>
              </a:rPr>
            </a:br>
            <a:br>
              <a:rPr lang="en-US" sz="2200" b="1" dirty="0">
                <a:solidFill>
                  <a:srgbClr val="FFFFFF"/>
                </a:solidFill>
              </a:rPr>
            </a:br>
            <a:br>
              <a:rPr lang="en-US" sz="2200" b="1" dirty="0">
                <a:solidFill>
                  <a:srgbClr val="FFFFFF"/>
                </a:solidFill>
              </a:rPr>
            </a:br>
            <a:br>
              <a:rPr lang="en-US" sz="2200" dirty="0">
                <a:solidFill>
                  <a:srgbClr val="FFFFFF"/>
                </a:solidFill>
              </a:rPr>
            </a:br>
            <a:br>
              <a:rPr lang="en-US" sz="2200" dirty="0">
                <a:solidFill>
                  <a:srgbClr val="FFFFFF"/>
                </a:solidFill>
              </a:rPr>
            </a:br>
            <a:br>
              <a:rPr lang="en-US" sz="2200" dirty="0">
                <a:solidFill>
                  <a:srgbClr val="FFFFFF"/>
                </a:solidFill>
              </a:rPr>
            </a:br>
            <a:endParaRPr lang="en-US" sz="2200" dirty="0">
              <a:solidFill>
                <a:srgbClr val="FFFFFF"/>
              </a:solidFill>
            </a:endParaRPr>
          </a:p>
        </p:txBody>
      </p:sp>
      <p:pic>
        <p:nvPicPr>
          <p:cNvPr id="5" name="Picture 4" descr="A picture containing wooden, cooking, wood, grill&#10;&#10;Description automatically generated">
            <a:extLst>
              <a:ext uri="{FF2B5EF4-FFF2-40B4-BE49-F238E27FC236}">
                <a16:creationId xmlns:a16="http://schemas.microsoft.com/office/drawing/2014/main" id="{571ABE76-2142-450D-AC7A-6077707A1F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2428" y="1212202"/>
            <a:ext cx="7225748" cy="4433596"/>
          </a:xfrm>
          <a:prstGeom prst="rect">
            <a:avLst/>
          </a:prstGeom>
        </p:spPr>
      </p:pic>
    </p:spTree>
    <p:extLst>
      <p:ext uri="{BB962C8B-B14F-4D97-AF65-F5344CB8AC3E}">
        <p14:creationId xmlns:p14="http://schemas.microsoft.com/office/powerpoint/2010/main" val="1671316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AB4DBD-40DB-42BA-8D9D-BD3C2954DFB4}"/>
              </a:ext>
            </a:extLst>
          </p:cNvPr>
          <p:cNvSpPr>
            <a:spLocks noGrp="1"/>
          </p:cNvSpPr>
          <p:nvPr>
            <p:ph type="ctrTitle" idx="4294967295"/>
          </p:nvPr>
        </p:nvSpPr>
        <p:spPr>
          <a:xfrm>
            <a:off x="466722" y="586855"/>
            <a:ext cx="3201366" cy="3387497"/>
          </a:xfrm>
        </p:spPr>
        <p:txBody>
          <a:bodyPr vert="horz" lIns="91440" tIns="45720" rIns="91440" bIns="45720" rtlCol="0" anchor="b">
            <a:normAutofit/>
          </a:bodyPr>
          <a:lstStyle/>
          <a:p>
            <a:r>
              <a:rPr lang="en-US" sz="3200" dirty="0">
                <a:solidFill>
                  <a:srgbClr val="FFFFFF"/>
                </a:solidFill>
              </a:rPr>
              <a:t>Scenario</a:t>
            </a:r>
            <a:r>
              <a:rPr lang="en-US" sz="3200" kern="1200" dirty="0">
                <a:solidFill>
                  <a:srgbClr val="FFFFFF"/>
                </a:solidFill>
                <a:latin typeface="+mj-lt"/>
                <a:ea typeface="+mj-ea"/>
                <a:cs typeface="+mj-cs"/>
              </a:rPr>
              <a:t>:</a:t>
            </a:r>
            <a:br>
              <a:rPr lang="en-US" sz="3200" kern="1200" dirty="0">
                <a:solidFill>
                  <a:srgbClr val="FFFFFF"/>
                </a:solidFill>
                <a:latin typeface="+mj-lt"/>
                <a:ea typeface="+mj-ea"/>
                <a:cs typeface="+mj-cs"/>
              </a:rPr>
            </a:br>
            <a:br>
              <a:rPr lang="en-US" sz="32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endParaRPr lang="en-US" sz="1600" kern="1200" dirty="0">
              <a:solidFill>
                <a:srgbClr val="FFFFFF"/>
              </a:solidFill>
              <a:latin typeface="+mj-lt"/>
              <a:ea typeface="+mj-ea"/>
              <a:cs typeface="+mj-cs"/>
            </a:endParaRPr>
          </a:p>
        </p:txBody>
      </p:sp>
      <p:sp>
        <p:nvSpPr>
          <p:cNvPr id="3" name="TextBox 2">
            <a:extLst>
              <a:ext uri="{FF2B5EF4-FFF2-40B4-BE49-F238E27FC236}">
                <a16:creationId xmlns:a16="http://schemas.microsoft.com/office/drawing/2014/main" id="{AB042C52-EEE9-44D1-B365-2F0B99A29E01}"/>
              </a:ext>
            </a:extLst>
          </p:cNvPr>
          <p:cNvSpPr txBox="1"/>
          <p:nvPr/>
        </p:nvSpPr>
        <p:spPr>
          <a:xfrm>
            <a:off x="4581727" y="649480"/>
            <a:ext cx="7069167" cy="5546047"/>
          </a:xfrm>
          <a:prstGeom prst="rect">
            <a:avLst/>
          </a:prstGeom>
        </p:spPr>
        <p:txBody>
          <a:bodyPr vert="horz" lIns="91440" tIns="45720" rIns="91440" bIns="45720" rtlCol="0" anchor="ctr">
            <a:normAutofit/>
          </a:bodyPr>
          <a:lstStyle/>
          <a:p>
            <a:pPr algn="just">
              <a:spcBef>
                <a:spcPts val="600"/>
              </a:spcBef>
              <a:spcAft>
                <a:spcPts val="600"/>
              </a:spcAft>
            </a:pPr>
            <a:r>
              <a:rPr lang="en-US" sz="2000" i="1" dirty="0">
                <a:latin typeface="Franklin Gothic Book" panose="020B0503020102020204" pitchFamily="34" charset="0"/>
                <a:ea typeface="Times New Roman" panose="02020603050405020304" pitchFamily="18" charset="0"/>
              </a:rPr>
              <a:t>A large-scale multi-casualty incident (MCI) has occurred, and multiple patients have been transported to hospital emergency departments throughout the county. Your facility has received one (1) patient via ambulance. Five (5) additional patients have self-dispatched to your facility by private auto and walked-into the emergency department. You have a total of six (6) patients from the incident in your emergency department. The patient that arrived by ambulance is initially amnestic to the incident and is only able to provide first name, age, and DOB. The patient is otherwise stable in the delayed category. The patient has no identification or cell phone and cannot recall family contact information. The other patients who self-dispatched are stable and require observation only.</a:t>
            </a:r>
            <a:endParaRPr lang="en-US" sz="2000" b="1" i="1" dirty="0">
              <a:latin typeface="Arial" panose="020B0604020202020204" pitchFamily="34" charset="0"/>
              <a:ea typeface="Times New Roman" panose="02020603050405020304" pitchFamily="18" charset="0"/>
            </a:endParaRPr>
          </a:p>
          <a:p>
            <a:pPr marL="57150">
              <a:lnSpc>
                <a:spcPct val="90000"/>
              </a:lnSpc>
              <a:spcAft>
                <a:spcPts val="600"/>
              </a:spcAft>
            </a:pPr>
            <a:endParaRPr lang="en-US" sz="2000" dirty="0"/>
          </a:p>
        </p:txBody>
      </p:sp>
    </p:spTree>
    <p:extLst>
      <p:ext uri="{BB962C8B-B14F-4D97-AF65-F5344CB8AC3E}">
        <p14:creationId xmlns:p14="http://schemas.microsoft.com/office/powerpoint/2010/main" val="1893779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AB4DBD-40DB-42BA-8D9D-BD3C2954DFB4}"/>
              </a:ext>
            </a:extLst>
          </p:cNvPr>
          <p:cNvSpPr>
            <a:spLocks noGrp="1"/>
          </p:cNvSpPr>
          <p:nvPr>
            <p:ph type="ctrTitle" idx="4294967295"/>
          </p:nvPr>
        </p:nvSpPr>
        <p:spPr>
          <a:xfrm>
            <a:off x="466722" y="586855"/>
            <a:ext cx="3201366" cy="3387497"/>
          </a:xfrm>
        </p:spPr>
        <p:txBody>
          <a:bodyPr vert="horz" lIns="91440" tIns="45720" rIns="91440" bIns="45720" rtlCol="0" anchor="b">
            <a:normAutofit/>
          </a:bodyPr>
          <a:lstStyle/>
          <a:p>
            <a:r>
              <a:rPr lang="en-US" sz="3200" dirty="0">
                <a:solidFill>
                  <a:srgbClr val="FFFFFF"/>
                </a:solidFill>
              </a:rPr>
              <a:t>Scenario</a:t>
            </a:r>
            <a:r>
              <a:rPr lang="en-US" sz="3200" kern="1200" dirty="0">
                <a:solidFill>
                  <a:srgbClr val="FFFFFF"/>
                </a:solidFill>
                <a:latin typeface="+mj-lt"/>
                <a:ea typeface="+mj-ea"/>
                <a:cs typeface="+mj-cs"/>
              </a:rPr>
              <a:t>:</a:t>
            </a:r>
            <a:br>
              <a:rPr lang="en-US" sz="3200" kern="1200" dirty="0">
                <a:solidFill>
                  <a:srgbClr val="FFFFFF"/>
                </a:solidFill>
                <a:latin typeface="+mj-lt"/>
                <a:ea typeface="+mj-ea"/>
                <a:cs typeface="+mj-cs"/>
              </a:rPr>
            </a:br>
            <a:r>
              <a:rPr lang="en-US" sz="3200" kern="1200" dirty="0">
                <a:solidFill>
                  <a:srgbClr val="FFFFFF"/>
                </a:solidFill>
                <a:latin typeface="+mj-lt"/>
                <a:ea typeface="+mj-ea"/>
                <a:cs typeface="+mj-cs"/>
              </a:rPr>
              <a:t>(Non-ED)</a:t>
            </a:r>
            <a:br>
              <a:rPr lang="en-US" sz="32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endParaRPr lang="en-US" sz="1600" kern="1200" dirty="0">
              <a:solidFill>
                <a:srgbClr val="FFFFFF"/>
              </a:solidFill>
              <a:latin typeface="+mj-lt"/>
              <a:ea typeface="+mj-ea"/>
              <a:cs typeface="+mj-cs"/>
            </a:endParaRPr>
          </a:p>
        </p:txBody>
      </p:sp>
      <p:sp>
        <p:nvSpPr>
          <p:cNvPr id="3" name="TextBox 2">
            <a:extLst>
              <a:ext uri="{FF2B5EF4-FFF2-40B4-BE49-F238E27FC236}">
                <a16:creationId xmlns:a16="http://schemas.microsoft.com/office/drawing/2014/main" id="{AB042C52-EEE9-44D1-B365-2F0B99A29E01}"/>
              </a:ext>
            </a:extLst>
          </p:cNvPr>
          <p:cNvSpPr txBox="1"/>
          <p:nvPr/>
        </p:nvSpPr>
        <p:spPr>
          <a:xfrm>
            <a:off x="4581727" y="649480"/>
            <a:ext cx="7069167" cy="5546047"/>
          </a:xfrm>
          <a:prstGeom prst="rect">
            <a:avLst/>
          </a:prstGeom>
        </p:spPr>
        <p:txBody>
          <a:bodyPr vert="horz" lIns="91440" tIns="45720" rIns="91440" bIns="45720" rtlCol="0" anchor="ctr">
            <a:normAutofit/>
          </a:bodyPr>
          <a:lstStyle/>
          <a:p>
            <a:pPr algn="just">
              <a:spcBef>
                <a:spcPts val="600"/>
              </a:spcBef>
              <a:spcAft>
                <a:spcPts val="600"/>
              </a:spcAft>
            </a:pPr>
            <a:r>
              <a:rPr lang="en-US" sz="2000" i="1" dirty="0">
                <a:latin typeface="Franklin Gothic Book" panose="020B0503020102020204" pitchFamily="34" charset="0"/>
                <a:ea typeface="Times New Roman" panose="02020603050405020304" pitchFamily="18" charset="0"/>
              </a:rPr>
              <a:t>A large-scale multi-casualty incident (MCI) has occurred, and multiple patients have been transported to hospital emergency departments throughout the county. Your facility has received one (1) patient by private auto. You have one (1) patient from the incident in your facility. The patient was initially amnestic to the incident and is only able to provide his first name, last name, and DOB. The patient is otherwise stable and in the delayed category. The patient has identification but no cell phone and cannot recall family contact information.</a:t>
            </a:r>
            <a:endParaRPr lang="en-US" sz="2000" b="1" i="1" dirty="0">
              <a:latin typeface="Arial" panose="020B0604020202020204" pitchFamily="34" charset="0"/>
              <a:ea typeface="Times New Roman" panose="02020603050405020304" pitchFamily="18" charset="0"/>
            </a:endParaRPr>
          </a:p>
          <a:p>
            <a:pPr marL="57150">
              <a:lnSpc>
                <a:spcPct val="90000"/>
              </a:lnSpc>
              <a:spcAft>
                <a:spcPts val="600"/>
              </a:spcAft>
            </a:pPr>
            <a:endParaRPr lang="en-US" sz="2000" dirty="0"/>
          </a:p>
        </p:txBody>
      </p:sp>
    </p:spTree>
    <p:extLst>
      <p:ext uri="{BB962C8B-B14F-4D97-AF65-F5344CB8AC3E}">
        <p14:creationId xmlns:p14="http://schemas.microsoft.com/office/powerpoint/2010/main" val="3006810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CAB4DBD-40DB-42BA-8D9D-BD3C2954DFB4}"/>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2800"/>
              <a:t>Exercise Play:</a:t>
            </a:r>
            <a:br>
              <a:rPr lang="en-US" sz="2800"/>
            </a:br>
            <a:br>
              <a:rPr lang="en-US" sz="2800"/>
            </a:br>
            <a:endParaRPr lang="en-US" sz="2800"/>
          </a:p>
        </p:txBody>
      </p:sp>
      <p:graphicFrame>
        <p:nvGraphicFramePr>
          <p:cNvPr id="10" name="Content Placeholder 2" descr="Placeholder for Exercise Play: Start and anticipated end timelines; Venue sites; and Play will be restricted to the delineated areas surrounding exercise site. ">
            <a:extLst>
              <a:ext uri="{FF2B5EF4-FFF2-40B4-BE49-F238E27FC236}">
                <a16:creationId xmlns:a16="http://schemas.microsoft.com/office/drawing/2014/main" id="{C8548659-BBC6-45AE-B2EE-BE1C5F50961D}"/>
              </a:ext>
            </a:extLst>
          </p:cNvPr>
          <p:cNvGraphicFramePr>
            <a:graphicFrameLocks/>
          </p:cNvGraphicFramePr>
          <p:nvPr>
            <p:extLst>
              <p:ext uri="{D42A27DB-BD31-4B8C-83A1-F6EECF244321}">
                <p14:modId xmlns:p14="http://schemas.microsoft.com/office/powerpoint/2010/main" val="272319055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2720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B4DBD-40DB-42BA-8D9D-BD3C2954DFB4}"/>
              </a:ext>
            </a:extLst>
          </p:cNvPr>
          <p:cNvSpPr>
            <a:spLocks noGrp="1"/>
          </p:cNvSpPr>
          <p:nvPr>
            <p:ph type="title"/>
          </p:nvPr>
        </p:nvSpPr>
        <p:spPr>
          <a:xfrm>
            <a:off x="838200" y="416744"/>
            <a:ext cx="10515600" cy="1325563"/>
          </a:xfrm>
        </p:spPr>
        <p:txBody>
          <a:bodyPr anchor="b">
            <a:normAutofit fontScale="90000"/>
          </a:bodyPr>
          <a:lstStyle/>
          <a:p>
            <a:pPr algn="l"/>
            <a:r>
              <a:rPr lang="en-US" sz="3600" dirty="0">
                <a:solidFill>
                  <a:srgbClr val="E7E6E6">
                    <a:lumMod val="10000"/>
                  </a:srgbClr>
                </a:solidFill>
                <a:latin typeface="Franklin Gothic Book" panose="020B0503020102020204" pitchFamily="34" charset="0"/>
              </a:rPr>
              <a:t>Master Scenario Events List (MSEL)</a:t>
            </a:r>
            <a:r>
              <a:rPr lang="en-US" sz="4800" dirty="0"/>
              <a:t>:</a:t>
            </a:r>
            <a:br>
              <a:rPr lang="en-US" sz="4800" dirty="0"/>
            </a:br>
            <a:br>
              <a:rPr lang="en-US" sz="4800" dirty="0"/>
            </a:br>
            <a:endParaRPr lang="en-US" sz="4800" dirty="0"/>
          </a:p>
        </p:txBody>
      </p:sp>
      <p:graphicFrame>
        <p:nvGraphicFramePr>
          <p:cNvPr id="3" name="Table 2">
            <a:extLst>
              <a:ext uri="{FF2B5EF4-FFF2-40B4-BE49-F238E27FC236}">
                <a16:creationId xmlns:a16="http://schemas.microsoft.com/office/drawing/2014/main" id="{0FBD0FB7-8E16-4648-9AA6-D2E8C10C6B2E}"/>
              </a:ext>
            </a:extLst>
          </p:cNvPr>
          <p:cNvGraphicFramePr>
            <a:graphicFrameLocks noGrp="1"/>
          </p:cNvGraphicFramePr>
          <p:nvPr>
            <p:extLst>
              <p:ext uri="{D42A27DB-BD31-4B8C-83A1-F6EECF244321}">
                <p14:modId xmlns:p14="http://schemas.microsoft.com/office/powerpoint/2010/main" val="377548798"/>
              </p:ext>
            </p:extLst>
          </p:nvPr>
        </p:nvGraphicFramePr>
        <p:xfrm>
          <a:off x="838200" y="416744"/>
          <a:ext cx="10515601" cy="6349817"/>
        </p:xfrm>
        <a:graphic>
          <a:graphicData uri="http://schemas.openxmlformats.org/drawingml/2006/table">
            <a:tbl>
              <a:tblPr/>
              <a:tblGrid>
                <a:gridCol w="349995">
                  <a:extLst>
                    <a:ext uri="{9D8B030D-6E8A-4147-A177-3AD203B41FA5}">
                      <a16:colId xmlns:a16="http://schemas.microsoft.com/office/drawing/2014/main" val="3443645743"/>
                    </a:ext>
                  </a:extLst>
                </a:gridCol>
                <a:gridCol w="685990">
                  <a:extLst>
                    <a:ext uri="{9D8B030D-6E8A-4147-A177-3AD203B41FA5}">
                      <a16:colId xmlns:a16="http://schemas.microsoft.com/office/drawing/2014/main" val="2971925562"/>
                    </a:ext>
                  </a:extLst>
                </a:gridCol>
                <a:gridCol w="426993">
                  <a:extLst>
                    <a:ext uri="{9D8B030D-6E8A-4147-A177-3AD203B41FA5}">
                      <a16:colId xmlns:a16="http://schemas.microsoft.com/office/drawing/2014/main" val="3508746651"/>
                    </a:ext>
                  </a:extLst>
                </a:gridCol>
                <a:gridCol w="1511978">
                  <a:extLst>
                    <a:ext uri="{9D8B030D-6E8A-4147-A177-3AD203B41FA5}">
                      <a16:colId xmlns:a16="http://schemas.microsoft.com/office/drawing/2014/main" val="1203171113"/>
                    </a:ext>
                  </a:extLst>
                </a:gridCol>
                <a:gridCol w="664992">
                  <a:extLst>
                    <a:ext uri="{9D8B030D-6E8A-4147-A177-3AD203B41FA5}">
                      <a16:colId xmlns:a16="http://schemas.microsoft.com/office/drawing/2014/main" val="3189114111"/>
                    </a:ext>
                  </a:extLst>
                </a:gridCol>
                <a:gridCol w="706990">
                  <a:extLst>
                    <a:ext uri="{9D8B030D-6E8A-4147-A177-3AD203B41FA5}">
                      <a16:colId xmlns:a16="http://schemas.microsoft.com/office/drawing/2014/main" val="1599427719"/>
                    </a:ext>
                  </a:extLst>
                </a:gridCol>
                <a:gridCol w="2134969">
                  <a:extLst>
                    <a:ext uri="{9D8B030D-6E8A-4147-A177-3AD203B41FA5}">
                      <a16:colId xmlns:a16="http://schemas.microsoft.com/office/drawing/2014/main" val="1557481451"/>
                    </a:ext>
                  </a:extLst>
                </a:gridCol>
                <a:gridCol w="2260968">
                  <a:extLst>
                    <a:ext uri="{9D8B030D-6E8A-4147-A177-3AD203B41FA5}">
                      <a16:colId xmlns:a16="http://schemas.microsoft.com/office/drawing/2014/main" val="462780035"/>
                    </a:ext>
                  </a:extLst>
                </a:gridCol>
                <a:gridCol w="981736">
                  <a:extLst>
                    <a:ext uri="{9D8B030D-6E8A-4147-A177-3AD203B41FA5}">
                      <a16:colId xmlns:a16="http://schemas.microsoft.com/office/drawing/2014/main" val="444004963"/>
                    </a:ext>
                  </a:extLst>
                </a:gridCol>
                <a:gridCol w="433995">
                  <a:extLst>
                    <a:ext uri="{9D8B030D-6E8A-4147-A177-3AD203B41FA5}">
                      <a16:colId xmlns:a16="http://schemas.microsoft.com/office/drawing/2014/main" val="1184931729"/>
                    </a:ext>
                  </a:extLst>
                </a:gridCol>
                <a:gridCol w="356995">
                  <a:extLst>
                    <a:ext uri="{9D8B030D-6E8A-4147-A177-3AD203B41FA5}">
                      <a16:colId xmlns:a16="http://schemas.microsoft.com/office/drawing/2014/main" val="1501101337"/>
                    </a:ext>
                  </a:extLst>
                </a:gridCol>
              </a:tblGrid>
              <a:tr h="221963">
                <a:tc>
                  <a:txBody>
                    <a:bodyPr/>
                    <a:lstStyle/>
                    <a:p>
                      <a:pPr algn="ctr" fontAlgn="ctr"/>
                      <a:r>
                        <a:rPr lang="en-US" sz="500" b="1" i="0" u="none" strike="noStrike">
                          <a:solidFill>
                            <a:srgbClr val="000000"/>
                          </a:solidFill>
                          <a:effectLst/>
                          <a:latin typeface="Calibri" panose="020F0502020204030204" pitchFamily="34" charset="0"/>
                        </a:rPr>
                        <a:t>Inject #</a:t>
                      </a:r>
                    </a:p>
                  </a:txBody>
                  <a:tcPr marL="3959" marR="3959" marT="39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Calibri" panose="020F0502020204030204" pitchFamily="34" charset="0"/>
                        </a:rPr>
                        <a:t>Time</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Calibri" panose="020F0502020204030204" pitchFamily="34" charset="0"/>
                        </a:rPr>
                        <a:t>Inject Mode</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Calibri" panose="020F0502020204030204" pitchFamily="34" charset="0"/>
                        </a:rPr>
                        <a:t>Synopsis</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Calibri" panose="020F0502020204030204" pitchFamily="34" charset="0"/>
                        </a:rPr>
                        <a:t>From</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Calibri" panose="020F0502020204030204" pitchFamily="34" charset="0"/>
                        </a:rPr>
                        <a:t>To</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Calibri" panose="020F0502020204030204" pitchFamily="34" charset="0"/>
                        </a:rPr>
                        <a:t>Message</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Calibri" panose="020F0502020204030204" pitchFamily="34" charset="0"/>
                        </a:rPr>
                        <a:t>Expected Action</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Calibri" panose="020F0502020204030204" pitchFamily="34" charset="0"/>
                        </a:rPr>
                        <a:t>Responsible Organization</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Calibri" panose="020F0502020204030204" pitchFamily="34" charset="0"/>
                        </a:rPr>
                        <a:t>POC/Author</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Calibri" panose="020F0502020204030204" pitchFamily="34" charset="0"/>
                        </a:rPr>
                        <a:t>Comment</a:t>
                      </a:r>
                    </a:p>
                  </a:txBody>
                  <a:tcPr marL="3959" marR="3959" marT="39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6598264"/>
                  </a:ext>
                </a:extLst>
              </a:tr>
              <a:tr h="216548">
                <a:tc>
                  <a:txBody>
                    <a:bodyPr/>
                    <a:lstStyle/>
                    <a:p>
                      <a:pPr algn="ctr" fontAlgn="ctr"/>
                      <a:r>
                        <a:rPr lang="en-US" sz="500" b="1" i="0" u="none" strike="noStrike">
                          <a:solidFill>
                            <a:srgbClr val="000000"/>
                          </a:solidFill>
                          <a:effectLst/>
                          <a:latin typeface="Calibri" panose="020F0502020204030204" pitchFamily="34" charset="0"/>
                        </a:rPr>
                        <a:t>1</a:t>
                      </a:r>
                    </a:p>
                  </a:txBody>
                  <a:tcPr marL="3959" marR="3959" marT="39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7:00am</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In Person</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Player Check-in</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Controller / Evaluator (C/E)</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Players</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Player, Controller, Evaluator - Check In</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All players check-in and receive appropriate materials.</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All Players</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panose="020F0502020204030204" pitchFamily="34" charset="0"/>
                        </a:rPr>
                        <a:t> </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3959" marR="3959" marT="39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3444367"/>
                  </a:ext>
                </a:extLst>
              </a:tr>
              <a:tr h="213793">
                <a:tc>
                  <a:txBody>
                    <a:bodyPr/>
                    <a:lstStyle/>
                    <a:p>
                      <a:pPr algn="ctr" fontAlgn="ctr"/>
                      <a:r>
                        <a:rPr lang="en-US" sz="500" b="1" i="0" u="none" strike="noStrike">
                          <a:solidFill>
                            <a:srgbClr val="000000"/>
                          </a:solidFill>
                          <a:effectLst/>
                          <a:latin typeface="Calibri" panose="020F0502020204030204" pitchFamily="34" charset="0"/>
                        </a:rPr>
                        <a:t>2</a:t>
                      </a:r>
                    </a:p>
                  </a:txBody>
                  <a:tcPr marL="3959" marR="3959" marT="39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7:45am</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In Person</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dirty="0">
                          <a:solidFill>
                            <a:srgbClr val="000000"/>
                          </a:solidFill>
                          <a:effectLst/>
                          <a:latin typeface="Calibri" panose="020F0502020204030204" pitchFamily="34" charset="0"/>
                        </a:rPr>
                        <a:t>Player Briefing</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C/E</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Players</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dirty="0">
                          <a:solidFill>
                            <a:srgbClr val="000000"/>
                          </a:solidFill>
                          <a:effectLst/>
                          <a:latin typeface="Calibri" panose="020F0502020204030204" pitchFamily="34" charset="0"/>
                        </a:rPr>
                        <a:t>Player Briefing (Plan a 15 Min Brief)</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Exercise director / facilitator conducts exercise and safety briefing.</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All Players</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panose="020F0502020204030204" pitchFamily="34" charset="0"/>
                        </a:rPr>
                        <a:t> </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3959" marR="3959" marT="39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2247114"/>
                  </a:ext>
                </a:extLst>
              </a:tr>
              <a:tr h="213793">
                <a:tc>
                  <a:txBody>
                    <a:bodyPr/>
                    <a:lstStyle/>
                    <a:p>
                      <a:pPr algn="ctr" fontAlgn="ctr"/>
                      <a:r>
                        <a:rPr lang="en-US" sz="500" b="1" i="0" u="none" strike="noStrike">
                          <a:solidFill>
                            <a:srgbClr val="000000"/>
                          </a:solidFill>
                          <a:effectLst/>
                          <a:latin typeface="Calibri" panose="020F0502020204030204" pitchFamily="34" charset="0"/>
                        </a:rPr>
                        <a:t>3</a:t>
                      </a:r>
                    </a:p>
                  </a:txBody>
                  <a:tcPr marL="3959" marR="3959" marT="39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8:00am</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ReddiNet</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Start Exercise (StartEx)</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Medical Alert Center (MAC)</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Hospitals</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Start Exercise</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Exercise participants initiate play.</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All Players</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panose="020F0502020204030204" pitchFamily="34" charset="0"/>
                        </a:rPr>
                        <a:t> </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3959" marR="3959" marT="39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7155801"/>
                  </a:ext>
                </a:extLst>
              </a:tr>
              <a:tr h="317984">
                <a:tc>
                  <a:txBody>
                    <a:bodyPr/>
                    <a:lstStyle/>
                    <a:p>
                      <a:pPr algn="ctr" fontAlgn="ctr"/>
                      <a:r>
                        <a:rPr lang="en-US" sz="500" b="1" i="0" u="none" strike="noStrike">
                          <a:solidFill>
                            <a:srgbClr val="000000"/>
                          </a:solidFill>
                          <a:effectLst/>
                          <a:latin typeface="Calibri" panose="020F0502020204030204" pitchFamily="34" charset="0"/>
                        </a:rPr>
                        <a:t>4</a:t>
                      </a:r>
                    </a:p>
                  </a:txBody>
                  <a:tcPr marL="3959" marR="3959" marT="39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8:00am</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ReddiNet</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MCI Initiated</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MAC</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Hospitals</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MAC initiates MCI poll titled "2024 FRC Exercise"</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Respond to MCI poll. Input bed availability data into ReddiNet MCI module (minimum quantities 2 Immediate, 2 Delayed, 2 Minor)</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Hospital ReddiNet End-Users</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panose="020F0502020204030204" pitchFamily="34" charset="0"/>
                        </a:rPr>
                        <a:t> </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3959" marR="3959" marT="39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4340346"/>
                  </a:ext>
                </a:extLst>
              </a:tr>
              <a:tr h="216548">
                <a:tc>
                  <a:txBody>
                    <a:bodyPr/>
                    <a:lstStyle/>
                    <a:p>
                      <a:pPr algn="ctr" fontAlgn="ctr"/>
                      <a:r>
                        <a:rPr lang="en-US" sz="500" b="1" i="0" u="none" strike="noStrike">
                          <a:solidFill>
                            <a:srgbClr val="000000"/>
                          </a:solidFill>
                          <a:effectLst/>
                          <a:latin typeface="Calibri" panose="020F0502020204030204" pitchFamily="34" charset="0"/>
                        </a:rPr>
                        <a:t>5</a:t>
                      </a:r>
                    </a:p>
                  </a:txBody>
                  <a:tcPr marL="3959" marR="3959" marT="39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8:00am to 8:10am</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ReddiNet</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MAC inputs patient destination</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MAC</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Hospitals</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Each hospital will receive one (1) ambulance with one (1) "ambulance patient"</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ReddiNet End-User arrives the ambulance in the ReddiNet MCI Module</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Hospital ReddiNet End-Users</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panose="020F0502020204030204" pitchFamily="34" charset="0"/>
                        </a:rPr>
                        <a:t> </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3959" marR="3959" marT="39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3838353"/>
                  </a:ext>
                </a:extLst>
              </a:tr>
              <a:tr h="649647">
                <a:tc>
                  <a:txBody>
                    <a:bodyPr/>
                    <a:lstStyle/>
                    <a:p>
                      <a:pPr algn="ctr" fontAlgn="ctr"/>
                      <a:r>
                        <a:rPr lang="en-US" sz="500" b="1" i="0" u="none" strike="noStrike">
                          <a:solidFill>
                            <a:srgbClr val="000000"/>
                          </a:solidFill>
                          <a:effectLst/>
                          <a:latin typeface="Calibri" panose="020F0502020204030204" pitchFamily="34" charset="0"/>
                        </a:rPr>
                        <a:t>6</a:t>
                      </a:r>
                    </a:p>
                  </a:txBody>
                  <a:tcPr marL="3959" marR="3959" marT="39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l" fontAlgn="ctr"/>
                      <a:r>
                        <a:rPr lang="en-US" sz="500" b="1" i="0" u="none" strike="noStrike">
                          <a:solidFill>
                            <a:srgbClr val="000000"/>
                          </a:solidFill>
                          <a:effectLst/>
                          <a:latin typeface="Calibri" panose="020F0502020204030204" pitchFamily="34" charset="0"/>
                        </a:rPr>
                        <a:t>8:00am to 8:15am</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In Person</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Provide pre-designated patient demographic data</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C/E</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ReddiNet End User</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C/E provides the pre-designated "ambulance patient" information to the ReddiNet End-User. The information is needed to update the MCI victim list. The information is regarding the "ambulance patient" who arrived at the Emergency Department by ambulance and contains the patient's first name, gender, age, and triage tag#</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ReddiNet End-User updates MCI victim list and enters "ambulance patient": 1. First name, </a:t>
                      </a:r>
                      <a:r>
                        <a:rPr lang="en-US" sz="500" b="1" i="1" u="none" strike="noStrike">
                          <a:solidFill>
                            <a:srgbClr val="FF0000"/>
                          </a:solidFill>
                          <a:effectLst/>
                          <a:latin typeface="Calibri" panose="020F0502020204030204" pitchFamily="34" charset="0"/>
                        </a:rPr>
                        <a:t>2. Last Name (Use your hospital's 3 letter hospital code</a:t>
                      </a:r>
                      <a:r>
                        <a:rPr lang="en-US" sz="500" b="1" i="0" u="none" strike="noStrike">
                          <a:solidFill>
                            <a:srgbClr val="000000"/>
                          </a:solidFill>
                          <a:effectLst/>
                          <a:latin typeface="Calibri" panose="020F0502020204030204" pitchFamily="34" charset="0"/>
                        </a:rPr>
                        <a:t>) 3. Sex, 4. Age, 5. Triage Tag # </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Hospital ReddiNet End-Users</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panose="020F0502020204030204" pitchFamily="34" charset="0"/>
                        </a:rPr>
                        <a:t> </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3959" marR="3959" marT="39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3973003"/>
                  </a:ext>
                </a:extLst>
              </a:tr>
              <a:tr h="541373">
                <a:tc>
                  <a:txBody>
                    <a:bodyPr/>
                    <a:lstStyle/>
                    <a:p>
                      <a:pPr algn="ctr" fontAlgn="ctr"/>
                      <a:r>
                        <a:rPr lang="en-US" sz="500" b="1" i="0" u="none" strike="noStrike">
                          <a:solidFill>
                            <a:srgbClr val="000000"/>
                          </a:solidFill>
                          <a:effectLst/>
                          <a:latin typeface="Calibri" panose="020F0502020204030204" pitchFamily="34" charset="0"/>
                        </a:rPr>
                        <a:t>7</a:t>
                      </a:r>
                    </a:p>
                  </a:txBody>
                  <a:tcPr marL="3959" marR="3959" marT="39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8:15am to 8:30am</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In Person</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Add five (5) additional walk-in patients to the MCI victim list</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C/E</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dirty="0">
                          <a:solidFill>
                            <a:srgbClr val="000000"/>
                          </a:solidFill>
                          <a:effectLst/>
                          <a:latin typeface="Calibri" panose="020F0502020204030204" pitchFamily="34" charset="0"/>
                        </a:rPr>
                        <a:t>ReddiNet End User</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C/E informs ReddiNet End-User to enter five (5) additional walk-in patients to the MCI victim list. Use fictional first names and your hospital's three 3- letter hospital code as the last names.</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ReddiNet End-User enters five (5) walk-in patients into the MCI victim list. End user must check the box labeled "Walk-In" when adding walk-in patients. Use fictional first names, and gender. Do not enter a triage tag number. Use your hospital's 3-letter hospital code for the last names. </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Hospital ReddiNet End-Users</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panose="020F0502020204030204" pitchFamily="34" charset="0"/>
                        </a:rPr>
                        <a:t> </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3959" marR="3959" marT="39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5877914"/>
                  </a:ext>
                </a:extLst>
              </a:tr>
              <a:tr h="324825">
                <a:tc>
                  <a:txBody>
                    <a:bodyPr/>
                    <a:lstStyle/>
                    <a:p>
                      <a:pPr algn="ctr" fontAlgn="ctr"/>
                      <a:r>
                        <a:rPr lang="en-US" sz="500" b="1" i="0" u="none" strike="noStrike">
                          <a:solidFill>
                            <a:srgbClr val="000000"/>
                          </a:solidFill>
                          <a:effectLst/>
                          <a:latin typeface="Calibri" panose="020F0502020204030204" pitchFamily="34" charset="0"/>
                        </a:rPr>
                        <a:t>8</a:t>
                      </a:r>
                    </a:p>
                  </a:txBody>
                  <a:tcPr marL="3959" marR="3959" marT="39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8:30am</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ReddiNet</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MAC sends message to all hospitals that the County has activated a FAC to support family reunification</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MAC</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Emergency Manager</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A Family Assistance Center (FAC) has been activated at a location near the MCI. </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Emergency Manager mobilizes Family Information Center (FIC) team and briefly discuss internal triggers required to activate the FIC plan.</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Hospital EM and FIC team</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panose="020F0502020204030204" pitchFamily="34" charset="0"/>
                        </a:rPr>
                        <a:t> </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3959" marR="3959" marT="39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4137955"/>
                  </a:ext>
                </a:extLst>
              </a:tr>
              <a:tr h="541373">
                <a:tc>
                  <a:txBody>
                    <a:bodyPr/>
                    <a:lstStyle/>
                    <a:p>
                      <a:pPr algn="ctr" fontAlgn="ctr"/>
                      <a:r>
                        <a:rPr lang="en-US" sz="500" b="1" i="0" u="none" strike="noStrike">
                          <a:solidFill>
                            <a:srgbClr val="000000"/>
                          </a:solidFill>
                          <a:effectLst/>
                          <a:latin typeface="Calibri" panose="020F0502020204030204" pitchFamily="34" charset="0"/>
                        </a:rPr>
                        <a:t>9</a:t>
                      </a:r>
                    </a:p>
                  </a:txBody>
                  <a:tcPr marL="3959" marR="3959" marT="39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8:40am</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In Person</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FRC End-User logs into Family Reunification Center (FRC) application and activates a "FAC"</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C/E</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FRC End-User</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Designated FRC End-User of the FIC team logs into the FRC application and activates a "FAC"</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1. FRC End-User logs into the FRC application. 2. FRC End-User activates a "FAC" in the FRC application and names the "FAC" your hospital name followed by "- FRC Exercise" (e.g. "ACME Hospital - FRC Exercise"). 3. FRC End-User associates the "FAC" with the MCI titled "2024 FRC Exercise".</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FRC End-User</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panose="020F0502020204030204" pitchFamily="34" charset="0"/>
                        </a:rPr>
                        <a:t> </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3959" marR="3959" marT="39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3584741"/>
                  </a:ext>
                </a:extLst>
              </a:tr>
              <a:tr h="630554">
                <a:tc>
                  <a:txBody>
                    <a:bodyPr/>
                    <a:lstStyle/>
                    <a:p>
                      <a:pPr algn="ctr" fontAlgn="ctr"/>
                      <a:r>
                        <a:rPr lang="en-US" sz="500" b="1" i="0" u="none" strike="noStrike">
                          <a:solidFill>
                            <a:srgbClr val="000000"/>
                          </a:solidFill>
                          <a:effectLst/>
                          <a:latin typeface="Calibri" panose="020F0502020204030204" pitchFamily="34" charset="0"/>
                        </a:rPr>
                        <a:t>10</a:t>
                      </a:r>
                    </a:p>
                  </a:txBody>
                  <a:tcPr marL="3959" marR="3959" marT="39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US" sz="500" b="1" i="0" u="none" strike="noStrike">
                          <a:solidFill>
                            <a:srgbClr val="000000"/>
                          </a:solidFill>
                          <a:effectLst/>
                          <a:latin typeface="Calibri" panose="020F0502020204030204" pitchFamily="34" charset="0"/>
                        </a:rPr>
                        <a:t>8:40am</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In Person</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dirty="0">
                          <a:solidFill>
                            <a:srgbClr val="000000"/>
                          </a:solidFill>
                          <a:effectLst/>
                          <a:latin typeface="Calibri" panose="020F0502020204030204" pitchFamily="34" charset="0"/>
                        </a:rPr>
                        <a:t>FRC End-User updates MCI patient profile in FRC application </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C/E</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FRC End-User</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C/E provides the pre-designated "ambulance patient" information to the FRC End-User. The data is needed to update the "ambulance patient" profile in the FRC application. The information is regarding the "ambulance patient" who arrived in the Emergency Department by ambulance. </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FRC End-User searches for the "ambulance patient" profile in the FRC application and updates the profile with the following eight (8) data elements: 1. Last name </a:t>
                      </a:r>
                      <a:r>
                        <a:rPr lang="en-US" sz="500" b="1" i="1" u="none" strike="noStrike">
                          <a:solidFill>
                            <a:srgbClr val="FF0000"/>
                          </a:solidFill>
                          <a:effectLst/>
                          <a:latin typeface="Calibri" panose="020F0502020204030204" pitchFamily="34" charset="0"/>
                        </a:rPr>
                        <a:t>(Change Hospital 3 letter code to actual last name as given in Victim List)</a:t>
                      </a:r>
                      <a:r>
                        <a:rPr lang="en-US" sz="500" b="1" i="0" u="none" strike="noStrike">
                          <a:solidFill>
                            <a:srgbClr val="000000"/>
                          </a:solidFill>
                          <a:effectLst/>
                          <a:latin typeface="Calibri" panose="020F0502020204030204" pitchFamily="34" charset="0"/>
                        </a:rPr>
                        <a:t>. 2. DOB. 3. Eye Color. 4. Hair Color. 5. Height. 6. Weight. 7. Language. 8. Ethnicity</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FRC End-User</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panose="020F0502020204030204" pitchFamily="34" charset="0"/>
                        </a:rPr>
                        <a:t> </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3959" marR="3959" marT="39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9306750"/>
                  </a:ext>
                </a:extLst>
              </a:tr>
              <a:tr h="541373">
                <a:tc>
                  <a:txBody>
                    <a:bodyPr/>
                    <a:lstStyle/>
                    <a:p>
                      <a:pPr algn="ctr" fontAlgn="ctr"/>
                      <a:r>
                        <a:rPr lang="en-US" sz="500" b="1" i="0" u="none" strike="noStrike">
                          <a:solidFill>
                            <a:srgbClr val="000000"/>
                          </a:solidFill>
                          <a:effectLst/>
                          <a:latin typeface="Calibri" panose="020F0502020204030204" pitchFamily="34" charset="0"/>
                        </a:rPr>
                        <a:t>11</a:t>
                      </a:r>
                    </a:p>
                  </a:txBody>
                  <a:tcPr marL="3959" marR="3959" marT="39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en-US" sz="500" b="1" i="0" u="none" strike="noStrike">
                          <a:solidFill>
                            <a:srgbClr val="000000"/>
                          </a:solidFill>
                          <a:effectLst/>
                          <a:latin typeface="Calibri" panose="020F0502020204030204" pitchFamily="34" charset="0"/>
                        </a:rPr>
                        <a:t>8:50am</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In Person</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Register the five (5) pre-designated seekers into the FRC "FAC"</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C/E</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FRC End-User</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Five (5) unrelated persons (designated seekers) each seeking a family member (missing person) involved in the incident arrived at your hospital. The missing persons (patients) are located at other facilities. C/E provides the Seeker data to the FRC End-User to Register into the "FAC"</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Register each Seeker into the FRC "FAC" from data provided by C/E. (Seekers will have all demographic data of the missing person)</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FRC End-User</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panose="020F0502020204030204" pitchFamily="34" charset="0"/>
                        </a:rPr>
                        <a:t> </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3959" marR="3959" marT="39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8605845"/>
                  </a:ext>
                </a:extLst>
              </a:tr>
              <a:tr h="324825">
                <a:tc>
                  <a:txBody>
                    <a:bodyPr/>
                    <a:lstStyle/>
                    <a:p>
                      <a:pPr algn="ctr" fontAlgn="ctr"/>
                      <a:r>
                        <a:rPr lang="en-US" sz="500" b="1" i="0" u="none" strike="noStrike">
                          <a:solidFill>
                            <a:srgbClr val="000000"/>
                          </a:solidFill>
                          <a:effectLst/>
                          <a:latin typeface="Calibri" panose="020F0502020204030204" pitchFamily="34" charset="0"/>
                        </a:rPr>
                        <a:t>12</a:t>
                      </a:r>
                    </a:p>
                  </a:txBody>
                  <a:tcPr marL="3959" marR="3959" marT="39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9:00am</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In Person</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Facilitate family reunification</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C/E</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FRC End-User</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Inform the FRC End-User to locate and reunite each Seeker with the correct missing person (patient) in the FRC application and inform the family (C/E) of their location.</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Locate and reunite each designated Seeker with the correct missing person (patient) in the FRC application.  </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FRC End-User</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panose="020F0502020204030204" pitchFamily="34" charset="0"/>
                        </a:rPr>
                        <a:t> </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3959" marR="3959" marT="39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4258696"/>
                  </a:ext>
                </a:extLst>
              </a:tr>
              <a:tr h="630554">
                <a:tc>
                  <a:txBody>
                    <a:bodyPr/>
                    <a:lstStyle/>
                    <a:p>
                      <a:pPr algn="ctr" fontAlgn="ctr"/>
                      <a:r>
                        <a:rPr lang="en-US" sz="500" b="1" i="0" u="none" strike="noStrike">
                          <a:solidFill>
                            <a:srgbClr val="000000"/>
                          </a:solidFill>
                          <a:effectLst/>
                          <a:latin typeface="Calibri" panose="020F0502020204030204" pitchFamily="34" charset="0"/>
                        </a:rPr>
                        <a:t>13</a:t>
                      </a:r>
                    </a:p>
                  </a:txBody>
                  <a:tcPr marL="3959" marR="3959" marT="39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500" b="1" i="0" u="none" strike="noStrike">
                          <a:solidFill>
                            <a:srgbClr val="000000"/>
                          </a:solidFill>
                          <a:effectLst/>
                          <a:latin typeface="Calibri" panose="020F0502020204030204" pitchFamily="34" charset="0"/>
                        </a:rPr>
                        <a:t>9:00am to 11:00am</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500" b="1" i="0" u="none" strike="noStrike">
                          <a:solidFill>
                            <a:srgbClr val="000000"/>
                          </a:solidFill>
                          <a:effectLst/>
                          <a:latin typeface="Calibri" panose="020F0502020204030204" pitchFamily="34" charset="0"/>
                        </a:rPr>
                        <a:t>In Person</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500" b="1" i="0" u="none" strike="noStrike">
                          <a:solidFill>
                            <a:srgbClr val="000000"/>
                          </a:solidFill>
                          <a:effectLst/>
                          <a:latin typeface="Calibri" panose="020F0502020204030204" pitchFamily="34" charset="0"/>
                        </a:rPr>
                        <a:t>Contact other facilities</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500" b="1" i="0" u="none" strike="noStrike">
                          <a:solidFill>
                            <a:srgbClr val="000000"/>
                          </a:solidFill>
                          <a:effectLst/>
                          <a:latin typeface="Calibri" panose="020F0502020204030204" pitchFamily="34" charset="0"/>
                        </a:rPr>
                        <a:t>C/E</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500" b="1" i="0" u="none" strike="noStrike">
                          <a:solidFill>
                            <a:srgbClr val="000000"/>
                          </a:solidFill>
                          <a:effectLst/>
                          <a:latin typeface="Calibri" panose="020F0502020204030204" pitchFamily="34" charset="0"/>
                        </a:rPr>
                        <a:t>FRC End-User</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500" b="1" i="0" u="none" strike="noStrike">
                          <a:solidFill>
                            <a:srgbClr val="000000"/>
                          </a:solidFill>
                          <a:effectLst/>
                          <a:latin typeface="Calibri" panose="020F0502020204030204" pitchFamily="34" charset="0"/>
                        </a:rPr>
                        <a:t>Inform the FRC End-User to contact the facility with the missing person (patient) to confirm the person is at that location, to verify no release of information restrictions, and to close the loop. </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500" b="1" i="0" u="none" strike="noStrike">
                          <a:solidFill>
                            <a:srgbClr val="000000"/>
                          </a:solidFill>
                          <a:effectLst/>
                          <a:latin typeface="Calibri" panose="020F0502020204030204" pitchFamily="34" charset="0"/>
                        </a:rPr>
                        <a:t>After locating the missing person, call the facility with the missing person. Use the telephone number listed in the MCI victim profile. Confirm the person is at that location and no release of information restrictions are in place. Inform the seeking-person (family member) of the missing-person's location only.</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500" b="1" i="0" u="none" strike="noStrike">
                          <a:solidFill>
                            <a:srgbClr val="000000"/>
                          </a:solidFill>
                          <a:effectLst/>
                          <a:latin typeface="Calibri" panose="020F0502020204030204" pitchFamily="34" charset="0"/>
                        </a:rPr>
                        <a:t>FRC End-User</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3959" marR="3959" marT="39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9427943"/>
                  </a:ext>
                </a:extLst>
              </a:tr>
              <a:tr h="324825">
                <a:tc>
                  <a:txBody>
                    <a:bodyPr/>
                    <a:lstStyle/>
                    <a:p>
                      <a:pPr algn="ctr" fontAlgn="ctr"/>
                      <a:r>
                        <a:rPr lang="en-US" sz="500" b="1" i="0" u="none" strike="noStrike">
                          <a:solidFill>
                            <a:srgbClr val="000000"/>
                          </a:solidFill>
                          <a:effectLst/>
                          <a:latin typeface="Calibri" panose="020F0502020204030204" pitchFamily="34" charset="0"/>
                        </a:rPr>
                        <a:t>14</a:t>
                      </a:r>
                    </a:p>
                  </a:txBody>
                  <a:tcPr marL="3959" marR="3959" marT="39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9:00am to 11:00am</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In Person</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De-activate FAC</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C/E</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FRC End-User</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Inform the FRC End-User to deactivate "FAC" in FRC when all five (5) Seekers have been informed of the missing person's location</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FRC End-User deactivates "FAC" in FRC when all five (5) seekers have been informed of the missing persons location</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FRC End-User</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panose="020F0502020204030204" pitchFamily="34" charset="0"/>
                        </a:rPr>
                        <a:t> </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3959" marR="3959" marT="39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7474325"/>
                  </a:ext>
                </a:extLst>
              </a:tr>
              <a:tr h="109603">
                <a:tc>
                  <a:txBody>
                    <a:bodyPr/>
                    <a:lstStyle/>
                    <a:p>
                      <a:pPr algn="ctr" fontAlgn="ctr"/>
                      <a:r>
                        <a:rPr lang="en-US" sz="500" b="1" i="0" u="none" strike="noStrike">
                          <a:solidFill>
                            <a:srgbClr val="000000"/>
                          </a:solidFill>
                          <a:effectLst/>
                          <a:latin typeface="Calibri" panose="020F0502020204030204" pitchFamily="34" charset="0"/>
                        </a:rPr>
                        <a:t>15</a:t>
                      </a:r>
                    </a:p>
                  </a:txBody>
                  <a:tcPr marL="3959" marR="3959" marT="39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11:00am</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ReddiNet</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End Exercise (End Ex)</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MAC</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Hospitals</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End Exercise</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End all exercise play and activity</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All Players</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panose="020F0502020204030204" pitchFamily="34" charset="0"/>
                        </a:rPr>
                        <a:t> </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3959" marR="3959" marT="39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2425987"/>
                  </a:ext>
                </a:extLst>
              </a:tr>
              <a:tr h="216548">
                <a:tc>
                  <a:txBody>
                    <a:bodyPr/>
                    <a:lstStyle/>
                    <a:p>
                      <a:pPr algn="ctr" fontAlgn="ctr"/>
                      <a:r>
                        <a:rPr lang="en-US" sz="500" b="1" i="0" u="none" strike="noStrike">
                          <a:solidFill>
                            <a:srgbClr val="000000"/>
                          </a:solidFill>
                          <a:effectLst/>
                          <a:latin typeface="Calibri" panose="020F0502020204030204" pitchFamily="34" charset="0"/>
                        </a:rPr>
                        <a:t>16</a:t>
                      </a:r>
                    </a:p>
                  </a:txBody>
                  <a:tcPr marL="3959" marR="3959" marT="39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11:00am to 11:30am</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In Person</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Debrief with players within your facility</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C/E</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All Players</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Huddle all players for a debrief </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Conduct debrief and have all players complete a participant feedback form</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All Players</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panose="020F0502020204030204" pitchFamily="34" charset="0"/>
                        </a:rPr>
                        <a:t> </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3959" marR="3959" marT="39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6196710"/>
                  </a:ext>
                </a:extLst>
              </a:tr>
              <a:tr h="113688">
                <a:tc>
                  <a:txBody>
                    <a:bodyPr/>
                    <a:lstStyle/>
                    <a:p>
                      <a:pPr algn="ctr" fontAlgn="ctr"/>
                      <a:r>
                        <a:rPr lang="en-US" sz="500" b="0" i="0" u="none" strike="noStrike">
                          <a:solidFill>
                            <a:srgbClr val="000000"/>
                          </a:solidFill>
                          <a:effectLst/>
                          <a:latin typeface="Calibri" panose="020F0502020204030204" pitchFamily="34" charset="0"/>
                        </a:rPr>
                        <a:t> </a:t>
                      </a:r>
                    </a:p>
                  </a:txBody>
                  <a:tcPr marL="3959" marR="3959" marT="39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 </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 </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 </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 </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 </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 </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 </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 </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panose="020F0502020204030204" pitchFamily="34" charset="0"/>
                        </a:rPr>
                        <a:t> </a:t>
                      </a:r>
                    </a:p>
                  </a:txBody>
                  <a:tcPr marL="3959" marR="3959" marT="3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3959" marR="3959" marT="39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1698152"/>
                  </a:ext>
                </a:extLst>
              </a:tr>
            </a:tbl>
          </a:graphicData>
        </a:graphic>
      </p:graphicFrame>
    </p:spTree>
    <p:extLst>
      <p:ext uri="{BB962C8B-B14F-4D97-AF65-F5344CB8AC3E}">
        <p14:creationId xmlns:p14="http://schemas.microsoft.com/office/powerpoint/2010/main" val="855374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B4DBD-40DB-42BA-8D9D-BD3C2954DFB4}"/>
              </a:ext>
            </a:extLst>
          </p:cNvPr>
          <p:cNvSpPr>
            <a:spLocks noGrp="1"/>
          </p:cNvSpPr>
          <p:nvPr>
            <p:ph type="title"/>
          </p:nvPr>
        </p:nvSpPr>
        <p:spPr>
          <a:xfrm>
            <a:off x="838200" y="416744"/>
            <a:ext cx="10515600" cy="1325563"/>
          </a:xfrm>
        </p:spPr>
        <p:txBody>
          <a:bodyPr anchor="b">
            <a:normAutofit fontScale="90000"/>
          </a:bodyPr>
          <a:lstStyle/>
          <a:p>
            <a:pPr algn="l"/>
            <a:r>
              <a:rPr lang="en-US" sz="3600" dirty="0">
                <a:solidFill>
                  <a:srgbClr val="E7E6E6">
                    <a:lumMod val="10000"/>
                  </a:srgbClr>
                </a:solidFill>
                <a:latin typeface="Franklin Gothic Book" panose="020B0503020102020204" pitchFamily="34" charset="0"/>
              </a:rPr>
              <a:t>Non-ED Master Scenario Events List (MSEL)</a:t>
            </a:r>
            <a:r>
              <a:rPr lang="en-US" sz="4800" dirty="0"/>
              <a:t>:</a:t>
            </a:r>
            <a:br>
              <a:rPr lang="en-US" sz="4800" dirty="0"/>
            </a:br>
            <a:br>
              <a:rPr lang="en-US" sz="4800" dirty="0"/>
            </a:br>
            <a:endParaRPr lang="en-US" sz="4800" dirty="0"/>
          </a:p>
        </p:txBody>
      </p:sp>
      <p:graphicFrame>
        <p:nvGraphicFramePr>
          <p:cNvPr id="7" name="Table 6">
            <a:extLst>
              <a:ext uri="{FF2B5EF4-FFF2-40B4-BE49-F238E27FC236}">
                <a16:creationId xmlns:a16="http://schemas.microsoft.com/office/drawing/2014/main" id="{A984E685-AE00-4645-A696-60FC0D7E2EFC}"/>
              </a:ext>
            </a:extLst>
          </p:cNvPr>
          <p:cNvGraphicFramePr>
            <a:graphicFrameLocks noGrp="1"/>
          </p:cNvGraphicFramePr>
          <p:nvPr>
            <p:extLst>
              <p:ext uri="{D42A27DB-BD31-4B8C-83A1-F6EECF244321}">
                <p14:modId xmlns:p14="http://schemas.microsoft.com/office/powerpoint/2010/main" val="1317844366"/>
              </p:ext>
            </p:extLst>
          </p:nvPr>
        </p:nvGraphicFramePr>
        <p:xfrm>
          <a:off x="426720" y="619760"/>
          <a:ext cx="11033762" cy="6065521"/>
        </p:xfrm>
        <a:graphic>
          <a:graphicData uri="http://schemas.openxmlformats.org/drawingml/2006/table">
            <a:tbl>
              <a:tblPr/>
              <a:tblGrid>
                <a:gridCol w="367242">
                  <a:extLst>
                    <a:ext uri="{9D8B030D-6E8A-4147-A177-3AD203B41FA5}">
                      <a16:colId xmlns:a16="http://schemas.microsoft.com/office/drawing/2014/main" val="2389961278"/>
                    </a:ext>
                  </a:extLst>
                </a:gridCol>
                <a:gridCol w="719792">
                  <a:extLst>
                    <a:ext uri="{9D8B030D-6E8A-4147-A177-3AD203B41FA5}">
                      <a16:colId xmlns:a16="http://schemas.microsoft.com/office/drawing/2014/main" val="3282681985"/>
                    </a:ext>
                  </a:extLst>
                </a:gridCol>
                <a:gridCol w="448035">
                  <a:extLst>
                    <a:ext uri="{9D8B030D-6E8A-4147-A177-3AD203B41FA5}">
                      <a16:colId xmlns:a16="http://schemas.microsoft.com/office/drawing/2014/main" val="248051946"/>
                    </a:ext>
                  </a:extLst>
                </a:gridCol>
                <a:gridCol w="1586482">
                  <a:extLst>
                    <a:ext uri="{9D8B030D-6E8A-4147-A177-3AD203B41FA5}">
                      <a16:colId xmlns:a16="http://schemas.microsoft.com/office/drawing/2014/main" val="3348257414"/>
                    </a:ext>
                  </a:extLst>
                </a:gridCol>
                <a:gridCol w="697759">
                  <a:extLst>
                    <a:ext uri="{9D8B030D-6E8A-4147-A177-3AD203B41FA5}">
                      <a16:colId xmlns:a16="http://schemas.microsoft.com/office/drawing/2014/main" val="2208389641"/>
                    </a:ext>
                  </a:extLst>
                </a:gridCol>
                <a:gridCol w="741827">
                  <a:extLst>
                    <a:ext uri="{9D8B030D-6E8A-4147-A177-3AD203B41FA5}">
                      <a16:colId xmlns:a16="http://schemas.microsoft.com/office/drawing/2014/main" val="577476931"/>
                    </a:ext>
                  </a:extLst>
                </a:gridCol>
                <a:gridCol w="2240171">
                  <a:extLst>
                    <a:ext uri="{9D8B030D-6E8A-4147-A177-3AD203B41FA5}">
                      <a16:colId xmlns:a16="http://schemas.microsoft.com/office/drawing/2014/main" val="1635834174"/>
                    </a:ext>
                  </a:extLst>
                </a:gridCol>
                <a:gridCol w="2372377">
                  <a:extLst>
                    <a:ext uri="{9D8B030D-6E8A-4147-A177-3AD203B41FA5}">
                      <a16:colId xmlns:a16="http://schemas.microsoft.com/office/drawing/2014/main" val="744228841"/>
                    </a:ext>
                  </a:extLst>
                </a:gridCol>
                <a:gridCol w="1030111">
                  <a:extLst>
                    <a:ext uri="{9D8B030D-6E8A-4147-A177-3AD203B41FA5}">
                      <a16:colId xmlns:a16="http://schemas.microsoft.com/office/drawing/2014/main" val="755685643"/>
                    </a:ext>
                  </a:extLst>
                </a:gridCol>
                <a:gridCol w="455381">
                  <a:extLst>
                    <a:ext uri="{9D8B030D-6E8A-4147-A177-3AD203B41FA5}">
                      <a16:colId xmlns:a16="http://schemas.microsoft.com/office/drawing/2014/main" val="232899739"/>
                    </a:ext>
                  </a:extLst>
                </a:gridCol>
                <a:gridCol w="374585">
                  <a:extLst>
                    <a:ext uri="{9D8B030D-6E8A-4147-A177-3AD203B41FA5}">
                      <a16:colId xmlns:a16="http://schemas.microsoft.com/office/drawing/2014/main" val="803854379"/>
                    </a:ext>
                  </a:extLst>
                </a:gridCol>
              </a:tblGrid>
              <a:tr h="219758">
                <a:tc>
                  <a:txBody>
                    <a:bodyPr/>
                    <a:lstStyle/>
                    <a:p>
                      <a:pPr algn="ctr" fontAlgn="ctr"/>
                      <a:r>
                        <a:rPr lang="en-US" sz="500" b="1" i="0" u="none" strike="noStrike">
                          <a:solidFill>
                            <a:srgbClr val="000000"/>
                          </a:solidFill>
                          <a:effectLst/>
                          <a:latin typeface="Calibri" panose="020F0502020204030204" pitchFamily="34" charset="0"/>
                        </a:rPr>
                        <a:t>Inject #</a:t>
                      </a:r>
                    </a:p>
                  </a:txBody>
                  <a:tcPr marL="4033" marR="4033" marT="40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Calibri" panose="020F0502020204030204" pitchFamily="34" charset="0"/>
                        </a:rPr>
                        <a:t>Time</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Calibri" panose="020F0502020204030204" pitchFamily="34" charset="0"/>
                        </a:rPr>
                        <a:t>Inject Mode</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Calibri" panose="020F0502020204030204" pitchFamily="34" charset="0"/>
                        </a:rPr>
                        <a:t>Synopsis</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Calibri" panose="020F0502020204030204" pitchFamily="34" charset="0"/>
                        </a:rPr>
                        <a:t>From</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Calibri" panose="020F0502020204030204" pitchFamily="34" charset="0"/>
                        </a:rPr>
                        <a:t>To</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Calibri" panose="020F0502020204030204" pitchFamily="34" charset="0"/>
                        </a:rPr>
                        <a:t>Message</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Calibri" panose="020F0502020204030204" pitchFamily="34" charset="0"/>
                        </a:rPr>
                        <a:t>Expected Action</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Calibri" panose="020F0502020204030204" pitchFamily="34" charset="0"/>
                        </a:rPr>
                        <a:t>Responsible Organization</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Calibri" panose="020F0502020204030204" pitchFamily="34" charset="0"/>
                        </a:rPr>
                        <a:t>POC/Author</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Calibri" panose="020F0502020204030204" pitchFamily="34" charset="0"/>
                        </a:rPr>
                        <a:t>Comment</a:t>
                      </a:r>
                    </a:p>
                  </a:txBody>
                  <a:tcPr marL="4033" marR="4033" marT="40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8600642"/>
                  </a:ext>
                </a:extLst>
              </a:tr>
              <a:tr h="214398">
                <a:tc>
                  <a:txBody>
                    <a:bodyPr/>
                    <a:lstStyle/>
                    <a:p>
                      <a:pPr algn="ctr" fontAlgn="ctr"/>
                      <a:r>
                        <a:rPr lang="en-US" sz="500" b="1" i="0" u="none" strike="noStrike">
                          <a:solidFill>
                            <a:srgbClr val="000000"/>
                          </a:solidFill>
                          <a:effectLst/>
                          <a:latin typeface="Calibri" panose="020F0502020204030204" pitchFamily="34" charset="0"/>
                        </a:rPr>
                        <a:t>1</a:t>
                      </a:r>
                    </a:p>
                  </a:txBody>
                  <a:tcPr marL="4033" marR="4033" marT="40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7:00am</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In Person</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Player Check-in</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Controller / Evaluator (C/E)</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Players</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Player, Controller, Evaluator - Check In</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All players check-in and receive appropriate materials.</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All Players</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panose="020F0502020204030204" pitchFamily="34" charset="0"/>
                        </a:rPr>
                        <a:t> </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33" marR="4033" marT="40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7865944"/>
                  </a:ext>
                </a:extLst>
              </a:tr>
              <a:tr h="207916">
                <a:tc>
                  <a:txBody>
                    <a:bodyPr/>
                    <a:lstStyle/>
                    <a:p>
                      <a:pPr algn="ctr" fontAlgn="ctr"/>
                      <a:r>
                        <a:rPr lang="en-US" sz="500" b="1" i="0" u="none" strike="noStrike">
                          <a:solidFill>
                            <a:srgbClr val="000000"/>
                          </a:solidFill>
                          <a:effectLst/>
                          <a:latin typeface="Calibri" panose="020F0502020204030204" pitchFamily="34" charset="0"/>
                        </a:rPr>
                        <a:t>2</a:t>
                      </a:r>
                    </a:p>
                  </a:txBody>
                  <a:tcPr marL="4033" marR="4033" marT="40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7:45am</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In Person</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Player Briefing</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C/E</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Players</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Player Briefing (Plan a 15 Min Brief)</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Exercise director / facilitator conducts exercise and safety briefing.</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All Players</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panose="020F0502020204030204" pitchFamily="34" charset="0"/>
                        </a:rPr>
                        <a:t> </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33" marR="4033" marT="40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312857"/>
                  </a:ext>
                </a:extLst>
              </a:tr>
              <a:tr h="207916">
                <a:tc>
                  <a:txBody>
                    <a:bodyPr/>
                    <a:lstStyle/>
                    <a:p>
                      <a:pPr algn="ctr" fontAlgn="ctr"/>
                      <a:r>
                        <a:rPr lang="en-US" sz="500" b="1" i="0" u="none" strike="noStrike">
                          <a:solidFill>
                            <a:srgbClr val="000000"/>
                          </a:solidFill>
                          <a:effectLst/>
                          <a:latin typeface="Calibri" panose="020F0502020204030204" pitchFamily="34" charset="0"/>
                        </a:rPr>
                        <a:t>3</a:t>
                      </a:r>
                    </a:p>
                  </a:txBody>
                  <a:tcPr marL="4033" marR="4033" marT="40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8:00am</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ReddiNet</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Start Exercise (StartEx)</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Medical Alert Center (MAC)</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Hospitals</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Start Exercise</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Exercise participants initiate play.</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All Players</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panose="020F0502020204030204" pitchFamily="34" charset="0"/>
                        </a:rPr>
                        <a:t> </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33" marR="4033" marT="40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4279418"/>
                  </a:ext>
                </a:extLst>
              </a:tr>
              <a:tr h="309193">
                <a:tc>
                  <a:txBody>
                    <a:bodyPr/>
                    <a:lstStyle/>
                    <a:p>
                      <a:pPr algn="ctr" fontAlgn="ctr"/>
                      <a:r>
                        <a:rPr lang="en-US" sz="500" b="1" i="0" u="none" strike="noStrike">
                          <a:solidFill>
                            <a:srgbClr val="000000"/>
                          </a:solidFill>
                          <a:effectLst/>
                          <a:latin typeface="Calibri" panose="020F0502020204030204" pitchFamily="34" charset="0"/>
                        </a:rPr>
                        <a:t>4</a:t>
                      </a:r>
                    </a:p>
                  </a:txBody>
                  <a:tcPr marL="4033" marR="4033" marT="40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8:00am</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ReddiNet</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MCI Initiated</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MAC</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Hospitals</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MAC initiates MCI poll titled "2024 FRC Exercise"</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Respond to MCI poll. Input bed availability data into ReddiNet MCI module (minimum quantities 2 Immediate, 2 Delayed, 2 Minor)</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Hospital ReddiNet End-Users</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US" sz="500" b="0" i="0" u="none" strike="noStrike">
                          <a:solidFill>
                            <a:srgbClr val="000000"/>
                          </a:solidFill>
                          <a:effectLst/>
                          <a:latin typeface="Calibri" panose="020F0502020204030204" pitchFamily="34" charset="0"/>
                        </a:rPr>
                        <a:t> </a:t>
                      </a:r>
                    </a:p>
                  </a:txBody>
                  <a:tcPr marL="4033" marR="4033" marT="40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792903118"/>
                  </a:ext>
                </a:extLst>
              </a:tr>
              <a:tr h="214398">
                <a:tc>
                  <a:txBody>
                    <a:bodyPr/>
                    <a:lstStyle/>
                    <a:p>
                      <a:pPr algn="ctr" fontAlgn="ctr"/>
                      <a:r>
                        <a:rPr lang="en-US" sz="500" b="1" i="0" u="none" strike="noStrike">
                          <a:solidFill>
                            <a:srgbClr val="000000"/>
                          </a:solidFill>
                          <a:effectLst/>
                          <a:latin typeface="Calibri" panose="020F0502020204030204" pitchFamily="34" charset="0"/>
                        </a:rPr>
                        <a:t>5</a:t>
                      </a:r>
                    </a:p>
                  </a:txBody>
                  <a:tcPr marL="4033" marR="4033" marT="40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8:00am to 8:10am</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ReddiNet</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MAC inputs patient destination</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MAC</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Hospitals</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Each hospital will receive one (1) ambulance with one (1) "ambulance patient"</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ReddiNet End-User arrives the ambulance in the ReddiNet MCI Module</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Hospital ReddiNet End-Users</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US" sz="500" b="0" i="0" u="none" strike="noStrike">
                          <a:solidFill>
                            <a:srgbClr val="000000"/>
                          </a:solidFill>
                          <a:effectLst/>
                          <a:latin typeface="Calibri" panose="020F0502020204030204" pitchFamily="34" charset="0"/>
                        </a:rPr>
                        <a:t> </a:t>
                      </a:r>
                    </a:p>
                  </a:txBody>
                  <a:tcPr marL="4033" marR="4033" marT="40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68059174"/>
                  </a:ext>
                </a:extLst>
              </a:tr>
              <a:tr h="643193">
                <a:tc>
                  <a:txBody>
                    <a:bodyPr/>
                    <a:lstStyle/>
                    <a:p>
                      <a:pPr algn="ctr" fontAlgn="ctr"/>
                      <a:r>
                        <a:rPr lang="en-US" sz="500" b="1" i="0" u="none" strike="noStrike">
                          <a:solidFill>
                            <a:srgbClr val="000000"/>
                          </a:solidFill>
                          <a:effectLst/>
                          <a:latin typeface="Calibri" panose="020F0502020204030204" pitchFamily="34" charset="0"/>
                        </a:rPr>
                        <a:t>6</a:t>
                      </a:r>
                    </a:p>
                  </a:txBody>
                  <a:tcPr marL="4033" marR="4033" marT="40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8:00am to 8:15am</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In Person</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Provide pre-designated patient demographic data</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C/E</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ReddiNet End User</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C/E provides the pre-designated "ambulance patient" information to the ReddiNet End-User. The information is needed to update the MCI victim list. The information is regarding the "ambulance patient" who arrived at the Emergency Department by ambulance and contains the patient's first name, gender, age, and triage tag#</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ReddiNet End-User updates MCI victim list and enters "ambulance patient": 1. First name, 2. Sex, 3. Age, 4. Triage Tag # </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Hospital ReddiNet End-Users</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US" sz="500" b="0" i="0" u="none" strike="noStrike">
                          <a:solidFill>
                            <a:srgbClr val="000000"/>
                          </a:solidFill>
                          <a:effectLst/>
                          <a:latin typeface="Calibri" panose="020F0502020204030204" pitchFamily="34" charset="0"/>
                        </a:rPr>
                        <a:t> </a:t>
                      </a:r>
                    </a:p>
                  </a:txBody>
                  <a:tcPr marL="4033" marR="4033" marT="40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952496376"/>
                  </a:ext>
                </a:extLst>
              </a:tr>
              <a:tr h="535994">
                <a:tc>
                  <a:txBody>
                    <a:bodyPr/>
                    <a:lstStyle/>
                    <a:p>
                      <a:pPr algn="ctr" fontAlgn="ctr"/>
                      <a:r>
                        <a:rPr lang="en-US" sz="500" b="1" i="0" u="none" strike="noStrike">
                          <a:solidFill>
                            <a:srgbClr val="000000"/>
                          </a:solidFill>
                          <a:effectLst/>
                          <a:latin typeface="Calibri" panose="020F0502020204030204" pitchFamily="34" charset="0"/>
                        </a:rPr>
                        <a:t>7</a:t>
                      </a:r>
                    </a:p>
                  </a:txBody>
                  <a:tcPr marL="4033" marR="4033" marT="40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8:15am to 8:30am</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In Person</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Add five (5) additional walk-in patients to the MCI victim list</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C/E</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ReddiNet End User</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C/E informs ReddiNet End-User to enter five (5) additional walk-in patients to the MCI victim list. Use fictional first names and your hospital's three 3- letter hospital code as the last names.</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ReddiNet End-User enters five (5) walk-in patients into the MCI victim list. End user must check the box labeled "Walk-In" when adding walk-in patients. Use fictional first names, and gender. Do not enter a triage tag number. Use your hospital's 3-letter hospital code for the last names. </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Hospital ReddiNet End-Users</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US" sz="500" b="0" i="0" u="none" strike="noStrike">
                          <a:solidFill>
                            <a:srgbClr val="000000"/>
                          </a:solidFill>
                          <a:effectLst/>
                          <a:latin typeface="Calibri" panose="020F0502020204030204" pitchFamily="34" charset="0"/>
                        </a:rPr>
                        <a:t> </a:t>
                      </a:r>
                    </a:p>
                  </a:txBody>
                  <a:tcPr marL="4033" marR="4033" marT="40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701924076"/>
                  </a:ext>
                </a:extLst>
              </a:tr>
              <a:tr h="321597">
                <a:tc>
                  <a:txBody>
                    <a:bodyPr/>
                    <a:lstStyle/>
                    <a:p>
                      <a:pPr algn="ctr" fontAlgn="ctr"/>
                      <a:r>
                        <a:rPr lang="en-US" sz="500" b="1" i="0" u="none" strike="noStrike">
                          <a:solidFill>
                            <a:srgbClr val="000000"/>
                          </a:solidFill>
                          <a:effectLst/>
                          <a:latin typeface="Calibri" panose="020F0502020204030204" pitchFamily="34" charset="0"/>
                        </a:rPr>
                        <a:t>8</a:t>
                      </a:r>
                    </a:p>
                  </a:txBody>
                  <a:tcPr marL="4033" marR="4033" marT="40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8:30am</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ReddiNet</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MAC sends message to all hospitals that the County has activated a FAC to support family reunification</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MAC</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Emergency Manager</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A Family Assistance Center (FAC) has been activated at a location near the MCI. </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Emergency Manager mobilizes Family Information Center (FIC) team and briefly discuss internal triggers required to activate the FIC plan.</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Hospital EM and FIC team</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panose="020F0502020204030204" pitchFamily="34" charset="0"/>
                        </a:rPr>
                        <a:t> </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33" marR="4033" marT="40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3512429"/>
                  </a:ext>
                </a:extLst>
              </a:tr>
              <a:tr h="535994">
                <a:tc>
                  <a:txBody>
                    <a:bodyPr/>
                    <a:lstStyle/>
                    <a:p>
                      <a:pPr algn="ctr" fontAlgn="ctr"/>
                      <a:r>
                        <a:rPr lang="en-US" sz="500" b="1" i="0" u="none" strike="noStrike">
                          <a:solidFill>
                            <a:srgbClr val="000000"/>
                          </a:solidFill>
                          <a:effectLst/>
                          <a:latin typeface="Calibri" panose="020F0502020204030204" pitchFamily="34" charset="0"/>
                        </a:rPr>
                        <a:t>9</a:t>
                      </a:r>
                    </a:p>
                  </a:txBody>
                  <a:tcPr marL="4033" marR="4033" marT="40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8:40am</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In Person</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FRC End-User logs into Family Reunification Center (FRC) application and activates a "FAC"</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C/E</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FRC End-User</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Designated FRC End-User of the FIC team logs into the FRC application and activates a "FAC"</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1. FRC End-User logs into the FRC application. 2. FRC End-User activates a "FAC" in the FRC application and names the "FAC" your hospital name followed by "- FRC Exercise" (e.g. "ACME Hospital - FRC Exercise"). 3. FRC End-User associates the "FAC" with the MCI titled "2024 FRC Exercise".</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FRC End-User</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panose="020F0502020204030204" pitchFamily="34" charset="0"/>
                        </a:rPr>
                        <a:t> </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33" marR="4033" marT="40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9565143"/>
                  </a:ext>
                </a:extLst>
              </a:tr>
              <a:tr h="428794">
                <a:tc>
                  <a:txBody>
                    <a:bodyPr/>
                    <a:lstStyle/>
                    <a:p>
                      <a:pPr algn="ctr" fontAlgn="ctr"/>
                      <a:r>
                        <a:rPr lang="en-US" sz="500" b="1" i="0" u="none" strike="noStrike">
                          <a:solidFill>
                            <a:srgbClr val="000000"/>
                          </a:solidFill>
                          <a:effectLst/>
                          <a:latin typeface="Calibri" panose="020F0502020204030204" pitchFamily="34" charset="0"/>
                        </a:rPr>
                        <a:t>10</a:t>
                      </a:r>
                    </a:p>
                  </a:txBody>
                  <a:tcPr marL="4033" marR="4033" marT="40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US" sz="500" b="1" i="0" u="none" strike="noStrike">
                          <a:solidFill>
                            <a:srgbClr val="000000"/>
                          </a:solidFill>
                          <a:effectLst/>
                          <a:latin typeface="Calibri" panose="020F0502020204030204" pitchFamily="34" charset="0"/>
                        </a:rPr>
                        <a:t>8:40am</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In Person</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FRC End-User </a:t>
                      </a:r>
                      <a:r>
                        <a:rPr lang="en-US" sz="500" b="1" i="0" u="none" strike="noStrike">
                          <a:solidFill>
                            <a:srgbClr val="FF0000"/>
                          </a:solidFill>
                          <a:effectLst/>
                          <a:latin typeface="Calibri" panose="020F0502020204030204" pitchFamily="34" charset="0"/>
                        </a:rPr>
                        <a:t>registers</a:t>
                      </a:r>
                      <a:r>
                        <a:rPr lang="en-US" sz="500" b="1" i="0" u="none" strike="noStrike">
                          <a:solidFill>
                            <a:srgbClr val="000000"/>
                          </a:solidFill>
                          <a:effectLst/>
                          <a:latin typeface="Calibri" panose="020F0502020204030204" pitchFamily="34" charset="0"/>
                        </a:rPr>
                        <a:t> designated patient into FRC application </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C/E</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FRC End-User</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C/E provides pre-designated patient data to the FRC End User. The data is needed to </a:t>
                      </a:r>
                      <a:r>
                        <a:rPr lang="en-US" sz="500" b="1" i="0" u="none" strike="noStrike">
                          <a:solidFill>
                            <a:srgbClr val="FF0000"/>
                          </a:solidFill>
                          <a:effectLst/>
                          <a:latin typeface="Calibri" panose="020F0502020204030204" pitchFamily="34" charset="0"/>
                        </a:rPr>
                        <a:t>register</a:t>
                      </a:r>
                      <a:r>
                        <a:rPr lang="en-US" sz="500" b="1" i="0" u="none" strike="noStrike">
                          <a:solidFill>
                            <a:srgbClr val="000000"/>
                          </a:solidFill>
                          <a:effectLst/>
                          <a:latin typeface="Calibri" panose="020F0502020204030204" pitchFamily="34" charset="0"/>
                        </a:rPr>
                        <a:t> the desginated patient into the FRC system.</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FRC End User enters the patient data into the FRC application with the following </a:t>
                      </a:r>
                      <a:r>
                        <a:rPr lang="en-US" sz="500" b="1" i="0" u="none" strike="noStrike">
                          <a:solidFill>
                            <a:srgbClr val="FF0000"/>
                          </a:solidFill>
                          <a:effectLst/>
                          <a:latin typeface="Calibri" panose="020F0502020204030204" pitchFamily="34" charset="0"/>
                        </a:rPr>
                        <a:t>eleven (11) data elements</a:t>
                      </a:r>
                      <a:r>
                        <a:rPr lang="en-US" sz="500" b="1" i="0" u="none" strike="noStrike">
                          <a:solidFill>
                            <a:srgbClr val="000000"/>
                          </a:solidFill>
                          <a:effectLst/>
                          <a:latin typeface="Calibri" panose="020F0502020204030204" pitchFamily="34" charset="0"/>
                        </a:rPr>
                        <a:t>: 1. Triage tag #. 2. First Name. 3. Last name. 4. DOB. 5. Gender. 6. Eye Color. 7. Hair Color. 8. Height. 9. Weight. 10. Language. 11. Ethnicity</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FRC End-User</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panose="020F0502020204030204" pitchFamily="34" charset="0"/>
                        </a:rPr>
                        <a:t> </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33" marR="4033" marT="40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548025"/>
                  </a:ext>
                </a:extLst>
              </a:tr>
              <a:tr h="535994">
                <a:tc>
                  <a:txBody>
                    <a:bodyPr/>
                    <a:lstStyle/>
                    <a:p>
                      <a:pPr algn="ctr" fontAlgn="ctr"/>
                      <a:r>
                        <a:rPr lang="en-US" sz="500" b="1" i="0" u="none" strike="noStrike">
                          <a:solidFill>
                            <a:srgbClr val="000000"/>
                          </a:solidFill>
                          <a:effectLst/>
                          <a:latin typeface="Calibri" panose="020F0502020204030204" pitchFamily="34" charset="0"/>
                        </a:rPr>
                        <a:t>11</a:t>
                      </a:r>
                    </a:p>
                  </a:txBody>
                  <a:tcPr marL="4033" marR="4033" marT="40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en-US" sz="500" b="1" i="0" u="none" strike="noStrike">
                          <a:solidFill>
                            <a:srgbClr val="000000"/>
                          </a:solidFill>
                          <a:effectLst/>
                          <a:latin typeface="Calibri" panose="020F0502020204030204" pitchFamily="34" charset="0"/>
                        </a:rPr>
                        <a:t>8:50am</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In Person</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Register the five (5) pre-designated seekers into the FRC "FAC"</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C/E</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FRC End-User</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Five (5) unrelated persons (designated seekers) each seeking a family member (missing person) involved in the incident arrived at your hospital. The missing persons (patients) are located at other facilities. C/E provides the Seeker data to the FRC End-User to Register into the "FAC"</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Register each Seeker into the FRC "FAC" from data provided by C/E. (Seekers will have all demographic data of the missing person)</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FRC End-User</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panose="020F0502020204030204" pitchFamily="34" charset="0"/>
                        </a:rPr>
                        <a:t> </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33" marR="4033" marT="40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029762"/>
                  </a:ext>
                </a:extLst>
              </a:tr>
              <a:tr h="321597">
                <a:tc>
                  <a:txBody>
                    <a:bodyPr/>
                    <a:lstStyle/>
                    <a:p>
                      <a:pPr algn="ctr" fontAlgn="ctr"/>
                      <a:r>
                        <a:rPr lang="en-US" sz="500" b="1" i="0" u="none" strike="noStrike">
                          <a:solidFill>
                            <a:srgbClr val="000000"/>
                          </a:solidFill>
                          <a:effectLst/>
                          <a:latin typeface="Calibri" panose="020F0502020204030204" pitchFamily="34" charset="0"/>
                        </a:rPr>
                        <a:t>12</a:t>
                      </a:r>
                    </a:p>
                  </a:txBody>
                  <a:tcPr marL="4033" marR="4033" marT="40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9:00am</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In Person</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Facilitate family reunification</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C/E</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FRC End-User</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Inform the FRC End-User to locate and reunite each Seeker with the correct missing person (patient) in the FRC application and inform the family (C/E) of their location.</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Locate and reunite each designated Seeker with the correct missing person (patient) in the FRC application.</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FRC End-User</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panose="020F0502020204030204" pitchFamily="34" charset="0"/>
                        </a:rPr>
                        <a:t> </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33" marR="4033" marT="40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4825969"/>
                  </a:ext>
                </a:extLst>
              </a:tr>
              <a:tr h="613026">
                <a:tc>
                  <a:txBody>
                    <a:bodyPr/>
                    <a:lstStyle/>
                    <a:p>
                      <a:pPr algn="ctr" fontAlgn="ctr"/>
                      <a:r>
                        <a:rPr lang="en-US" sz="500" b="1" i="0" u="none" strike="noStrike">
                          <a:solidFill>
                            <a:srgbClr val="000000"/>
                          </a:solidFill>
                          <a:effectLst/>
                          <a:latin typeface="Calibri" panose="020F0502020204030204" pitchFamily="34" charset="0"/>
                        </a:rPr>
                        <a:t>13</a:t>
                      </a:r>
                    </a:p>
                  </a:txBody>
                  <a:tcPr marL="4033" marR="4033" marT="40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500" b="1" i="0" u="none" strike="noStrike">
                          <a:solidFill>
                            <a:srgbClr val="000000"/>
                          </a:solidFill>
                          <a:effectLst/>
                          <a:latin typeface="Calibri" panose="020F0502020204030204" pitchFamily="34" charset="0"/>
                        </a:rPr>
                        <a:t>9:00am to 11:00am</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500" b="1" i="0" u="none" strike="noStrike">
                          <a:solidFill>
                            <a:srgbClr val="000000"/>
                          </a:solidFill>
                          <a:effectLst/>
                          <a:latin typeface="Calibri" panose="020F0502020204030204" pitchFamily="34" charset="0"/>
                        </a:rPr>
                        <a:t>In Person</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500" b="1" i="0" u="none" strike="noStrike">
                          <a:solidFill>
                            <a:srgbClr val="000000"/>
                          </a:solidFill>
                          <a:effectLst/>
                          <a:latin typeface="Calibri" panose="020F0502020204030204" pitchFamily="34" charset="0"/>
                        </a:rPr>
                        <a:t>Contact other facilities</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500" b="1" i="0" u="none" strike="noStrike">
                          <a:solidFill>
                            <a:srgbClr val="000000"/>
                          </a:solidFill>
                          <a:effectLst/>
                          <a:latin typeface="Calibri" panose="020F0502020204030204" pitchFamily="34" charset="0"/>
                        </a:rPr>
                        <a:t>C/E</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500" b="1" i="0" u="none" strike="noStrike">
                          <a:solidFill>
                            <a:srgbClr val="000000"/>
                          </a:solidFill>
                          <a:effectLst/>
                          <a:latin typeface="Calibri" panose="020F0502020204030204" pitchFamily="34" charset="0"/>
                        </a:rPr>
                        <a:t>FRC End-User</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500" b="1" i="0" u="none" strike="noStrike">
                          <a:solidFill>
                            <a:srgbClr val="000000"/>
                          </a:solidFill>
                          <a:effectLst/>
                          <a:latin typeface="Calibri" panose="020F0502020204030204" pitchFamily="34" charset="0"/>
                        </a:rPr>
                        <a:t>Inform the FRC End-User to contact the facility with the missing person (patient) to confirm the person is at that location, to verify no release of information restrictions, and to close the loop. </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500" b="1" i="0" u="none" strike="noStrike">
                          <a:solidFill>
                            <a:srgbClr val="000000"/>
                          </a:solidFill>
                          <a:effectLst/>
                          <a:latin typeface="Calibri" panose="020F0502020204030204" pitchFamily="34" charset="0"/>
                        </a:rPr>
                        <a:t>After locating the missing person, call the facility with the missing person. Use the telephone number listed in the MCI victim profile. Confirm the person is at that location and no release of information restrictions are in place. Inform the seeking-person (family member) of the missing-person's location only.</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500" b="1" i="0" u="none" strike="noStrike">
                          <a:solidFill>
                            <a:srgbClr val="000000"/>
                          </a:solidFill>
                          <a:effectLst/>
                          <a:latin typeface="Calibri" panose="020F0502020204030204" pitchFamily="34" charset="0"/>
                        </a:rPr>
                        <a:t>FRC End-User</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500" b="0" i="0" u="none" strike="noStrike">
                          <a:solidFill>
                            <a:srgbClr val="000000"/>
                          </a:solidFill>
                          <a:effectLst/>
                          <a:latin typeface="Calibri" panose="020F0502020204030204" pitchFamily="34" charset="0"/>
                        </a:rPr>
                        <a:t> </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33" marR="4033" marT="40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0436908"/>
                  </a:ext>
                </a:extLst>
              </a:tr>
              <a:tr h="321597">
                <a:tc>
                  <a:txBody>
                    <a:bodyPr/>
                    <a:lstStyle/>
                    <a:p>
                      <a:pPr algn="ctr" fontAlgn="ctr"/>
                      <a:r>
                        <a:rPr lang="en-US" sz="500" b="1" i="0" u="none" strike="noStrike">
                          <a:solidFill>
                            <a:srgbClr val="000000"/>
                          </a:solidFill>
                          <a:effectLst/>
                          <a:latin typeface="Calibri" panose="020F0502020204030204" pitchFamily="34" charset="0"/>
                        </a:rPr>
                        <a:t>14</a:t>
                      </a:r>
                    </a:p>
                  </a:txBody>
                  <a:tcPr marL="4033" marR="4033" marT="40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9:00am to 11:00am</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In Person</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De-activate FAC</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C/E</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FRC End-User</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Inform the FRC End-User to deactivate "FAC" in FRC when all five (5) Seekers have been informed of the missing person's location</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FRC End-User deactivates "FAC" in FRC when all five (5) seekers have been informed of the missing persons location</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FRC End-User</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panose="020F0502020204030204" pitchFamily="34" charset="0"/>
                        </a:rPr>
                        <a:t> </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33" marR="4033" marT="40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9319952"/>
                  </a:ext>
                </a:extLst>
              </a:tr>
              <a:tr h="107199">
                <a:tc>
                  <a:txBody>
                    <a:bodyPr/>
                    <a:lstStyle/>
                    <a:p>
                      <a:pPr algn="ctr" fontAlgn="ctr"/>
                      <a:r>
                        <a:rPr lang="en-US" sz="500" b="1" i="0" u="none" strike="noStrike">
                          <a:solidFill>
                            <a:srgbClr val="000000"/>
                          </a:solidFill>
                          <a:effectLst/>
                          <a:latin typeface="Calibri" panose="020F0502020204030204" pitchFamily="34" charset="0"/>
                        </a:rPr>
                        <a:t>15</a:t>
                      </a:r>
                    </a:p>
                  </a:txBody>
                  <a:tcPr marL="4033" marR="4033" marT="40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11:00am</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ReddiNet</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End Exercise (End Ex)</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MAC</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Hospitals</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End Exercise</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End all exercise play and activity</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All Players</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panose="020F0502020204030204" pitchFamily="34" charset="0"/>
                        </a:rPr>
                        <a:t> </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33" marR="4033" marT="40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3258087"/>
                  </a:ext>
                </a:extLst>
              </a:tr>
              <a:tr h="214398">
                <a:tc>
                  <a:txBody>
                    <a:bodyPr/>
                    <a:lstStyle/>
                    <a:p>
                      <a:pPr algn="ctr" fontAlgn="ctr"/>
                      <a:r>
                        <a:rPr lang="en-US" sz="500" b="1" i="0" u="none" strike="noStrike">
                          <a:solidFill>
                            <a:srgbClr val="000000"/>
                          </a:solidFill>
                          <a:effectLst/>
                          <a:latin typeface="Calibri" panose="020F0502020204030204" pitchFamily="34" charset="0"/>
                        </a:rPr>
                        <a:t>16</a:t>
                      </a:r>
                    </a:p>
                  </a:txBody>
                  <a:tcPr marL="4033" marR="4033" marT="40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11:00am to 11:30am</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In Person</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Debrief with players within your facility</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C/E</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All Players</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Huddle all players for a debrief </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Conduct debrief and have all players complete a participant feedback form</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All Players</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panose="020F0502020204030204" pitchFamily="34" charset="0"/>
                        </a:rPr>
                        <a:t> </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33" marR="4033" marT="40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855184"/>
                  </a:ext>
                </a:extLst>
              </a:tr>
              <a:tr h="112559">
                <a:tc>
                  <a:txBody>
                    <a:bodyPr/>
                    <a:lstStyle/>
                    <a:p>
                      <a:pPr algn="ctr" fontAlgn="ctr"/>
                      <a:r>
                        <a:rPr lang="en-US" sz="500" b="0" i="0" u="none" strike="noStrike">
                          <a:solidFill>
                            <a:srgbClr val="000000"/>
                          </a:solidFill>
                          <a:effectLst/>
                          <a:latin typeface="Calibri" panose="020F0502020204030204" pitchFamily="34" charset="0"/>
                        </a:rPr>
                        <a:t> </a:t>
                      </a:r>
                    </a:p>
                  </a:txBody>
                  <a:tcPr marL="4033" marR="4033" marT="40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 </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 </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 </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 </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 </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 </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 </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 </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Calibri" panose="020F0502020204030204" pitchFamily="34" charset="0"/>
                        </a:rPr>
                        <a:t> </a:t>
                      </a:r>
                    </a:p>
                  </a:txBody>
                  <a:tcPr marL="4033" marR="4033" marT="4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4033" marR="4033" marT="40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3638664"/>
                  </a:ext>
                </a:extLst>
              </a:tr>
            </a:tbl>
          </a:graphicData>
        </a:graphic>
      </p:graphicFrame>
    </p:spTree>
    <p:extLst>
      <p:ext uri="{BB962C8B-B14F-4D97-AF65-F5344CB8AC3E}">
        <p14:creationId xmlns:p14="http://schemas.microsoft.com/office/powerpoint/2010/main" val="3301560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AB4DBD-40DB-42BA-8D9D-BD3C2954DFB4}"/>
              </a:ext>
            </a:extLst>
          </p:cNvPr>
          <p:cNvSpPr>
            <a:spLocks noGrp="1"/>
          </p:cNvSpPr>
          <p:nvPr>
            <p:ph type="ctrTitle"/>
          </p:nvPr>
        </p:nvSpPr>
        <p:spPr>
          <a:xfrm>
            <a:off x="523875" y="5317240"/>
            <a:ext cx="11210925" cy="744836"/>
          </a:xfrm>
        </p:spPr>
        <p:txBody>
          <a:bodyPr vert="horz" lIns="91440" tIns="45720" rIns="91440" bIns="45720" rtlCol="0" anchor="ctr">
            <a:normAutofit/>
          </a:bodyPr>
          <a:lstStyle/>
          <a:p>
            <a:r>
              <a:rPr lang="en-US" sz="1400" dirty="0">
                <a:solidFill>
                  <a:schemeClr val="tx1">
                    <a:lumMod val="85000"/>
                    <a:lumOff val="15000"/>
                  </a:schemeClr>
                </a:solidFill>
              </a:rPr>
              <a:t>ReddiNet Message Screen:</a:t>
            </a:r>
            <a:br>
              <a:rPr lang="en-US" sz="1400" dirty="0">
                <a:solidFill>
                  <a:schemeClr val="tx1">
                    <a:lumMod val="85000"/>
                    <a:lumOff val="15000"/>
                  </a:schemeClr>
                </a:solidFill>
              </a:rPr>
            </a:br>
            <a:br>
              <a:rPr lang="en-US" sz="1400" dirty="0">
                <a:solidFill>
                  <a:schemeClr val="tx1">
                    <a:lumMod val="85000"/>
                    <a:lumOff val="15000"/>
                  </a:schemeClr>
                </a:solidFill>
              </a:rPr>
            </a:br>
            <a:endParaRPr lang="en-US" sz="1400" dirty="0">
              <a:solidFill>
                <a:schemeClr val="tx1">
                  <a:lumMod val="85000"/>
                  <a:lumOff val="15000"/>
                </a:schemeClr>
              </a:solidFill>
            </a:endParaRPr>
          </a:p>
        </p:txBody>
      </p:sp>
      <p:cxnSp>
        <p:nvCxnSpPr>
          <p:cNvPr id="78" name="Straight Connector 7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415DC1C-2128-43CE-858E-B2EB99DA82DE}"/>
              </a:ext>
            </a:extLst>
          </p:cNvPr>
          <p:cNvPicPr>
            <a:picLocks noChangeAspect="1"/>
          </p:cNvPicPr>
          <p:nvPr/>
        </p:nvPicPr>
        <p:blipFill>
          <a:blip r:embed="rId3"/>
          <a:stretch>
            <a:fillRect/>
          </a:stretch>
        </p:blipFill>
        <p:spPr>
          <a:xfrm>
            <a:off x="162838" y="308224"/>
            <a:ext cx="11866323" cy="5973993"/>
          </a:xfrm>
          <a:prstGeom prst="rect">
            <a:avLst/>
          </a:prstGeom>
        </p:spPr>
      </p:pic>
    </p:spTree>
    <p:extLst>
      <p:ext uri="{BB962C8B-B14F-4D97-AF65-F5344CB8AC3E}">
        <p14:creationId xmlns:p14="http://schemas.microsoft.com/office/powerpoint/2010/main" val="547689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AB4DBD-40DB-42BA-8D9D-BD3C2954DFB4}"/>
              </a:ext>
            </a:extLst>
          </p:cNvPr>
          <p:cNvSpPr>
            <a:spLocks noGrp="1"/>
          </p:cNvSpPr>
          <p:nvPr>
            <p:ph type="ctrTitle"/>
          </p:nvPr>
        </p:nvSpPr>
        <p:spPr>
          <a:xfrm>
            <a:off x="523875" y="5317240"/>
            <a:ext cx="11210925" cy="744836"/>
          </a:xfrm>
        </p:spPr>
        <p:txBody>
          <a:bodyPr vert="horz" lIns="91440" tIns="45720" rIns="91440" bIns="45720" rtlCol="0" anchor="ctr">
            <a:normAutofit/>
          </a:bodyPr>
          <a:lstStyle/>
          <a:p>
            <a:r>
              <a:rPr lang="en-US" sz="1400">
                <a:solidFill>
                  <a:schemeClr val="tx1">
                    <a:lumMod val="85000"/>
                    <a:lumOff val="15000"/>
                  </a:schemeClr>
                </a:solidFill>
              </a:rPr>
              <a:t>ReddiNet MCI Screen:</a:t>
            </a:r>
            <a:br>
              <a:rPr lang="en-US" sz="1400">
                <a:solidFill>
                  <a:schemeClr val="tx1">
                    <a:lumMod val="85000"/>
                    <a:lumOff val="15000"/>
                  </a:schemeClr>
                </a:solidFill>
              </a:rPr>
            </a:br>
            <a:br>
              <a:rPr lang="en-US" sz="1400">
                <a:solidFill>
                  <a:schemeClr val="tx1">
                    <a:lumMod val="85000"/>
                    <a:lumOff val="15000"/>
                  </a:schemeClr>
                </a:solidFill>
              </a:rPr>
            </a:br>
            <a:endParaRPr lang="en-US" sz="1400">
              <a:solidFill>
                <a:schemeClr val="tx1">
                  <a:lumMod val="85000"/>
                  <a:lumOff val="15000"/>
                </a:schemeClr>
              </a:solidFill>
            </a:endParaRPr>
          </a:p>
        </p:txBody>
      </p:sp>
      <p:cxnSp>
        <p:nvCxnSpPr>
          <p:cNvPr id="78" name="Straight Connector 7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1067906-20AB-4E23-B63B-49D3632A2F02}"/>
              </a:ext>
            </a:extLst>
          </p:cNvPr>
          <p:cNvPicPr>
            <a:picLocks noChangeAspect="1"/>
          </p:cNvPicPr>
          <p:nvPr/>
        </p:nvPicPr>
        <p:blipFill>
          <a:blip r:embed="rId3"/>
          <a:stretch>
            <a:fillRect/>
          </a:stretch>
        </p:blipFill>
        <p:spPr>
          <a:xfrm>
            <a:off x="160666" y="619832"/>
            <a:ext cx="11870668" cy="5667943"/>
          </a:xfrm>
          <a:prstGeom prst="rect">
            <a:avLst/>
          </a:prstGeom>
        </p:spPr>
      </p:pic>
    </p:spTree>
    <p:extLst>
      <p:ext uri="{BB962C8B-B14F-4D97-AF65-F5344CB8AC3E}">
        <p14:creationId xmlns:p14="http://schemas.microsoft.com/office/powerpoint/2010/main" val="2258430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7905E2-E8B7-4519-AEC0-C91B63CBA2CB}"/>
              </a:ext>
            </a:extLst>
          </p:cNvPr>
          <p:cNvPicPr>
            <a:picLocks noChangeAspect="1"/>
          </p:cNvPicPr>
          <p:nvPr/>
        </p:nvPicPr>
        <p:blipFill rotWithShape="1">
          <a:blip r:embed="rId3"/>
          <a:srcRect l="2667"/>
          <a:stretch/>
        </p:blipFill>
        <p:spPr>
          <a:xfrm>
            <a:off x="-3047" y="10"/>
            <a:ext cx="12191999" cy="6857990"/>
          </a:xfrm>
          <a:prstGeom prst="rect">
            <a:avLst/>
          </a:prstGeom>
        </p:spPr>
      </p:pic>
    </p:spTree>
    <p:extLst>
      <p:ext uri="{BB962C8B-B14F-4D97-AF65-F5344CB8AC3E}">
        <p14:creationId xmlns:p14="http://schemas.microsoft.com/office/powerpoint/2010/main" val="3821211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3A9207-3988-48FE-A16B-FC8090F97A5A}"/>
              </a:ext>
            </a:extLst>
          </p:cNvPr>
          <p:cNvPicPr>
            <a:picLocks noChangeAspect="1"/>
          </p:cNvPicPr>
          <p:nvPr/>
        </p:nvPicPr>
        <p:blipFill rotWithShape="1">
          <a:blip r:embed="rId3"/>
          <a:srcRect r="2667"/>
          <a:stretch/>
        </p:blipFill>
        <p:spPr>
          <a:xfrm>
            <a:off x="20" y="10"/>
            <a:ext cx="12191980" cy="6857990"/>
          </a:xfrm>
          <a:prstGeom prst="rect">
            <a:avLst/>
          </a:prstGeom>
        </p:spPr>
      </p:pic>
      <p:sp>
        <p:nvSpPr>
          <p:cNvPr id="81" name="Rectangle 8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AB4DBD-40DB-42BA-8D9D-BD3C2954DFB4}"/>
              </a:ext>
            </a:extLst>
          </p:cNvPr>
          <p:cNvSpPr>
            <a:spLocks noGrp="1"/>
          </p:cNvSpPr>
          <p:nvPr>
            <p:ph type="ctrTitle"/>
          </p:nvPr>
        </p:nvSpPr>
        <p:spPr>
          <a:xfrm>
            <a:off x="523875" y="5317240"/>
            <a:ext cx="11210925" cy="744836"/>
          </a:xfrm>
        </p:spPr>
        <p:txBody>
          <a:bodyPr vert="horz" lIns="91440" tIns="45720" rIns="91440" bIns="45720" rtlCol="0" anchor="ctr">
            <a:normAutofit/>
          </a:bodyPr>
          <a:lstStyle/>
          <a:p>
            <a:r>
              <a:rPr lang="en-US" sz="1400">
                <a:solidFill>
                  <a:schemeClr val="tx1">
                    <a:lumMod val="85000"/>
                    <a:lumOff val="15000"/>
                  </a:schemeClr>
                </a:solidFill>
              </a:rPr>
              <a:t>FRC Application Dashboard:</a:t>
            </a:r>
            <a:br>
              <a:rPr lang="en-US" sz="1400">
                <a:solidFill>
                  <a:schemeClr val="tx1">
                    <a:lumMod val="85000"/>
                    <a:lumOff val="15000"/>
                  </a:schemeClr>
                </a:solidFill>
              </a:rPr>
            </a:br>
            <a:br>
              <a:rPr lang="en-US" sz="1400">
                <a:solidFill>
                  <a:schemeClr val="tx1">
                    <a:lumMod val="85000"/>
                    <a:lumOff val="15000"/>
                  </a:schemeClr>
                </a:solidFill>
              </a:rPr>
            </a:br>
            <a:endParaRPr lang="en-US" sz="1400">
              <a:solidFill>
                <a:schemeClr val="tx1">
                  <a:lumMod val="85000"/>
                  <a:lumOff val="15000"/>
                </a:schemeClr>
              </a:solidFill>
            </a:endParaRPr>
          </a:p>
        </p:txBody>
      </p:sp>
      <p:cxnSp>
        <p:nvCxnSpPr>
          <p:cNvPr id="83" name="Straight Connector 8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856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AD3A11EF-9439-D6AD-C6EE-CB7227CC141C}"/>
              </a:ext>
            </a:extLst>
          </p:cNvPr>
          <p:cNvPicPr>
            <a:picLocks noChangeAspect="1"/>
          </p:cNvPicPr>
          <p:nvPr/>
        </p:nvPicPr>
        <p:blipFill rotWithShape="1">
          <a:blip r:embed="rId3">
            <a:alphaModFix amt="3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3CAB4DBD-40DB-42BA-8D9D-BD3C2954DFB4}"/>
              </a:ext>
            </a:extLst>
          </p:cNvPr>
          <p:cNvSpPr>
            <a:spLocks noGrp="1"/>
          </p:cNvSpPr>
          <p:nvPr>
            <p:ph type="ctrTitle" idx="4294967295"/>
          </p:nvPr>
        </p:nvSpPr>
        <p:spPr>
          <a:xfrm>
            <a:off x="838200" y="365125"/>
            <a:ext cx="10515600" cy="1325563"/>
          </a:xfrm>
        </p:spPr>
        <p:txBody>
          <a:bodyPr vert="horz" lIns="91440" tIns="45720" rIns="91440" bIns="45720" rtlCol="0" anchor="ctr">
            <a:normAutofit/>
          </a:bodyPr>
          <a:lstStyle/>
          <a:p>
            <a:r>
              <a:rPr lang="en-US" sz="2100">
                <a:solidFill>
                  <a:srgbClr val="FFFFFF"/>
                </a:solidFill>
              </a:rPr>
              <a:t>Patient and Seeker Data:</a:t>
            </a:r>
            <a:br>
              <a:rPr lang="en-US" sz="2100">
                <a:solidFill>
                  <a:srgbClr val="FFFFFF"/>
                </a:solidFill>
              </a:rPr>
            </a:br>
            <a:br>
              <a:rPr lang="en-US" sz="2100">
                <a:solidFill>
                  <a:srgbClr val="FFFFFF"/>
                </a:solidFill>
              </a:rPr>
            </a:br>
            <a:br>
              <a:rPr lang="en-US" sz="2100">
                <a:solidFill>
                  <a:srgbClr val="FFFFFF"/>
                </a:solidFill>
              </a:rPr>
            </a:br>
            <a:endParaRPr lang="en-US" sz="2100">
              <a:solidFill>
                <a:srgbClr val="FFFFFF"/>
              </a:solidFill>
            </a:endParaRPr>
          </a:p>
        </p:txBody>
      </p:sp>
      <p:graphicFrame>
        <p:nvGraphicFramePr>
          <p:cNvPr id="6" name="TextBox 3">
            <a:extLst>
              <a:ext uri="{FF2B5EF4-FFF2-40B4-BE49-F238E27FC236}">
                <a16:creationId xmlns:a16="http://schemas.microsoft.com/office/drawing/2014/main" id="{6EF79466-0D7A-69F8-378B-4A93A1554D1F}"/>
              </a:ext>
            </a:extLst>
          </p:cNvPr>
          <p:cNvGraphicFramePr/>
          <p:nvPr>
            <p:extLst>
              <p:ext uri="{D42A27DB-BD31-4B8C-83A1-F6EECF244321}">
                <p14:modId xmlns:p14="http://schemas.microsoft.com/office/powerpoint/2010/main" val="30237499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3840521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AB4DBD-40DB-42BA-8D9D-BD3C2954DFB4}"/>
              </a:ext>
            </a:extLst>
          </p:cNvPr>
          <p:cNvSpPr>
            <a:spLocks noGrp="1"/>
          </p:cNvSpPr>
          <p:nvPr>
            <p:ph type="ctrTitle"/>
          </p:nvPr>
        </p:nvSpPr>
        <p:spPr>
          <a:xfrm>
            <a:off x="839777" y="765314"/>
            <a:ext cx="4756162" cy="2792896"/>
          </a:xfrm>
        </p:spPr>
        <p:txBody>
          <a:bodyPr anchor="t">
            <a:normAutofit fontScale="90000"/>
          </a:bodyPr>
          <a:lstStyle/>
          <a:p>
            <a:pPr algn="l"/>
            <a:r>
              <a:rPr lang="en-US" sz="3800" b="1" dirty="0"/>
              <a:t>2024 Family Reunification Center (FRC) Exercise</a:t>
            </a:r>
            <a:br>
              <a:rPr lang="en-US" sz="3800" b="1" dirty="0"/>
            </a:br>
            <a:br>
              <a:rPr lang="en-US" sz="3800" b="1" dirty="0"/>
            </a:br>
            <a:br>
              <a:rPr lang="en-US" sz="3800" b="1" dirty="0"/>
            </a:br>
            <a:br>
              <a:rPr lang="en-US" sz="2000" dirty="0"/>
            </a:br>
            <a:br>
              <a:rPr lang="en-US" sz="2000" dirty="0"/>
            </a:br>
            <a:br>
              <a:rPr lang="en-US" sz="4800" dirty="0"/>
            </a:br>
            <a:endParaRPr lang="en-US" sz="4800" dirty="0"/>
          </a:p>
        </p:txBody>
      </p:sp>
      <p:sp>
        <p:nvSpPr>
          <p:cNvPr id="11" name="Rectangle 10">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hart, sunburst chart&#10;&#10;Description automatically generated">
            <a:extLst>
              <a:ext uri="{FF2B5EF4-FFF2-40B4-BE49-F238E27FC236}">
                <a16:creationId xmlns:a16="http://schemas.microsoft.com/office/drawing/2014/main" id="{FD5B01A8-6476-4BB3-A9B8-06EBD96D5F70}"/>
              </a:ext>
            </a:extLst>
          </p:cNvPr>
          <p:cNvPicPr>
            <a:picLocks noChangeAspect="1"/>
          </p:cNvPicPr>
          <p:nvPr/>
        </p:nvPicPr>
        <p:blipFill rotWithShape="1">
          <a:blip r:embed="rId3"/>
          <a:srcRect l="750" r="-2" b="-2"/>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
        <p:nvSpPr>
          <p:cNvPr id="6" name="Subtitle 5">
            <a:extLst>
              <a:ext uri="{FF2B5EF4-FFF2-40B4-BE49-F238E27FC236}">
                <a16:creationId xmlns:a16="http://schemas.microsoft.com/office/drawing/2014/main" id="{31699473-2D5E-450B-A6EF-9BF5F5D68C23}"/>
              </a:ext>
            </a:extLst>
          </p:cNvPr>
          <p:cNvSpPr>
            <a:spLocks noGrp="1"/>
          </p:cNvSpPr>
          <p:nvPr>
            <p:ph type="subTitle" idx="1"/>
          </p:nvPr>
        </p:nvSpPr>
        <p:spPr>
          <a:xfrm>
            <a:off x="785067" y="3428997"/>
            <a:ext cx="9144000" cy="1655762"/>
          </a:xfrm>
        </p:spPr>
        <p:txBody>
          <a:bodyPr>
            <a:normAutofit/>
          </a:bodyPr>
          <a:lstStyle/>
          <a:p>
            <a:pPr algn="l"/>
            <a:r>
              <a:rPr lang="en-US" sz="4800" b="1" dirty="0">
                <a:solidFill>
                  <a:prstClr val="black"/>
                </a:solidFill>
                <a:latin typeface="Calibri Light" panose="020F0302020204030204"/>
                <a:ea typeface="+mj-ea"/>
                <a:cs typeface="+mj-cs"/>
              </a:rPr>
              <a:t>Welcome</a:t>
            </a:r>
          </a:p>
          <a:p>
            <a:pPr algn="l"/>
            <a:r>
              <a:rPr lang="en-US" sz="4800" b="1" dirty="0">
                <a:solidFill>
                  <a:prstClr val="black"/>
                </a:solidFill>
                <a:latin typeface="Calibri Light" panose="020F0302020204030204"/>
                <a:ea typeface="+mj-ea"/>
                <a:cs typeface="+mj-cs"/>
              </a:rPr>
              <a:t>FRC Exercise Briefing</a:t>
            </a:r>
          </a:p>
        </p:txBody>
      </p:sp>
    </p:spTree>
    <p:extLst>
      <p:ext uri="{BB962C8B-B14F-4D97-AF65-F5344CB8AC3E}">
        <p14:creationId xmlns:p14="http://schemas.microsoft.com/office/powerpoint/2010/main" val="999732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FCFC2B-D8D9-4198-81F0-9751988FEC1F}"/>
              </a:ext>
            </a:extLst>
          </p:cNvPr>
          <p:cNvSpPr>
            <a:spLocks noGrp="1"/>
          </p:cNvSpPr>
          <p:nvPr>
            <p:ph type="title"/>
          </p:nvPr>
        </p:nvSpPr>
        <p:spPr>
          <a:xfrm>
            <a:off x="1720795" y="261758"/>
            <a:ext cx="9053223" cy="962743"/>
          </a:xfrm>
        </p:spPr>
        <p:txBody>
          <a:bodyPr>
            <a:normAutofit/>
          </a:bodyPr>
          <a:lstStyle/>
          <a:p>
            <a:r>
              <a:rPr lang="en-US" dirty="0"/>
              <a:t>Healthcare Coalition Website</a:t>
            </a:r>
          </a:p>
        </p:txBody>
      </p:sp>
      <p:pic>
        <p:nvPicPr>
          <p:cNvPr id="4" name="Content Placeholder 3">
            <a:extLst>
              <a:ext uri="{FF2B5EF4-FFF2-40B4-BE49-F238E27FC236}">
                <a16:creationId xmlns:a16="http://schemas.microsoft.com/office/drawing/2014/main" id="{BDA562C8-861C-4FA1-9396-AB488131BD9E}"/>
              </a:ext>
            </a:extLst>
          </p:cNvPr>
          <p:cNvPicPr>
            <a:picLocks noGrp="1" noChangeAspect="1"/>
          </p:cNvPicPr>
          <p:nvPr>
            <p:ph idx="1"/>
          </p:nvPr>
        </p:nvPicPr>
        <p:blipFill>
          <a:blip r:embed="rId3"/>
          <a:stretch>
            <a:fillRect/>
          </a:stretch>
        </p:blipFill>
        <p:spPr>
          <a:xfrm>
            <a:off x="160344" y="1065337"/>
            <a:ext cx="11572743" cy="5351629"/>
          </a:xfrm>
          <a:prstGeom prst="rect">
            <a:avLst/>
          </a:prstGeom>
        </p:spPr>
      </p:pic>
    </p:spTree>
    <p:extLst>
      <p:ext uri="{BB962C8B-B14F-4D97-AF65-F5344CB8AC3E}">
        <p14:creationId xmlns:p14="http://schemas.microsoft.com/office/powerpoint/2010/main" val="2769302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AB4DBD-40DB-42BA-8D9D-BD3C2954DFB4}"/>
              </a:ext>
            </a:extLst>
          </p:cNvPr>
          <p:cNvSpPr>
            <a:spLocks noGrp="1"/>
          </p:cNvSpPr>
          <p:nvPr>
            <p:ph type="ctrTitle"/>
          </p:nvPr>
        </p:nvSpPr>
        <p:spPr>
          <a:xfrm>
            <a:off x="660041" y="2767106"/>
            <a:ext cx="2880828" cy="3071906"/>
          </a:xfrm>
        </p:spPr>
        <p:txBody>
          <a:bodyPr anchor="t">
            <a:normAutofit/>
          </a:bodyPr>
          <a:lstStyle/>
          <a:p>
            <a:pPr algn="l"/>
            <a:r>
              <a:rPr lang="en-US" sz="4000">
                <a:solidFill>
                  <a:srgbClr val="FFFFFF"/>
                </a:solidFill>
                <a:latin typeface="Franklin Gothic Book" panose="020B0503020102020204" pitchFamily="34" charset="0"/>
              </a:rPr>
              <a:t>Injects</a:t>
            </a:r>
            <a:r>
              <a:rPr lang="en-US" sz="4000">
                <a:solidFill>
                  <a:srgbClr val="FFFFFF"/>
                </a:solidFill>
              </a:rPr>
              <a:t>:</a:t>
            </a:r>
            <a:br>
              <a:rPr lang="en-US" sz="4000">
                <a:solidFill>
                  <a:srgbClr val="FFFFFF"/>
                </a:solidFill>
              </a:rPr>
            </a:br>
            <a:br>
              <a:rPr lang="en-US" sz="4000">
                <a:solidFill>
                  <a:srgbClr val="FFFFFF"/>
                </a:solidFill>
              </a:rPr>
            </a:br>
            <a:br>
              <a:rPr lang="en-US" sz="4000">
                <a:solidFill>
                  <a:srgbClr val="FFFFFF"/>
                </a:solidFill>
              </a:rPr>
            </a:br>
            <a:endParaRPr lang="en-US" sz="4000">
              <a:solidFill>
                <a:srgbClr val="FFFFFF"/>
              </a:solidFill>
            </a:endParaRPr>
          </a:p>
        </p:txBody>
      </p:sp>
      <p:pic>
        <p:nvPicPr>
          <p:cNvPr id="3" name="Picture 2">
            <a:extLst>
              <a:ext uri="{FF2B5EF4-FFF2-40B4-BE49-F238E27FC236}">
                <a16:creationId xmlns:a16="http://schemas.microsoft.com/office/drawing/2014/main" id="{A53CD71A-1C97-4237-AAEB-DBB76FA9151B}"/>
              </a:ext>
            </a:extLst>
          </p:cNvPr>
          <p:cNvPicPr>
            <a:picLocks noChangeAspect="1"/>
          </p:cNvPicPr>
          <p:nvPr/>
        </p:nvPicPr>
        <p:blipFill>
          <a:blip r:embed="rId3"/>
          <a:stretch>
            <a:fillRect/>
          </a:stretch>
        </p:blipFill>
        <p:spPr>
          <a:xfrm>
            <a:off x="4416942" y="294639"/>
            <a:ext cx="7388978" cy="6262159"/>
          </a:xfrm>
          <a:prstGeom prst="rect">
            <a:avLst/>
          </a:prstGeom>
        </p:spPr>
      </p:pic>
    </p:spTree>
    <p:extLst>
      <p:ext uri="{BB962C8B-B14F-4D97-AF65-F5344CB8AC3E}">
        <p14:creationId xmlns:p14="http://schemas.microsoft.com/office/powerpoint/2010/main" val="3501774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AB4DBD-40DB-42BA-8D9D-BD3C2954DFB4}"/>
              </a:ext>
            </a:extLst>
          </p:cNvPr>
          <p:cNvSpPr>
            <a:spLocks noGrp="1"/>
          </p:cNvSpPr>
          <p:nvPr>
            <p:ph type="ctrTitle" idx="4294967295"/>
          </p:nvPr>
        </p:nvSpPr>
        <p:spPr>
          <a:xfrm>
            <a:off x="466722" y="586855"/>
            <a:ext cx="3201366" cy="3387497"/>
          </a:xfrm>
        </p:spPr>
        <p:txBody>
          <a:bodyPr vert="horz" lIns="91440" tIns="45720" rIns="91440" bIns="45720" rtlCol="0" anchor="b">
            <a:normAutofit/>
          </a:bodyPr>
          <a:lstStyle/>
          <a:p>
            <a:r>
              <a:rPr lang="en-US" sz="3200" kern="1200" dirty="0">
                <a:solidFill>
                  <a:srgbClr val="FFFFFF"/>
                </a:solidFill>
                <a:latin typeface="+mj-lt"/>
                <a:ea typeface="+mj-ea"/>
                <a:cs typeface="+mj-cs"/>
              </a:rPr>
              <a:t>Player Role After Exercise</a:t>
            </a:r>
            <a:br>
              <a:rPr lang="en-US" sz="32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endParaRPr lang="en-US" sz="1600" kern="1200" dirty="0">
              <a:solidFill>
                <a:srgbClr val="FFFFFF"/>
              </a:solidFill>
              <a:latin typeface="+mj-lt"/>
              <a:ea typeface="+mj-ea"/>
              <a:cs typeface="+mj-cs"/>
            </a:endParaRPr>
          </a:p>
        </p:txBody>
      </p:sp>
      <p:sp>
        <p:nvSpPr>
          <p:cNvPr id="3" name="TextBox 2">
            <a:extLst>
              <a:ext uri="{FF2B5EF4-FFF2-40B4-BE49-F238E27FC236}">
                <a16:creationId xmlns:a16="http://schemas.microsoft.com/office/drawing/2014/main" id="{AB042C52-EEE9-44D1-B365-2F0B99A29E01}"/>
              </a:ext>
            </a:extLst>
          </p:cNvPr>
          <p:cNvSpPr txBox="1"/>
          <p:nvPr/>
        </p:nvSpPr>
        <p:spPr>
          <a:xfrm>
            <a:off x="4581727" y="649480"/>
            <a:ext cx="7069167" cy="5546047"/>
          </a:xfrm>
          <a:prstGeom prst="rect">
            <a:avLst/>
          </a:prstGeom>
        </p:spPr>
        <p:txBody>
          <a:bodyPr vert="horz" lIns="91440" tIns="45720" rIns="91440" bIns="45720" rtlCol="0" anchor="ctr">
            <a:normAutofit/>
          </a:bodyPr>
          <a:lstStyle/>
          <a:p>
            <a:pPr marL="228600" lvl="0" indent="-228600">
              <a:lnSpc>
                <a:spcPct val="90000"/>
              </a:lnSpc>
              <a:spcBef>
                <a:spcPts val="1000"/>
              </a:spcBef>
              <a:buFont typeface="Arial" panose="020B0604020202020204" pitchFamily="34" charset="0"/>
              <a:buChar char="•"/>
            </a:pPr>
            <a:r>
              <a:rPr lang="en-US" sz="2000" dirty="0">
                <a:solidFill>
                  <a:prstClr val="black"/>
                </a:solidFill>
                <a:latin typeface="Franklin Gothic Book" panose="020B0503020102020204" pitchFamily="34" charset="0"/>
              </a:rPr>
              <a:t>Conduct debrief with players at your facility</a:t>
            </a:r>
          </a:p>
          <a:p>
            <a:pPr marL="228600" lvl="0" indent="-228600">
              <a:lnSpc>
                <a:spcPct val="90000"/>
              </a:lnSpc>
              <a:spcBef>
                <a:spcPts val="1000"/>
              </a:spcBef>
              <a:buFont typeface="Arial" panose="020B0604020202020204" pitchFamily="34" charset="0"/>
              <a:buChar char="•"/>
            </a:pPr>
            <a:r>
              <a:rPr lang="en-US" sz="2000" dirty="0">
                <a:solidFill>
                  <a:prstClr val="black"/>
                </a:solidFill>
                <a:latin typeface="Franklin Gothic Book" panose="020B0503020102020204" pitchFamily="34" charset="0"/>
              </a:rPr>
              <a:t>Complete and submit a Participant Feedback form</a:t>
            </a:r>
          </a:p>
          <a:p>
            <a:pPr marL="57150">
              <a:lnSpc>
                <a:spcPct val="90000"/>
              </a:lnSpc>
              <a:spcAft>
                <a:spcPts val="600"/>
              </a:spcAft>
            </a:pPr>
            <a:endParaRPr lang="en-US" sz="2000" dirty="0"/>
          </a:p>
        </p:txBody>
      </p:sp>
    </p:spTree>
    <p:extLst>
      <p:ext uri="{BB962C8B-B14F-4D97-AF65-F5344CB8AC3E}">
        <p14:creationId xmlns:p14="http://schemas.microsoft.com/office/powerpoint/2010/main" val="483527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AB4DBD-40DB-42BA-8D9D-BD3C2954DFB4}"/>
              </a:ext>
            </a:extLst>
          </p:cNvPr>
          <p:cNvSpPr>
            <a:spLocks noGrp="1"/>
          </p:cNvSpPr>
          <p:nvPr>
            <p:ph type="ctrTitle" idx="4294967295"/>
          </p:nvPr>
        </p:nvSpPr>
        <p:spPr>
          <a:xfrm>
            <a:off x="586478" y="1683756"/>
            <a:ext cx="3115265" cy="2396359"/>
          </a:xfrm>
        </p:spPr>
        <p:txBody>
          <a:bodyPr vert="horz" lIns="91440" tIns="45720" rIns="91440" bIns="45720" rtlCol="0" anchor="b">
            <a:normAutofit/>
          </a:bodyPr>
          <a:lstStyle/>
          <a:p>
            <a:r>
              <a:rPr lang="en-US" sz="2800" kern="1200" dirty="0">
                <a:solidFill>
                  <a:srgbClr val="FFFFFF"/>
                </a:solidFill>
                <a:latin typeface="+mj-lt"/>
                <a:ea typeface="+mj-ea"/>
                <a:cs typeface="+mj-cs"/>
              </a:rPr>
              <a:t>Confirmation of Exercise Participation:</a:t>
            </a:r>
            <a:br>
              <a:rPr lang="en-US" sz="2800" kern="1200" dirty="0">
                <a:solidFill>
                  <a:srgbClr val="FFFFFF"/>
                </a:solidFill>
                <a:latin typeface="+mj-lt"/>
                <a:ea typeface="+mj-ea"/>
                <a:cs typeface="+mj-cs"/>
              </a:rPr>
            </a:br>
            <a:br>
              <a:rPr lang="en-US" sz="2800" kern="1200" dirty="0">
                <a:solidFill>
                  <a:srgbClr val="FFFFFF"/>
                </a:solidFill>
                <a:latin typeface="+mj-lt"/>
                <a:ea typeface="+mj-ea"/>
                <a:cs typeface="+mj-cs"/>
              </a:rPr>
            </a:br>
            <a:br>
              <a:rPr lang="en-US" sz="2800" kern="1200" dirty="0">
                <a:solidFill>
                  <a:srgbClr val="FFFFFF"/>
                </a:solidFill>
                <a:latin typeface="+mj-lt"/>
                <a:ea typeface="+mj-ea"/>
                <a:cs typeface="+mj-cs"/>
              </a:rPr>
            </a:br>
            <a:endParaRPr lang="en-US" sz="2800" kern="1200" dirty="0">
              <a:solidFill>
                <a:srgbClr val="FFFFFF"/>
              </a:solidFill>
              <a:latin typeface="+mj-lt"/>
              <a:ea typeface="+mj-ea"/>
              <a:cs typeface="+mj-cs"/>
            </a:endParaRPr>
          </a:p>
        </p:txBody>
      </p:sp>
      <p:graphicFrame>
        <p:nvGraphicFramePr>
          <p:cNvPr id="6" name="TextBox 3">
            <a:extLst>
              <a:ext uri="{FF2B5EF4-FFF2-40B4-BE49-F238E27FC236}">
                <a16:creationId xmlns:a16="http://schemas.microsoft.com/office/drawing/2014/main" id="{6EF79466-0D7A-69F8-378B-4A93A1554D1F}"/>
              </a:ext>
            </a:extLst>
          </p:cNvPr>
          <p:cNvGraphicFramePr/>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3837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AB4DBD-40DB-42BA-8D9D-BD3C2954DFB4}"/>
              </a:ext>
            </a:extLst>
          </p:cNvPr>
          <p:cNvSpPr>
            <a:spLocks noGrp="1"/>
          </p:cNvSpPr>
          <p:nvPr>
            <p:ph type="ctrTitle" idx="4294967295"/>
          </p:nvPr>
        </p:nvSpPr>
        <p:spPr>
          <a:xfrm>
            <a:off x="466722" y="586855"/>
            <a:ext cx="3201366" cy="3387497"/>
          </a:xfrm>
        </p:spPr>
        <p:txBody>
          <a:bodyPr vert="horz" lIns="91440" tIns="45720" rIns="91440" bIns="45720" rtlCol="0" anchor="b">
            <a:normAutofit/>
          </a:bodyPr>
          <a:lstStyle/>
          <a:p>
            <a:r>
              <a:rPr lang="en-US" sz="3200" kern="1200" dirty="0">
                <a:solidFill>
                  <a:srgbClr val="FFFFFF"/>
                </a:solidFill>
                <a:latin typeface="+mj-lt"/>
                <a:ea typeface="+mj-ea"/>
                <a:cs typeface="+mj-cs"/>
              </a:rPr>
              <a:t>Documentation:</a:t>
            </a:r>
            <a:br>
              <a:rPr lang="en-US" sz="3200" kern="1200" dirty="0">
                <a:solidFill>
                  <a:srgbClr val="FFFFFF"/>
                </a:solidFill>
                <a:latin typeface="+mj-lt"/>
                <a:ea typeface="+mj-ea"/>
                <a:cs typeface="+mj-cs"/>
              </a:rPr>
            </a:br>
            <a:br>
              <a:rPr lang="en-US" sz="1600" kern="1200" dirty="0">
                <a:solidFill>
                  <a:srgbClr val="FFFFFF"/>
                </a:solidFill>
                <a:latin typeface="+mj-lt"/>
                <a:ea typeface="+mj-ea"/>
                <a:cs typeface="+mj-cs"/>
              </a:rPr>
            </a:br>
            <a:r>
              <a:rPr lang="en-US" sz="1600" kern="1200" dirty="0">
                <a:solidFill>
                  <a:srgbClr val="FFFFFF"/>
                </a:solidFill>
                <a:latin typeface="+mj-lt"/>
                <a:ea typeface="+mj-ea"/>
                <a:cs typeface="+mj-cs"/>
              </a:rPr>
              <a:t>Available on HCC Website</a:t>
            </a: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endParaRPr lang="en-US" sz="1600" kern="1200" dirty="0">
              <a:solidFill>
                <a:srgbClr val="FFFFFF"/>
              </a:solidFill>
              <a:latin typeface="+mj-lt"/>
              <a:ea typeface="+mj-ea"/>
              <a:cs typeface="+mj-cs"/>
            </a:endParaRPr>
          </a:p>
        </p:txBody>
      </p:sp>
      <p:sp>
        <p:nvSpPr>
          <p:cNvPr id="3" name="TextBox 2">
            <a:extLst>
              <a:ext uri="{FF2B5EF4-FFF2-40B4-BE49-F238E27FC236}">
                <a16:creationId xmlns:a16="http://schemas.microsoft.com/office/drawing/2014/main" id="{AB042C52-EEE9-44D1-B365-2F0B99A29E01}"/>
              </a:ext>
            </a:extLst>
          </p:cNvPr>
          <p:cNvSpPr txBox="1"/>
          <p:nvPr/>
        </p:nvSpPr>
        <p:spPr>
          <a:xfrm>
            <a:off x="4581727" y="649480"/>
            <a:ext cx="3025303" cy="5546047"/>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2000" dirty="0"/>
              <a:t>Exercise Plan</a:t>
            </a:r>
          </a:p>
          <a:p>
            <a:pPr marL="285750" indent="-228600">
              <a:lnSpc>
                <a:spcPct val="90000"/>
              </a:lnSpc>
              <a:spcAft>
                <a:spcPts val="600"/>
              </a:spcAft>
              <a:buFont typeface="Arial" panose="020B0604020202020204" pitchFamily="34" charset="0"/>
              <a:buChar char="•"/>
            </a:pPr>
            <a:r>
              <a:rPr lang="en-US" sz="2000" dirty="0"/>
              <a:t>Controller / Evaluator Handbook</a:t>
            </a:r>
          </a:p>
          <a:p>
            <a:pPr marL="285750" indent="-228600">
              <a:lnSpc>
                <a:spcPct val="90000"/>
              </a:lnSpc>
              <a:spcAft>
                <a:spcPts val="600"/>
              </a:spcAft>
              <a:buFont typeface="Arial" panose="020B0604020202020204" pitchFamily="34" charset="0"/>
              <a:buChar char="•"/>
            </a:pPr>
            <a:r>
              <a:rPr lang="en-US" sz="2000" dirty="0"/>
              <a:t>Exercise Evaluation Guide</a:t>
            </a:r>
          </a:p>
          <a:p>
            <a:pPr marL="285750" indent="-228600">
              <a:lnSpc>
                <a:spcPct val="90000"/>
              </a:lnSpc>
              <a:spcAft>
                <a:spcPts val="600"/>
              </a:spcAft>
              <a:buFont typeface="Arial" panose="020B0604020202020204" pitchFamily="34" charset="0"/>
              <a:buChar char="•"/>
            </a:pPr>
            <a:r>
              <a:rPr lang="en-US" sz="2000" dirty="0"/>
              <a:t>Participant Feedback Form</a:t>
            </a:r>
          </a:p>
          <a:p>
            <a:pPr marL="285750" indent="-228600">
              <a:lnSpc>
                <a:spcPct val="90000"/>
              </a:lnSpc>
              <a:spcAft>
                <a:spcPts val="600"/>
              </a:spcAft>
              <a:buFont typeface="Arial" panose="020B0604020202020204" pitchFamily="34" charset="0"/>
              <a:buChar char="•"/>
            </a:pPr>
            <a:r>
              <a:rPr lang="en-US" sz="2000" dirty="0"/>
              <a:t>After-Action Report/Improvement Plan</a:t>
            </a:r>
          </a:p>
          <a:p>
            <a:pPr marL="285750" indent="-228600">
              <a:lnSpc>
                <a:spcPct val="90000"/>
              </a:lnSpc>
              <a:spcAft>
                <a:spcPts val="600"/>
              </a:spcAft>
              <a:buFont typeface="Arial" panose="020B0604020202020204" pitchFamily="34" charset="0"/>
              <a:buChar char="•"/>
            </a:pPr>
            <a:r>
              <a:rPr lang="en-US" sz="2000" dirty="0"/>
              <a:t>Master Scenario Event List (MSEL)</a:t>
            </a:r>
          </a:p>
          <a:p>
            <a:pPr marL="285750" indent="-228600">
              <a:lnSpc>
                <a:spcPct val="90000"/>
              </a:lnSpc>
              <a:spcAft>
                <a:spcPts val="600"/>
              </a:spcAft>
              <a:buFont typeface="Arial" panose="020B0604020202020204" pitchFamily="34" charset="0"/>
              <a:buChar char="•"/>
            </a:pPr>
            <a:r>
              <a:rPr lang="en-US" sz="2000" dirty="0"/>
              <a:t>Patient and Seeker Data – (EMO Only)</a:t>
            </a:r>
          </a:p>
          <a:p>
            <a:pPr marL="285750"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2923563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AB4DBD-40DB-42BA-8D9D-BD3C2954DFB4}"/>
              </a:ext>
            </a:extLst>
          </p:cNvPr>
          <p:cNvSpPr>
            <a:spLocks noGrp="1"/>
          </p:cNvSpPr>
          <p:nvPr>
            <p:ph type="ctrTitle"/>
          </p:nvPr>
        </p:nvSpPr>
        <p:spPr>
          <a:xfrm>
            <a:off x="578888" y="1709692"/>
            <a:ext cx="2880828" cy="3071906"/>
          </a:xfrm>
        </p:spPr>
        <p:txBody>
          <a:bodyPr anchor="t">
            <a:normAutofit/>
          </a:bodyPr>
          <a:lstStyle/>
          <a:p>
            <a:pPr algn="l"/>
            <a:br>
              <a:rPr lang="en-US" sz="2200" dirty="0">
                <a:solidFill>
                  <a:srgbClr val="FFFFFF"/>
                </a:solidFill>
              </a:rPr>
            </a:br>
            <a:br>
              <a:rPr lang="en-US" sz="2200" dirty="0">
                <a:solidFill>
                  <a:srgbClr val="FFFFFF"/>
                </a:solidFill>
              </a:rPr>
            </a:br>
            <a:br>
              <a:rPr lang="en-US" sz="2200" dirty="0">
                <a:solidFill>
                  <a:srgbClr val="FFFFFF"/>
                </a:solidFill>
              </a:rPr>
            </a:br>
            <a:r>
              <a:rPr lang="en-US" sz="4000" dirty="0">
                <a:solidFill>
                  <a:srgbClr val="FFFFFF"/>
                </a:solidFill>
              </a:rPr>
              <a:t>Questions?</a:t>
            </a:r>
            <a:br>
              <a:rPr lang="en-US" sz="2200" dirty="0">
                <a:solidFill>
                  <a:srgbClr val="FFFFFF"/>
                </a:solidFill>
              </a:rPr>
            </a:br>
            <a:br>
              <a:rPr lang="en-US" sz="2200" dirty="0">
                <a:solidFill>
                  <a:srgbClr val="FFFFFF"/>
                </a:solidFill>
              </a:rPr>
            </a:br>
            <a:br>
              <a:rPr lang="en-US" sz="2200" dirty="0">
                <a:solidFill>
                  <a:srgbClr val="FFFFFF"/>
                </a:solidFill>
              </a:rPr>
            </a:br>
            <a:br>
              <a:rPr lang="en-US" sz="2200" dirty="0">
                <a:solidFill>
                  <a:srgbClr val="FFFFFF"/>
                </a:solidFill>
              </a:rPr>
            </a:br>
            <a:br>
              <a:rPr lang="en-US" sz="2200" dirty="0">
                <a:solidFill>
                  <a:srgbClr val="FFFFFF"/>
                </a:solidFill>
              </a:rPr>
            </a:br>
            <a:endParaRPr lang="en-US" sz="2200" dirty="0">
              <a:solidFill>
                <a:srgbClr val="FFFFFF"/>
              </a:solidFill>
            </a:endParaRPr>
          </a:p>
        </p:txBody>
      </p:sp>
      <p:pic>
        <p:nvPicPr>
          <p:cNvPr id="4" name="Picture 3" descr="A picture containing wooden, cooking, wood, grill&#10;&#10;Description automatically generated">
            <a:extLst>
              <a:ext uri="{FF2B5EF4-FFF2-40B4-BE49-F238E27FC236}">
                <a16:creationId xmlns:a16="http://schemas.microsoft.com/office/drawing/2014/main" id="{04268053-BFBD-4A20-AC6D-467AC1AB3C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2428" y="1212202"/>
            <a:ext cx="7225748" cy="4433596"/>
          </a:xfrm>
          <a:prstGeom prst="rect">
            <a:avLst/>
          </a:prstGeom>
        </p:spPr>
      </p:pic>
      <p:pic>
        <p:nvPicPr>
          <p:cNvPr id="5" name="Picture 4">
            <a:extLst>
              <a:ext uri="{FF2B5EF4-FFF2-40B4-BE49-F238E27FC236}">
                <a16:creationId xmlns:a16="http://schemas.microsoft.com/office/drawing/2014/main" id="{EAC8FD01-3EBF-4A30-A186-148AB0D30536}"/>
              </a:ext>
            </a:extLst>
          </p:cNvPr>
          <p:cNvPicPr>
            <a:picLocks noChangeAspect="1"/>
          </p:cNvPicPr>
          <p:nvPr/>
        </p:nvPicPr>
        <p:blipFill>
          <a:blip r:embed="rId4"/>
          <a:stretch>
            <a:fillRect/>
          </a:stretch>
        </p:blipFill>
        <p:spPr>
          <a:xfrm>
            <a:off x="10170258" y="6385957"/>
            <a:ext cx="2021742" cy="459287"/>
          </a:xfrm>
          <a:prstGeom prst="rect">
            <a:avLst/>
          </a:prstGeom>
        </p:spPr>
      </p:pic>
    </p:spTree>
    <p:extLst>
      <p:ext uri="{BB962C8B-B14F-4D97-AF65-F5344CB8AC3E}">
        <p14:creationId xmlns:p14="http://schemas.microsoft.com/office/powerpoint/2010/main" val="2305907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AB4DBD-40DB-42BA-8D9D-BD3C2954DFB4}"/>
              </a:ext>
            </a:extLst>
          </p:cNvPr>
          <p:cNvSpPr>
            <a:spLocks noGrp="1"/>
          </p:cNvSpPr>
          <p:nvPr>
            <p:ph type="ctrTitle"/>
          </p:nvPr>
        </p:nvSpPr>
        <p:spPr>
          <a:xfrm>
            <a:off x="578888" y="1709692"/>
            <a:ext cx="2880828" cy="3071906"/>
          </a:xfrm>
        </p:spPr>
        <p:txBody>
          <a:bodyPr anchor="t">
            <a:normAutofit/>
          </a:bodyPr>
          <a:lstStyle/>
          <a:p>
            <a:pPr algn="l"/>
            <a:br>
              <a:rPr lang="en-US" sz="2200" dirty="0">
                <a:solidFill>
                  <a:srgbClr val="FFFFFF"/>
                </a:solidFill>
              </a:rPr>
            </a:br>
            <a:br>
              <a:rPr lang="en-US" sz="2200" dirty="0">
                <a:solidFill>
                  <a:srgbClr val="FFFFFF"/>
                </a:solidFill>
              </a:rPr>
            </a:br>
            <a:br>
              <a:rPr lang="en-US" sz="2200" dirty="0">
                <a:solidFill>
                  <a:srgbClr val="FFFFFF"/>
                </a:solidFill>
              </a:rPr>
            </a:br>
            <a:r>
              <a:rPr lang="en-US" sz="4000" dirty="0">
                <a:solidFill>
                  <a:srgbClr val="FFFFFF"/>
                </a:solidFill>
              </a:rPr>
              <a:t>Thank You!</a:t>
            </a:r>
            <a:br>
              <a:rPr lang="en-US" sz="2200" dirty="0">
                <a:solidFill>
                  <a:srgbClr val="FFFFFF"/>
                </a:solidFill>
              </a:rPr>
            </a:br>
            <a:br>
              <a:rPr lang="en-US" sz="2200" dirty="0">
                <a:solidFill>
                  <a:srgbClr val="FFFFFF"/>
                </a:solidFill>
              </a:rPr>
            </a:br>
            <a:br>
              <a:rPr lang="en-US" sz="2200" dirty="0">
                <a:solidFill>
                  <a:srgbClr val="FFFFFF"/>
                </a:solidFill>
              </a:rPr>
            </a:br>
            <a:br>
              <a:rPr lang="en-US" sz="2200" dirty="0">
                <a:solidFill>
                  <a:srgbClr val="FFFFFF"/>
                </a:solidFill>
              </a:rPr>
            </a:br>
            <a:br>
              <a:rPr lang="en-US" sz="2200" dirty="0">
                <a:solidFill>
                  <a:srgbClr val="FFFFFF"/>
                </a:solidFill>
              </a:rPr>
            </a:br>
            <a:endParaRPr lang="en-US" sz="2200" dirty="0">
              <a:solidFill>
                <a:srgbClr val="FFFFFF"/>
              </a:solidFill>
            </a:endParaRPr>
          </a:p>
        </p:txBody>
      </p:sp>
      <p:pic>
        <p:nvPicPr>
          <p:cNvPr id="4" name="Picture 3" descr="A picture containing wooden, cooking, wood, grill&#10;&#10;Description automatically generated">
            <a:extLst>
              <a:ext uri="{FF2B5EF4-FFF2-40B4-BE49-F238E27FC236}">
                <a16:creationId xmlns:a16="http://schemas.microsoft.com/office/drawing/2014/main" id="{04268053-BFBD-4A20-AC6D-467AC1AB3C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2428" y="1212202"/>
            <a:ext cx="7225748" cy="4433596"/>
          </a:xfrm>
          <a:prstGeom prst="rect">
            <a:avLst/>
          </a:prstGeom>
        </p:spPr>
      </p:pic>
      <p:pic>
        <p:nvPicPr>
          <p:cNvPr id="5" name="Picture 4">
            <a:extLst>
              <a:ext uri="{FF2B5EF4-FFF2-40B4-BE49-F238E27FC236}">
                <a16:creationId xmlns:a16="http://schemas.microsoft.com/office/drawing/2014/main" id="{EAC8FD01-3EBF-4A30-A186-148AB0D30536}"/>
              </a:ext>
            </a:extLst>
          </p:cNvPr>
          <p:cNvPicPr>
            <a:picLocks noChangeAspect="1"/>
          </p:cNvPicPr>
          <p:nvPr/>
        </p:nvPicPr>
        <p:blipFill>
          <a:blip r:embed="rId4"/>
          <a:stretch>
            <a:fillRect/>
          </a:stretch>
        </p:blipFill>
        <p:spPr>
          <a:xfrm>
            <a:off x="10170258" y="6385957"/>
            <a:ext cx="2021742" cy="459287"/>
          </a:xfrm>
          <a:prstGeom prst="rect">
            <a:avLst/>
          </a:prstGeom>
        </p:spPr>
      </p:pic>
    </p:spTree>
    <p:extLst>
      <p:ext uri="{BB962C8B-B14F-4D97-AF65-F5344CB8AC3E}">
        <p14:creationId xmlns:p14="http://schemas.microsoft.com/office/powerpoint/2010/main" val="2417798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AB4DBD-40DB-42BA-8D9D-BD3C2954DFB4}"/>
              </a:ext>
            </a:extLst>
          </p:cNvPr>
          <p:cNvSpPr>
            <a:spLocks noGrp="1"/>
          </p:cNvSpPr>
          <p:nvPr>
            <p:ph type="ctrTitle"/>
          </p:nvPr>
        </p:nvSpPr>
        <p:spPr>
          <a:xfrm>
            <a:off x="839777" y="765314"/>
            <a:ext cx="4756162" cy="2792896"/>
          </a:xfrm>
        </p:spPr>
        <p:txBody>
          <a:bodyPr anchor="t">
            <a:normAutofit fontScale="90000"/>
          </a:bodyPr>
          <a:lstStyle/>
          <a:p>
            <a:pPr algn="l"/>
            <a:r>
              <a:rPr lang="en-US" sz="3800" b="1" dirty="0"/>
              <a:t>2024 Family Reunification Center (FRC) Exercise</a:t>
            </a:r>
            <a:br>
              <a:rPr lang="en-US" sz="2000" dirty="0"/>
            </a:br>
            <a:br>
              <a:rPr lang="en-US" sz="2000" dirty="0"/>
            </a:br>
            <a:br>
              <a:rPr lang="en-US" sz="4800" dirty="0"/>
            </a:br>
            <a:endParaRPr lang="en-US" sz="4800" dirty="0"/>
          </a:p>
        </p:txBody>
      </p:sp>
      <p:sp>
        <p:nvSpPr>
          <p:cNvPr id="3" name="Subtitle 2">
            <a:extLst>
              <a:ext uri="{FF2B5EF4-FFF2-40B4-BE49-F238E27FC236}">
                <a16:creationId xmlns:a16="http://schemas.microsoft.com/office/drawing/2014/main" id="{04A83D81-4A6A-46E5-9667-7B1B72B4FC73}"/>
              </a:ext>
            </a:extLst>
          </p:cNvPr>
          <p:cNvSpPr>
            <a:spLocks noGrp="1"/>
          </p:cNvSpPr>
          <p:nvPr>
            <p:ph type="subTitle" idx="1"/>
          </p:nvPr>
        </p:nvSpPr>
        <p:spPr>
          <a:xfrm>
            <a:off x="636998" y="2167847"/>
            <a:ext cx="5160503" cy="4176203"/>
          </a:xfrm>
        </p:spPr>
        <p:txBody>
          <a:bodyPr anchor="b">
            <a:normAutofit fontScale="92500" lnSpcReduction="20000"/>
          </a:bodyPr>
          <a:lstStyle/>
          <a:p>
            <a:pPr marL="222250" lvl="1" algn="l"/>
            <a:r>
              <a:rPr lang="en-US" b="1" dirty="0"/>
              <a:t>FRC exercise meets the Hospital Preparedness Program (HPP) grant requirements:</a:t>
            </a:r>
          </a:p>
          <a:p>
            <a:pPr marL="222250" lvl="1" algn="l"/>
            <a:endParaRPr lang="en-US" b="1" dirty="0"/>
          </a:p>
          <a:p>
            <a:pPr marL="565150" lvl="1" indent="-342900" algn="l">
              <a:buFont typeface="Arial" panose="020B0604020202020204" pitchFamily="34" charset="0"/>
              <a:buChar char="•"/>
            </a:pPr>
            <a:r>
              <a:rPr lang="en-US" dirty="0"/>
              <a:t>10.9.2 “All participants will receive Six Hundred and Sixty Dollars ($660) to maintain system participation in the FRC application provided through ReddiNet”</a:t>
            </a:r>
          </a:p>
          <a:p>
            <a:pPr marL="565150" lvl="1" indent="-342900" algn="l">
              <a:buFont typeface="Arial" panose="020B0604020202020204" pitchFamily="34" charset="0"/>
              <a:buChar char="•"/>
            </a:pPr>
            <a:endParaRPr lang="en-US" dirty="0"/>
          </a:p>
          <a:p>
            <a:pPr marL="565150" lvl="1" indent="-342900" algn="l">
              <a:buFont typeface="Arial" panose="020B0604020202020204" pitchFamily="34" charset="0"/>
              <a:buChar char="•"/>
            </a:pPr>
            <a:r>
              <a:rPr lang="en-US" dirty="0"/>
              <a:t>10.7.1  All participants will receive Six Thousand Dollars ($6,000) to participate in exercises and drills in conjunction with County and community partners to ensure hospital preparedness, including but not limited to:</a:t>
            </a:r>
          </a:p>
          <a:p>
            <a:pPr marL="222250" lvl="1" algn="l"/>
            <a:endParaRPr lang="en-US" dirty="0"/>
          </a:p>
          <a:p>
            <a:pPr marL="565150" lvl="1" indent="-342900" algn="l">
              <a:buFont typeface="Arial" panose="020B0604020202020204" pitchFamily="34" charset="0"/>
              <a:buChar char="•"/>
            </a:pPr>
            <a:r>
              <a:rPr lang="en-US" dirty="0"/>
              <a:t>10.7.1.3 “Conduct Family Reunification Center (FRC) training and tabletop exercise.” </a:t>
            </a:r>
          </a:p>
        </p:txBody>
      </p:sp>
      <p:sp>
        <p:nvSpPr>
          <p:cNvPr id="11" name="Rectangle 10">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hart, sunburst chart&#10;&#10;Description automatically generated">
            <a:extLst>
              <a:ext uri="{FF2B5EF4-FFF2-40B4-BE49-F238E27FC236}">
                <a16:creationId xmlns:a16="http://schemas.microsoft.com/office/drawing/2014/main" id="{FD5B01A8-6476-4BB3-A9B8-06EBD96D5F70}"/>
              </a:ext>
            </a:extLst>
          </p:cNvPr>
          <p:cNvPicPr>
            <a:picLocks noChangeAspect="1"/>
          </p:cNvPicPr>
          <p:nvPr/>
        </p:nvPicPr>
        <p:blipFill rotWithShape="1">
          <a:blip r:embed="rId3"/>
          <a:srcRect l="750" r="-2" b="-2"/>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Tree>
    <p:extLst>
      <p:ext uri="{BB962C8B-B14F-4D97-AF65-F5344CB8AC3E}">
        <p14:creationId xmlns:p14="http://schemas.microsoft.com/office/powerpoint/2010/main" val="1550595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AB4DBD-40DB-42BA-8D9D-BD3C2954DFB4}"/>
              </a:ext>
            </a:extLst>
          </p:cNvPr>
          <p:cNvSpPr>
            <a:spLocks noGrp="1"/>
          </p:cNvSpPr>
          <p:nvPr>
            <p:ph type="ctrTitle"/>
          </p:nvPr>
        </p:nvSpPr>
        <p:spPr>
          <a:xfrm>
            <a:off x="839777" y="765314"/>
            <a:ext cx="4756162" cy="2792896"/>
          </a:xfrm>
        </p:spPr>
        <p:txBody>
          <a:bodyPr anchor="t">
            <a:normAutofit fontScale="90000"/>
          </a:bodyPr>
          <a:lstStyle/>
          <a:p>
            <a:pPr algn="l"/>
            <a:r>
              <a:rPr lang="en-US" sz="3800" b="1" dirty="0"/>
              <a:t>2024 Family Reunification Center (FRC) Exercise</a:t>
            </a:r>
            <a:br>
              <a:rPr lang="en-US" sz="2000" dirty="0"/>
            </a:br>
            <a:br>
              <a:rPr lang="en-US" sz="2000" dirty="0"/>
            </a:br>
            <a:br>
              <a:rPr lang="en-US" sz="4800" dirty="0"/>
            </a:br>
            <a:endParaRPr lang="en-US" sz="4800" dirty="0"/>
          </a:p>
        </p:txBody>
      </p:sp>
      <p:sp>
        <p:nvSpPr>
          <p:cNvPr id="3" name="Subtitle 2">
            <a:extLst>
              <a:ext uri="{FF2B5EF4-FFF2-40B4-BE49-F238E27FC236}">
                <a16:creationId xmlns:a16="http://schemas.microsoft.com/office/drawing/2014/main" id="{04A83D81-4A6A-46E5-9667-7B1B72B4FC73}"/>
              </a:ext>
            </a:extLst>
          </p:cNvPr>
          <p:cNvSpPr>
            <a:spLocks noGrp="1"/>
          </p:cNvSpPr>
          <p:nvPr>
            <p:ph type="subTitle" idx="1"/>
          </p:nvPr>
        </p:nvSpPr>
        <p:spPr>
          <a:xfrm>
            <a:off x="707232" y="3124250"/>
            <a:ext cx="5138738" cy="3028071"/>
          </a:xfrm>
        </p:spPr>
        <p:txBody>
          <a:bodyPr anchor="b">
            <a:normAutofit/>
          </a:bodyPr>
          <a:lstStyle/>
          <a:p>
            <a:pPr marL="457200" indent="-457200" algn="l">
              <a:buFont typeface="Arial" panose="020B0604020202020204" pitchFamily="34" charset="0"/>
              <a:buChar char="•"/>
            </a:pPr>
            <a:r>
              <a:rPr lang="en-US" sz="2800" dirty="0"/>
              <a:t>Family Information Center (FIC) Guide</a:t>
            </a:r>
          </a:p>
          <a:p>
            <a:pPr marL="457200" indent="-457200" algn="l">
              <a:buFont typeface="Arial" panose="020B0604020202020204" pitchFamily="34" charset="0"/>
              <a:buChar char="•"/>
            </a:pPr>
            <a:r>
              <a:rPr lang="en-US" sz="2800" dirty="0"/>
              <a:t>Hospital Specific FIC Plans</a:t>
            </a:r>
          </a:p>
          <a:p>
            <a:pPr marL="457200" indent="-457200" algn="l">
              <a:buFont typeface="Arial" panose="020B0604020202020204" pitchFamily="34" charset="0"/>
              <a:buChar char="•"/>
            </a:pPr>
            <a:endParaRPr lang="en-US" sz="2800" dirty="0"/>
          </a:p>
          <a:p>
            <a:pPr algn="l"/>
            <a:endParaRPr lang="en-US" sz="2800" b="1" dirty="0"/>
          </a:p>
          <a:p>
            <a:pPr algn="l"/>
            <a:endParaRPr lang="en-US" sz="2800" b="1" dirty="0"/>
          </a:p>
        </p:txBody>
      </p:sp>
      <p:sp>
        <p:nvSpPr>
          <p:cNvPr id="11" name="Rectangle 10">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hart, sunburst chart&#10;&#10;Description automatically generated">
            <a:extLst>
              <a:ext uri="{FF2B5EF4-FFF2-40B4-BE49-F238E27FC236}">
                <a16:creationId xmlns:a16="http://schemas.microsoft.com/office/drawing/2014/main" id="{FD5B01A8-6476-4BB3-A9B8-06EBD96D5F70}"/>
              </a:ext>
            </a:extLst>
          </p:cNvPr>
          <p:cNvPicPr>
            <a:picLocks noChangeAspect="1"/>
          </p:cNvPicPr>
          <p:nvPr/>
        </p:nvPicPr>
        <p:blipFill rotWithShape="1">
          <a:blip r:embed="rId3"/>
          <a:srcRect l="750" r="-2" b="-2"/>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Tree>
    <p:extLst>
      <p:ext uri="{BB962C8B-B14F-4D97-AF65-F5344CB8AC3E}">
        <p14:creationId xmlns:p14="http://schemas.microsoft.com/office/powerpoint/2010/main" val="2828056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1" name="Rectangle 6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Shape 6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Rectangle 7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AB4DBD-40DB-42BA-8D9D-BD3C2954DFB4}"/>
              </a:ext>
            </a:extLst>
          </p:cNvPr>
          <p:cNvSpPr>
            <a:spLocks noGrp="1"/>
          </p:cNvSpPr>
          <p:nvPr>
            <p:ph type="ctrTitle"/>
          </p:nvPr>
        </p:nvSpPr>
        <p:spPr>
          <a:xfrm>
            <a:off x="466722" y="586855"/>
            <a:ext cx="3201366" cy="3387497"/>
          </a:xfrm>
        </p:spPr>
        <p:txBody>
          <a:bodyPr vert="horz" lIns="91440" tIns="45720" rIns="91440" bIns="45720" rtlCol="0" anchor="b">
            <a:normAutofit/>
          </a:bodyPr>
          <a:lstStyle/>
          <a:p>
            <a:pPr algn="l"/>
            <a:r>
              <a:rPr lang="en-US" sz="4000" b="1" kern="1200" dirty="0">
                <a:solidFill>
                  <a:srgbClr val="FFFFFF"/>
                </a:solidFill>
                <a:latin typeface="+mj-lt"/>
                <a:ea typeface="+mj-ea"/>
                <a:cs typeface="+mj-cs"/>
              </a:rPr>
              <a:t> </a:t>
            </a:r>
            <a:r>
              <a:rPr lang="en-US" sz="3200" b="1" kern="1200" dirty="0">
                <a:solidFill>
                  <a:srgbClr val="FFFFFF"/>
                </a:solidFill>
                <a:latin typeface="+mj-lt"/>
                <a:ea typeface="+mj-ea"/>
                <a:cs typeface="+mj-cs"/>
              </a:rPr>
              <a:t>Two Components</a:t>
            </a:r>
            <a:br>
              <a:rPr lang="en-US" sz="4000" b="1" kern="1200" dirty="0">
                <a:solidFill>
                  <a:srgbClr val="FFFFFF"/>
                </a:solidFill>
                <a:latin typeface="+mj-lt"/>
                <a:ea typeface="+mj-ea"/>
                <a:cs typeface="+mj-cs"/>
              </a:rPr>
            </a:b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endParaRPr lang="en-US" sz="4000" kern="1200" dirty="0">
              <a:solidFill>
                <a:srgbClr val="FFFFFF"/>
              </a:solidFill>
              <a:latin typeface="+mj-lt"/>
              <a:ea typeface="+mj-ea"/>
              <a:cs typeface="+mj-cs"/>
            </a:endParaRPr>
          </a:p>
        </p:txBody>
      </p:sp>
      <p:sp>
        <p:nvSpPr>
          <p:cNvPr id="3" name="Subtitle 2">
            <a:extLst>
              <a:ext uri="{FF2B5EF4-FFF2-40B4-BE49-F238E27FC236}">
                <a16:creationId xmlns:a16="http://schemas.microsoft.com/office/drawing/2014/main" id="{04A83D81-4A6A-46E5-9667-7B1B72B4FC73}"/>
              </a:ext>
            </a:extLst>
          </p:cNvPr>
          <p:cNvSpPr>
            <a:spLocks noGrp="1"/>
          </p:cNvSpPr>
          <p:nvPr>
            <p:ph type="subTitle" idx="1"/>
          </p:nvPr>
        </p:nvSpPr>
        <p:spPr>
          <a:xfrm>
            <a:off x="4810259" y="649480"/>
            <a:ext cx="6555347" cy="5546047"/>
          </a:xfrm>
        </p:spPr>
        <p:txBody>
          <a:bodyPr vert="horz" lIns="91440" tIns="45720" rIns="91440" bIns="45720" rtlCol="0" anchor="ctr">
            <a:normAutofit/>
          </a:bodyPr>
          <a:lstStyle/>
          <a:p>
            <a:pPr marL="679450" lvl="1" indent="-457200" algn="l">
              <a:buFont typeface="Arial" panose="020B0604020202020204" pitchFamily="34" charset="0"/>
              <a:buChar char="•"/>
            </a:pPr>
            <a:r>
              <a:rPr lang="en-US" sz="3200" dirty="0"/>
              <a:t>FRC Application Training</a:t>
            </a:r>
          </a:p>
          <a:p>
            <a:pPr marL="679450" lvl="1" indent="-457200" algn="l">
              <a:buFont typeface="Arial" panose="020B0604020202020204" pitchFamily="34" charset="0"/>
              <a:buChar char="•"/>
            </a:pPr>
            <a:r>
              <a:rPr lang="en-US" sz="3200" dirty="0"/>
              <a:t>FRC Exercise</a:t>
            </a:r>
          </a:p>
        </p:txBody>
      </p:sp>
    </p:spTree>
    <p:extLst>
      <p:ext uri="{BB962C8B-B14F-4D97-AF65-F5344CB8AC3E}">
        <p14:creationId xmlns:p14="http://schemas.microsoft.com/office/powerpoint/2010/main" val="3501141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1" name="Rectangle 6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Shape 6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Rectangle 7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AB4DBD-40DB-42BA-8D9D-BD3C2954DFB4}"/>
              </a:ext>
            </a:extLst>
          </p:cNvPr>
          <p:cNvSpPr>
            <a:spLocks noGrp="1"/>
          </p:cNvSpPr>
          <p:nvPr>
            <p:ph type="ctrTitle"/>
          </p:nvPr>
        </p:nvSpPr>
        <p:spPr>
          <a:xfrm>
            <a:off x="466722" y="586855"/>
            <a:ext cx="3201366" cy="3387497"/>
          </a:xfrm>
        </p:spPr>
        <p:txBody>
          <a:bodyPr vert="horz" lIns="91440" tIns="45720" rIns="91440" bIns="45720" rtlCol="0" anchor="b">
            <a:normAutofit/>
          </a:bodyPr>
          <a:lstStyle/>
          <a:p>
            <a:pPr algn="l"/>
            <a:r>
              <a:rPr lang="en-US" sz="3600" b="1" kern="1200" dirty="0">
                <a:solidFill>
                  <a:srgbClr val="FFFFFF"/>
                </a:solidFill>
                <a:latin typeface="+mj-lt"/>
                <a:ea typeface="+mj-ea"/>
                <a:cs typeface="+mj-cs"/>
              </a:rPr>
              <a:t>FRC Application Training</a:t>
            </a:r>
            <a:br>
              <a:rPr lang="en-US" sz="4000" b="1" kern="1200" dirty="0">
                <a:solidFill>
                  <a:srgbClr val="FFFFFF"/>
                </a:solidFill>
                <a:latin typeface="+mj-lt"/>
                <a:ea typeface="+mj-ea"/>
                <a:cs typeface="+mj-cs"/>
              </a:rPr>
            </a:b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endParaRPr lang="en-US" sz="4000" kern="1200" dirty="0">
              <a:solidFill>
                <a:srgbClr val="FFFFFF"/>
              </a:solidFill>
              <a:latin typeface="+mj-lt"/>
              <a:ea typeface="+mj-ea"/>
              <a:cs typeface="+mj-cs"/>
            </a:endParaRPr>
          </a:p>
        </p:txBody>
      </p:sp>
      <p:sp>
        <p:nvSpPr>
          <p:cNvPr id="3" name="Subtitle 2">
            <a:extLst>
              <a:ext uri="{FF2B5EF4-FFF2-40B4-BE49-F238E27FC236}">
                <a16:creationId xmlns:a16="http://schemas.microsoft.com/office/drawing/2014/main" id="{04A83D81-4A6A-46E5-9667-7B1B72B4FC73}"/>
              </a:ext>
            </a:extLst>
          </p:cNvPr>
          <p:cNvSpPr>
            <a:spLocks noGrp="1"/>
          </p:cNvSpPr>
          <p:nvPr>
            <p:ph type="subTitle" idx="1"/>
          </p:nvPr>
        </p:nvSpPr>
        <p:spPr>
          <a:xfrm>
            <a:off x="4810259" y="649480"/>
            <a:ext cx="6555347" cy="5546047"/>
          </a:xfrm>
        </p:spPr>
        <p:txBody>
          <a:bodyPr vert="horz" lIns="91440" tIns="45720" rIns="91440" bIns="45720" rtlCol="0" anchor="ctr">
            <a:normAutofit/>
          </a:bodyPr>
          <a:lstStyle/>
          <a:p>
            <a:pPr marL="565150" lvl="1" indent="-228600" algn="l">
              <a:buFont typeface="Arial" panose="020B0604020202020204" pitchFamily="34" charset="0"/>
              <a:buChar char="•"/>
            </a:pPr>
            <a:r>
              <a:rPr lang="en-US" dirty="0"/>
              <a:t>ReddiNet will provide FRC training:</a:t>
            </a:r>
          </a:p>
          <a:p>
            <a:pPr marL="1022350" lvl="2" indent="-228600" algn="l">
              <a:buFont typeface="Arial" panose="020B0604020202020204" pitchFamily="34" charset="0"/>
              <a:buChar char="•"/>
            </a:pPr>
            <a:r>
              <a:rPr lang="en-US" dirty="0"/>
              <a:t>June 20</a:t>
            </a:r>
            <a:r>
              <a:rPr lang="en-US" baseline="30000" dirty="0"/>
              <a:t>th</a:t>
            </a:r>
          </a:p>
          <a:p>
            <a:pPr marL="1022350" lvl="2" indent="-228600" algn="l">
              <a:buFont typeface="Arial" panose="020B0604020202020204" pitchFamily="34" charset="0"/>
              <a:buChar char="•"/>
            </a:pPr>
            <a:r>
              <a:rPr lang="en-US" dirty="0"/>
              <a:t>June 25</a:t>
            </a:r>
            <a:r>
              <a:rPr lang="en-US" baseline="30000" dirty="0"/>
              <a:t>th</a:t>
            </a:r>
          </a:p>
          <a:p>
            <a:pPr marL="1022350" lvl="2" indent="-228600" algn="l">
              <a:buFont typeface="Arial" panose="020B0604020202020204" pitchFamily="34" charset="0"/>
              <a:buChar char="•"/>
            </a:pPr>
            <a:r>
              <a:rPr lang="en-US" dirty="0"/>
              <a:t>July 11</a:t>
            </a:r>
            <a:r>
              <a:rPr lang="en-US" baseline="30000" dirty="0"/>
              <a:t>th</a:t>
            </a:r>
            <a:r>
              <a:rPr lang="en-US" dirty="0"/>
              <a:t> </a:t>
            </a:r>
          </a:p>
          <a:p>
            <a:pPr marL="1022350" lvl="2" indent="-228600" algn="l">
              <a:buFont typeface="Arial" panose="020B0604020202020204" pitchFamily="34" charset="0"/>
              <a:buChar char="•"/>
            </a:pPr>
            <a:r>
              <a:rPr lang="en-US" dirty="0"/>
              <a:t>July 16</a:t>
            </a:r>
            <a:r>
              <a:rPr lang="en-US" baseline="30000" dirty="0"/>
              <a:t>th</a:t>
            </a:r>
            <a:r>
              <a:rPr lang="en-US" dirty="0"/>
              <a:t> </a:t>
            </a:r>
          </a:p>
          <a:p>
            <a:pPr marL="565150" lvl="1" indent="-228600" algn="l">
              <a:buFont typeface="Arial" panose="020B0604020202020204" pitchFamily="34" charset="0"/>
              <a:buChar char="•"/>
            </a:pPr>
            <a:r>
              <a:rPr lang="en-US" dirty="0"/>
              <a:t>Will need FRC username to register </a:t>
            </a:r>
          </a:p>
          <a:p>
            <a:pPr marL="565150" lvl="1" indent="-228600" algn="l">
              <a:buFont typeface="Arial" panose="020B0604020202020204" pitchFamily="34" charset="0"/>
              <a:buChar char="•"/>
            </a:pPr>
            <a:r>
              <a:rPr lang="en-US" dirty="0"/>
              <a:t>Registration is open at: </a:t>
            </a:r>
            <a:r>
              <a:rPr lang="en-US" dirty="0">
                <a:hlinkClick r:id="rId3"/>
              </a:rPr>
              <a:t>https://register.gotowebinar.com/rt/966737239396427352 - </a:t>
            </a:r>
            <a:endParaRPr lang="en-US" dirty="0"/>
          </a:p>
        </p:txBody>
      </p:sp>
    </p:spTree>
    <p:extLst>
      <p:ext uri="{BB962C8B-B14F-4D97-AF65-F5344CB8AC3E}">
        <p14:creationId xmlns:p14="http://schemas.microsoft.com/office/powerpoint/2010/main" val="399227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AB4DBD-40DB-42BA-8D9D-BD3C2954DFB4}"/>
              </a:ext>
            </a:extLst>
          </p:cNvPr>
          <p:cNvSpPr>
            <a:spLocks noGrp="1"/>
          </p:cNvSpPr>
          <p:nvPr>
            <p:ph type="ctrTitle" idx="4294967295"/>
          </p:nvPr>
        </p:nvSpPr>
        <p:spPr>
          <a:xfrm>
            <a:off x="466722" y="586855"/>
            <a:ext cx="3201366" cy="3387497"/>
          </a:xfrm>
        </p:spPr>
        <p:txBody>
          <a:bodyPr vert="horz" lIns="91440" tIns="45720" rIns="91440" bIns="45720" rtlCol="0" anchor="b">
            <a:normAutofit/>
          </a:bodyPr>
          <a:lstStyle/>
          <a:p>
            <a:r>
              <a:rPr lang="en-US" sz="3200" kern="1200" dirty="0">
                <a:solidFill>
                  <a:srgbClr val="FFFFFF"/>
                </a:solidFill>
                <a:latin typeface="+mj-lt"/>
                <a:ea typeface="+mj-ea"/>
                <a:cs typeface="+mj-cs"/>
              </a:rPr>
              <a:t>Scope of Exercise:</a:t>
            </a:r>
            <a:br>
              <a:rPr lang="en-US" sz="32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endParaRPr lang="en-US" sz="1600" kern="1200" dirty="0">
              <a:solidFill>
                <a:srgbClr val="FFFFFF"/>
              </a:solidFill>
              <a:latin typeface="+mj-lt"/>
              <a:ea typeface="+mj-ea"/>
              <a:cs typeface="+mj-cs"/>
            </a:endParaRPr>
          </a:p>
        </p:txBody>
      </p:sp>
      <p:sp>
        <p:nvSpPr>
          <p:cNvPr id="3" name="TextBox 2">
            <a:extLst>
              <a:ext uri="{FF2B5EF4-FFF2-40B4-BE49-F238E27FC236}">
                <a16:creationId xmlns:a16="http://schemas.microsoft.com/office/drawing/2014/main" id="{AB042C52-EEE9-44D1-B365-2F0B99A29E01}"/>
              </a:ext>
            </a:extLst>
          </p:cNvPr>
          <p:cNvSpPr txBox="1"/>
          <p:nvPr/>
        </p:nvSpPr>
        <p:spPr>
          <a:xfrm>
            <a:off x="4581727" y="649480"/>
            <a:ext cx="7069167" cy="5546047"/>
          </a:xfrm>
          <a:prstGeom prst="rect">
            <a:avLst/>
          </a:prstGeom>
        </p:spPr>
        <p:txBody>
          <a:bodyPr vert="horz" lIns="91440" tIns="45720" rIns="91440" bIns="45720" rtlCol="0" anchor="ctr">
            <a:normAutofit/>
          </a:bodyPr>
          <a:lstStyle/>
          <a:p>
            <a:pPr marL="457200" lvl="2">
              <a:spcBef>
                <a:spcPts val="600"/>
              </a:spcBef>
            </a:pPr>
            <a:r>
              <a:rPr lang="en-US" sz="2000" dirty="0">
                <a:solidFill>
                  <a:srgbClr val="333333"/>
                </a:solidFill>
                <a:latin typeface="Franklin Gothic Book" panose="020B0503020102020204" pitchFamily="34" charset="0"/>
                <a:cs typeface="Arial" pitchFamily="34" charset="0"/>
              </a:rPr>
              <a:t>The FRC exercise is for Hospital Preparedness Program (HPP) fund recipients.</a:t>
            </a:r>
          </a:p>
          <a:p>
            <a:pPr marL="457200" lvl="2">
              <a:spcBef>
                <a:spcPts val="600"/>
              </a:spcBef>
            </a:pPr>
            <a:endParaRPr lang="en-US" sz="2000" dirty="0">
              <a:solidFill>
                <a:srgbClr val="333333"/>
              </a:solidFill>
              <a:latin typeface="Franklin Gothic Book" panose="020B0503020102020204" pitchFamily="34" charset="0"/>
              <a:cs typeface="Arial" pitchFamily="34" charset="0"/>
            </a:endParaRPr>
          </a:p>
          <a:p>
            <a:pPr marL="457200" lvl="2">
              <a:spcBef>
                <a:spcPts val="600"/>
              </a:spcBef>
            </a:pPr>
            <a:r>
              <a:rPr lang="en-US" sz="2000" dirty="0">
                <a:latin typeface="Franklin Gothic Book" panose="020B0503020102020204" pitchFamily="34" charset="0"/>
                <a:ea typeface="Calibri" panose="020F0502020204030204" pitchFamily="34" charset="0"/>
                <a:cs typeface="Times New Roman" panose="02020603050405020304" pitchFamily="18" charset="0"/>
              </a:rPr>
              <a:t>Exercise activities will be conducted at HPP hospitals and will involve each facility identifying a safe and secure location to utilize as their designated reunification area.</a:t>
            </a:r>
            <a:endParaRPr lang="en-US" sz="2000" dirty="0">
              <a:solidFill>
                <a:srgbClr val="333333"/>
              </a:solidFill>
              <a:latin typeface="Franklin Gothic Book" panose="020B0503020102020204" pitchFamily="34" charset="0"/>
              <a:ea typeface="Calibri" panose="020F0502020204030204" pitchFamily="34" charset="0"/>
              <a:cs typeface="Arial" pitchFamily="34" charset="0"/>
            </a:endParaRPr>
          </a:p>
          <a:p>
            <a:pPr marL="457200" lvl="2">
              <a:spcBef>
                <a:spcPts val="600"/>
              </a:spcBef>
            </a:pPr>
            <a:endParaRPr lang="en-US" sz="2000" dirty="0">
              <a:solidFill>
                <a:srgbClr val="333333"/>
              </a:solidFill>
              <a:latin typeface="Franklin Gothic Book" panose="020B0503020102020204" pitchFamily="34" charset="0"/>
              <a:cs typeface="Arial" pitchFamily="34" charset="0"/>
            </a:endParaRPr>
          </a:p>
          <a:p>
            <a:pPr marL="457200" lvl="2">
              <a:spcBef>
                <a:spcPts val="600"/>
              </a:spcBef>
            </a:pPr>
            <a:r>
              <a:rPr lang="en-US" sz="2000" dirty="0">
                <a:solidFill>
                  <a:srgbClr val="333333"/>
                </a:solidFill>
                <a:latin typeface="Franklin Gothic Book" panose="020B0503020102020204" pitchFamily="34" charset="0"/>
                <a:cs typeface="Arial" pitchFamily="34" charset="0"/>
              </a:rPr>
              <a:t>There will be no actual movement of patients. The exercise will last three hours to ensure all task are achieved. Play will take place in the live ReddiNet and FRC systems.</a:t>
            </a:r>
          </a:p>
          <a:p>
            <a:pPr marL="457200" lvl="2">
              <a:spcBef>
                <a:spcPts val="600"/>
              </a:spcBef>
            </a:pPr>
            <a:endParaRPr lang="en-US" sz="2000" dirty="0">
              <a:solidFill>
                <a:srgbClr val="333333"/>
              </a:solidFill>
              <a:latin typeface="Franklin Gothic Book" panose="020B0503020102020204" pitchFamily="34" charset="0"/>
              <a:cs typeface="Arial" pitchFamily="34" charset="0"/>
            </a:endParaRPr>
          </a:p>
        </p:txBody>
      </p:sp>
    </p:spTree>
    <p:extLst>
      <p:ext uri="{BB962C8B-B14F-4D97-AF65-F5344CB8AC3E}">
        <p14:creationId xmlns:p14="http://schemas.microsoft.com/office/powerpoint/2010/main" val="2603148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AB4DBD-40DB-42BA-8D9D-BD3C2954DFB4}"/>
              </a:ext>
            </a:extLst>
          </p:cNvPr>
          <p:cNvSpPr>
            <a:spLocks noGrp="1"/>
          </p:cNvSpPr>
          <p:nvPr>
            <p:ph type="ctrTitle"/>
          </p:nvPr>
        </p:nvSpPr>
        <p:spPr>
          <a:xfrm>
            <a:off x="660041" y="2767106"/>
            <a:ext cx="2880828" cy="3071906"/>
          </a:xfrm>
        </p:spPr>
        <p:txBody>
          <a:bodyPr anchor="t">
            <a:normAutofit/>
          </a:bodyPr>
          <a:lstStyle/>
          <a:p>
            <a:pPr algn="l"/>
            <a:r>
              <a:rPr lang="en-US" sz="4000">
                <a:solidFill>
                  <a:srgbClr val="FFFFFF"/>
                </a:solidFill>
              </a:rPr>
              <a:t>Exercise Participants:</a:t>
            </a:r>
            <a:br>
              <a:rPr lang="en-US" sz="4000">
                <a:solidFill>
                  <a:srgbClr val="FFFFFF"/>
                </a:solidFill>
              </a:rPr>
            </a:br>
            <a:br>
              <a:rPr lang="en-US" sz="4000">
                <a:solidFill>
                  <a:srgbClr val="FFFFFF"/>
                </a:solidFill>
              </a:rPr>
            </a:br>
            <a:endParaRPr lang="en-US" sz="4000">
              <a:solidFill>
                <a:srgbClr val="FFFFFF"/>
              </a:solidFill>
            </a:endParaRPr>
          </a:p>
        </p:txBody>
      </p:sp>
      <p:graphicFrame>
        <p:nvGraphicFramePr>
          <p:cNvPr id="11" name="Table 10">
            <a:extLst>
              <a:ext uri="{FF2B5EF4-FFF2-40B4-BE49-F238E27FC236}">
                <a16:creationId xmlns:a16="http://schemas.microsoft.com/office/drawing/2014/main" id="{8B66523C-1362-481D-8760-F5A3C81414D1}"/>
              </a:ext>
            </a:extLst>
          </p:cNvPr>
          <p:cNvGraphicFramePr>
            <a:graphicFrameLocks noGrp="1"/>
          </p:cNvGraphicFramePr>
          <p:nvPr>
            <p:extLst>
              <p:ext uri="{D42A27DB-BD31-4B8C-83A1-F6EECF244321}">
                <p14:modId xmlns:p14="http://schemas.microsoft.com/office/powerpoint/2010/main" val="1661004721"/>
              </p:ext>
            </p:extLst>
          </p:nvPr>
        </p:nvGraphicFramePr>
        <p:xfrm>
          <a:off x="5054162" y="467208"/>
          <a:ext cx="6122281" cy="5923587"/>
        </p:xfrm>
        <a:graphic>
          <a:graphicData uri="http://schemas.openxmlformats.org/drawingml/2006/table">
            <a:tbl>
              <a:tblPr firstRow="1" bandRow="1">
                <a:tableStyleId>{8799B23B-EC83-4686-B30A-512413B5E67A}</a:tableStyleId>
              </a:tblPr>
              <a:tblGrid>
                <a:gridCol w="2486400">
                  <a:extLst>
                    <a:ext uri="{9D8B030D-6E8A-4147-A177-3AD203B41FA5}">
                      <a16:colId xmlns:a16="http://schemas.microsoft.com/office/drawing/2014/main" val="2582740199"/>
                    </a:ext>
                  </a:extLst>
                </a:gridCol>
                <a:gridCol w="1487106">
                  <a:extLst>
                    <a:ext uri="{9D8B030D-6E8A-4147-A177-3AD203B41FA5}">
                      <a16:colId xmlns:a16="http://schemas.microsoft.com/office/drawing/2014/main" val="3180371911"/>
                    </a:ext>
                  </a:extLst>
                </a:gridCol>
                <a:gridCol w="2148775">
                  <a:extLst>
                    <a:ext uri="{9D8B030D-6E8A-4147-A177-3AD203B41FA5}">
                      <a16:colId xmlns:a16="http://schemas.microsoft.com/office/drawing/2014/main" val="431355659"/>
                    </a:ext>
                  </a:extLst>
                </a:gridCol>
              </a:tblGrid>
              <a:tr h="529025">
                <a:tc>
                  <a:txBody>
                    <a:bodyPr/>
                    <a:lstStyle/>
                    <a:p>
                      <a:r>
                        <a:rPr lang="en-US" sz="2400"/>
                        <a:t>Participants</a:t>
                      </a:r>
                      <a:endParaRPr lang="en-US" sz="2400">
                        <a:latin typeface="Franklin Gothic Book" panose="020B0503020102020204" pitchFamily="34" charset="0"/>
                      </a:endParaRPr>
                    </a:p>
                  </a:txBody>
                  <a:tcPr marL="111766" marR="111766" marT="55883" marB="55883"/>
                </a:tc>
                <a:tc>
                  <a:txBody>
                    <a:bodyPr/>
                    <a:lstStyle/>
                    <a:p>
                      <a:r>
                        <a:rPr lang="en-US" sz="2400"/>
                        <a:t>Role</a:t>
                      </a:r>
                      <a:endParaRPr lang="en-US" sz="2400">
                        <a:latin typeface="Franklin Gothic Book" panose="020B0503020102020204" pitchFamily="34" charset="0"/>
                      </a:endParaRPr>
                    </a:p>
                  </a:txBody>
                  <a:tcPr marL="111766" marR="111766" marT="55883" marB="55883"/>
                </a:tc>
                <a:tc>
                  <a:txBody>
                    <a:bodyPr/>
                    <a:lstStyle/>
                    <a:p>
                      <a:r>
                        <a:rPr lang="en-US" sz="2400"/>
                        <a:t>Extent of Play</a:t>
                      </a:r>
                      <a:endParaRPr lang="en-US" sz="2400">
                        <a:latin typeface="Franklin Gothic Book" panose="020B0503020102020204" pitchFamily="34" charset="0"/>
                      </a:endParaRPr>
                    </a:p>
                  </a:txBody>
                  <a:tcPr marL="111766" marR="111766" marT="55883" marB="55883"/>
                </a:tc>
                <a:extLst>
                  <a:ext uri="{0D108BD9-81ED-4DB2-BD59-A6C34878D82A}">
                    <a16:rowId xmlns:a16="http://schemas.microsoft.com/office/drawing/2014/main" val="3192675833"/>
                  </a:ext>
                </a:extLst>
              </a:tr>
              <a:tr h="1721193">
                <a:tc>
                  <a:txBody>
                    <a:bodyPr/>
                    <a:lstStyle/>
                    <a:p>
                      <a:pPr marL="0" marR="0" lvl="0" indent="0" algn="l" defTabSz="914400" rtl="0" eaLnBrk="1" fontAlgn="auto" latinLnBrk="0" hangingPunct="1">
                        <a:lnSpc>
                          <a:spcPct val="100000"/>
                        </a:lnSpc>
                        <a:spcBef>
                          <a:spcPts val="600"/>
                        </a:spcBef>
                        <a:spcAft>
                          <a:spcPts val="600"/>
                        </a:spcAft>
                        <a:buClrTx/>
                        <a:buSzTx/>
                        <a:buFont typeface="Wingdings" pitchFamily="2" charset="2"/>
                        <a:buNone/>
                        <a:tabLst/>
                        <a:defRPr/>
                      </a:pPr>
                      <a:r>
                        <a:rPr kumimoji="0" lang="en-US" sz="1700" b="0" u="none" strike="noStrike" kern="1200" cap="none" spc="0" normalizeH="0" baseline="0" noProof="0">
                          <a:ln>
                            <a:noFill/>
                          </a:ln>
                          <a:solidFill>
                            <a:srgbClr val="333333"/>
                          </a:solidFill>
                          <a:effectLst/>
                          <a:uLnTx/>
                          <a:uFillTx/>
                        </a:rPr>
                        <a:t>Emergency Managers and/or Designee</a:t>
                      </a:r>
                      <a:endParaRPr kumimoji="0" lang="en-US" sz="1700" b="0" i="0" u="none" strike="noStrike" kern="1200" cap="none" spc="0" normalizeH="0" baseline="0" noProof="0">
                        <a:ln>
                          <a:noFill/>
                        </a:ln>
                        <a:solidFill>
                          <a:srgbClr val="333333"/>
                        </a:solidFill>
                        <a:effectLst/>
                        <a:uLnTx/>
                        <a:uFillTx/>
                        <a:latin typeface="Franklin Gothic Book" panose="020B0503020102020204" pitchFamily="34" charset="0"/>
                        <a:ea typeface="+mn-ea"/>
                        <a:cs typeface="Arial" pitchFamily="34" charset="0"/>
                      </a:endParaRPr>
                    </a:p>
                  </a:txBody>
                  <a:tcPr marL="111766" marR="111766" marT="55883" marB="55883"/>
                </a:tc>
                <a:tc>
                  <a:txBody>
                    <a:bodyPr/>
                    <a:lstStyle/>
                    <a:p>
                      <a:pPr marL="0" marR="0" lvl="1" indent="0" algn="l" defTabSz="1603375" rtl="0" eaLnBrk="1" fontAlgn="auto" latinLnBrk="0" hangingPunct="1">
                        <a:lnSpc>
                          <a:spcPct val="100000"/>
                        </a:lnSpc>
                        <a:spcBef>
                          <a:spcPts val="600"/>
                        </a:spcBef>
                        <a:spcAft>
                          <a:spcPts val="600"/>
                        </a:spcAft>
                        <a:buClrTx/>
                        <a:buSzTx/>
                        <a:buFont typeface="Arial" pitchFamily="34" charset="0"/>
                        <a:buNone/>
                        <a:tabLst/>
                        <a:defRPr/>
                      </a:pPr>
                      <a:r>
                        <a:rPr kumimoji="0" lang="en-US" sz="1700" b="0" u="none" strike="noStrike" kern="1200" cap="none" spc="0" normalizeH="0" baseline="0" noProof="0">
                          <a:ln>
                            <a:noFill/>
                          </a:ln>
                          <a:solidFill>
                            <a:srgbClr val="333333"/>
                          </a:solidFill>
                          <a:effectLst/>
                          <a:uLnTx/>
                          <a:uFillTx/>
                        </a:rPr>
                        <a:t>Controller /  Evaluator</a:t>
                      </a:r>
                      <a:endParaRPr kumimoji="0" lang="en-US" sz="1700" b="0" i="0" u="none" strike="noStrike" kern="1200" cap="none" spc="0" normalizeH="0" baseline="0" noProof="0">
                        <a:ln>
                          <a:noFill/>
                        </a:ln>
                        <a:solidFill>
                          <a:srgbClr val="333333"/>
                        </a:solidFill>
                        <a:effectLst/>
                        <a:uLnTx/>
                        <a:uFillTx/>
                        <a:latin typeface="Franklin Gothic Book" panose="020B0503020102020204" pitchFamily="34" charset="0"/>
                        <a:ea typeface="+mn-ea"/>
                        <a:cs typeface="Arial" pitchFamily="34" charset="0"/>
                      </a:endParaRPr>
                    </a:p>
                  </a:txBody>
                  <a:tcPr marL="111766" marR="111766" marT="55883" marB="55883"/>
                </a:tc>
                <a:tc>
                  <a:txBody>
                    <a:bodyPr/>
                    <a:lstStyle/>
                    <a:p>
                      <a:pPr marL="0" marR="0" lvl="1" indent="0" algn="l" defTabSz="914400" rtl="0" eaLnBrk="1" fontAlgn="auto" latinLnBrk="0" hangingPunct="1">
                        <a:lnSpc>
                          <a:spcPct val="100000"/>
                        </a:lnSpc>
                        <a:spcBef>
                          <a:spcPts val="600"/>
                        </a:spcBef>
                        <a:spcAft>
                          <a:spcPts val="600"/>
                        </a:spcAft>
                        <a:buClrTx/>
                        <a:buSzTx/>
                        <a:buFont typeface="Arial" pitchFamily="34" charset="0"/>
                        <a:buNone/>
                        <a:tabLst/>
                        <a:defRPr/>
                      </a:pPr>
                      <a:r>
                        <a:rPr kumimoji="0" lang="en-US" sz="1700" b="0" u="none" strike="noStrike" kern="1200" cap="none" spc="0" normalizeH="0" baseline="0" noProof="0">
                          <a:ln>
                            <a:noFill/>
                          </a:ln>
                          <a:solidFill>
                            <a:srgbClr val="333333"/>
                          </a:solidFill>
                          <a:effectLst/>
                          <a:uLnTx/>
                          <a:uFillTx/>
                        </a:rPr>
                        <a:t>Facilitate and evaluate play, Provide injects with needed patient and seeker data to players</a:t>
                      </a:r>
                      <a:endParaRPr kumimoji="0" lang="en-US" sz="1700" b="0" i="0" u="none" strike="noStrike" kern="1200" cap="none" spc="0" normalizeH="0" baseline="0" noProof="0">
                        <a:ln>
                          <a:noFill/>
                        </a:ln>
                        <a:solidFill>
                          <a:srgbClr val="333333"/>
                        </a:solidFill>
                        <a:effectLst/>
                        <a:uLnTx/>
                        <a:uFillTx/>
                        <a:latin typeface="Franklin Gothic Book" panose="020B0503020102020204" pitchFamily="34" charset="0"/>
                        <a:ea typeface="+mn-ea"/>
                        <a:cs typeface="Arial" pitchFamily="34" charset="0"/>
                      </a:endParaRPr>
                    </a:p>
                  </a:txBody>
                  <a:tcPr marL="111766" marR="111766" marT="55883" marB="55883"/>
                </a:tc>
                <a:extLst>
                  <a:ext uri="{0D108BD9-81ED-4DB2-BD59-A6C34878D82A}">
                    <a16:rowId xmlns:a16="http://schemas.microsoft.com/office/drawing/2014/main" val="3184058358"/>
                  </a:ext>
                </a:extLst>
              </a:tr>
              <a:tr h="976088">
                <a:tc>
                  <a:txBody>
                    <a:bodyPr/>
                    <a:lstStyle/>
                    <a:p>
                      <a:pPr marL="0" marR="0" lvl="0" indent="0" algn="l" defTabSz="914400" rtl="0" eaLnBrk="1" fontAlgn="auto" latinLnBrk="0" hangingPunct="1">
                        <a:lnSpc>
                          <a:spcPct val="100000"/>
                        </a:lnSpc>
                        <a:spcBef>
                          <a:spcPts val="600"/>
                        </a:spcBef>
                        <a:spcAft>
                          <a:spcPts val="600"/>
                        </a:spcAft>
                        <a:buClrTx/>
                        <a:buSzTx/>
                        <a:buFont typeface="Wingdings" pitchFamily="2" charset="2"/>
                        <a:buNone/>
                        <a:tabLst/>
                        <a:defRPr/>
                      </a:pPr>
                      <a:r>
                        <a:rPr kumimoji="0" lang="en-US" sz="1700" b="0" u="none" strike="noStrike" kern="1200" cap="none" spc="0" normalizeH="0" baseline="0" noProof="0" dirty="0">
                          <a:ln>
                            <a:noFill/>
                          </a:ln>
                          <a:solidFill>
                            <a:srgbClr val="FF0000"/>
                          </a:solidFill>
                          <a:effectLst/>
                          <a:uLnTx/>
                          <a:uFillTx/>
                        </a:rPr>
                        <a:t>*ReddiNet End Users </a:t>
                      </a:r>
                    </a:p>
                    <a:p>
                      <a:pPr marL="0" marR="0" lvl="0" indent="0" algn="l" defTabSz="914400" rtl="0" eaLnBrk="1" fontAlgn="auto" latinLnBrk="0" hangingPunct="1">
                        <a:lnSpc>
                          <a:spcPct val="100000"/>
                        </a:lnSpc>
                        <a:spcBef>
                          <a:spcPts val="600"/>
                        </a:spcBef>
                        <a:spcAft>
                          <a:spcPts val="600"/>
                        </a:spcAft>
                        <a:buClrTx/>
                        <a:buSzTx/>
                        <a:buFont typeface="Wingdings" pitchFamily="2" charset="2"/>
                        <a:buNone/>
                        <a:tabLst/>
                        <a:defRPr/>
                      </a:pPr>
                      <a:r>
                        <a:rPr kumimoji="0" lang="en-US" sz="1200" b="0" u="none" strike="noStrike" kern="1200" cap="none" spc="0" normalizeH="0" baseline="0" noProof="0" dirty="0">
                          <a:ln>
                            <a:noFill/>
                          </a:ln>
                          <a:solidFill>
                            <a:srgbClr val="FF0000"/>
                          </a:solidFill>
                          <a:effectLst/>
                          <a:uLnTx/>
                          <a:uFillTx/>
                        </a:rPr>
                        <a:t>(ED Charge Nurse, MICN, ED staff, etc.)</a:t>
                      </a:r>
                      <a:endParaRPr kumimoji="0" lang="en-US" sz="1200" b="0" i="0" u="none" strike="noStrike" kern="1200" cap="none" spc="0" normalizeH="0" baseline="0" noProof="0" dirty="0">
                        <a:ln>
                          <a:noFill/>
                        </a:ln>
                        <a:solidFill>
                          <a:srgbClr val="FF0000"/>
                        </a:solidFill>
                        <a:effectLst/>
                        <a:uLnTx/>
                        <a:uFillTx/>
                        <a:latin typeface="Franklin Gothic Book" panose="020B0503020102020204" pitchFamily="34" charset="0"/>
                        <a:ea typeface="+mn-ea"/>
                        <a:cs typeface="Arial" pitchFamily="34" charset="0"/>
                      </a:endParaRPr>
                    </a:p>
                  </a:txBody>
                  <a:tcPr marL="111766" marR="111766" marT="55883" marB="55883"/>
                </a:tc>
                <a:tc>
                  <a:txBody>
                    <a:bodyPr/>
                    <a:lstStyle/>
                    <a:p>
                      <a:pPr marL="0" marR="0" lvl="1" indent="0" algn="l" defTabSz="914400" rtl="0" eaLnBrk="1" fontAlgn="auto" latinLnBrk="0" hangingPunct="1">
                        <a:lnSpc>
                          <a:spcPct val="100000"/>
                        </a:lnSpc>
                        <a:spcBef>
                          <a:spcPts val="600"/>
                        </a:spcBef>
                        <a:spcAft>
                          <a:spcPts val="600"/>
                        </a:spcAft>
                        <a:buClrTx/>
                        <a:buSzTx/>
                        <a:buFont typeface="Arial" pitchFamily="34" charset="0"/>
                        <a:buNone/>
                        <a:tabLst/>
                        <a:defRPr/>
                      </a:pPr>
                      <a:r>
                        <a:rPr kumimoji="0" lang="en-US" sz="1700" b="0" u="none" strike="noStrike" kern="1200" cap="none" spc="0" normalizeH="0" baseline="0" noProof="0">
                          <a:ln>
                            <a:noFill/>
                          </a:ln>
                          <a:solidFill>
                            <a:srgbClr val="FF0000"/>
                          </a:solidFill>
                          <a:effectLst/>
                          <a:uLnTx/>
                          <a:uFillTx/>
                        </a:rPr>
                        <a:t>Player</a:t>
                      </a:r>
                      <a:endParaRPr kumimoji="0" lang="en-US" sz="1700" b="0" i="0" u="none" strike="noStrike" kern="1200" cap="none" spc="0" normalizeH="0" baseline="0" noProof="0">
                        <a:ln>
                          <a:noFill/>
                        </a:ln>
                        <a:solidFill>
                          <a:srgbClr val="FF0000"/>
                        </a:solidFill>
                        <a:effectLst/>
                        <a:uLnTx/>
                        <a:uFillTx/>
                        <a:latin typeface="Franklin Gothic Book" panose="020B0503020102020204" pitchFamily="34" charset="0"/>
                        <a:ea typeface="+mn-ea"/>
                        <a:cs typeface="Arial" pitchFamily="34" charset="0"/>
                      </a:endParaRPr>
                    </a:p>
                  </a:txBody>
                  <a:tcPr marL="111766" marR="111766" marT="55883" marB="55883"/>
                </a:tc>
                <a:tc>
                  <a:txBody>
                    <a:bodyPr/>
                    <a:lstStyle/>
                    <a:p>
                      <a:pPr marL="0" marR="0" lvl="1" indent="0" algn="l" defTabSz="914400" rtl="0" eaLnBrk="1" fontAlgn="auto" latinLnBrk="0" hangingPunct="1">
                        <a:lnSpc>
                          <a:spcPct val="100000"/>
                        </a:lnSpc>
                        <a:spcBef>
                          <a:spcPts val="600"/>
                        </a:spcBef>
                        <a:spcAft>
                          <a:spcPts val="600"/>
                        </a:spcAft>
                        <a:buClrTx/>
                        <a:buSzTx/>
                        <a:buFont typeface="Arial" pitchFamily="34" charset="0"/>
                        <a:buNone/>
                        <a:tabLst/>
                        <a:defRPr/>
                      </a:pPr>
                      <a:r>
                        <a:rPr kumimoji="0" lang="en-US" sz="1700" b="0" u="none" strike="noStrike" kern="1200" cap="none" spc="0" normalizeH="0" baseline="0" noProof="0" dirty="0">
                          <a:ln>
                            <a:noFill/>
                          </a:ln>
                          <a:solidFill>
                            <a:srgbClr val="FF0000"/>
                          </a:solidFill>
                          <a:effectLst/>
                          <a:uLnTx/>
                          <a:uFillTx/>
                        </a:rPr>
                        <a:t>Hospital ReddiNet MCI Module Management</a:t>
                      </a:r>
                      <a:endParaRPr kumimoji="0" lang="en-US" sz="1700" b="0" i="0" u="none" strike="noStrike" kern="1200" cap="none" spc="0" normalizeH="0" baseline="0" noProof="0" dirty="0">
                        <a:ln>
                          <a:noFill/>
                        </a:ln>
                        <a:solidFill>
                          <a:srgbClr val="FF0000"/>
                        </a:solidFill>
                        <a:effectLst/>
                        <a:uLnTx/>
                        <a:uFillTx/>
                        <a:latin typeface="Franklin Gothic Book" panose="020B0503020102020204" pitchFamily="34" charset="0"/>
                        <a:ea typeface="+mn-ea"/>
                        <a:cs typeface="Arial" pitchFamily="34" charset="0"/>
                      </a:endParaRPr>
                    </a:p>
                  </a:txBody>
                  <a:tcPr marL="111766" marR="111766" marT="55883" marB="55883"/>
                </a:tc>
                <a:extLst>
                  <a:ext uri="{0D108BD9-81ED-4DB2-BD59-A6C34878D82A}">
                    <a16:rowId xmlns:a16="http://schemas.microsoft.com/office/drawing/2014/main" val="331570353"/>
                  </a:ext>
                </a:extLst>
              </a:tr>
              <a:tr h="1236875">
                <a:tc>
                  <a:txBody>
                    <a:bodyPr/>
                    <a:lstStyle/>
                    <a:p>
                      <a:pPr marL="0" marR="0" lvl="0" indent="0" algn="l" defTabSz="914400" rtl="0" eaLnBrk="1" fontAlgn="auto" latinLnBrk="0" hangingPunct="1">
                        <a:lnSpc>
                          <a:spcPct val="100000"/>
                        </a:lnSpc>
                        <a:spcBef>
                          <a:spcPts val="600"/>
                        </a:spcBef>
                        <a:spcAft>
                          <a:spcPts val="600"/>
                        </a:spcAft>
                        <a:buClrTx/>
                        <a:buSzTx/>
                        <a:buFont typeface="Wingdings" pitchFamily="2" charset="2"/>
                        <a:buNone/>
                        <a:tabLst/>
                        <a:defRPr/>
                      </a:pPr>
                      <a:r>
                        <a:rPr kumimoji="0" lang="en-US" sz="1700" b="0" u="none" strike="noStrike" kern="1200" cap="none" spc="0" normalizeH="0" baseline="0" noProof="0">
                          <a:ln>
                            <a:noFill/>
                          </a:ln>
                          <a:solidFill>
                            <a:srgbClr val="333333"/>
                          </a:solidFill>
                          <a:effectLst/>
                          <a:uLnTx/>
                          <a:uFillTx/>
                        </a:rPr>
                        <a:t>FRC Application End Users </a:t>
                      </a:r>
                    </a:p>
                    <a:p>
                      <a:pPr marL="0" marR="0" lvl="0" indent="0" algn="l" defTabSz="914400" rtl="0" eaLnBrk="1" fontAlgn="auto" latinLnBrk="0" hangingPunct="1">
                        <a:lnSpc>
                          <a:spcPct val="100000"/>
                        </a:lnSpc>
                        <a:spcBef>
                          <a:spcPts val="600"/>
                        </a:spcBef>
                        <a:spcAft>
                          <a:spcPts val="600"/>
                        </a:spcAft>
                        <a:buClrTx/>
                        <a:buSzTx/>
                        <a:buFont typeface="Wingdings" pitchFamily="2" charset="2"/>
                        <a:buNone/>
                        <a:tabLst/>
                        <a:defRPr/>
                      </a:pPr>
                      <a:r>
                        <a:rPr kumimoji="0" lang="en-US" sz="1200" b="0" u="none" strike="noStrike" kern="1200" cap="none" spc="0" normalizeH="0" baseline="0" noProof="0">
                          <a:ln>
                            <a:noFill/>
                          </a:ln>
                          <a:solidFill>
                            <a:srgbClr val="333333"/>
                          </a:solidFill>
                          <a:effectLst/>
                          <a:uLnTx/>
                          <a:uFillTx/>
                        </a:rPr>
                        <a:t>(Registration staff, admission team, etc.)</a:t>
                      </a:r>
                      <a:endParaRPr kumimoji="0" lang="en-US" sz="2000" b="0" i="0" u="none" strike="noStrike" kern="1200" cap="none" spc="0" normalizeH="0" baseline="0" noProof="0">
                        <a:ln>
                          <a:noFill/>
                        </a:ln>
                        <a:solidFill>
                          <a:srgbClr val="333333"/>
                        </a:solidFill>
                        <a:effectLst/>
                        <a:uLnTx/>
                        <a:uFillTx/>
                        <a:latin typeface="Franklin Gothic Book" panose="020B0503020102020204" pitchFamily="34" charset="0"/>
                        <a:ea typeface="+mn-ea"/>
                        <a:cs typeface="Arial" pitchFamily="34" charset="0"/>
                      </a:endParaRPr>
                    </a:p>
                  </a:txBody>
                  <a:tcPr marL="111766" marR="111766" marT="55883" marB="55883"/>
                </a:tc>
                <a:tc>
                  <a:txBody>
                    <a:bodyPr/>
                    <a:lstStyle/>
                    <a:p>
                      <a:pPr marL="0" marR="0" lvl="1" indent="0" algn="l" defTabSz="914400" rtl="0" eaLnBrk="1" fontAlgn="auto" latinLnBrk="0" hangingPunct="1">
                        <a:lnSpc>
                          <a:spcPct val="100000"/>
                        </a:lnSpc>
                        <a:spcBef>
                          <a:spcPts val="600"/>
                        </a:spcBef>
                        <a:spcAft>
                          <a:spcPts val="600"/>
                        </a:spcAft>
                        <a:buClrTx/>
                        <a:buSzTx/>
                        <a:buFont typeface="Arial" pitchFamily="34" charset="0"/>
                        <a:buNone/>
                        <a:tabLst/>
                        <a:defRPr/>
                      </a:pPr>
                      <a:r>
                        <a:rPr kumimoji="0" lang="en-US" sz="1700" b="0" u="none" strike="noStrike" kern="1200" cap="none" spc="0" normalizeH="0" baseline="0" noProof="0">
                          <a:ln>
                            <a:noFill/>
                          </a:ln>
                          <a:solidFill>
                            <a:srgbClr val="333333"/>
                          </a:solidFill>
                          <a:effectLst/>
                          <a:uLnTx/>
                          <a:uFillTx/>
                        </a:rPr>
                        <a:t>Player</a:t>
                      </a:r>
                      <a:endParaRPr kumimoji="0" lang="en-US" sz="1700" b="0" i="0" u="none" strike="noStrike" kern="1200" cap="none" spc="0" normalizeH="0" baseline="0" noProof="0">
                        <a:ln>
                          <a:noFill/>
                        </a:ln>
                        <a:solidFill>
                          <a:srgbClr val="333333"/>
                        </a:solidFill>
                        <a:effectLst/>
                        <a:uLnTx/>
                        <a:uFillTx/>
                        <a:latin typeface="Franklin Gothic Book" panose="020B0503020102020204" pitchFamily="34" charset="0"/>
                        <a:ea typeface="+mn-ea"/>
                        <a:cs typeface="Arial" pitchFamily="34" charset="0"/>
                      </a:endParaRPr>
                    </a:p>
                  </a:txBody>
                  <a:tcPr marL="111766" marR="111766" marT="55883" marB="55883"/>
                </a:tc>
                <a:tc>
                  <a:txBody>
                    <a:bodyPr/>
                    <a:lstStyle/>
                    <a:p>
                      <a:pPr marL="0" marR="0" lvl="1" indent="0" algn="l" defTabSz="914400" rtl="0" eaLnBrk="1" fontAlgn="auto" latinLnBrk="0" hangingPunct="1">
                        <a:lnSpc>
                          <a:spcPct val="100000"/>
                        </a:lnSpc>
                        <a:spcBef>
                          <a:spcPts val="600"/>
                        </a:spcBef>
                        <a:spcAft>
                          <a:spcPts val="600"/>
                        </a:spcAft>
                        <a:buClrTx/>
                        <a:buSzTx/>
                        <a:buFont typeface="Arial" pitchFamily="34" charset="0"/>
                        <a:buNone/>
                        <a:tabLst>
                          <a:tab pos="0" algn="l"/>
                        </a:tabLst>
                        <a:defRPr/>
                      </a:pPr>
                      <a:r>
                        <a:rPr kumimoji="0" lang="en-US" sz="1700" b="0" u="none" strike="noStrike" kern="1200" cap="none" spc="0" normalizeH="0" baseline="0" noProof="0">
                          <a:ln>
                            <a:noFill/>
                          </a:ln>
                          <a:solidFill>
                            <a:srgbClr val="333333"/>
                          </a:solidFill>
                          <a:effectLst/>
                          <a:uLnTx/>
                          <a:uFillTx/>
                        </a:rPr>
                        <a:t>Hospital FRC Application Management</a:t>
                      </a:r>
                      <a:endParaRPr kumimoji="0" lang="en-US" sz="1700" b="0" i="0" u="none" strike="noStrike" kern="1200" cap="none" spc="0" normalizeH="0" baseline="0" noProof="0">
                        <a:ln>
                          <a:noFill/>
                        </a:ln>
                        <a:solidFill>
                          <a:srgbClr val="333333"/>
                        </a:solidFill>
                        <a:effectLst/>
                        <a:uLnTx/>
                        <a:uFillTx/>
                        <a:latin typeface="Franklin Gothic Book" panose="020B0503020102020204" pitchFamily="34" charset="0"/>
                        <a:ea typeface="+mn-ea"/>
                        <a:cs typeface="Arial" pitchFamily="34" charset="0"/>
                      </a:endParaRPr>
                    </a:p>
                  </a:txBody>
                  <a:tcPr marL="111766" marR="111766" marT="55883" marB="55883"/>
                </a:tc>
                <a:extLst>
                  <a:ext uri="{0D108BD9-81ED-4DB2-BD59-A6C34878D82A}">
                    <a16:rowId xmlns:a16="http://schemas.microsoft.com/office/drawing/2014/main" val="3583449614"/>
                  </a:ext>
                </a:extLst>
              </a:tr>
              <a:tr h="1460406">
                <a:tc>
                  <a:txBody>
                    <a:bodyPr/>
                    <a:lstStyle/>
                    <a:p>
                      <a:pPr marL="0" marR="0" lvl="0" indent="0" algn="l" defTabSz="914400" rtl="0" eaLnBrk="1" fontAlgn="auto" latinLnBrk="0" hangingPunct="1">
                        <a:lnSpc>
                          <a:spcPct val="100000"/>
                        </a:lnSpc>
                        <a:spcBef>
                          <a:spcPts val="600"/>
                        </a:spcBef>
                        <a:spcAft>
                          <a:spcPts val="600"/>
                        </a:spcAft>
                        <a:buClrTx/>
                        <a:buSzTx/>
                        <a:buFont typeface="Wingdings" pitchFamily="2" charset="2"/>
                        <a:buNone/>
                        <a:tabLst/>
                        <a:defRPr/>
                      </a:pPr>
                      <a:r>
                        <a:rPr kumimoji="0" lang="en-US" sz="1700" b="0" u="none" strike="noStrike" kern="1200" cap="none" spc="0" normalizeH="0" baseline="0" noProof="0">
                          <a:ln>
                            <a:noFill/>
                          </a:ln>
                          <a:solidFill>
                            <a:srgbClr val="333333"/>
                          </a:solidFill>
                          <a:effectLst/>
                          <a:uLnTx/>
                          <a:uFillTx/>
                        </a:rPr>
                        <a:t>EMS Agency / MAC</a:t>
                      </a:r>
                      <a:endParaRPr kumimoji="0" lang="en-US" sz="1700" b="0" i="0" u="none" strike="noStrike" kern="1200" cap="none" spc="0" normalizeH="0" baseline="0" noProof="0">
                        <a:ln>
                          <a:noFill/>
                        </a:ln>
                        <a:solidFill>
                          <a:srgbClr val="333333"/>
                        </a:solidFill>
                        <a:effectLst/>
                        <a:uLnTx/>
                        <a:uFillTx/>
                        <a:latin typeface="Franklin Gothic Book" panose="020B0503020102020204" pitchFamily="34" charset="0"/>
                        <a:ea typeface="+mn-ea"/>
                        <a:cs typeface="Arial" pitchFamily="34" charset="0"/>
                      </a:endParaRPr>
                    </a:p>
                  </a:txBody>
                  <a:tcPr marL="111766" marR="111766" marT="55883" marB="55883"/>
                </a:tc>
                <a:tc>
                  <a:txBody>
                    <a:bodyPr/>
                    <a:lstStyle/>
                    <a:p>
                      <a:pPr marL="0" marR="0" lvl="1" indent="0" algn="l" defTabSz="914400" rtl="0" eaLnBrk="1" fontAlgn="auto" latinLnBrk="0" hangingPunct="1">
                        <a:lnSpc>
                          <a:spcPct val="100000"/>
                        </a:lnSpc>
                        <a:spcBef>
                          <a:spcPts val="600"/>
                        </a:spcBef>
                        <a:spcAft>
                          <a:spcPts val="600"/>
                        </a:spcAft>
                        <a:buClrTx/>
                        <a:buSzTx/>
                        <a:buFont typeface="Arial" pitchFamily="34" charset="0"/>
                        <a:buNone/>
                        <a:tabLst/>
                        <a:defRPr/>
                      </a:pPr>
                      <a:r>
                        <a:rPr kumimoji="0" lang="en-US" sz="1700" b="0" u="none" strike="noStrike" kern="1200" cap="none" spc="0" normalizeH="0" baseline="0" noProof="0">
                          <a:ln>
                            <a:noFill/>
                          </a:ln>
                          <a:solidFill>
                            <a:srgbClr val="333333"/>
                          </a:solidFill>
                          <a:effectLst/>
                          <a:uLnTx/>
                          <a:uFillTx/>
                        </a:rPr>
                        <a:t>Player</a:t>
                      </a:r>
                      <a:endParaRPr kumimoji="0" lang="en-US" sz="1700" b="0" i="0" u="none" strike="noStrike" kern="1200" cap="none" spc="0" normalizeH="0" baseline="0" noProof="0">
                        <a:ln>
                          <a:noFill/>
                        </a:ln>
                        <a:solidFill>
                          <a:srgbClr val="333333"/>
                        </a:solidFill>
                        <a:effectLst/>
                        <a:uLnTx/>
                        <a:uFillTx/>
                        <a:latin typeface="Franklin Gothic Book" panose="020B0503020102020204" pitchFamily="34" charset="0"/>
                        <a:ea typeface="+mn-ea"/>
                        <a:cs typeface="Arial" pitchFamily="34" charset="0"/>
                      </a:endParaRPr>
                    </a:p>
                  </a:txBody>
                  <a:tcPr marL="111766" marR="111766" marT="55883" marB="55883"/>
                </a:tc>
                <a:tc>
                  <a:txBody>
                    <a:bodyPr/>
                    <a:lstStyle/>
                    <a:p>
                      <a:pPr marL="0" marR="0" lvl="1" indent="0" algn="l" defTabSz="914400" rtl="0" eaLnBrk="1" fontAlgn="auto" latinLnBrk="0" hangingPunct="1">
                        <a:lnSpc>
                          <a:spcPct val="100000"/>
                        </a:lnSpc>
                        <a:spcBef>
                          <a:spcPts val="600"/>
                        </a:spcBef>
                        <a:spcAft>
                          <a:spcPts val="600"/>
                        </a:spcAft>
                        <a:buClrTx/>
                        <a:buSzTx/>
                        <a:buFont typeface="Arial" pitchFamily="34" charset="0"/>
                        <a:buNone/>
                        <a:tabLst/>
                        <a:defRPr/>
                      </a:pPr>
                      <a:r>
                        <a:rPr kumimoji="0" lang="en-US" sz="1700" b="0" u="none" strike="noStrike" kern="1200" cap="none" spc="0" normalizeH="0" baseline="0" noProof="0" dirty="0">
                          <a:ln>
                            <a:noFill/>
                          </a:ln>
                          <a:solidFill>
                            <a:srgbClr val="333333"/>
                          </a:solidFill>
                          <a:effectLst/>
                          <a:uLnTx/>
                          <a:uFillTx/>
                        </a:rPr>
                        <a:t>Countywide ReddiNet Messaging and MCI Module Management</a:t>
                      </a:r>
                      <a:endParaRPr kumimoji="0" lang="en-US" sz="1700" b="0" i="0" u="none" strike="noStrike" kern="1200" cap="none" spc="0" normalizeH="0" baseline="0" noProof="0" dirty="0">
                        <a:ln>
                          <a:noFill/>
                        </a:ln>
                        <a:solidFill>
                          <a:srgbClr val="333333"/>
                        </a:solidFill>
                        <a:effectLst/>
                        <a:uLnTx/>
                        <a:uFillTx/>
                        <a:latin typeface="Franklin Gothic Book" panose="020B0503020102020204" pitchFamily="34" charset="0"/>
                        <a:ea typeface="+mn-ea"/>
                        <a:cs typeface="Arial" pitchFamily="34" charset="0"/>
                      </a:endParaRPr>
                    </a:p>
                  </a:txBody>
                  <a:tcPr marL="111766" marR="111766" marT="55883" marB="55883"/>
                </a:tc>
                <a:extLst>
                  <a:ext uri="{0D108BD9-81ED-4DB2-BD59-A6C34878D82A}">
                    <a16:rowId xmlns:a16="http://schemas.microsoft.com/office/drawing/2014/main" val="1180810"/>
                  </a:ext>
                </a:extLst>
              </a:tr>
            </a:tbl>
          </a:graphicData>
        </a:graphic>
      </p:graphicFrame>
      <p:sp>
        <p:nvSpPr>
          <p:cNvPr id="3" name="Rectangle 2">
            <a:extLst>
              <a:ext uri="{FF2B5EF4-FFF2-40B4-BE49-F238E27FC236}">
                <a16:creationId xmlns:a16="http://schemas.microsoft.com/office/drawing/2014/main" id="{C1EBA557-BDDB-419A-93DC-2A6D6F0EB190}"/>
              </a:ext>
            </a:extLst>
          </p:cNvPr>
          <p:cNvSpPr/>
          <p:nvPr/>
        </p:nvSpPr>
        <p:spPr>
          <a:xfrm>
            <a:off x="5052024" y="6390792"/>
            <a:ext cx="5012334" cy="369332"/>
          </a:xfrm>
          <a:prstGeom prst="rect">
            <a:avLst/>
          </a:prstGeom>
        </p:spPr>
        <p:txBody>
          <a:bodyPr wrap="none">
            <a:spAutoFit/>
          </a:bodyPr>
          <a:lstStyle/>
          <a:p>
            <a:r>
              <a:rPr lang="en-US" dirty="0">
                <a:solidFill>
                  <a:srgbClr val="FF0000"/>
                </a:solidFill>
              </a:rPr>
              <a:t>*Non-ED facilities will not have ReddiNet End-Users</a:t>
            </a:r>
          </a:p>
        </p:txBody>
      </p:sp>
    </p:spTree>
    <p:extLst>
      <p:ext uri="{BB962C8B-B14F-4D97-AF65-F5344CB8AC3E}">
        <p14:creationId xmlns:p14="http://schemas.microsoft.com/office/powerpoint/2010/main" val="1522212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AB4DBD-40DB-42BA-8D9D-BD3C2954DFB4}"/>
              </a:ext>
            </a:extLst>
          </p:cNvPr>
          <p:cNvSpPr>
            <a:spLocks noGrp="1"/>
          </p:cNvSpPr>
          <p:nvPr>
            <p:ph type="ctrTitle" idx="4294967295"/>
          </p:nvPr>
        </p:nvSpPr>
        <p:spPr>
          <a:xfrm>
            <a:off x="466722" y="586855"/>
            <a:ext cx="3201366" cy="3387497"/>
          </a:xfrm>
        </p:spPr>
        <p:txBody>
          <a:bodyPr vert="horz" lIns="91440" tIns="45720" rIns="91440" bIns="45720" rtlCol="0" anchor="b">
            <a:normAutofit/>
          </a:bodyPr>
          <a:lstStyle/>
          <a:p>
            <a:r>
              <a:rPr lang="en-US" sz="3200" kern="1200" dirty="0">
                <a:solidFill>
                  <a:srgbClr val="FFFFFF"/>
                </a:solidFill>
                <a:latin typeface="+mj-lt"/>
                <a:ea typeface="+mj-ea"/>
                <a:cs typeface="+mj-cs"/>
              </a:rPr>
              <a:t>Exercise Assumption:</a:t>
            </a:r>
            <a:br>
              <a:rPr lang="en-US" sz="32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endParaRPr lang="en-US" sz="1600" kern="1200" dirty="0">
              <a:solidFill>
                <a:srgbClr val="FFFFFF"/>
              </a:solidFill>
              <a:latin typeface="+mj-lt"/>
              <a:ea typeface="+mj-ea"/>
              <a:cs typeface="+mj-cs"/>
            </a:endParaRPr>
          </a:p>
        </p:txBody>
      </p:sp>
      <p:sp>
        <p:nvSpPr>
          <p:cNvPr id="3" name="TextBox 2">
            <a:extLst>
              <a:ext uri="{FF2B5EF4-FFF2-40B4-BE49-F238E27FC236}">
                <a16:creationId xmlns:a16="http://schemas.microsoft.com/office/drawing/2014/main" id="{AB042C52-EEE9-44D1-B365-2F0B99A29E01}"/>
              </a:ext>
            </a:extLst>
          </p:cNvPr>
          <p:cNvSpPr txBox="1"/>
          <p:nvPr/>
        </p:nvSpPr>
        <p:spPr>
          <a:xfrm>
            <a:off x="4581727" y="649480"/>
            <a:ext cx="7069167" cy="5546047"/>
          </a:xfrm>
          <a:prstGeom prst="rect">
            <a:avLst/>
          </a:prstGeom>
        </p:spPr>
        <p:txBody>
          <a:bodyPr vert="horz" lIns="91440" tIns="45720" rIns="91440" bIns="45720" rtlCol="0" anchor="ctr">
            <a:normAutofit/>
          </a:bodyPr>
          <a:lstStyle/>
          <a:p>
            <a:r>
              <a:rPr lang="en-US" sz="2000" dirty="0"/>
              <a:t>Incident meets criteria to activate your Family Reunification Center plan at your site. </a:t>
            </a:r>
          </a:p>
          <a:p>
            <a:pPr marL="57150">
              <a:lnSpc>
                <a:spcPct val="90000"/>
              </a:lnSpc>
              <a:spcAft>
                <a:spcPts val="600"/>
              </a:spcAft>
            </a:pPr>
            <a:endParaRPr lang="en-US" sz="2000" dirty="0"/>
          </a:p>
        </p:txBody>
      </p:sp>
    </p:spTree>
    <p:extLst>
      <p:ext uri="{BB962C8B-B14F-4D97-AF65-F5344CB8AC3E}">
        <p14:creationId xmlns:p14="http://schemas.microsoft.com/office/powerpoint/2010/main" val="23502260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3817</TotalTime>
  <Words>3740</Words>
  <Application>Microsoft Office PowerPoint</Application>
  <PresentationFormat>Widescreen</PresentationFormat>
  <Paragraphs>541</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Franklin Gothic Book</vt:lpstr>
      <vt:lpstr>Wingdings</vt:lpstr>
      <vt:lpstr>Office Theme</vt:lpstr>
      <vt:lpstr>2024 Family Reunification Center Exercise Briefing      </vt:lpstr>
      <vt:lpstr>2024 Family Reunification Center (FRC) Exercise      </vt:lpstr>
      <vt:lpstr>2024 Family Reunification Center (FRC) Exercise   </vt:lpstr>
      <vt:lpstr>2024 Family Reunification Center (FRC) Exercise   </vt:lpstr>
      <vt:lpstr> Two Components   </vt:lpstr>
      <vt:lpstr>FRC Application Training   </vt:lpstr>
      <vt:lpstr>Scope of Exercise:       </vt:lpstr>
      <vt:lpstr>Exercise Participants:  </vt:lpstr>
      <vt:lpstr>Exercise Assumption:       </vt:lpstr>
      <vt:lpstr>Scenario:        </vt:lpstr>
      <vt:lpstr>Scenario: (Non-ED)       </vt:lpstr>
      <vt:lpstr>Exercise Play:  </vt:lpstr>
      <vt:lpstr>Master Scenario Events List (MSEL):  </vt:lpstr>
      <vt:lpstr>Non-ED Master Scenario Events List (MSEL):  </vt:lpstr>
      <vt:lpstr>ReddiNet Message Screen:  </vt:lpstr>
      <vt:lpstr>ReddiNet MCI Screen:  </vt:lpstr>
      <vt:lpstr>PowerPoint Presentation</vt:lpstr>
      <vt:lpstr>FRC Application Dashboard:  </vt:lpstr>
      <vt:lpstr>Patient and Seeker Data:   </vt:lpstr>
      <vt:lpstr>Healthcare Coalition Website</vt:lpstr>
      <vt:lpstr>Injects:   </vt:lpstr>
      <vt:lpstr>Player Role After Exercise       </vt:lpstr>
      <vt:lpstr>Confirmation of Exercise Participation:   </vt:lpstr>
      <vt:lpstr>Documentation:  Available on HCC Website    </vt:lpstr>
      <vt:lpstr>   Questions?     </vt:lpstr>
      <vt:lpstr>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Family Reunification Center Exercise</dc:title>
  <dc:creator>Darren Verrette</dc:creator>
  <cp:lastModifiedBy>Darren Verrette</cp:lastModifiedBy>
  <cp:revision>163</cp:revision>
  <cp:lastPrinted>2022-04-18T22:18:23Z</cp:lastPrinted>
  <dcterms:created xsi:type="dcterms:W3CDTF">2021-11-11T00:38:09Z</dcterms:created>
  <dcterms:modified xsi:type="dcterms:W3CDTF">2024-04-16T18:03:05Z</dcterms:modified>
</cp:coreProperties>
</file>