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0.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51.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53.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62.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media/image106.jpg" ContentType="image/jpeg"/>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 id="2147484287" r:id="rId2"/>
  </p:sldMasterIdLst>
  <p:notesMasterIdLst>
    <p:notesMasterId r:id="rId77"/>
  </p:notesMasterIdLst>
  <p:sldIdLst>
    <p:sldId id="394" r:id="rId3"/>
    <p:sldId id="257" r:id="rId4"/>
    <p:sldId id="260" r:id="rId5"/>
    <p:sldId id="258" r:id="rId6"/>
    <p:sldId id="259" r:id="rId7"/>
    <p:sldId id="270" r:id="rId8"/>
    <p:sldId id="272" r:id="rId9"/>
    <p:sldId id="274" r:id="rId10"/>
    <p:sldId id="278" r:id="rId11"/>
    <p:sldId id="404" r:id="rId12"/>
    <p:sldId id="277" r:id="rId13"/>
    <p:sldId id="398" r:id="rId14"/>
    <p:sldId id="408" r:id="rId15"/>
    <p:sldId id="410" r:id="rId16"/>
    <p:sldId id="405" r:id="rId17"/>
    <p:sldId id="399" r:id="rId18"/>
    <p:sldId id="400" r:id="rId19"/>
    <p:sldId id="411" r:id="rId20"/>
    <p:sldId id="402" r:id="rId21"/>
    <p:sldId id="468" r:id="rId22"/>
    <p:sldId id="412" r:id="rId23"/>
    <p:sldId id="285" r:id="rId24"/>
    <p:sldId id="291" r:id="rId25"/>
    <p:sldId id="289" r:id="rId26"/>
    <p:sldId id="413" r:id="rId27"/>
    <p:sldId id="284" r:id="rId28"/>
    <p:sldId id="293" r:id="rId29"/>
    <p:sldId id="294" r:id="rId30"/>
    <p:sldId id="414" r:id="rId31"/>
    <p:sldId id="454" r:id="rId32"/>
    <p:sldId id="455" r:id="rId33"/>
    <p:sldId id="460" r:id="rId34"/>
    <p:sldId id="461" r:id="rId35"/>
    <p:sldId id="488" r:id="rId36"/>
    <p:sldId id="467" r:id="rId37"/>
    <p:sldId id="296" r:id="rId38"/>
    <p:sldId id="417" r:id="rId39"/>
    <p:sldId id="420" r:id="rId40"/>
    <p:sldId id="427" r:id="rId41"/>
    <p:sldId id="428" r:id="rId42"/>
    <p:sldId id="438" r:id="rId43"/>
    <p:sldId id="439" r:id="rId44"/>
    <p:sldId id="440" r:id="rId45"/>
    <p:sldId id="441" r:id="rId46"/>
    <p:sldId id="442" r:id="rId47"/>
    <p:sldId id="299" r:id="rId48"/>
    <p:sldId id="313" r:id="rId49"/>
    <p:sldId id="314" r:id="rId50"/>
    <p:sldId id="458" r:id="rId51"/>
    <p:sldId id="459" r:id="rId52"/>
    <p:sldId id="448" r:id="rId53"/>
    <p:sldId id="324" r:id="rId54"/>
    <p:sldId id="449" r:id="rId55"/>
    <p:sldId id="326" r:id="rId56"/>
    <p:sldId id="327" r:id="rId57"/>
    <p:sldId id="452" r:id="rId58"/>
    <p:sldId id="469" r:id="rId59"/>
    <p:sldId id="361" r:id="rId60"/>
    <p:sldId id="470" r:id="rId61"/>
    <p:sldId id="471" r:id="rId62"/>
    <p:sldId id="472" r:id="rId63"/>
    <p:sldId id="475" r:id="rId64"/>
    <p:sldId id="476" r:id="rId65"/>
    <p:sldId id="477" r:id="rId66"/>
    <p:sldId id="478" r:id="rId67"/>
    <p:sldId id="479" r:id="rId68"/>
    <p:sldId id="480" r:id="rId69"/>
    <p:sldId id="481" r:id="rId70"/>
    <p:sldId id="482" r:id="rId71"/>
    <p:sldId id="487" r:id="rId72"/>
    <p:sldId id="484" r:id="rId73"/>
    <p:sldId id="485" r:id="rId74"/>
    <p:sldId id="391" r:id="rId75"/>
    <p:sldId id="392" r:id="rId7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D"/>
    <a:srgbClr val="FF8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82868" autoAdjust="0"/>
  </p:normalViewPr>
  <p:slideViewPr>
    <p:cSldViewPr>
      <p:cViewPr varScale="1">
        <p:scale>
          <a:sx n="91" d="100"/>
          <a:sy n="91" d="100"/>
        </p:scale>
        <p:origin x="5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B76DCA-9437-4B56-BB8A-6B1A9FE6C651}" type="datetimeFigureOut">
              <a:rPr lang="en-US" smtClean="0"/>
              <a:t>3/29/2018</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465781B-399F-429D-88FA-6E768D6E6583}" type="slidenum">
              <a:rPr lang="en-US" smtClean="0"/>
              <a:t>‹#›</a:t>
            </a:fld>
            <a:endParaRPr lang="en-US" dirty="0"/>
          </a:p>
        </p:txBody>
      </p:sp>
    </p:spTree>
    <p:extLst>
      <p:ext uri="{BB962C8B-B14F-4D97-AF65-F5344CB8AC3E}">
        <p14:creationId xmlns:p14="http://schemas.microsoft.com/office/powerpoint/2010/main" val="156730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a:t>
            </a:fld>
            <a:endParaRPr lang="en-US" dirty="0"/>
          </a:p>
        </p:txBody>
      </p:sp>
    </p:spTree>
    <p:extLst>
      <p:ext uri="{BB962C8B-B14F-4D97-AF65-F5344CB8AC3E}">
        <p14:creationId xmlns:p14="http://schemas.microsoft.com/office/powerpoint/2010/main" val="33978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650240" indent="-342900">
              <a:lnSpc>
                <a:spcPct val="100000"/>
              </a:lnSpc>
              <a:spcBef>
                <a:spcPts val="1080"/>
              </a:spcBef>
              <a:buFont typeface="Arial"/>
              <a:buChar char="•"/>
              <a:tabLst>
                <a:tab pos="354965" algn="l"/>
                <a:tab pos="355600" algn="l"/>
              </a:tabLst>
            </a:pPr>
            <a:r>
              <a:rPr lang="en-US" sz="1200" dirty="0">
                <a:latin typeface="+mn-lt"/>
                <a:cs typeface="Calibri"/>
              </a:rPr>
              <a:t>An </a:t>
            </a:r>
            <a:r>
              <a:rPr lang="en-US" sz="1200" spc="-15" dirty="0">
                <a:latin typeface="+mn-lt"/>
                <a:cs typeface="Calibri"/>
              </a:rPr>
              <a:t>overdose </a:t>
            </a:r>
            <a:r>
              <a:rPr lang="en-US" sz="1200" spc="-10" dirty="0">
                <a:latin typeface="+mn-lt"/>
                <a:cs typeface="Calibri"/>
              </a:rPr>
              <a:t>occurs </a:t>
            </a:r>
            <a:r>
              <a:rPr lang="en-US" sz="1200" dirty="0">
                <a:latin typeface="+mn-lt"/>
                <a:cs typeface="Calibri"/>
              </a:rPr>
              <a:t>when </a:t>
            </a:r>
            <a:r>
              <a:rPr lang="en-US" sz="1200" spc="-15" dirty="0">
                <a:latin typeface="+mn-lt"/>
                <a:cs typeface="Calibri"/>
              </a:rPr>
              <a:t>larger </a:t>
            </a:r>
            <a:r>
              <a:rPr lang="en-US" sz="1200" spc="-5" dirty="0">
                <a:latin typeface="+mn-lt"/>
                <a:cs typeface="Calibri"/>
              </a:rPr>
              <a:t>quantities of opioids </a:t>
            </a:r>
            <a:r>
              <a:rPr lang="en-US" sz="1200" spc="-15" dirty="0" smtClean="0">
                <a:latin typeface="+mn-lt"/>
                <a:cs typeface="Calibri"/>
              </a:rPr>
              <a:t>are </a:t>
            </a:r>
            <a:r>
              <a:rPr lang="en-US" sz="1200" spc="-10" dirty="0">
                <a:latin typeface="+mn-lt"/>
                <a:cs typeface="Calibri"/>
              </a:rPr>
              <a:t>ingested </a:t>
            </a:r>
            <a:r>
              <a:rPr lang="en-US" sz="1200" dirty="0">
                <a:latin typeface="+mn-lt"/>
                <a:cs typeface="Calibri"/>
              </a:rPr>
              <a:t>in the </a:t>
            </a:r>
            <a:r>
              <a:rPr lang="en-US" sz="1200" spc="-5" dirty="0">
                <a:latin typeface="+mn-lt"/>
                <a:cs typeface="Calibri"/>
              </a:rPr>
              <a:t>body </a:t>
            </a:r>
            <a:r>
              <a:rPr lang="en-US" sz="1200" dirty="0">
                <a:latin typeface="+mn-lt"/>
                <a:cs typeface="Calibri"/>
              </a:rPr>
              <a:t>in </a:t>
            </a:r>
            <a:r>
              <a:rPr lang="en-US" sz="1200" spc="-10" dirty="0">
                <a:latin typeface="+mn-lt"/>
                <a:cs typeface="Calibri"/>
              </a:rPr>
              <a:t>doses that </a:t>
            </a:r>
            <a:r>
              <a:rPr lang="en-US" sz="1200" spc="-15" dirty="0">
                <a:latin typeface="+mn-lt"/>
                <a:cs typeface="Calibri"/>
              </a:rPr>
              <a:t>are </a:t>
            </a:r>
            <a:r>
              <a:rPr lang="en-US" sz="1200" spc="-10" dirty="0">
                <a:latin typeface="+mn-lt"/>
                <a:cs typeface="Calibri"/>
              </a:rPr>
              <a:t>more </a:t>
            </a:r>
            <a:r>
              <a:rPr lang="en-US" sz="1200" dirty="0">
                <a:latin typeface="+mn-lt"/>
                <a:cs typeface="Calibri"/>
              </a:rPr>
              <a:t>than </a:t>
            </a:r>
            <a:r>
              <a:rPr lang="en-US" sz="1200" spc="-15" dirty="0" smtClean="0">
                <a:latin typeface="+mn-lt"/>
                <a:cs typeface="Calibri"/>
              </a:rPr>
              <a:t>physically </a:t>
            </a:r>
            <a:r>
              <a:rPr lang="en-US" sz="1200" spc="-15" dirty="0">
                <a:latin typeface="+mn-lt"/>
                <a:cs typeface="Calibri"/>
              </a:rPr>
              <a:t>tolerated.</a:t>
            </a:r>
            <a:endParaRPr lang="en-US" sz="1200" dirty="0">
              <a:latin typeface="+mn-lt"/>
              <a:cs typeface="Calibri"/>
            </a:endParaRPr>
          </a:p>
          <a:p>
            <a:pPr marL="355600" marR="5080" indent="-342900">
              <a:lnSpc>
                <a:spcPct val="100000"/>
              </a:lnSpc>
              <a:spcBef>
                <a:spcPts val="580"/>
              </a:spcBef>
              <a:buFont typeface="Arial"/>
              <a:buChar char="•"/>
              <a:tabLst>
                <a:tab pos="354965" algn="l"/>
                <a:tab pos="355600" algn="l"/>
              </a:tabLst>
            </a:pPr>
            <a:r>
              <a:rPr lang="en-US" sz="1200" spc="-5" dirty="0">
                <a:latin typeface="+mn-lt"/>
                <a:cs typeface="Calibri"/>
              </a:rPr>
              <a:t>These opioids </a:t>
            </a:r>
            <a:r>
              <a:rPr lang="en-US" sz="1200" spc="-10" dirty="0">
                <a:latin typeface="+mn-lt"/>
                <a:cs typeface="Calibri"/>
              </a:rPr>
              <a:t>bond </a:t>
            </a:r>
            <a:r>
              <a:rPr lang="en-US" sz="1200" dirty="0">
                <a:latin typeface="+mn-lt"/>
                <a:cs typeface="Calibri"/>
              </a:rPr>
              <a:t>with </a:t>
            </a:r>
            <a:r>
              <a:rPr lang="en-US" sz="1200" spc="-15" dirty="0">
                <a:latin typeface="+mn-lt"/>
                <a:cs typeface="Calibri"/>
              </a:rPr>
              <a:t>receptors </a:t>
            </a:r>
            <a:r>
              <a:rPr lang="en-US" sz="1200" dirty="0">
                <a:latin typeface="+mn-lt"/>
                <a:cs typeface="Calibri"/>
              </a:rPr>
              <a:t>in the </a:t>
            </a:r>
            <a:r>
              <a:rPr lang="en-US" sz="1200" spc="-15" dirty="0">
                <a:latin typeface="+mn-lt"/>
                <a:cs typeface="Calibri"/>
              </a:rPr>
              <a:t>brain </a:t>
            </a:r>
            <a:r>
              <a:rPr lang="en-US" sz="1200" spc="-10" dirty="0">
                <a:latin typeface="+mn-lt"/>
                <a:cs typeface="Calibri"/>
              </a:rPr>
              <a:t>that results </a:t>
            </a:r>
            <a:r>
              <a:rPr lang="en-US" sz="1200" dirty="0">
                <a:latin typeface="+mn-lt"/>
                <a:cs typeface="Calibri"/>
              </a:rPr>
              <a:t>in  </a:t>
            </a:r>
            <a:r>
              <a:rPr lang="en-US" sz="1200" spc="-15" dirty="0">
                <a:latin typeface="+mn-lt"/>
                <a:cs typeface="Calibri"/>
              </a:rPr>
              <a:t>central </a:t>
            </a:r>
            <a:r>
              <a:rPr lang="en-US" sz="1200" spc="-5" dirty="0">
                <a:latin typeface="+mn-lt"/>
                <a:cs typeface="Calibri"/>
              </a:rPr>
              <a:t>nervous </a:t>
            </a:r>
            <a:r>
              <a:rPr lang="en-US" sz="1200" spc="-25" dirty="0">
                <a:latin typeface="+mn-lt"/>
                <a:cs typeface="Calibri"/>
              </a:rPr>
              <a:t>system </a:t>
            </a:r>
            <a:r>
              <a:rPr lang="en-US" sz="1200" spc="-5" dirty="0">
                <a:latin typeface="+mn-lt"/>
                <a:cs typeface="Calibri"/>
              </a:rPr>
              <a:t>(CNS) and </a:t>
            </a:r>
            <a:r>
              <a:rPr lang="en-US" sz="1200" spc="-15" dirty="0">
                <a:latin typeface="+mn-lt"/>
                <a:cs typeface="Calibri"/>
              </a:rPr>
              <a:t>respiratory </a:t>
            </a:r>
            <a:r>
              <a:rPr lang="en-US" sz="1200" spc="-5" dirty="0">
                <a:latin typeface="+mn-lt"/>
                <a:cs typeface="Calibri"/>
              </a:rPr>
              <a:t>depression, </a:t>
            </a:r>
            <a:r>
              <a:rPr lang="en-US" sz="1200" dirty="0">
                <a:latin typeface="+mn-lt"/>
                <a:cs typeface="Calibri"/>
              </a:rPr>
              <a:t>miosis  </a:t>
            </a:r>
            <a:r>
              <a:rPr lang="en-US" sz="1200" spc="-5" dirty="0">
                <a:latin typeface="+mn-lt"/>
                <a:cs typeface="Calibri"/>
              </a:rPr>
              <a:t>(constricting of </a:t>
            </a:r>
            <a:r>
              <a:rPr lang="en-US" sz="1200" dirty="0">
                <a:latin typeface="+mn-lt"/>
                <a:cs typeface="Calibri"/>
              </a:rPr>
              <a:t>the </a:t>
            </a:r>
            <a:r>
              <a:rPr lang="en-US" sz="1200" spc="-5" dirty="0">
                <a:latin typeface="+mn-lt"/>
                <a:cs typeface="Calibri"/>
              </a:rPr>
              <a:t>pupils), and </a:t>
            </a:r>
            <a:r>
              <a:rPr lang="en-US" sz="1200" dirty="0">
                <a:latin typeface="+mn-lt"/>
                <a:cs typeface="Calibri"/>
              </a:rPr>
              <a:t>apnea </a:t>
            </a:r>
            <a:r>
              <a:rPr lang="en-US" sz="1200" spc="-5" dirty="0">
                <a:latin typeface="+mn-lt"/>
                <a:cs typeface="Calibri"/>
              </a:rPr>
              <a:t>(without </a:t>
            </a:r>
            <a:r>
              <a:rPr lang="en-US" sz="1200" spc="-10" dirty="0">
                <a:latin typeface="+mn-lt"/>
                <a:cs typeface="Calibri"/>
              </a:rPr>
              <a:t>breath), </a:t>
            </a:r>
            <a:r>
              <a:rPr lang="en-US" sz="1200" dirty="0">
                <a:latin typeface="+mn-lt"/>
                <a:cs typeface="Calibri"/>
              </a:rPr>
              <a:t>which  </a:t>
            </a:r>
            <a:r>
              <a:rPr lang="en-US" sz="1200" spc="-10" dirty="0">
                <a:latin typeface="+mn-lt"/>
                <a:cs typeface="Calibri"/>
              </a:rPr>
              <a:t>can </a:t>
            </a:r>
            <a:r>
              <a:rPr lang="en-US" sz="1200" spc="-5" dirty="0">
                <a:latin typeface="+mn-lt"/>
                <a:cs typeface="Calibri"/>
              </a:rPr>
              <a:t>be </a:t>
            </a:r>
            <a:r>
              <a:rPr lang="en-US" sz="1200" spc="-25" dirty="0">
                <a:latin typeface="+mn-lt"/>
                <a:cs typeface="Calibri"/>
              </a:rPr>
              <a:t>fatal </a:t>
            </a:r>
            <a:r>
              <a:rPr lang="en-US" sz="1200" dirty="0">
                <a:latin typeface="+mn-lt"/>
                <a:cs typeface="Calibri"/>
              </a:rPr>
              <a:t>if </a:t>
            </a:r>
            <a:r>
              <a:rPr lang="en-US" sz="1200" spc="-5" dirty="0">
                <a:latin typeface="+mn-lt"/>
                <a:cs typeface="Calibri"/>
              </a:rPr>
              <a:t>not </a:t>
            </a:r>
            <a:r>
              <a:rPr lang="en-US" sz="1200" spc="-15" dirty="0">
                <a:latin typeface="+mn-lt"/>
                <a:cs typeface="Calibri"/>
              </a:rPr>
              <a:t>treated</a:t>
            </a:r>
            <a:r>
              <a:rPr lang="en-US" sz="1200" spc="-5" dirty="0">
                <a:latin typeface="+mn-lt"/>
                <a:cs typeface="Calibri"/>
              </a:rPr>
              <a:t> </a:t>
            </a:r>
            <a:r>
              <a:rPr lang="en-US" sz="1200" spc="-25" dirty="0">
                <a:latin typeface="+mn-lt"/>
                <a:cs typeface="Calibri"/>
              </a:rPr>
              <a:t>rapidly</a:t>
            </a:r>
            <a:r>
              <a:rPr lang="en-US" sz="1200" spc="-25" dirty="0" smtClean="0">
                <a:latin typeface="+mn-lt"/>
                <a:cs typeface="Calibri"/>
              </a:rPr>
              <a:t>.</a:t>
            </a:r>
          </a:p>
          <a:p>
            <a:pPr marL="355600" marR="5080" indent="-342900">
              <a:lnSpc>
                <a:spcPct val="100000"/>
              </a:lnSpc>
              <a:spcBef>
                <a:spcPts val="580"/>
              </a:spcBef>
              <a:buFont typeface="Arial"/>
              <a:buChar char="•"/>
              <a:tabLst>
                <a:tab pos="354965" algn="l"/>
                <a:tab pos="355600" algn="l"/>
              </a:tabLst>
            </a:pPr>
            <a:r>
              <a:rPr lang="en-US" sz="1200" spc="-25" dirty="0" smtClean="0">
                <a:latin typeface="+mn-lt"/>
                <a:cs typeface="Calibri"/>
              </a:rPr>
              <a:t>According to the Los Angeles County Coroner’s Office, one</a:t>
            </a:r>
            <a:r>
              <a:rPr lang="en-US" sz="1200" spc="-25" baseline="0" dirty="0" smtClean="0">
                <a:latin typeface="+mn-lt"/>
                <a:cs typeface="Calibri"/>
              </a:rPr>
              <a:t> of the most</a:t>
            </a:r>
            <a:r>
              <a:rPr lang="en-US" sz="1200" spc="-25" dirty="0" smtClean="0">
                <a:latin typeface="+mn-lt"/>
                <a:cs typeface="Calibri"/>
              </a:rPr>
              <a:t> common periods of time for an overdose to occur</a:t>
            </a:r>
            <a:r>
              <a:rPr lang="en-US" sz="1200" spc="-25" baseline="0" dirty="0" smtClean="0">
                <a:latin typeface="+mn-lt"/>
                <a:cs typeface="Calibri"/>
              </a:rPr>
              <a:t> is right after the patient has been released from rehab.  </a:t>
            </a:r>
          </a:p>
          <a:p>
            <a:pPr marL="355600" marR="5080" indent="-342900">
              <a:lnSpc>
                <a:spcPct val="100000"/>
              </a:lnSpc>
              <a:spcBef>
                <a:spcPts val="580"/>
              </a:spcBef>
              <a:buFont typeface="Arial"/>
              <a:buChar char="•"/>
              <a:tabLst>
                <a:tab pos="354965" algn="l"/>
                <a:tab pos="355600" algn="l"/>
              </a:tabLst>
            </a:pPr>
            <a:r>
              <a:rPr lang="en-US" sz="1200" spc="-25" baseline="0" dirty="0" smtClean="0">
                <a:latin typeface="+mn-lt"/>
                <a:cs typeface="Calibri"/>
              </a:rPr>
              <a:t>This occurs because they resume their pre-rehab dose which is stronger than needed to induce the same “high” and they overdose and frequently die.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11</a:t>
            </a:fld>
            <a:endParaRPr lang="en-US" dirty="0"/>
          </a:p>
        </p:txBody>
      </p:sp>
    </p:spTree>
    <p:extLst>
      <p:ext uri="{BB962C8B-B14F-4D97-AF65-F5344CB8AC3E}">
        <p14:creationId xmlns:p14="http://schemas.microsoft.com/office/powerpoint/2010/main" val="373165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making me change the way I look at a role of lifesavers!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12</a:t>
            </a:fld>
            <a:endParaRPr lang="en-US" dirty="0"/>
          </a:p>
        </p:txBody>
      </p:sp>
    </p:spTree>
    <p:extLst>
      <p:ext uri="{BB962C8B-B14F-4D97-AF65-F5344CB8AC3E}">
        <p14:creationId xmlns:p14="http://schemas.microsoft.com/office/powerpoint/2010/main" val="10794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Take the appropriate body substance isolation precautions.</a:t>
            </a:r>
          </a:p>
          <a:p>
            <a:pPr marL="171450" indent="-171450">
              <a:buFont typeface="Arial" panose="020B0604020202020204" pitchFamily="34" charset="0"/>
              <a:buChar char="•"/>
            </a:pPr>
            <a:r>
              <a:rPr lang="en-US" dirty="0" smtClean="0"/>
              <a:t>Consider</a:t>
            </a:r>
            <a:r>
              <a:rPr lang="en-US" baseline="0" dirty="0" smtClean="0"/>
              <a:t> the route of administration you will choose to help determine the level of BSI needed.</a:t>
            </a:r>
            <a:endParaRPr lang="en-US" dirty="0" smtClean="0"/>
          </a:p>
        </p:txBody>
      </p:sp>
      <p:sp>
        <p:nvSpPr>
          <p:cNvPr id="4" name="Slide Number Placeholder 3"/>
          <p:cNvSpPr>
            <a:spLocks noGrp="1"/>
          </p:cNvSpPr>
          <p:nvPr>
            <p:ph type="sldNum" sz="quarter" idx="10"/>
          </p:nvPr>
        </p:nvSpPr>
        <p:spPr/>
        <p:txBody>
          <a:bodyPr/>
          <a:lstStyle/>
          <a:p>
            <a:fld id="{C465781B-399F-429D-88FA-6E768D6E6583}" type="slidenum">
              <a:rPr lang="en-US" smtClean="0"/>
              <a:t>14</a:t>
            </a:fld>
            <a:endParaRPr lang="en-US" dirty="0"/>
          </a:p>
        </p:txBody>
      </p:sp>
    </p:spTree>
    <p:extLst>
      <p:ext uri="{BB962C8B-B14F-4D97-AF65-F5344CB8AC3E}">
        <p14:creationId xmlns:p14="http://schemas.microsoft.com/office/powerpoint/2010/main" val="126373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Use extreme care when performing a complete body check to minimize</a:t>
            </a:r>
            <a:r>
              <a:rPr lang="en-US" baseline="0" dirty="0" smtClean="0"/>
              <a:t> the possibility of a needle stick.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Check the pockets carefully.</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Needles may be hiding in pockets,</a:t>
            </a:r>
            <a:r>
              <a:rPr lang="en-US" baseline="0" dirty="0" smtClean="0"/>
              <a:t> cuffs of pants sleeves etc.</a:t>
            </a:r>
            <a:endParaRPr lang="en-US" dirty="0" smtClean="0"/>
          </a:p>
          <a:p>
            <a:pPr marL="171450" indent="-171450">
              <a:buFont typeface="Arial" panose="020B0604020202020204" pitchFamily="34" charset="0"/>
              <a:buChar char="•"/>
            </a:pPr>
            <a:r>
              <a:rPr lang="en-US" dirty="0" smtClean="0"/>
              <a:t>Be </a:t>
            </a:r>
            <a:r>
              <a:rPr lang="en-US" dirty="0"/>
              <a:t>alert for weapons such as knives, guns, etc</a:t>
            </a:r>
            <a:r>
              <a:rPr lang="en-US" dirty="0" smtClean="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15</a:t>
            </a:fld>
            <a:endParaRPr lang="en-US" dirty="0"/>
          </a:p>
        </p:txBody>
      </p:sp>
    </p:spTree>
    <p:extLst>
      <p:ext uri="{BB962C8B-B14F-4D97-AF65-F5344CB8AC3E}">
        <p14:creationId xmlns:p14="http://schemas.microsoft.com/office/powerpoint/2010/main" val="329163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a:t>
            </a:r>
            <a:r>
              <a:rPr lang="en-US" baseline="0" dirty="0" smtClean="0"/>
              <a:t> a review, obtain a general impression of the patient</a:t>
            </a:r>
          </a:p>
          <a:p>
            <a:pPr marL="171450" indent="-171450">
              <a:buFont typeface="Arial" panose="020B0604020202020204" pitchFamily="34" charset="0"/>
              <a:buChar char="•"/>
            </a:pPr>
            <a:r>
              <a:rPr lang="en-US" baseline="0" dirty="0" smtClean="0"/>
              <a:t>During this phase of the assessment, a GCS is not obtained; only determine if the patient is alert, and if not, are they alert to verbal, pain (noxious stimulus), or are they unresponsive.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pc="-40" dirty="0" smtClean="0">
                <a:latin typeface="+mn-lt"/>
                <a:cs typeface="Calibri"/>
              </a:rPr>
              <a:t>Oxygen </a:t>
            </a:r>
            <a:r>
              <a:rPr lang="en-US" sz="1200" b="0" i="0" spc="-40" dirty="0" smtClean="0">
                <a:latin typeface="+mn-lt"/>
                <a:cs typeface="Calibri"/>
              </a:rPr>
              <a:t>administration is a priority</a:t>
            </a:r>
            <a:r>
              <a:rPr lang="en-US" sz="1200" b="0" i="0" spc="-40" baseline="0" dirty="0" smtClean="0">
                <a:latin typeface="+mn-lt"/>
                <a:cs typeface="Calibri"/>
              </a:rPr>
              <a:t> when a patient is hypoventilating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pc="-40" baseline="0" dirty="0" smtClean="0">
                <a:latin typeface="+mn-lt"/>
                <a:cs typeface="Calibri"/>
              </a:rPr>
              <a:t>Patients presenting with an altered mental status and hypoventilation must receive positive pressure ventilation with a BMV device.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pc="-40" baseline="0" dirty="0" smtClean="0">
                <a:latin typeface="+mn-lt"/>
                <a:cs typeface="Calibri"/>
              </a:rPr>
              <a:t>High dose opioids may cause CNS depression , which leads to respiratory depression and then cardiac arrest.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pc="-40" baseline="0" dirty="0" smtClean="0">
                <a:latin typeface="+mn-lt"/>
                <a:cs typeface="Calibri"/>
              </a:rPr>
              <a:t>Opioids may have been taken in combination with other drugs that may further increase respiratory depression.</a:t>
            </a:r>
            <a:endParaRPr lang="en-US" sz="1200" b="0" i="0" spc="-4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spc="-40" dirty="0" smtClean="0">
                <a:latin typeface="+mn-lt"/>
                <a:cs typeface="Calibri"/>
              </a:rPr>
              <a:t>*</a:t>
            </a:r>
            <a:r>
              <a:rPr lang="en-US" sz="1200" b="1" i="0" spc="-40" dirty="0">
                <a:latin typeface="+mn-lt"/>
                <a:cs typeface="Calibri"/>
              </a:rPr>
              <a:t>IMMEDIATELY </a:t>
            </a:r>
            <a:r>
              <a:rPr lang="en-US" sz="1200" i="0" spc="-10" dirty="0">
                <a:latin typeface="+mn-lt"/>
                <a:cs typeface="Calibri"/>
              </a:rPr>
              <a:t>Administer high flow </a:t>
            </a:r>
            <a:r>
              <a:rPr lang="en-US" sz="1200" i="0" spc="-15" dirty="0">
                <a:latin typeface="+mn-lt"/>
                <a:cs typeface="Calibri"/>
              </a:rPr>
              <a:t>oxygen </a:t>
            </a:r>
            <a:r>
              <a:rPr lang="en-US" sz="1200" i="0" spc="-5" dirty="0">
                <a:latin typeface="+mn-lt"/>
                <a:cs typeface="Calibri"/>
              </a:rPr>
              <a:t>or </a:t>
            </a:r>
            <a:r>
              <a:rPr lang="en-US" sz="1200" i="0" spc="-15" dirty="0">
                <a:latin typeface="+mn-lt"/>
                <a:cs typeface="Calibri"/>
              </a:rPr>
              <a:t>assisted  </a:t>
            </a:r>
            <a:r>
              <a:rPr lang="en-US" sz="1200" i="0" spc="-10" dirty="0">
                <a:latin typeface="+mn-lt"/>
                <a:cs typeface="Calibri"/>
              </a:rPr>
              <a:t>ventilations </a:t>
            </a:r>
            <a:r>
              <a:rPr lang="en-US" sz="1200" i="0" spc="-5" dirty="0">
                <a:latin typeface="+mn-lt"/>
                <a:cs typeface="Calibri"/>
              </a:rPr>
              <a:t>if the </a:t>
            </a:r>
            <a:r>
              <a:rPr lang="en-US" sz="1200" i="0" spc="-15" dirty="0">
                <a:latin typeface="+mn-lt"/>
                <a:cs typeface="Calibri"/>
              </a:rPr>
              <a:t>patient </a:t>
            </a:r>
            <a:r>
              <a:rPr lang="en-US" sz="1200" i="0" spc="-5" dirty="0">
                <a:latin typeface="+mn-lt"/>
                <a:cs typeface="Calibri"/>
              </a:rPr>
              <a:t>is </a:t>
            </a:r>
            <a:r>
              <a:rPr lang="en-US" sz="1200" i="0" spc="-10" dirty="0">
                <a:latin typeface="+mn-lt"/>
                <a:cs typeface="Calibri"/>
              </a:rPr>
              <a:t>not breathing </a:t>
            </a:r>
            <a:r>
              <a:rPr lang="en-US" sz="1200" i="0" spc="-5" dirty="0">
                <a:latin typeface="+mn-lt"/>
                <a:cs typeface="Calibri"/>
              </a:rPr>
              <a:t>or is </a:t>
            </a:r>
            <a:r>
              <a:rPr lang="en-US" sz="1200" i="0" spc="-10" dirty="0">
                <a:latin typeface="+mn-lt"/>
                <a:cs typeface="Calibri"/>
              </a:rPr>
              <a:t>hypoventilating. </a:t>
            </a:r>
            <a:endParaRPr lang="en-US" sz="1200" i="0" spc="-10" dirty="0" smtClean="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spc="-5" dirty="0" smtClean="0">
                <a:latin typeface="+mn-lt"/>
                <a:cs typeface="Calibri"/>
              </a:rPr>
              <a:t>If  </a:t>
            </a:r>
            <a:r>
              <a:rPr lang="en-US" sz="1200" i="0" spc="-10" dirty="0">
                <a:latin typeface="+mn-lt"/>
                <a:cs typeface="Calibri"/>
              </a:rPr>
              <a:t>ventilations are needed </a:t>
            </a:r>
            <a:r>
              <a:rPr lang="en-US" sz="1200" i="0" spc="-20" dirty="0" smtClean="0">
                <a:latin typeface="+mn-lt"/>
                <a:cs typeface="Calibri"/>
              </a:rPr>
              <a:t>BMV </a:t>
            </a:r>
            <a:r>
              <a:rPr lang="en-US" sz="1200" i="0" spc="-15" dirty="0">
                <a:latin typeface="+mn-lt"/>
                <a:cs typeface="Calibri"/>
              </a:rPr>
              <a:t>patient </a:t>
            </a:r>
            <a:r>
              <a:rPr lang="en-US" sz="1200" i="0" spc="-5" dirty="0">
                <a:latin typeface="+mn-lt"/>
                <a:cs typeface="Calibri"/>
              </a:rPr>
              <a:t>1 </a:t>
            </a:r>
            <a:r>
              <a:rPr lang="en-US" sz="1200" i="0" spc="-10" dirty="0">
                <a:latin typeface="+mn-lt"/>
                <a:cs typeface="Calibri"/>
              </a:rPr>
              <a:t>breath </a:t>
            </a:r>
            <a:r>
              <a:rPr lang="en-US" sz="1200" i="0" spc="-5" dirty="0">
                <a:latin typeface="+mn-lt"/>
                <a:cs typeface="Calibri"/>
              </a:rPr>
              <a:t>every </a:t>
            </a:r>
            <a:r>
              <a:rPr lang="en-US" sz="1200" i="0" dirty="0">
                <a:latin typeface="+mn-lt"/>
                <a:cs typeface="Calibri"/>
              </a:rPr>
              <a:t>5-6 </a:t>
            </a:r>
            <a:r>
              <a:rPr lang="en-US" sz="1200" i="0" spc="-15" dirty="0">
                <a:latin typeface="+mn-lt"/>
                <a:cs typeface="Calibri"/>
              </a:rPr>
              <a:t>seconds </a:t>
            </a:r>
            <a:r>
              <a:rPr lang="en-US" sz="1100" i="0" spc="-10" dirty="0" smtClean="0">
                <a:latin typeface="+mn-lt"/>
                <a:cs typeface="Calibri"/>
              </a:rPr>
              <a:t>(</a:t>
            </a:r>
            <a:r>
              <a:rPr lang="en-US" sz="1100" i="0" spc="-10" dirty="0">
                <a:latin typeface="+mn-lt"/>
                <a:cs typeface="Calibri"/>
              </a:rPr>
              <a:t>10-12 per minute). </a:t>
            </a:r>
            <a:endParaRPr lang="en-US" sz="1100" i="0" spc="-10" dirty="0" smtClean="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smtClean="0">
                <a:latin typeface="+mn-lt"/>
                <a:cs typeface="Calibri"/>
              </a:rPr>
              <a:t>If </a:t>
            </a:r>
            <a:r>
              <a:rPr lang="en-US" sz="1100" i="0" dirty="0">
                <a:latin typeface="+mn-lt"/>
                <a:cs typeface="Calibri"/>
              </a:rPr>
              <a:t>the </a:t>
            </a:r>
            <a:r>
              <a:rPr lang="en-US" sz="1100" i="0" spc="-10" dirty="0">
                <a:latin typeface="+mn-lt"/>
                <a:cs typeface="Calibri"/>
              </a:rPr>
              <a:t>patient </a:t>
            </a:r>
            <a:r>
              <a:rPr lang="en-US" sz="1100" i="0" spc="-5" dirty="0">
                <a:latin typeface="+mn-lt"/>
                <a:cs typeface="Calibri"/>
              </a:rPr>
              <a:t>has </a:t>
            </a:r>
            <a:r>
              <a:rPr lang="en-US" sz="1100" i="0" spc="-10" dirty="0">
                <a:latin typeface="+mn-lt"/>
                <a:cs typeface="Calibri"/>
              </a:rPr>
              <a:t>vomited, </a:t>
            </a:r>
            <a:r>
              <a:rPr lang="en-US" sz="1100" i="0" spc="-5" dirty="0">
                <a:latin typeface="+mn-lt"/>
                <a:cs typeface="Calibri"/>
              </a:rPr>
              <a:t>suction is </a:t>
            </a:r>
            <a:r>
              <a:rPr lang="en-US" sz="1100" i="0" dirty="0">
                <a:latin typeface="+mn-lt"/>
                <a:cs typeface="Calibri"/>
              </a:rPr>
              <a:t>a </a:t>
            </a:r>
            <a:r>
              <a:rPr lang="en-US" sz="1100" i="0" spc="-5" dirty="0">
                <a:latin typeface="+mn-lt"/>
                <a:cs typeface="Calibri"/>
              </a:rPr>
              <a:t>priority </a:t>
            </a:r>
            <a:r>
              <a:rPr lang="en-US" sz="1100" i="0" spc="-10" dirty="0">
                <a:latin typeface="+mn-lt"/>
                <a:cs typeface="Calibri"/>
              </a:rPr>
              <a:t>before  </a:t>
            </a:r>
            <a:r>
              <a:rPr lang="en-US" sz="1100" i="0" spc="-5" dirty="0">
                <a:latin typeface="+mn-lt"/>
                <a:cs typeface="Calibri"/>
              </a:rPr>
              <a:t>ventilation.</a:t>
            </a:r>
            <a:endParaRPr lang="en-US" sz="1100" i="0" dirty="0">
              <a:latin typeface="+mn-lt"/>
              <a:cs typeface="Calibri"/>
            </a:endParaRPr>
          </a:p>
          <a:p>
            <a:endParaRPr lang="en-US" i="0" dirty="0"/>
          </a:p>
        </p:txBody>
      </p:sp>
      <p:sp>
        <p:nvSpPr>
          <p:cNvPr id="4" name="Slide Number Placeholder 3"/>
          <p:cNvSpPr>
            <a:spLocks noGrp="1"/>
          </p:cNvSpPr>
          <p:nvPr>
            <p:ph type="sldNum" sz="quarter" idx="10"/>
          </p:nvPr>
        </p:nvSpPr>
        <p:spPr/>
        <p:txBody>
          <a:bodyPr/>
          <a:lstStyle/>
          <a:p>
            <a:fld id="{C465781B-399F-429D-88FA-6E768D6E6583}" type="slidenum">
              <a:rPr lang="en-US" smtClean="0"/>
              <a:t>16</a:t>
            </a:fld>
            <a:endParaRPr lang="en-US" dirty="0"/>
          </a:p>
        </p:txBody>
      </p:sp>
    </p:spTree>
    <p:extLst>
      <p:ext uri="{BB962C8B-B14F-4D97-AF65-F5344CB8AC3E}">
        <p14:creationId xmlns:p14="http://schemas.microsoft.com/office/powerpoint/2010/main" val="190425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Unconscious/Unresponsive </a:t>
            </a:r>
            <a:r>
              <a:rPr lang="en-US" dirty="0"/>
              <a:t>receives a rapid physical exam including visualization and palpation.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Assess the </a:t>
            </a:r>
            <a:r>
              <a:rPr lang="en-US" dirty="0"/>
              <a:t>5</a:t>
            </a:r>
            <a:r>
              <a:rPr lang="en-US" dirty="0" smtClean="0"/>
              <a:t> vital signs which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Pulse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Skin temperature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O2</a:t>
            </a:r>
            <a:r>
              <a:rPr lang="en-US" baseline="0" dirty="0" smtClean="0"/>
              <a:t> saturation</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17</a:t>
            </a:fld>
            <a:endParaRPr lang="en-US" dirty="0"/>
          </a:p>
        </p:txBody>
      </p:sp>
    </p:spTree>
    <p:extLst>
      <p:ext uri="{BB962C8B-B14F-4D97-AF65-F5344CB8AC3E}">
        <p14:creationId xmlns:p14="http://schemas.microsoft.com/office/powerpoint/2010/main" val="153506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use of </a:t>
            </a:r>
            <a:r>
              <a:rPr lang="en-US" baseline="0" dirty="0" smtClean="0"/>
              <a:t>the patient’s own naloxone is allowed and may be the first treatment rendered.</a:t>
            </a:r>
          </a:p>
          <a:p>
            <a:pPr marL="171450" indent="-171450">
              <a:buFont typeface="Arial" panose="020B0604020202020204" pitchFamily="34" charset="0"/>
              <a:buChar char="•"/>
            </a:pPr>
            <a:r>
              <a:rPr lang="en-US" baseline="0" dirty="0" smtClean="0"/>
              <a:t>In order for an EMT to assist patient’s with their own medication:</a:t>
            </a:r>
          </a:p>
          <a:p>
            <a:pPr marL="628650" lvl="1" indent="-171450">
              <a:buFont typeface="Arial" panose="020B0604020202020204" pitchFamily="34" charset="0"/>
              <a:buChar char="•"/>
            </a:pPr>
            <a:r>
              <a:rPr lang="en-US" baseline="0" dirty="0" smtClean="0"/>
              <a:t>Must be the patient’s medication</a:t>
            </a:r>
          </a:p>
          <a:p>
            <a:pPr marL="628650" lvl="1" indent="-171450">
              <a:buFont typeface="Arial" panose="020B0604020202020204" pitchFamily="34" charset="0"/>
              <a:buChar char="•"/>
            </a:pPr>
            <a:r>
              <a:rPr lang="en-US" baseline="0" dirty="0" smtClean="0"/>
              <a:t>The indications must be met (</a:t>
            </a:r>
            <a:r>
              <a:rPr lang="en-US" dirty="0" smtClean="0"/>
              <a:t>severe asthma attack or anaphylaxis).</a:t>
            </a:r>
          </a:p>
          <a:p>
            <a:pPr marL="628650" lvl="1" indent="-171450">
              <a:buFont typeface="Arial" panose="020B0604020202020204" pitchFamily="34" charset="0"/>
              <a:buChar char="•"/>
            </a:pPr>
            <a:r>
              <a:rPr lang="en-US" dirty="0" smtClean="0"/>
              <a:t>Ensure there are no contraindications</a:t>
            </a:r>
          </a:p>
          <a:p>
            <a:pPr marL="628650" lvl="1" indent="-171450">
              <a:buFont typeface="Arial" panose="020B0604020202020204" pitchFamily="34" charset="0"/>
              <a:buChar char="•"/>
            </a:pPr>
            <a:r>
              <a:rPr lang="en-US" dirty="0" smtClean="0"/>
              <a:t>ALS must have been contacted and enroute</a:t>
            </a:r>
          </a:p>
          <a:p>
            <a:pPr marL="171450" indent="-171450">
              <a:buFont typeface="Arial" panose="020B0604020202020204" pitchFamily="34" charset="0"/>
              <a:buChar char="•"/>
            </a:pPr>
            <a:r>
              <a:rPr lang="en-US" dirty="0" smtClean="0"/>
              <a:t>Assisting</a:t>
            </a:r>
            <a:r>
              <a:rPr lang="en-US" baseline="0" dirty="0" smtClean="0"/>
              <a:t> </a:t>
            </a:r>
            <a:r>
              <a:rPr lang="en-US" dirty="0" smtClean="0"/>
              <a:t>a patient’s with their own medication is </a:t>
            </a:r>
            <a:r>
              <a:rPr lang="en-US" dirty="0"/>
              <a:t>considered as </a:t>
            </a:r>
            <a:r>
              <a:rPr lang="en-US" dirty="0" smtClean="0"/>
              <a:t>“administering.”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If naloxone administration is required, an ALS Unit must be contacted and be enroute.  However, if the ETA for the responding ALS unit exceeds the ETA to the most appropriate emergency department, the EMT </a:t>
            </a:r>
            <a:r>
              <a:rPr lang="en-US" sz="2400" dirty="0" smtClean="0"/>
              <a:t>may </a:t>
            </a:r>
            <a:r>
              <a:rPr lang="en-US" sz="2400" dirty="0" smtClean="0"/>
              <a:t>consider transporting the patient.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18</a:t>
            </a:fld>
            <a:endParaRPr lang="en-US" dirty="0"/>
          </a:p>
        </p:txBody>
      </p:sp>
    </p:spTree>
    <p:extLst>
      <p:ext uri="{BB962C8B-B14F-4D97-AF65-F5344CB8AC3E}">
        <p14:creationId xmlns:p14="http://schemas.microsoft.com/office/powerpoint/2010/main" val="41081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degree of altered mental status may vary depending on the ventilatory status of the patient.</a:t>
            </a:r>
          </a:p>
          <a:p>
            <a:pPr marL="171450" indent="-171450">
              <a:buFont typeface="Arial" panose="020B0604020202020204" pitchFamily="34" charset="0"/>
              <a:buChar char="•"/>
            </a:pPr>
            <a:r>
              <a:rPr lang="en-US" dirty="0" smtClean="0"/>
              <a:t>Terms </a:t>
            </a:r>
            <a:r>
              <a:rPr lang="en-US" dirty="0"/>
              <a:t>such as lethargy should be </a:t>
            </a:r>
            <a:r>
              <a:rPr lang="en-US" dirty="0" smtClean="0"/>
              <a:t>avoided,</a:t>
            </a:r>
            <a:r>
              <a:rPr lang="en-US" baseline="0" dirty="0" smtClean="0"/>
              <a:t> simply d</a:t>
            </a:r>
            <a:r>
              <a:rPr lang="en-US" dirty="0" smtClean="0"/>
              <a:t>ocument what you see (objective findings)</a:t>
            </a:r>
            <a:endParaRPr lang="en-US" dirty="0"/>
          </a:p>
          <a:p>
            <a:pPr marL="171450" indent="-171450">
              <a:buFont typeface="Arial" panose="020B0604020202020204" pitchFamily="34" charset="0"/>
              <a:buChar char="•"/>
            </a:pPr>
            <a:r>
              <a:rPr lang="en-US" dirty="0"/>
              <a:t>Check environment for drug paraphernalia </a:t>
            </a:r>
            <a:r>
              <a:rPr lang="en-US" dirty="0" smtClean="0"/>
              <a:t>such </a:t>
            </a:r>
            <a:r>
              <a:rPr lang="en-US" dirty="0"/>
              <a:t>as spoons, lighters, constricting bands, etc.  </a:t>
            </a:r>
            <a:r>
              <a:rPr lang="en-US" dirty="0" smtClean="0"/>
              <a:t>These provide clues as to what may be going on with</a:t>
            </a:r>
            <a:r>
              <a:rPr lang="en-US" baseline="0" dirty="0" smtClean="0"/>
              <a:t> the patient.</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19</a:t>
            </a:fld>
            <a:endParaRPr lang="en-US" dirty="0"/>
          </a:p>
        </p:txBody>
      </p:sp>
    </p:spTree>
    <p:extLst>
      <p:ext uri="{BB962C8B-B14F-4D97-AF65-F5344CB8AC3E}">
        <p14:creationId xmlns:p14="http://schemas.microsoft.com/office/powerpoint/2010/main" val="62867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AEIOU is a mnemonic used to consider the causes of ALOC</a:t>
            </a:r>
            <a:r>
              <a:rPr lang="en-US" dirty="0" smtClean="0"/>
              <a:t>.</a:t>
            </a:r>
          </a:p>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20</a:t>
            </a:fld>
            <a:endParaRPr lang="en-US" dirty="0"/>
          </a:p>
        </p:txBody>
      </p:sp>
    </p:spTree>
    <p:extLst>
      <p:ext uri="{BB962C8B-B14F-4D97-AF65-F5344CB8AC3E}">
        <p14:creationId xmlns:p14="http://schemas.microsoft.com/office/powerpoint/2010/main" val="41215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Transport to the most appropriate ED for pediatric patients 14 years old and under.</a:t>
            </a:r>
          </a:p>
          <a:p>
            <a:pPr marL="171450" indent="-171450">
              <a:buFont typeface="Arial" panose="020B0604020202020204" pitchFamily="34" charset="0"/>
              <a:buChar char="•"/>
            </a:pPr>
            <a:r>
              <a:rPr lang="en-US" dirty="0"/>
              <a:t>This will be an EDAP</a:t>
            </a:r>
          </a:p>
        </p:txBody>
      </p:sp>
      <p:sp>
        <p:nvSpPr>
          <p:cNvPr id="4" name="Slide Number Placeholder 3"/>
          <p:cNvSpPr>
            <a:spLocks noGrp="1"/>
          </p:cNvSpPr>
          <p:nvPr>
            <p:ph type="sldNum" sz="quarter" idx="10"/>
          </p:nvPr>
        </p:nvSpPr>
        <p:spPr/>
        <p:txBody>
          <a:bodyPr/>
          <a:lstStyle/>
          <a:p>
            <a:fld id="{C465781B-399F-429D-88FA-6E768D6E6583}" type="slidenum">
              <a:rPr lang="en-US" smtClean="0"/>
              <a:t>21</a:t>
            </a:fld>
            <a:endParaRPr lang="en-US" dirty="0"/>
          </a:p>
        </p:txBody>
      </p:sp>
    </p:spTree>
    <p:extLst>
      <p:ext uri="{BB962C8B-B14F-4D97-AF65-F5344CB8AC3E}">
        <p14:creationId xmlns:p14="http://schemas.microsoft.com/office/powerpoint/2010/main" val="72799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a:t>
            </a:fld>
            <a:endParaRPr lang="en-US" dirty="0"/>
          </a:p>
        </p:txBody>
      </p:sp>
    </p:spTree>
    <p:extLst>
      <p:ext uri="{BB962C8B-B14F-4D97-AF65-F5344CB8AC3E}">
        <p14:creationId xmlns:p14="http://schemas.microsoft.com/office/powerpoint/2010/main" val="71833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cs typeface="Calibri"/>
              </a:rPr>
              <a:t>Naloxone reverses the effects of opioids</a:t>
            </a:r>
            <a:r>
              <a:rPr lang="en-US" sz="1200" baseline="0" dirty="0" smtClean="0">
                <a:latin typeface="+mn-lt"/>
                <a:cs typeface="Calibri"/>
              </a:rPr>
              <a:t> by competing with receptor sites in the CNS.</a:t>
            </a:r>
            <a:endParaRPr lang="en-US" sz="1200" dirty="0" smtClean="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cs typeface="Calibri"/>
              </a:rPr>
              <a:t>Binds </a:t>
            </a:r>
            <a:r>
              <a:rPr lang="en-US" sz="1200" spc="-25" dirty="0">
                <a:latin typeface="+mn-lt"/>
                <a:cs typeface="Calibri"/>
              </a:rPr>
              <a:t>to </a:t>
            </a:r>
            <a:r>
              <a:rPr lang="en-US" sz="1200" spc="-5" dirty="0">
                <a:latin typeface="+mn-lt"/>
                <a:cs typeface="Calibri"/>
              </a:rPr>
              <a:t>opioid </a:t>
            </a:r>
            <a:r>
              <a:rPr lang="en-US" sz="1200" spc="-20" dirty="0">
                <a:latin typeface="+mn-lt"/>
                <a:cs typeface="Calibri"/>
              </a:rPr>
              <a:t>receptors </a:t>
            </a:r>
            <a:r>
              <a:rPr lang="en-US" sz="1200" dirty="0">
                <a:latin typeface="+mn-lt"/>
                <a:cs typeface="Calibri"/>
              </a:rPr>
              <a:t>in the</a:t>
            </a:r>
            <a:r>
              <a:rPr lang="en-US" sz="1200" spc="-105" dirty="0">
                <a:latin typeface="+mn-lt"/>
                <a:cs typeface="Calibri"/>
              </a:rPr>
              <a:t> </a:t>
            </a:r>
            <a:r>
              <a:rPr lang="en-US" sz="1200" spc="-20" dirty="0">
                <a:latin typeface="+mn-lt"/>
                <a:cs typeface="Calibri"/>
              </a:rPr>
              <a:t>brain </a:t>
            </a:r>
            <a:r>
              <a:rPr lang="en-US" sz="1200" spc="-5" dirty="0">
                <a:latin typeface="+mn-lt"/>
                <a:cs typeface="Calibri"/>
              </a:rPr>
              <a:t>and </a:t>
            </a:r>
            <a:r>
              <a:rPr lang="en-US" sz="1200" spc="-10" dirty="0">
                <a:latin typeface="+mn-lt"/>
                <a:cs typeface="Calibri"/>
              </a:rPr>
              <a:t>blocks </a:t>
            </a:r>
            <a:r>
              <a:rPr lang="en-US" sz="1200" dirty="0">
                <a:latin typeface="+mn-lt"/>
                <a:cs typeface="Calibri"/>
              </a:rPr>
              <a:t>the </a:t>
            </a:r>
            <a:r>
              <a:rPr lang="en-US" sz="1200" spc="-25" dirty="0">
                <a:latin typeface="+mn-lt"/>
                <a:cs typeface="Calibri"/>
              </a:rPr>
              <a:t>receptors </a:t>
            </a:r>
            <a:r>
              <a:rPr lang="en-US" sz="1200" spc="-20" dirty="0">
                <a:latin typeface="+mn-lt"/>
                <a:cs typeface="Calibri"/>
              </a:rPr>
              <a:t>from </a:t>
            </a:r>
            <a:r>
              <a:rPr lang="en-US" sz="1200" spc="-5" dirty="0">
                <a:latin typeface="+mn-lt"/>
                <a:cs typeface="Calibri"/>
              </a:rPr>
              <a:t>responding </a:t>
            </a:r>
            <a:r>
              <a:rPr lang="en-US" sz="1200" spc="-25" dirty="0">
                <a:latin typeface="+mn-lt"/>
                <a:cs typeface="Calibri"/>
              </a:rPr>
              <a:t>to </a:t>
            </a:r>
            <a:r>
              <a:rPr lang="en-US" sz="1200" dirty="0">
                <a:latin typeface="+mn-lt"/>
                <a:cs typeface="Calibri"/>
              </a:rPr>
              <a:t>the </a:t>
            </a:r>
            <a:r>
              <a:rPr lang="en-US" sz="1200" spc="-5" dirty="0">
                <a:latin typeface="+mn-lt"/>
                <a:cs typeface="Calibri"/>
              </a:rPr>
              <a:t>opioid.</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22</a:t>
            </a:fld>
            <a:endParaRPr lang="en-US" dirty="0"/>
          </a:p>
        </p:txBody>
      </p:sp>
    </p:spTree>
    <p:extLst>
      <p:ext uri="{BB962C8B-B14F-4D97-AF65-F5344CB8AC3E}">
        <p14:creationId xmlns:p14="http://schemas.microsoft.com/office/powerpoint/2010/main" val="28081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the initial dose in LA </a:t>
            </a:r>
            <a:r>
              <a:rPr lang="en-US" dirty="0" smtClean="0"/>
              <a:t>County currently </a:t>
            </a:r>
            <a:r>
              <a:rPr lang="en-US" dirty="0"/>
              <a:t>is 2mg, if the only dose available is IN 4mg, it may be </a:t>
            </a:r>
            <a:r>
              <a:rPr lang="en-US" dirty="0" smtClean="0"/>
              <a:t>administered</a:t>
            </a:r>
            <a:r>
              <a:rPr lang="en-US" baseline="0" dirty="0" smtClean="0"/>
              <a:t> to an adult or a pediatric patient.</a:t>
            </a:r>
            <a:endParaRPr lang="en-US" dirty="0" smtClean="0"/>
          </a:p>
          <a:p>
            <a:pPr marL="171450" indent="-171450">
              <a:buFont typeface="Arial" panose="020B0604020202020204" pitchFamily="34" charset="0"/>
              <a:buChar char="•"/>
            </a:pPr>
            <a:r>
              <a:rPr lang="en-US" dirty="0" smtClean="0"/>
              <a:t>When administering naloxone to a pediatric patient, the dosage</a:t>
            </a:r>
            <a:r>
              <a:rPr lang="en-US" baseline="0" dirty="0" smtClean="0"/>
              <a:t> will be determined by use of a pediatric length based tape </a:t>
            </a:r>
            <a:r>
              <a:rPr lang="en-US" baseline="0" dirty="0" smtClean="0"/>
              <a:t>(i.e. </a:t>
            </a:r>
            <a:r>
              <a:rPr lang="en-US" baseline="0" dirty="0" smtClean="0"/>
              <a:t>Broselow)</a:t>
            </a:r>
          </a:p>
          <a:p>
            <a:pPr marL="171450" indent="-171450">
              <a:buFont typeface="Arial" panose="020B0604020202020204" pitchFamily="34" charset="0"/>
              <a:buChar char="•"/>
            </a:pPr>
            <a:r>
              <a:rPr lang="en-US" baseline="0" dirty="0" smtClean="0"/>
              <a:t>The maximum single dose of </a:t>
            </a:r>
            <a:r>
              <a:rPr lang="en-US" baseline="0" dirty="0" smtClean="0"/>
              <a:t>withdrawn naloxone </a:t>
            </a:r>
            <a:r>
              <a:rPr lang="en-US" baseline="0" dirty="0" smtClean="0"/>
              <a:t>for a pediatric patient is 2mg.</a:t>
            </a:r>
          </a:p>
          <a:p>
            <a:pPr marL="171450" indent="-171450">
              <a:buFont typeface="Arial" panose="020B0604020202020204" pitchFamily="34" charset="0"/>
              <a:buChar char="•"/>
            </a:pPr>
            <a:r>
              <a:rPr lang="en-US" baseline="0" dirty="0" smtClean="0"/>
              <a:t>As a reminder, a pediatric patient in Los Angeles County is 14 or less.</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23</a:t>
            </a:fld>
            <a:endParaRPr lang="en-US" dirty="0"/>
          </a:p>
        </p:txBody>
      </p:sp>
    </p:spTree>
    <p:extLst>
      <p:ext uri="{BB962C8B-B14F-4D97-AF65-F5344CB8AC3E}">
        <p14:creationId xmlns:p14="http://schemas.microsoft.com/office/powerpoint/2010/main" val="146009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duration of naloxone </a:t>
            </a:r>
            <a:r>
              <a:rPr lang="en-US" dirty="0" smtClean="0"/>
              <a:t>is less </a:t>
            </a:r>
            <a:r>
              <a:rPr lang="en-US" dirty="0"/>
              <a:t>than </a:t>
            </a:r>
            <a:r>
              <a:rPr lang="en-US" dirty="0" smtClean="0"/>
              <a:t>the duration of opioids.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Therefore, carefully re-assess the patient and be</a:t>
            </a:r>
            <a:r>
              <a:rPr lang="en-US" baseline="0" dirty="0" smtClean="0"/>
              <a:t> prepared to administer a 2</a:t>
            </a:r>
            <a:r>
              <a:rPr lang="en-US" baseline="30000" dirty="0" smtClean="0"/>
              <a:t>nd</a:t>
            </a:r>
            <a:r>
              <a:rPr lang="en-US" baseline="0" dirty="0" smtClean="0"/>
              <a:t> dose.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24</a:t>
            </a:fld>
            <a:endParaRPr lang="en-US" dirty="0"/>
          </a:p>
        </p:txBody>
      </p:sp>
    </p:spTree>
    <p:extLst>
      <p:ext uri="{BB962C8B-B14F-4D97-AF65-F5344CB8AC3E}">
        <p14:creationId xmlns:p14="http://schemas.microsoft.com/office/powerpoint/2010/main" val="160900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25</a:t>
            </a:fld>
            <a:endParaRPr lang="en-US" dirty="0"/>
          </a:p>
        </p:txBody>
      </p:sp>
    </p:spTree>
    <p:extLst>
      <p:ext uri="{BB962C8B-B14F-4D97-AF65-F5344CB8AC3E}">
        <p14:creationId xmlns:p14="http://schemas.microsoft.com/office/powerpoint/2010/main" val="1959088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smtClean="0"/>
              <a:t>Like most</a:t>
            </a:r>
            <a:r>
              <a:rPr lang="en-US" sz="1200" b="0" u="none" baseline="0" dirty="0" smtClean="0"/>
              <a:t> medications, naloxone has side effects but it is life saving for patients who are hypoventilating to prevent deterioration into cardiac arrest.</a:t>
            </a:r>
            <a:endParaRPr lang="en-US" sz="1200" b="0" u="non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smtClean="0"/>
              <a:t>Naloxone</a:t>
            </a:r>
            <a:r>
              <a:rPr lang="en-US" sz="1200" b="0" u="none" baseline="0" dirty="0" smtClean="0"/>
              <a:t> is not the first line drug for patients in cardiac arrest.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smtClean="0"/>
              <a:t>For </a:t>
            </a:r>
            <a:r>
              <a:rPr lang="en-US" sz="1200" b="0" u="none" dirty="0"/>
              <a:t>apneic and pulseless patients, initiate CPR and apply an AED.</a:t>
            </a:r>
          </a:p>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26</a:t>
            </a:fld>
            <a:endParaRPr lang="en-US" dirty="0"/>
          </a:p>
        </p:txBody>
      </p:sp>
    </p:spTree>
    <p:extLst>
      <p:ext uri="{BB962C8B-B14F-4D97-AF65-F5344CB8AC3E}">
        <p14:creationId xmlns:p14="http://schemas.microsoft.com/office/powerpoint/2010/main" val="73473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administration of naloxone stimulates the release of endogenous (the body’s own) epinephrine</a:t>
            </a:r>
          </a:p>
          <a:p>
            <a:pPr marL="171450" indent="-171450">
              <a:buFont typeface="Arial" panose="020B0604020202020204" pitchFamily="34" charset="0"/>
              <a:buChar char="•"/>
            </a:pPr>
            <a:r>
              <a:rPr lang="en-US" dirty="0" smtClean="0"/>
              <a:t>The side effects of naloxone may</a:t>
            </a:r>
            <a:r>
              <a:rPr lang="en-US" baseline="0" dirty="0" smtClean="0"/>
              <a:t> be due to this release of epi. </a:t>
            </a:r>
            <a:endParaRPr lang="en-US" dirty="0" smtClean="0"/>
          </a:p>
          <a:p>
            <a:pPr marL="171450" indent="-171450">
              <a:buFont typeface="Arial" panose="020B0604020202020204" pitchFamily="34" charset="0"/>
              <a:buChar char="•"/>
            </a:pPr>
            <a:r>
              <a:rPr lang="en-US" dirty="0" smtClean="0"/>
              <a:t>Briefly </a:t>
            </a:r>
            <a:r>
              <a:rPr lang="en-US" dirty="0"/>
              <a:t>review side effects.</a:t>
            </a:r>
          </a:p>
        </p:txBody>
      </p:sp>
      <p:sp>
        <p:nvSpPr>
          <p:cNvPr id="4" name="Slide Number Placeholder 3"/>
          <p:cNvSpPr>
            <a:spLocks noGrp="1"/>
          </p:cNvSpPr>
          <p:nvPr>
            <p:ph type="sldNum" sz="quarter" idx="10"/>
          </p:nvPr>
        </p:nvSpPr>
        <p:spPr/>
        <p:txBody>
          <a:bodyPr/>
          <a:lstStyle/>
          <a:p>
            <a:fld id="{C465781B-399F-429D-88FA-6E768D6E6583}" type="slidenum">
              <a:rPr lang="en-US" smtClean="0"/>
              <a:t>27</a:t>
            </a:fld>
            <a:endParaRPr lang="en-US" dirty="0"/>
          </a:p>
        </p:txBody>
      </p:sp>
    </p:spTree>
    <p:extLst>
      <p:ext uri="{BB962C8B-B14F-4D97-AF65-F5344CB8AC3E}">
        <p14:creationId xmlns:p14="http://schemas.microsoft.com/office/powerpoint/2010/main" val="245323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you reverse the effects of opioids, you may induce withdrawal symptoms.</a:t>
            </a:r>
          </a:p>
          <a:p>
            <a:pPr marL="171450" indent="-171450">
              <a:buFont typeface="Arial" panose="020B0604020202020204" pitchFamily="34" charset="0"/>
              <a:buChar char="•"/>
            </a:pPr>
            <a:r>
              <a:rPr lang="en-US" dirty="0" smtClean="0"/>
              <a:t>Therefore,</a:t>
            </a:r>
            <a:r>
              <a:rPr lang="en-US" baseline="0" dirty="0" smtClean="0"/>
              <a:t> you must be prepared for violent behavior after administration.</a:t>
            </a:r>
          </a:p>
          <a:p>
            <a:pPr marL="171450" indent="-171450">
              <a:buFont typeface="Arial" panose="020B0604020202020204" pitchFamily="34" charset="0"/>
              <a:buChar char="•"/>
            </a:pPr>
            <a:r>
              <a:rPr lang="en-US" dirty="0" smtClean="0"/>
              <a:t>Continue </a:t>
            </a:r>
            <a:r>
              <a:rPr lang="en-US" dirty="0"/>
              <a:t>to perform scene safety and protect patient's airway.</a:t>
            </a:r>
          </a:p>
          <a:p>
            <a:pPr marL="171450" indent="-171450">
              <a:buFont typeface="Arial" panose="020B0604020202020204" pitchFamily="34" charset="0"/>
              <a:buChar char="•"/>
            </a:pPr>
            <a:r>
              <a:rPr lang="en-US" dirty="0" smtClean="0"/>
              <a:t>Properly position the patient</a:t>
            </a:r>
            <a:r>
              <a:rPr lang="en-US" baseline="0" dirty="0" smtClean="0"/>
              <a:t> on their left side if you are able and h</a:t>
            </a:r>
            <a:r>
              <a:rPr lang="en-US" dirty="0" smtClean="0"/>
              <a:t>ave </a:t>
            </a:r>
            <a:r>
              <a:rPr lang="en-US" dirty="0"/>
              <a:t>suction available.</a:t>
            </a:r>
          </a:p>
        </p:txBody>
      </p:sp>
      <p:sp>
        <p:nvSpPr>
          <p:cNvPr id="4" name="Slide Number Placeholder 3"/>
          <p:cNvSpPr>
            <a:spLocks noGrp="1"/>
          </p:cNvSpPr>
          <p:nvPr>
            <p:ph type="sldNum" sz="quarter" idx="10"/>
          </p:nvPr>
        </p:nvSpPr>
        <p:spPr/>
        <p:txBody>
          <a:bodyPr/>
          <a:lstStyle/>
          <a:p>
            <a:fld id="{C465781B-399F-429D-88FA-6E768D6E6583}" type="slidenum">
              <a:rPr lang="en-US" smtClean="0"/>
              <a:t>28</a:t>
            </a:fld>
            <a:endParaRPr lang="en-US" dirty="0"/>
          </a:p>
        </p:txBody>
      </p:sp>
    </p:spTree>
    <p:extLst>
      <p:ext uri="{BB962C8B-B14F-4D97-AF65-F5344CB8AC3E}">
        <p14:creationId xmlns:p14="http://schemas.microsoft.com/office/powerpoint/2010/main" val="264066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have the correct drug</a:t>
            </a:r>
          </a:p>
          <a:p>
            <a:pPr marL="171450" indent="-171450">
              <a:buFont typeface="Arial" panose="020B0604020202020204" pitchFamily="34" charset="0"/>
              <a:buChar char="•"/>
            </a:pPr>
            <a:r>
              <a:rPr lang="en-US" dirty="0"/>
              <a:t>The container dose not appear to be contaminated</a:t>
            </a:r>
          </a:p>
          <a:p>
            <a:pPr marL="171450" indent="-171450">
              <a:buFont typeface="Arial" panose="020B0604020202020204" pitchFamily="34" charset="0"/>
              <a:buChar char="•"/>
            </a:pPr>
            <a:r>
              <a:rPr lang="en-US" dirty="0"/>
              <a:t>Your are using the correct concentration</a:t>
            </a:r>
            <a:r>
              <a:rPr lang="en-US" baseline="0" dirty="0"/>
              <a:t> and dose</a:t>
            </a:r>
          </a:p>
          <a:p>
            <a:pPr marL="171450" indent="-171450">
              <a:buFont typeface="Arial" panose="020B0604020202020204" pitchFamily="34" charset="0"/>
              <a:buChar char="•"/>
            </a:pPr>
            <a:r>
              <a:rPr lang="en-US" baseline="0" dirty="0"/>
              <a:t>The medication does not appear cloudy</a:t>
            </a:r>
          </a:p>
          <a:p>
            <a:pPr marL="171450" indent="-171450">
              <a:buFont typeface="Arial" panose="020B0604020202020204" pitchFamily="34" charset="0"/>
              <a:buChar char="•"/>
            </a:pPr>
            <a:r>
              <a:rPr lang="en-US" baseline="0" dirty="0"/>
              <a:t>The medication has not expired</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29</a:t>
            </a:fld>
            <a:endParaRPr lang="en-US" dirty="0"/>
          </a:p>
        </p:txBody>
      </p:sp>
    </p:spTree>
    <p:extLst>
      <p:ext uri="{BB962C8B-B14F-4D97-AF65-F5344CB8AC3E}">
        <p14:creationId xmlns:p14="http://schemas.microsoft.com/office/powerpoint/2010/main" val="2912115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12020-21CF-4C8B-9F3B-B58A6ADB3259}" type="slidenum">
              <a:rPr lang="en-US" smtClean="0"/>
              <a:t>30</a:t>
            </a:fld>
            <a:endParaRPr lang="en-US" dirty="0"/>
          </a:p>
        </p:txBody>
      </p:sp>
    </p:spTree>
    <p:extLst>
      <p:ext uri="{BB962C8B-B14F-4D97-AF65-F5344CB8AC3E}">
        <p14:creationId xmlns:p14="http://schemas.microsoft.com/office/powerpoint/2010/main" val="378536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State</a:t>
            </a:r>
            <a:r>
              <a:rPr lang="en-US" baseline="0" dirty="0" smtClean="0"/>
              <a:t> of California has approved 2 routes of administration for naloxone.  </a:t>
            </a:r>
            <a:endParaRPr lang="en-US" dirty="0"/>
          </a:p>
        </p:txBody>
      </p:sp>
      <p:sp>
        <p:nvSpPr>
          <p:cNvPr id="4" name="Slide Number Placeholder 3"/>
          <p:cNvSpPr>
            <a:spLocks noGrp="1"/>
          </p:cNvSpPr>
          <p:nvPr>
            <p:ph type="sldNum" sz="quarter" idx="10"/>
          </p:nvPr>
        </p:nvSpPr>
        <p:spPr/>
        <p:txBody>
          <a:bodyPr/>
          <a:lstStyle/>
          <a:p>
            <a:fld id="{6A012020-21CF-4C8B-9F3B-B58A6ADB3259}" type="slidenum">
              <a:rPr lang="en-US" smtClean="0"/>
              <a:t>31</a:t>
            </a:fld>
            <a:endParaRPr lang="en-US" dirty="0"/>
          </a:p>
        </p:txBody>
      </p:sp>
    </p:spTree>
    <p:extLst>
      <p:ext uri="{BB962C8B-B14F-4D97-AF65-F5344CB8AC3E}">
        <p14:creationId xmlns:p14="http://schemas.microsoft.com/office/powerpoint/2010/main" val="49905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a:t>
            </a:fld>
            <a:endParaRPr lang="en-US" dirty="0"/>
          </a:p>
        </p:txBody>
      </p:sp>
    </p:spTree>
    <p:extLst>
      <p:ext uri="{BB962C8B-B14F-4D97-AF65-F5344CB8AC3E}">
        <p14:creationId xmlns:p14="http://schemas.microsoft.com/office/powerpoint/2010/main" val="3190828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6A012020-21CF-4C8B-9F3B-B58A6ADB3259}" type="slidenum">
              <a:rPr lang="en-US" smtClean="0"/>
              <a:t>33</a:t>
            </a:fld>
            <a:endParaRPr lang="en-US" dirty="0"/>
          </a:p>
        </p:txBody>
      </p:sp>
    </p:spTree>
    <p:extLst>
      <p:ext uri="{BB962C8B-B14F-4D97-AF65-F5344CB8AC3E}">
        <p14:creationId xmlns:p14="http://schemas.microsoft.com/office/powerpoint/2010/main" val="931949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Remember,</a:t>
            </a:r>
            <a:r>
              <a:rPr lang="en-US" baseline="0" dirty="0" smtClean="0"/>
              <a:t> a</a:t>
            </a:r>
            <a:r>
              <a:rPr lang="en-US" dirty="0" smtClean="0"/>
              <a:t>ll </a:t>
            </a:r>
            <a:r>
              <a:rPr lang="en-US" dirty="0"/>
              <a:t>pediatric patients must be measured on the Pediatric Resuscitation Tape to determine the correct dose.</a:t>
            </a:r>
          </a:p>
          <a:p>
            <a:pPr marL="171450" indent="-171450">
              <a:buFont typeface="Arial" panose="020B0604020202020204" pitchFamily="34" charset="0"/>
              <a:buChar char="•"/>
            </a:pPr>
            <a:r>
              <a:rPr lang="en-US" dirty="0" smtClean="0"/>
              <a:t>The pediatric</a:t>
            </a:r>
            <a:r>
              <a:rPr lang="en-US" baseline="0" dirty="0" smtClean="0"/>
              <a:t> dose of naloxone is based upon the formula of </a:t>
            </a:r>
            <a:r>
              <a:rPr lang="en-US" dirty="0" smtClean="0"/>
              <a:t>0.1mg/kg</a:t>
            </a:r>
          </a:p>
          <a:p>
            <a:pPr marL="171450" indent="-171450">
              <a:buFont typeface="Arial" panose="020B0604020202020204" pitchFamily="34" charset="0"/>
              <a:buChar char="•"/>
            </a:pPr>
            <a:r>
              <a:rPr lang="en-US" dirty="0" smtClean="0"/>
              <a:t>Review the math on the right side of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34</a:t>
            </a:fld>
            <a:endParaRPr lang="en-US" dirty="0"/>
          </a:p>
        </p:txBody>
      </p:sp>
    </p:spTree>
    <p:extLst>
      <p:ext uri="{BB962C8B-B14F-4D97-AF65-F5344CB8AC3E}">
        <p14:creationId xmlns:p14="http://schemas.microsoft.com/office/powerpoint/2010/main" val="1591676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p>
          <a:p>
            <a:pPr marL="171450" indent="-171450">
              <a:buFont typeface="Arial" panose="020B0604020202020204" pitchFamily="34" charset="0"/>
              <a:buChar char="•"/>
            </a:pPr>
            <a:r>
              <a:rPr lang="en-US" dirty="0" smtClean="0"/>
              <a:t>The only thing that is difference is which type of needle you must use</a:t>
            </a:r>
            <a:endParaRPr lang="en-US" dirty="0"/>
          </a:p>
        </p:txBody>
      </p:sp>
      <p:sp>
        <p:nvSpPr>
          <p:cNvPr id="4" name="Slide Number Placeholder 3"/>
          <p:cNvSpPr>
            <a:spLocks noGrp="1"/>
          </p:cNvSpPr>
          <p:nvPr>
            <p:ph type="sldNum" sz="quarter" idx="10"/>
          </p:nvPr>
        </p:nvSpPr>
        <p:spPr/>
        <p:txBody>
          <a:bodyPr/>
          <a:lstStyle/>
          <a:p>
            <a:fld id="{6A012020-21CF-4C8B-9F3B-B58A6ADB3259}" type="slidenum">
              <a:rPr lang="en-US" smtClean="0"/>
              <a:t>35</a:t>
            </a:fld>
            <a:endParaRPr lang="en-US" dirty="0"/>
          </a:p>
        </p:txBody>
      </p:sp>
    </p:spTree>
    <p:extLst>
      <p:ext uri="{BB962C8B-B14F-4D97-AF65-F5344CB8AC3E}">
        <p14:creationId xmlns:p14="http://schemas.microsoft.com/office/powerpoint/2010/main" val="3868478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outside of the vial contains the name of the medication and the expiration date</a:t>
            </a:r>
            <a:r>
              <a:rPr lang="en-US" baseline="0" dirty="0" smtClean="0"/>
              <a:t> along with other information</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36</a:t>
            </a:fld>
            <a:endParaRPr lang="en-US" dirty="0"/>
          </a:p>
        </p:txBody>
      </p:sp>
    </p:spTree>
    <p:extLst>
      <p:ext uri="{BB962C8B-B14F-4D97-AF65-F5344CB8AC3E}">
        <p14:creationId xmlns:p14="http://schemas.microsoft.com/office/powerpoint/2010/main" val="3375650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you are withdrawing medication from a </a:t>
            </a:r>
            <a:r>
              <a:rPr lang="en-US" dirty="0" smtClean="0"/>
              <a:t>ampule, </a:t>
            </a:r>
            <a:r>
              <a:rPr lang="en-US" dirty="0" smtClean="0"/>
              <a:t>you must use a filter needle</a:t>
            </a:r>
          </a:p>
          <a:p>
            <a:pPr marL="171450" indent="-171450">
              <a:buFont typeface="Arial" panose="020B0604020202020204" pitchFamily="34" charset="0"/>
              <a:buChar char="•"/>
            </a:pPr>
            <a:r>
              <a:rPr lang="en-US" dirty="0" smtClean="0"/>
              <a:t>This is because you must break of the top of the ampule and the</a:t>
            </a:r>
            <a:r>
              <a:rPr lang="en-US" baseline="0" dirty="0" smtClean="0"/>
              <a:t> use of a filter needle decreases the chances of drawing up glass particles into the syringe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37</a:t>
            </a:fld>
            <a:endParaRPr lang="en-US" dirty="0"/>
          </a:p>
        </p:txBody>
      </p:sp>
    </p:spTree>
    <p:extLst>
      <p:ext uri="{BB962C8B-B14F-4D97-AF65-F5344CB8AC3E}">
        <p14:creationId xmlns:p14="http://schemas.microsoft.com/office/powerpoint/2010/main" val="1727711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Sometimes</a:t>
            </a:r>
            <a:r>
              <a:rPr lang="en-US" baseline="0" dirty="0" smtClean="0"/>
              <a:t> the medications backs up into the top of the ampule</a:t>
            </a:r>
          </a:p>
          <a:p>
            <a:pPr marL="171450" indent="-171450">
              <a:buFont typeface="Arial" panose="020B0604020202020204" pitchFamily="34" charset="0"/>
              <a:buChar char="•"/>
            </a:pPr>
            <a:r>
              <a:rPr lang="en-US" baseline="0" dirty="0" smtClean="0"/>
              <a:t>Therefore, you must flick or tap the top of the ampule to move the medication down into the bottom of the ampule</a:t>
            </a:r>
          </a:p>
          <a:p>
            <a:pPr marL="171450" indent="-171450">
              <a:buFont typeface="Arial" panose="020B0604020202020204" pitchFamily="34" charset="0"/>
              <a:buChar char="•"/>
            </a:pPr>
            <a:r>
              <a:rPr lang="en-US" baseline="0" dirty="0" smtClean="0"/>
              <a:t>Using a gauze 2x2 helps protect your fingers from being cut by the broken edge of the ampule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38</a:t>
            </a:fld>
            <a:endParaRPr lang="en-US" dirty="0"/>
          </a:p>
        </p:txBody>
      </p:sp>
    </p:spTree>
    <p:extLst>
      <p:ext uri="{BB962C8B-B14F-4D97-AF65-F5344CB8AC3E}">
        <p14:creationId xmlns:p14="http://schemas.microsoft.com/office/powerpoint/2010/main" val="2596793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Demonstrate the procedures shown on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39</a:t>
            </a:fld>
            <a:endParaRPr lang="en-US" dirty="0"/>
          </a:p>
        </p:txBody>
      </p:sp>
    </p:spTree>
    <p:extLst>
      <p:ext uri="{BB962C8B-B14F-4D97-AF65-F5344CB8AC3E}">
        <p14:creationId xmlns:p14="http://schemas.microsoft.com/office/powerpoint/2010/main" val="3203844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p>
          <a:p>
            <a:pPr marL="171450" indent="-171450">
              <a:buFont typeface="Arial" panose="020B0604020202020204" pitchFamily="34" charset="0"/>
              <a:buChar char="•"/>
            </a:pPr>
            <a:r>
              <a:rPr lang="en-US" dirty="0" smtClean="0"/>
              <a:t>Keep the </a:t>
            </a:r>
            <a:r>
              <a:rPr lang="en-US" dirty="0"/>
              <a:t>tip of </a:t>
            </a:r>
            <a:r>
              <a:rPr lang="en-US" dirty="0" smtClean="0"/>
              <a:t>the needle </a:t>
            </a:r>
            <a:r>
              <a:rPr lang="en-US" dirty="0"/>
              <a:t>under the level of </a:t>
            </a:r>
            <a:r>
              <a:rPr lang="en-US" dirty="0" smtClean="0"/>
              <a:t>medication otherwise you will be drawing up air into the syringe.</a:t>
            </a:r>
            <a:endParaRPr lang="en-US" dirty="0"/>
          </a:p>
          <a:p>
            <a:pPr marL="171450" indent="-171450">
              <a:buFont typeface="Arial" panose="020B0604020202020204" pitchFamily="34" charset="0"/>
              <a:buChar char="•"/>
            </a:pPr>
            <a:r>
              <a:rPr lang="en-US" dirty="0" smtClean="0"/>
              <a:t>While the slide</a:t>
            </a:r>
            <a:r>
              <a:rPr lang="en-US" baseline="0" dirty="0" smtClean="0"/>
              <a:t> and skill sheet states to invert the ampule, it is not an absolute requirement.</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40</a:t>
            </a:fld>
            <a:endParaRPr lang="en-US" dirty="0"/>
          </a:p>
        </p:txBody>
      </p:sp>
    </p:spTree>
    <p:extLst>
      <p:ext uri="{BB962C8B-B14F-4D97-AF65-F5344CB8AC3E}">
        <p14:creationId xmlns:p14="http://schemas.microsoft.com/office/powerpoint/2010/main" val="3056504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41</a:t>
            </a:fld>
            <a:endParaRPr lang="en-US" dirty="0"/>
          </a:p>
        </p:txBody>
      </p:sp>
    </p:spTree>
    <p:extLst>
      <p:ext uri="{BB962C8B-B14F-4D97-AF65-F5344CB8AC3E}">
        <p14:creationId xmlns:p14="http://schemas.microsoft.com/office/powerpoint/2010/main" val="1879435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differences between single-dose and multi-dose vials</a:t>
            </a:r>
            <a:r>
              <a:rPr lang="en-US" dirty="0" smtClean="0"/>
              <a:t>.</a:t>
            </a:r>
          </a:p>
          <a:p>
            <a:pPr marL="171450" indent="-171450">
              <a:buFont typeface="Arial" panose="020B0604020202020204" pitchFamily="34" charset="0"/>
              <a:buChar char="•"/>
            </a:pPr>
            <a:r>
              <a:rPr lang="en-US" dirty="0" smtClean="0"/>
              <a:t>The only thing that is different is</a:t>
            </a:r>
            <a:r>
              <a:rPr lang="en-US" baseline="0" dirty="0" smtClean="0"/>
              <a:t> the needle.  </a:t>
            </a:r>
          </a:p>
          <a:p>
            <a:pPr marL="171450" indent="-171450">
              <a:buFont typeface="Arial" panose="020B0604020202020204" pitchFamily="34" charset="0"/>
              <a:buChar char="•"/>
            </a:pPr>
            <a:r>
              <a:rPr lang="en-US" baseline="0" dirty="0" smtClean="0"/>
              <a:t>It does not need to be a filter needle.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42</a:t>
            </a:fld>
            <a:endParaRPr lang="en-US" dirty="0"/>
          </a:p>
        </p:txBody>
      </p:sp>
    </p:spTree>
    <p:extLst>
      <p:ext uri="{BB962C8B-B14F-4D97-AF65-F5344CB8AC3E}">
        <p14:creationId xmlns:p14="http://schemas.microsoft.com/office/powerpoint/2010/main" val="38082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a:t>
            </a:fld>
            <a:endParaRPr lang="en-US" dirty="0"/>
          </a:p>
        </p:txBody>
      </p:sp>
    </p:spTree>
    <p:extLst>
      <p:ext uri="{BB962C8B-B14F-4D97-AF65-F5344CB8AC3E}">
        <p14:creationId xmlns:p14="http://schemas.microsoft.com/office/powerpoint/2010/main" val="246940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top of a vial is not sterile, therefore it needs to be wiped with an alcohol pad</a:t>
            </a:r>
            <a:r>
              <a:rPr lang="en-US" dirty="0" smtClean="0"/>
              <a:t>.</a:t>
            </a:r>
          </a:p>
          <a:p>
            <a:pPr marL="171450" indent="-171450">
              <a:buFont typeface="Arial" panose="020B0604020202020204" pitchFamily="34" charset="0"/>
              <a:buChar char="•"/>
            </a:pPr>
            <a:r>
              <a:rPr lang="en-US" dirty="0" smtClean="0"/>
              <a:t>Demonstrate</a:t>
            </a:r>
            <a:r>
              <a:rPr lang="en-US" baseline="0" dirty="0" smtClean="0"/>
              <a:t> the steps on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43</a:t>
            </a:fld>
            <a:endParaRPr lang="en-US" dirty="0"/>
          </a:p>
        </p:txBody>
      </p:sp>
    </p:spTree>
    <p:extLst>
      <p:ext uri="{BB962C8B-B14F-4D97-AF65-F5344CB8AC3E}">
        <p14:creationId xmlns:p14="http://schemas.microsoft.com/office/powerpoint/2010/main" val="165100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Pull plunger back farther than the amount you are </a:t>
            </a:r>
            <a:r>
              <a:rPr lang="en-US" dirty="0" smtClean="0"/>
              <a:t>withdrawing</a:t>
            </a:r>
            <a:r>
              <a:rPr lang="en-US" baseline="0" dirty="0" smtClean="0"/>
              <a:t> from the vial</a:t>
            </a:r>
          </a:p>
          <a:p>
            <a:pPr marL="171450" indent="-171450">
              <a:buFont typeface="Arial" panose="020B0604020202020204" pitchFamily="34" charset="0"/>
              <a:buChar char="•"/>
            </a:pPr>
            <a:r>
              <a:rPr lang="en-US" baseline="0" dirty="0" smtClean="0"/>
              <a:t>If you insert too much air into the vial, medication may leak out and in extreme cases, the rubber membrane on the top of the vial may pop out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44</a:t>
            </a:fld>
            <a:endParaRPr lang="en-US" dirty="0"/>
          </a:p>
        </p:txBody>
      </p:sp>
    </p:spTree>
    <p:extLst>
      <p:ext uri="{BB962C8B-B14F-4D97-AF65-F5344CB8AC3E}">
        <p14:creationId xmlns:p14="http://schemas.microsoft.com/office/powerpoint/2010/main" val="2463494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tip of needle under the level of </a:t>
            </a:r>
            <a:r>
              <a:rPr lang="en-US" dirty="0" smtClean="0"/>
              <a:t>medication</a:t>
            </a:r>
            <a:r>
              <a:rPr lang="en-US" baseline="0" dirty="0" smtClean="0"/>
              <a:t> to avoid the aspiration of air into the syringe</a:t>
            </a:r>
            <a:endParaRPr lang="en-US" dirty="0"/>
          </a:p>
          <a:p>
            <a:pPr marL="171450" indent="-171450">
              <a:buFont typeface="Arial" panose="020B0604020202020204" pitchFamily="34" charset="0"/>
              <a:buChar char="•"/>
            </a:pPr>
            <a:r>
              <a:rPr lang="en-US" dirty="0"/>
              <a:t>Not required to invert</a:t>
            </a:r>
            <a:r>
              <a:rPr lang="en-US" dirty="0" smtClean="0"/>
              <a:t>.</a:t>
            </a:r>
          </a:p>
          <a:p>
            <a:pPr marL="171450" indent="-171450">
              <a:buFont typeface="Arial" panose="020B0604020202020204" pitchFamily="34" charset="0"/>
              <a:buChar char="•"/>
            </a:pPr>
            <a:r>
              <a:rPr lang="en-US" dirty="0" smtClean="0"/>
              <a:t>Review the rest of the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45</a:t>
            </a:fld>
            <a:endParaRPr lang="en-US" dirty="0"/>
          </a:p>
        </p:txBody>
      </p:sp>
    </p:spTree>
    <p:extLst>
      <p:ext uri="{BB962C8B-B14F-4D97-AF65-F5344CB8AC3E}">
        <p14:creationId xmlns:p14="http://schemas.microsoft.com/office/powerpoint/2010/main" val="839149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46</a:t>
            </a:fld>
            <a:endParaRPr lang="en-US" dirty="0"/>
          </a:p>
        </p:txBody>
      </p:sp>
    </p:spTree>
    <p:extLst>
      <p:ext uri="{BB962C8B-B14F-4D97-AF65-F5344CB8AC3E}">
        <p14:creationId xmlns:p14="http://schemas.microsoft.com/office/powerpoint/2010/main" val="1042578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Nasal spray can come in 2mg or 4mg doses.</a:t>
            </a:r>
          </a:p>
          <a:p>
            <a:pPr marL="171450" indent="-171450">
              <a:buFont typeface="Arial" panose="020B0604020202020204" pitchFamily="34" charset="0"/>
              <a:buChar char="•"/>
            </a:pPr>
            <a:r>
              <a:rPr lang="en-US" dirty="0" smtClean="0"/>
              <a:t>While the initial dose in LA County currently is 2mg, if the only dose available is IN 4mg, it may be administered</a:t>
            </a:r>
            <a:r>
              <a:rPr lang="en-US" baseline="0" dirty="0" smtClean="0"/>
              <a:t> to an adult or a pediatric patient.</a:t>
            </a:r>
            <a:endParaRPr lang="en-US" dirty="0" smtClean="0"/>
          </a:p>
          <a:p>
            <a:pPr marL="171450" indent="-171450">
              <a:buFont typeface="Arial" panose="020B0604020202020204" pitchFamily="34" charset="0"/>
              <a:buChar char="•"/>
            </a:pPr>
            <a:r>
              <a:rPr lang="en-US" dirty="0" smtClean="0"/>
              <a:t>Do </a:t>
            </a:r>
            <a:r>
              <a:rPr lang="en-US" dirty="0"/>
              <a:t>not prime device, priming cause the medication to be dissipated into the air</a:t>
            </a:r>
            <a:r>
              <a:rPr lang="en-US" dirty="0" smtClean="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47</a:t>
            </a:fld>
            <a:endParaRPr lang="en-US" dirty="0"/>
          </a:p>
        </p:txBody>
      </p:sp>
    </p:spTree>
    <p:extLst>
      <p:ext uri="{BB962C8B-B14F-4D97-AF65-F5344CB8AC3E}">
        <p14:creationId xmlns:p14="http://schemas.microsoft.com/office/powerpoint/2010/main" val="2133121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Demonstrate the procedure</a:t>
            </a:r>
          </a:p>
          <a:p>
            <a:pPr marL="171450" indent="-171450">
              <a:buFont typeface="Arial" panose="020B0604020202020204" pitchFamily="34" charset="0"/>
              <a:buChar char="•"/>
            </a:pPr>
            <a:r>
              <a:rPr lang="en-US" dirty="0" smtClean="0"/>
              <a:t>Choose </a:t>
            </a:r>
            <a:r>
              <a:rPr lang="en-US" dirty="0"/>
              <a:t>the clearest nostril</a:t>
            </a:r>
          </a:p>
          <a:p>
            <a:pPr marL="171450" indent="-171450">
              <a:buFont typeface="Arial" panose="020B0604020202020204" pitchFamily="34" charset="0"/>
              <a:buChar char="•"/>
            </a:pPr>
            <a:r>
              <a:rPr lang="en-US" dirty="0"/>
              <a:t>If drainage, wipe prior to inserting medication</a:t>
            </a:r>
          </a:p>
          <a:p>
            <a:pPr marL="171450" indent="-171450">
              <a:buFont typeface="Arial" panose="020B0604020202020204" pitchFamily="34" charset="0"/>
              <a:buChar char="•"/>
            </a:pPr>
            <a:r>
              <a:rPr lang="en-US" dirty="0"/>
              <a:t>Drainage prevents absorption of the medication.</a:t>
            </a:r>
          </a:p>
        </p:txBody>
      </p:sp>
      <p:sp>
        <p:nvSpPr>
          <p:cNvPr id="4" name="Slide Number Placeholder 3"/>
          <p:cNvSpPr>
            <a:spLocks noGrp="1"/>
          </p:cNvSpPr>
          <p:nvPr>
            <p:ph type="sldNum" sz="quarter" idx="10"/>
          </p:nvPr>
        </p:nvSpPr>
        <p:spPr/>
        <p:txBody>
          <a:bodyPr/>
          <a:lstStyle/>
          <a:p>
            <a:fld id="{C465781B-399F-429D-88FA-6E768D6E6583}" type="slidenum">
              <a:rPr lang="en-US" smtClean="0"/>
              <a:t>48</a:t>
            </a:fld>
            <a:endParaRPr lang="en-US" dirty="0"/>
          </a:p>
        </p:txBody>
      </p:sp>
    </p:spTree>
    <p:extLst>
      <p:ext uri="{BB962C8B-B14F-4D97-AF65-F5344CB8AC3E}">
        <p14:creationId xmlns:p14="http://schemas.microsoft.com/office/powerpoint/2010/main" val="4294799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ALS provider agencies carry naloxone in this format.</a:t>
            </a:r>
          </a:p>
          <a:p>
            <a:pPr marL="171450" indent="-171450">
              <a:buFont typeface="Arial" panose="020B0604020202020204" pitchFamily="34" charset="0"/>
              <a:buChar char="•"/>
            </a:pPr>
            <a:r>
              <a:rPr lang="en-US" dirty="0"/>
              <a:t>MAD device attached directly to preload.</a:t>
            </a:r>
          </a:p>
        </p:txBody>
      </p:sp>
      <p:sp>
        <p:nvSpPr>
          <p:cNvPr id="4" name="Slide Number Placeholder 3"/>
          <p:cNvSpPr>
            <a:spLocks noGrp="1"/>
          </p:cNvSpPr>
          <p:nvPr>
            <p:ph type="sldNum" sz="quarter" idx="10"/>
          </p:nvPr>
        </p:nvSpPr>
        <p:spPr/>
        <p:txBody>
          <a:bodyPr/>
          <a:lstStyle/>
          <a:p>
            <a:fld id="{6A012020-21CF-4C8B-9F3B-B58A6ADB3259}" type="slidenum">
              <a:rPr lang="en-US" smtClean="0"/>
              <a:t>49</a:t>
            </a:fld>
            <a:endParaRPr lang="en-US" dirty="0"/>
          </a:p>
        </p:txBody>
      </p:sp>
    </p:spTree>
    <p:extLst>
      <p:ext uri="{BB962C8B-B14F-4D97-AF65-F5344CB8AC3E}">
        <p14:creationId xmlns:p14="http://schemas.microsoft.com/office/powerpoint/2010/main" val="2539016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Follow manufacturers directions to assemble device.</a:t>
            </a:r>
          </a:p>
        </p:txBody>
      </p:sp>
      <p:sp>
        <p:nvSpPr>
          <p:cNvPr id="4" name="Slide Number Placeholder 3"/>
          <p:cNvSpPr>
            <a:spLocks noGrp="1"/>
          </p:cNvSpPr>
          <p:nvPr>
            <p:ph type="sldNum" sz="quarter" idx="10"/>
          </p:nvPr>
        </p:nvSpPr>
        <p:spPr/>
        <p:txBody>
          <a:bodyPr/>
          <a:lstStyle/>
          <a:p>
            <a:fld id="{C465781B-399F-429D-88FA-6E768D6E6583}" type="slidenum">
              <a:rPr lang="en-US" smtClean="0"/>
              <a:t>50</a:t>
            </a:fld>
            <a:endParaRPr lang="en-US" dirty="0"/>
          </a:p>
        </p:txBody>
      </p:sp>
    </p:spTree>
    <p:extLst>
      <p:ext uri="{BB962C8B-B14F-4D97-AF65-F5344CB8AC3E}">
        <p14:creationId xmlns:p14="http://schemas.microsoft.com/office/powerpoint/2010/main" val="1049043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MAD device also attaches directly to syringes</a:t>
            </a:r>
            <a:r>
              <a:rPr lang="en-US" dirty="0" smtClean="0"/>
              <a:t>.</a:t>
            </a:r>
          </a:p>
          <a:p>
            <a:pPr marL="171450" indent="-171450">
              <a:buFont typeface="Arial" panose="020B0604020202020204" pitchFamily="34" charset="0"/>
              <a:buChar char="•"/>
            </a:pPr>
            <a:r>
              <a:rPr lang="en-US" dirty="0" smtClean="0"/>
              <a:t>Demonstrate</a:t>
            </a:r>
            <a:r>
              <a:rPr lang="en-US" baseline="0" dirty="0" smtClean="0"/>
              <a:t> the procedure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51</a:t>
            </a:fld>
            <a:endParaRPr lang="en-US" dirty="0"/>
          </a:p>
        </p:txBody>
      </p:sp>
    </p:spTree>
    <p:extLst>
      <p:ext uri="{BB962C8B-B14F-4D97-AF65-F5344CB8AC3E}">
        <p14:creationId xmlns:p14="http://schemas.microsoft.com/office/powerpoint/2010/main" val="217849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Demonstrate procedure for students.</a:t>
            </a:r>
          </a:p>
        </p:txBody>
      </p:sp>
      <p:sp>
        <p:nvSpPr>
          <p:cNvPr id="4" name="Slide Number Placeholder 3"/>
          <p:cNvSpPr>
            <a:spLocks noGrp="1"/>
          </p:cNvSpPr>
          <p:nvPr>
            <p:ph type="sldNum" sz="quarter" idx="10"/>
          </p:nvPr>
        </p:nvSpPr>
        <p:spPr/>
        <p:txBody>
          <a:bodyPr/>
          <a:lstStyle/>
          <a:p>
            <a:fld id="{C465781B-399F-429D-88FA-6E768D6E6583}" type="slidenum">
              <a:rPr lang="en-US" smtClean="0"/>
              <a:t>52</a:t>
            </a:fld>
            <a:endParaRPr lang="en-US" dirty="0"/>
          </a:p>
        </p:txBody>
      </p:sp>
    </p:spTree>
    <p:extLst>
      <p:ext uri="{BB962C8B-B14F-4D97-AF65-F5344CB8AC3E}">
        <p14:creationId xmlns:p14="http://schemas.microsoft.com/office/powerpoint/2010/main" val="319382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the slide</a:t>
            </a:r>
          </a:p>
          <a:p>
            <a:pPr marL="171450" indent="-171450">
              <a:buFont typeface="Arial" panose="020B0604020202020204" pitchFamily="34" charset="0"/>
              <a:buChar char="•"/>
            </a:pPr>
            <a:r>
              <a:rPr lang="en-US" dirty="0" smtClean="0"/>
              <a:t>While this is part of mandatory EMT training, an EMT may only administer naloxone if they are working for a provider agency</a:t>
            </a:r>
            <a:r>
              <a:rPr lang="en-US" baseline="0" dirty="0" smtClean="0"/>
              <a:t> that has applied and been approved by the EMS Agency Medical Director to carry naloxone on the EMT ambulance.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EMT MAY NOT CARRY, AND ADMINISTER THEIR</a:t>
            </a:r>
            <a:r>
              <a:rPr lang="en-US" baseline="0" dirty="0" smtClean="0"/>
              <a:t> OWN </a:t>
            </a:r>
            <a:r>
              <a:rPr lang="en-US" dirty="0" smtClean="0"/>
              <a:t>PURCHASED </a:t>
            </a:r>
            <a:r>
              <a:rPr lang="en-US" baseline="0" dirty="0" smtClean="0"/>
              <a:t>NALOXONE </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a:t>
            </a:fld>
            <a:endParaRPr lang="en-US" dirty="0"/>
          </a:p>
        </p:txBody>
      </p:sp>
    </p:spTree>
    <p:extLst>
      <p:ext uri="{BB962C8B-B14F-4D97-AF65-F5344CB8AC3E}">
        <p14:creationId xmlns:p14="http://schemas.microsoft.com/office/powerpoint/2010/main" val="2203190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a:t>
            </a:r>
            <a:r>
              <a:rPr lang="en-US" baseline="0" dirty="0" smtClean="0"/>
              <a:t> caution to avoid hyper-extension of the neck as this leads to the medication running down the back of the throat into the patient’s mouth.</a:t>
            </a:r>
            <a:endParaRPr lang="en-US" dirty="0" smtClean="0"/>
          </a:p>
          <a:p>
            <a:pPr marL="171450" indent="-171450">
              <a:buFont typeface="Arial" panose="020B0604020202020204" pitchFamily="34" charset="0"/>
              <a:buChar char="•"/>
            </a:pPr>
            <a:r>
              <a:rPr lang="en-US" dirty="0" smtClean="0"/>
              <a:t>Pulling outward on the tip</a:t>
            </a:r>
            <a:r>
              <a:rPr lang="en-US" baseline="0" dirty="0" smtClean="0"/>
              <a:t> of the nostril enlarges the nares to create more surface area for medication absorption. </a:t>
            </a:r>
          </a:p>
          <a:p>
            <a:pPr marL="171450" indent="-171450">
              <a:buFont typeface="Arial" panose="020B0604020202020204" pitchFamily="34" charset="0"/>
              <a:buChar char="•"/>
            </a:pPr>
            <a:r>
              <a:rPr lang="en-US" baseline="0" dirty="0" smtClean="0"/>
              <a:t>Demonstrate the procedure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53</a:t>
            </a:fld>
            <a:endParaRPr lang="en-US" dirty="0"/>
          </a:p>
        </p:txBody>
      </p:sp>
    </p:spTree>
    <p:extLst>
      <p:ext uri="{BB962C8B-B14F-4D97-AF65-F5344CB8AC3E}">
        <p14:creationId xmlns:p14="http://schemas.microsoft.com/office/powerpoint/2010/main" val="1186734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Deliver no more than 1mL per nostril.</a:t>
            </a:r>
          </a:p>
          <a:p>
            <a:pPr marL="171450" indent="-171450">
              <a:buFont typeface="Arial" panose="020B0604020202020204" pitchFamily="34" charset="0"/>
              <a:buChar char="•"/>
            </a:pPr>
            <a:r>
              <a:rPr lang="en-US" dirty="0"/>
              <a:t>Demonstrate technique for students.</a:t>
            </a:r>
          </a:p>
        </p:txBody>
      </p:sp>
      <p:sp>
        <p:nvSpPr>
          <p:cNvPr id="4" name="Slide Number Placeholder 3"/>
          <p:cNvSpPr>
            <a:spLocks noGrp="1"/>
          </p:cNvSpPr>
          <p:nvPr>
            <p:ph type="sldNum" sz="quarter" idx="10"/>
          </p:nvPr>
        </p:nvSpPr>
        <p:spPr/>
        <p:txBody>
          <a:bodyPr/>
          <a:lstStyle/>
          <a:p>
            <a:fld id="{C465781B-399F-429D-88FA-6E768D6E6583}" type="slidenum">
              <a:rPr lang="en-US" smtClean="0"/>
              <a:t>54</a:t>
            </a:fld>
            <a:endParaRPr lang="en-US" dirty="0"/>
          </a:p>
        </p:txBody>
      </p:sp>
    </p:spTree>
    <p:extLst>
      <p:ext uri="{BB962C8B-B14F-4D97-AF65-F5344CB8AC3E}">
        <p14:creationId xmlns:p14="http://schemas.microsoft.com/office/powerpoint/2010/main" val="4116369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Same administration process as adult, however pediatric patients must be measured on the pediatric resuscitation tape.</a:t>
            </a:r>
          </a:p>
          <a:p>
            <a:pPr marL="171450" indent="-171450">
              <a:buFont typeface="Arial" panose="020B0604020202020204" pitchFamily="34" charset="0"/>
              <a:buChar char="•"/>
            </a:pPr>
            <a:r>
              <a:rPr lang="en-US" dirty="0"/>
              <a:t>The formulation of the medication is the dosage </a:t>
            </a:r>
            <a:r>
              <a:rPr lang="en-US" dirty="0" smtClean="0"/>
              <a:t>form of the medication</a:t>
            </a:r>
            <a:r>
              <a:rPr lang="en-US" dirty="0"/>
              <a:t>.</a:t>
            </a:r>
          </a:p>
          <a:p>
            <a:pPr marL="171450" indent="-171450">
              <a:buFont typeface="Arial" panose="020B0604020202020204" pitchFamily="34" charset="0"/>
              <a:buChar char="•"/>
            </a:pPr>
            <a:r>
              <a:rPr lang="en-US" dirty="0"/>
              <a:t>Waste </a:t>
            </a:r>
            <a:r>
              <a:rPr lang="en-US" dirty="0" smtClean="0"/>
              <a:t>the excess </a:t>
            </a:r>
            <a:r>
              <a:rPr lang="en-US" dirty="0"/>
              <a:t>medication to </a:t>
            </a:r>
            <a:r>
              <a:rPr lang="en-US" dirty="0" smtClean="0"/>
              <a:t>the correct dosage to be administered to help prevent an error in delivery.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 the initial dose in LA County currently is 2mg, if the only dose available is IN 4mg, it may be administered</a:t>
            </a:r>
            <a:r>
              <a:rPr lang="en-US" baseline="0" dirty="0" smtClean="0"/>
              <a:t> to a pediatric patient.</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55</a:t>
            </a:fld>
            <a:endParaRPr lang="en-US" dirty="0"/>
          </a:p>
        </p:txBody>
      </p:sp>
    </p:spTree>
    <p:extLst>
      <p:ext uri="{BB962C8B-B14F-4D97-AF65-F5344CB8AC3E}">
        <p14:creationId xmlns:p14="http://schemas.microsoft.com/office/powerpoint/2010/main" val="1652816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Filter needle must be used for ampules.</a:t>
            </a:r>
          </a:p>
          <a:p>
            <a:pPr marL="171450" indent="-171450">
              <a:buFont typeface="Arial" panose="020B0604020202020204" pitchFamily="34" charset="0"/>
              <a:buChar char="•"/>
            </a:pPr>
            <a:r>
              <a:rPr lang="en-US" dirty="0"/>
              <a:t>Regular needle for vials.</a:t>
            </a:r>
          </a:p>
        </p:txBody>
      </p:sp>
      <p:sp>
        <p:nvSpPr>
          <p:cNvPr id="4" name="Slide Number Placeholder 3"/>
          <p:cNvSpPr>
            <a:spLocks noGrp="1"/>
          </p:cNvSpPr>
          <p:nvPr>
            <p:ph type="sldNum" sz="quarter" idx="10"/>
          </p:nvPr>
        </p:nvSpPr>
        <p:spPr/>
        <p:txBody>
          <a:bodyPr/>
          <a:lstStyle/>
          <a:p>
            <a:fld id="{C465781B-399F-429D-88FA-6E768D6E6583}" type="slidenum">
              <a:rPr lang="en-US" smtClean="0"/>
              <a:t>56</a:t>
            </a:fld>
            <a:endParaRPr lang="en-US" dirty="0"/>
          </a:p>
        </p:txBody>
      </p:sp>
    </p:spTree>
    <p:extLst>
      <p:ext uri="{BB962C8B-B14F-4D97-AF65-F5344CB8AC3E}">
        <p14:creationId xmlns:p14="http://schemas.microsoft.com/office/powerpoint/2010/main" val="2547453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It is common to find areas on the patient’s body where the veins are very darkened, which is due to scarring and the buildup of toxins along the length of the vein.</a:t>
            </a:r>
            <a:r>
              <a:rPr lang="en-US" sz="1200" b="0" i="0" kern="1200" baseline="0" dirty="0" smtClean="0">
                <a:solidFill>
                  <a:schemeClr val="tx1"/>
                </a:solidFill>
                <a:effectLst/>
                <a:latin typeface="+mn-lt"/>
                <a:ea typeface="+mn-ea"/>
                <a:cs typeface="+mn-cs"/>
              </a:rPr>
              <a:t>  These darkened areas are called track marks.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Review the slide.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65781B-399F-429D-88FA-6E768D6E6583}" type="slidenum">
              <a:rPr lang="en-US" smtClean="0"/>
              <a:t>57</a:t>
            </a:fld>
            <a:endParaRPr lang="en-US" dirty="0"/>
          </a:p>
        </p:txBody>
      </p:sp>
    </p:spTree>
    <p:extLst>
      <p:ext uri="{BB962C8B-B14F-4D97-AF65-F5344CB8AC3E}">
        <p14:creationId xmlns:p14="http://schemas.microsoft.com/office/powerpoint/2010/main" val="1257554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Review the slide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58</a:t>
            </a:fld>
            <a:endParaRPr lang="en-US" dirty="0"/>
          </a:p>
        </p:txBody>
      </p:sp>
    </p:spTree>
    <p:extLst>
      <p:ext uri="{BB962C8B-B14F-4D97-AF65-F5344CB8AC3E}">
        <p14:creationId xmlns:p14="http://schemas.microsoft.com/office/powerpoint/2010/main" val="4231925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careful of dangerous objects in pants pockets or clothing</a:t>
            </a:r>
            <a:r>
              <a:rPr lang="en-US" dirty="0" smtClean="0"/>
              <a:t>.</a:t>
            </a:r>
          </a:p>
          <a:p>
            <a:pPr marL="171450" indent="-171450">
              <a:buFont typeface="Arial" panose="020B0604020202020204" pitchFamily="34" charset="0"/>
              <a:buChar char="•"/>
            </a:pPr>
            <a:r>
              <a:rPr lang="en-US" dirty="0" smtClean="0"/>
              <a:t>Instead</a:t>
            </a:r>
            <a:r>
              <a:rPr lang="en-US" baseline="0" dirty="0" smtClean="0"/>
              <a:t> of taking off the pants, you may cut the leg of the pant off or create a hole in which to deliver the medication.</a:t>
            </a:r>
          </a:p>
          <a:p>
            <a:pPr marL="171450" indent="-171450">
              <a:buFont typeface="Arial" panose="020B0604020202020204" pitchFamily="34" charset="0"/>
              <a:buChar char="•"/>
            </a:pPr>
            <a:r>
              <a:rPr lang="en-US" baseline="0" dirty="0" smtClean="0"/>
              <a:t>Remember rescuer safety comes first!</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59</a:t>
            </a:fld>
            <a:endParaRPr lang="en-US" dirty="0"/>
          </a:p>
        </p:txBody>
      </p:sp>
    </p:spTree>
    <p:extLst>
      <p:ext uri="{BB962C8B-B14F-4D97-AF65-F5344CB8AC3E}">
        <p14:creationId xmlns:p14="http://schemas.microsoft.com/office/powerpoint/2010/main" val="4111099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Demonstrate Technique</a:t>
            </a:r>
          </a:p>
          <a:p>
            <a:pPr marL="171450" indent="-171450">
              <a:buFont typeface="Arial" panose="020B0604020202020204" pitchFamily="34" charset="0"/>
              <a:buChar char="•"/>
            </a:pPr>
            <a:r>
              <a:rPr lang="en-US" dirty="0"/>
              <a:t>May require multiple alcohol wipes on some </a:t>
            </a:r>
            <a:r>
              <a:rPr lang="en-US" dirty="0" smtClean="0"/>
              <a:t>patients to achieve a certain degree of sanitation.</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60</a:t>
            </a:fld>
            <a:endParaRPr lang="en-US" dirty="0"/>
          </a:p>
        </p:txBody>
      </p:sp>
    </p:spTree>
    <p:extLst>
      <p:ext uri="{BB962C8B-B14F-4D97-AF65-F5344CB8AC3E}">
        <p14:creationId xmlns:p14="http://schemas.microsoft.com/office/powerpoint/2010/main" val="3007637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Follow manufacturer recommendations.</a:t>
            </a:r>
          </a:p>
          <a:p>
            <a:pPr marL="171450" indent="-171450">
              <a:buFont typeface="Arial" panose="020B0604020202020204" pitchFamily="34" charset="0"/>
              <a:buChar char="•"/>
            </a:pPr>
            <a:r>
              <a:rPr lang="en-US" dirty="0" smtClean="0"/>
              <a:t>The training device </a:t>
            </a:r>
            <a:r>
              <a:rPr lang="en-US" dirty="0"/>
              <a:t>talks to </a:t>
            </a:r>
            <a:r>
              <a:rPr lang="en-US" dirty="0" smtClean="0"/>
              <a:t>you just like an AED.</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61</a:t>
            </a:fld>
            <a:endParaRPr lang="en-US" dirty="0"/>
          </a:p>
        </p:txBody>
      </p:sp>
    </p:spTree>
    <p:extLst>
      <p:ext uri="{BB962C8B-B14F-4D97-AF65-F5344CB8AC3E}">
        <p14:creationId xmlns:p14="http://schemas.microsoft.com/office/powerpoint/2010/main" val="3804380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Tip of the auto-injector is in the direction of the arrow and also located where you removed the safety cap.</a:t>
            </a:r>
          </a:p>
          <a:p>
            <a:pPr marL="171450" indent="-171450">
              <a:buFont typeface="Arial" panose="020B0604020202020204" pitchFamily="34" charset="0"/>
              <a:buChar char="•"/>
            </a:pPr>
            <a:r>
              <a:rPr lang="en-US" dirty="0" smtClean="0"/>
              <a:t>Push </a:t>
            </a:r>
            <a:r>
              <a:rPr lang="en-US" dirty="0"/>
              <a:t>down until </a:t>
            </a:r>
            <a:r>
              <a:rPr lang="en-US" dirty="0" smtClean="0"/>
              <a:t>the device activates and hold it in place for three (3) seconds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62</a:t>
            </a:fld>
            <a:endParaRPr lang="en-US" dirty="0"/>
          </a:p>
        </p:txBody>
      </p:sp>
    </p:spTree>
    <p:extLst>
      <p:ext uri="{BB962C8B-B14F-4D97-AF65-F5344CB8AC3E}">
        <p14:creationId xmlns:p14="http://schemas.microsoft.com/office/powerpoint/2010/main" val="416339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scope</a:t>
            </a:r>
            <a:r>
              <a:rPr lang="en-US" baseline="0" dirty="0" smtClean="0"/>
              <a:t> of the problem is VAST. </a:t>
            </a:r>
          </a:p>
          <a:p>
            <a:pPr marL="171450" indent="-171450">
              <a:buFont typeface="Arial" panose="020B0604020202020204" pitchFamily="34" charset="0"/>
              <a:buChar char="•"/>
            </a:pPr>
            <a:r>
              <a:rPr lang="en-US" baseline="0" dirty="0" smtClean="0"/>
              <a:t>Legislation is needed to provide funding and a solution to this problem. </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7</a:t>
            </a:fld>
            <a:endParaRPr lang="en-US" dirty="0"/>
          </a:p>
        </p:txBody>
      </p:sp>
    </p:spTree>
    <p:extLst>
      <p:ext uri="{BB962C8B-B14F-4D97-AF65-F5344CB8AC3E}">
        <p14:creationId xmlns:p14="http://schemas.microsoft.com/office/powerpoint/2010/main" val="239892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slide</a:t>
            </a:r>
          </a:p>
        </p:txBody>
      </p:sp>
      <p:sp>
        <p:nvSpPr>
          <p:cNvPr id="4" name="Slide Number Placeholder 3"/>
          <p:cNvSpPr>
            <a:spLocks noGrp="1"/>
          </p:cNvSpPr>
          <p:nvPr>
            <p:ph type="sldNum" sz="quarter" idx="10"/>
          </p:nvPr>
        </p:nvSpPr>
        <p:spPr/>
        <p:txBody>
          <a:bodyPr/>
          <a:lstStyle/>
          <a:p>
            <a:fld id="{C465781B-399F-429D-88FA-6E768D6E6583}" type="slidenum">
              <a:rPr lang="en-US" smtClean="0"/>
              <a:t>63</a:t>
            </a:fld>
            <a:endParaRPr lang="en-US" dirty="0"/>
          </a:p>
        </p:txBody>
      </p:sp>
    </p:spTree>
    <p:extLst>
      <p:ext uri="{BB962C8B-B14F-4D97-AF65-F5344CB8AC3E}">
        <p14:creationId xmlns:p14="http://schemas.microsoft.com/office/powerpoint/2010/main" val="693107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Have students demonstrate on themselves proper IM location.</a:t>
            </a:r>
          </a:p>
          <a:p>
            <a:pPr marL="171450" indent="-171450">
              <a:buFont typeface="Arial" panose="020B0604020202020204" pitchFamily="34" charset="0"/>
              <a:buChar char="•"/>
            </a:pPr>
            <a:r>
              <a:rPr lang="en-US" dirty="0"/>
              <a:t>Identify acromion </a:t>
            </a:r>
            <a:r>
              <a:rPr lang="en-US" dirty="0" smtClean="0"/>
              <a:t>process on themselves</a:t>
            </a:r>
            <a:r>
              <a:rPr lang="en-US" baseline="0" dirty="0" smtClean="0"/>
              <a:t> or the person sitting next to them.</a:t>
            </a:r>
          </a:p>
          <a:p>
            <a:pPr marL="171450" indent="-171450">
              <a:buFont typeface="Arial" panose="020B0604020202020204" pitchFamily="34" charset="0"/>
              <a:buChar char="•"/>
            </a:pPr>
            <a:r>
              <a:rPr lang="en-US" baseline="0" dirty="0" smtClean="0"/>
              <a:t>IM injections penetrate the dermal and subcutaneous tissue.</a:t>
            </a:r>
          </a:p>
          <a:p>
            <a:pPr marL="171450" indent="-171450">
              <a:buFont typeface="Arial" panose="020B0604020202020204" pitchFamily="34" charset="0"/>
              <a:buChar char="•"/>
            </a:pPr>
            <a:r>
              <a:rPr lang="en-US" baseline="0" dirty="0" smtClean="0"/>
              <a:t>The deltoid muscle is very vascular and permits for easy absorption.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64</a:t>
            </a:fld>
            <a:endParaRPr lang="en-US" dirty="0"/>
          </a:p>
        </p:txBody>
      </p:sp>
    </p:spTree>
    <p:extLst>
      <p:ext uri="{BB962C8B-B14F-4D97-AF65-F5344CB8AC3E}">
        <p14:creationId xmlns:p14="http://schemas.microsoft.com/office/powerpoint/2010/main" val="5085439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Again, many of these patients may require the use of multiple</a:t>
            </a:r>
            <a:r>
              <a:rPr lang="en-US" baseline="0" dirty="0" smtClean="0"/>
              <a:t> alcohol wipes</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65</a:t>
            </a:fld>
            <a:endParaRPr lang="en-US" dirty="0"/>
          </a:p>
        </p:txBody>
      </p:sp>
    </p:spTree>
    <p:extLst>
      <p:ext uri="{BB962C8B-B14F-4D97-AF65-F5344CB8AC3E}">
        <p14:creationId xmlns:p14="http://schemas.microsoft.com/office/powerpoint/2010/main" val="2525365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Making the skin taut is accomplished by using the thumb and the index finger on your non-dominant hand</a:t>
            </a:r>
            <a:r>
              <a:rPr lang="en-US" baseline="0" dirty="0" smtClean="0"/>
              <a:t> to stretch the skin. </a:t>
            </a:r>
            <a:endParaRPr lang="en-US" dirty="0" smtClean="0"/>
          </a:p>
          <a:p>
            <a:pPr marL="171450" indent="-171450">
              <a:buFont typeface="Arial" panose="020B0604020202020204" pitchFamily="34" charset="0"/>
              <a:buChar char="•"/>
            </a:pPr>
            <a:r>
              <a:rPr lang="en-US" dirty="0" smtClean="0"/>
              <a:t>Demonstrate the procedure</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66</a:t>
            </a:fld>
            <a:endParaRPr lang="en-US" dirty="0"/>
          </a:p>
        </p:txBody>
      </p:sp>
    </p:spTree>
    <p:extLst>
      <p:ext uri="{BB962C8B-B14F-4D97-AF65-F5344CB8AC3E}">
        <p14:creationId xmlns:p14="http://schemas.microsoft.com/office/powerpoint/2010/main" val="3826408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If blood is aspirated into the syringe, this indicates that the needle is in a blood vessel</a:t>
            </a:r>
            <a:r>
              <a:rPr lang="en-US" i="0" dirty="0" smtClean="0"/>
              <a:t>.</a:t>
            </a:r>
          </a:p>
          <a:p>
            <a:pPr marL="171450" indent="-171450">
              <a:buFont typeface="Arial" panose="020B0604020202020204" pitchFamily="34" charset="0"/>
              <a:buChar char="•"/>
            </a:pPr>
            <a:r>
              <a:rPr lang="en-US" i="0" dirty="0" smtClean="0"/>
              <a:t>Withdraw</a:t>
            </a:r>
            <a:r>
              <a:rPr lang="en-US" i="0" baseline="0" dirty="0" smtClean="0"/>
              <a:t>, activate the safety device and dispose of the syringe and needle.</a:t>
            </a:r>
          </a:p>
          <a:p>
            <a:pPr marL="171450" indent="-171450">
              <a:buFont typeface="Arial" panose="020B0604020202020204" pitchFamily="34" charset="0"/>
              <a:buChar char="•"/>
            </a:pPr>
            <a:r>
              <a:rPr lang="en-US" i="0" baseline="0" dirty="0" smtClean="0"/>
              <a:t>Repeat the procedure in the opposite arm.</a:t>
            </a:r>
            <a:endParaRPr lang="en-US" i="0" dirty="0"/>
          </a:p>
        </p:txBody>
      </p:sp>
      <p:sp>
        <p:nvSpPr>
          <p:cNvPr id="4" name="Slide Number Placeholder 3"/>
          <p:cNvSpPr>
            <a:spLocks noGrp="1"/>
          </p:cNvSpPr>
          <p:nvPr>
            <p:ph type="sldNum" sz="quarter" idx="10"/>
          </p:nvPr>
        </p:nvSpPr>
        <p:spPr/>
        <p:txBody>
          <a:bodyPr/>
          <a:lstStyle/>
          <a:p>
            <a:fld id="{C465781B-399F-429D-88FA-6E768D6E6583}" type="slidenum">
              <a:rPr lang="en-US" smtClean="0"/>
              <a:t>67</a:t>
            </a:fld>
            <a:endParaRPr lang="en-US" dirty="0"/>
          </a:p>
        </p:txBody>
      </p:sp>
    </p:spTree>
    <p:extLst>
      <p:ext uri="{BB962C8B-B14F-4D97-AF65-F5344CB8AC3E}">
        <p14:creationId xmlns:p14="http://schemas.microsoft.com/office/powerpoint/2010/main" val="832350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Patients who abuse narcotics may have </a:t>
            </a:r>
            <a:r>
              <a:rPr lang="en-US" i="0" dirty="0" smtClean="0"/>
              <a:t>communicable diseases such as hepatitis B</a:t>
            </a:r>
            <a:r>
              <a:rPr lang="en-US" i="0" baseline="0" dirty="0" smtClean="0"/>
              <a:t> and </a:t>
            </a:r>
            <a:r>
              <a:rPr lang="en-US" i="0" dirty="0" smtClean="0"/>
              <a:t>C and HIV.</a:t>
            </a:r>
          </a:p>
          <a:p>
            <a:pPr marL="171450" indent="-171450">
              <a:buFont typeface="Arial" panose="020B0604020202020204" pitchFamily="34" charset="0"/>
              <a:buChar char="•"/>
            </a:pPr>
            <a:r>
              <a:rPr lang="en-US" i="0" dirty="0" smtClean="0"/>
              <a:t>The </a:t>
            </a:r>
            <a:r>
              <a:rPr lang="en-US" i="0" dirty="0"/>
              <a:t>blood clotting factors </a:t>
            </a:r>
            <a:r>
              <a:rPr lang="en-US" i="0" dirty="0" smtClean="0"/>
              <a:t>are </a:t>
            </a:r>
            <a:r>
              <a:rPr lang="en-US" i="0" dirty="0"/>
              <a:t>produced in the liver </a:t>
            </a:r>
            <a:r>
              <a:rPr lang="en-US" i="0" dirty="0" smtClean="0"/>
              <a:t>and may be affected by liver damage, </a:t>
            </a:r>
            <a:r>
              <a:rPr lang="en-US" i="0" dirty="0"/>
              <a:t>which will lead to prolonged </a:t>
            </a:r>
            <a:r>
              <a:rPr lang="en-US" i="0" dirty="0" smtClean="0"/>
              <a:t>bleeding. </a:t>
            </a:r>
          </a:p>
          <a:p>
            <a:pPr marL="171450" indent="-171450">
              <a:buFont typeface="Arial" panose="020B0604020202020204" pitchFamily="34" charset="0"/>
              <a:buChar char="•"/>
            </a:pPr>
            <a:r>
              <a:rPr lang="en-US" i="0" dirty="0" smtClean="0"/>
              <a:t>Use caution to avoid contact with the patient’s blood.</a:t>
            </a:r>
          </a:p>
          <a:p>
            <a:pPr marL="171450" indent="-171450">
              <a:buFont typeface="Arial" panose="020B0604020202020204" pitchFamily="34" charset="0"/>
              <a:buChar char="•"/>
            </a:pPr>
            <a:r>
              <a:rPr lang="en-US" i="0" dirty="0" smtClean="0"/>
              <a:t>Therefore, you must hold pressure longer than normal.</a:t>
            </a:r>
            <a:endParaRPr lang="en-US" i="0" dirty="0"/>
          </a:p>
        </p:txBody>
      </p:sp>
      <p:sp>
        <p:nvSpPr>
          <p:cNvPr id="4" name="Slide Number Placeholder 3"/>
          <p:cNvSpPr>
            <a:spLocks noGrp="1"/>
          </p:cNvSpPr>
          <p:nvPr>
            <p:ph type="sldNum" sz="quarter" idx="10"/>
          </p:nvPr>
        </p:nvSpPr>
        <p:spPr/>
        <p:txBody>
          <a:bodyPr/>
          <a:lstStyle/>
          <a:p>
            <a:fld id="{C465781B-399F-429D-88FA-6E768D6E6583}" type="slidenum">
              <a:rPr lang="en-US" smtClean="0"/>
              <a:t>68</a:t>
            </a:fld>
            <a:endParaRPr lang="en-US" dirty="0"/>
          </a:p>
        </p:txBody>
      </p:sp>
    </p:spTree>
    <p:extLst>
      <p:ext uri="{BB962C8B-B14F-4D97-AF65-F5344CB8AC3E}">
        <p14:creationId xmlns:p14="http://schemas.microsoft.com/office/powerpoint/2010/main" val="1446753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An over-stuffed sharps container can lead to needles puncturing through the plastic and causing an inadvertent needle stick.</a:t>
            </a:r>
          </a:p>
          <a:p>
            <a:pPr marL="171450" indent="-171450">
              <a:buFont typeface="Arial" panose="020B0604020202020204" pitchFamily="34" charset="0"/>
              <a:buChar char="•"/>
            </a:pPr>
            <a:r>
              <a:rPr lang="en-US" i="0" dirty="0" smtClean="0"/>
              <a:t>Replace </a:t>
            </a:r>
            <a:r>
              <a:rPr lang="en-US" i="0" dirty="0"/>
              <a:t>the sharps disposal container when it is ¾ </a:t>
            </a:r>
            <a:r>
              <a:rPr lang="en-US" i="0" dirty="0" smtClean="0"/>
              <a:t>full</a:t>
            </a:r>
            <a:endParaRPr lang="en-US" i="0" dirty="0"/>
          </a:p>
        </p:txBody>
      </p:sp>
      <p:sp>
        <p:nvSpPr>
          <p:cNvPr id="4" name="Slide Number Placeholder 3"/>
          <p:cNvSpPr>
            <a:spLocks noGrp="1"/>
          </p:cNvSpPr>
          <p:nvPr>
            <p:ph type="sldNum" sz="quarter" idx="10"/>
          </p:nvPr>
        </p:nvSpPr>
        <p:spPr/>
        <p:txBody>
          <a:bodyPr/>
          <a:lstStyle/>
          <a:p>
            <a:fld id="{C465781B-399F-429D-88FA-6E768D6E6583}" type="slidenum">
              <a:rPr lang="en-US" smtClean="0"/>
              <a:t>69</a:t>
            </a:fld>
            <a:endParaRPr lang="en-US" dirty="0"/>
          </a:p>
        </p:txBody>
      </p:sp>
    </p:spTree>
    <p:extLst>
      <p:ext uri="{BB962C8B-B14F-4D97-AF65-F5344CB8AC3E}">
        <p14:creationId xmlns:p14="http://schemas.microsoft.com/office/powerpoint/2010/main" val="5423446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Serial re-assessments of the patient are crucial </a:t>
            </a:r>
          </a:p>
          <a:p>
            <a:pPr marL="171450" indent="-171450">
              <a:buFont typeface="Arial" panose="020B0604020202020204" pitchFamily="34" charset="0"/>
              <a:buChar char="•"/>
            </a:pPr>
            <a:r>
              <a:rPr lang="en-US" dirty="0" smtClean="0"/>
              <a:t>Evaluating and</a:t>
            </a:r>
            <a:r>
              <a:rPr lang="en-US" baseline="0" dirty="0" smtClean="0"/>
              <a:t> comparing the results of a prior assessment assists with recognition of a patient who is improving, responding to treatment or deteriorating.</a:t>
            </a:r>
            <a:endParaRPr lang="en-US" dirty="0" smtClean="0"/>
          </a:p>
          <a:p>
            <a:pPr marL="171450" indent="-171450">
              <a:buFont typeface="Arial" panose="020B0604020202020204" pitchFamily="34" charset="0"/>
              <a:buChar char="•"/>
            </a:pPr>
            <a:r>
              <a:rPr lang="en-US" dirty="0" smtClean="0"/>
              <a:t>A repeat dose of </a:t>
            </a:r>
            <a:r>
              <a:rPr lang="en-US" dirty="0" smtClean="0"/>
              <a:t>naloxone </a:t>
            </a:r>
            <a:r>
              <a:rPr lang="en-US" dirty="0" smtClean="0"/>
              <a:t>may be administered to</a:t>
            </a:r>
            <a:r>
              <a:rPr lang="en-US" baseline="0" dirty="0" smtClean="0"/>
              <a:t> an adult </a:t>
            </a:r>
            <a:r>
              <a:rPr lang="en-US" baseline="0" dirty="0" smtClean="0"/>
              <a:t>or </a:t>
            </a:r>
            <a:r>
              <a:rPr lang="en-US" baseline="0" dirty="0" smtClean="0"/>
              <a:t>pediatric patient in </a:t>
            </a:r>
            <a:r>
              <a:rPr lang="en-US" baseline="0" dirty="0" smtClean="0"/>
              <a:t>2-3 minutes if limited or no response for patient condition and ALS </a:t>
            </a:r>
            <a:r>
              <a:rPr lang="en-US" baseline="0" dirty="0" smtClean="0"/>
              <a:t>is delayed, or if </a:t>
            </a:r>
            <a:r>
              <a:rPr lang="en-US" baseline="0" dirty="0" smtClean="0"/>
              <a:t>transporting, the </a:t>
            </a:r>
            <a:r>
              <a:rPr lang="en-US" baseline="0" dirty="0" smtClean="0"/>
              <a:t>ETA to the closest ED is </a:t>
            </a:r>
            <a:r>
              <a:rPr lang="en-US" baseline="0" dirty="0" smtClean="0"/>
              <a:t>greater than the time for the repeat dose administration need.</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465781B-399F-429D-88FA-6E768D6E6583}" type="slidenum">
              <a:rPr lang="en-US" smtClean="0"/>
              <a:t>70</a:t>
            </a:fld>
            <a:endParaRPr lang="en-US" dirty="0"/>
          </a:p>
        </p:txBody>
      </p:sp>
    </p:spTree>
    <p:extLst>
      <p:ext uri="{BB962C8B-B14F-4D97-AF65-F5344CB8AC3E}">
        <p14:creationId xmlns:p14="http://schemas.microsoft.com/office/powerpoint/2010/main" val="2697574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repeat dose of </a:t>
            </a:r>
            <a:r>
              <a:rPr lang="en-US" dirty="0" smtClean="0"/>
              <a:t>naloxone </a:t>
            </a:r>
            <a:r>
              <a:rPr lang="en-US" dirty="0" smtClean="0"/>
              <a:t>may be administered to</a:t>
            </a:r>
            <a:r>
              <a:rPr lang="en-US" baseline="0" dirty="0" smtClean="0"/>
              <a:t> an adult </a:t>
            </a:r>
            <a:r>
              <a:rPr lang="en-US" baseline="0" dirty="0" smtClean="0"/>
              <a:t>or a pediatric </a:t>
            </a:r>
            <a:r>
              <a:rPr lang="en-US" baseline="0" dirty="0" smtClean="0"/>
              <a:t>patient in </a:t>
            </a:r>
            <a:r>
              <a:rPr lang="en-US" baseline="0" dirty="0" smtClean="0"/>
              <a:t>2-3 </a:t>
            </a:r>
            <a:r>
              <a:rPr lang="en-US" baseline="0" dirty="0" smtClean="0"/>
              <a:t>minutes if </a:t>
            </a:r>
            <a:r>
              <a:rPr lang="en-US" baseline="0" dirty="0" smtClean="0"/>
              <a:t>limited or no response to first administration and ALS </a:t>
            </a:r>
            <a:r>
              <a:rPr lang="en-US" baseline="0" dirty="0" smtClean="0"/>
              <a:t>is </a:t>
            </a:r>
            <a:r>
              <a:rPr lang="en-US" baseline="0" dirty="0" smtClean="0"/>
              <a:t>delayed or if transporting, the time to the closest ED is greater than repeat dose administration need.</a:t>
            </a:r>
            <a:endParaRPr lang="en-US" dirty="0" smtClean="0"/>
          </a:p>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71</a:t>
            </a:fld>
            <a:endParaRPr lang="en-US" dirty="0"/>
          </a:p>
        </p:txBody>
      </p:sp>
    </p:spTree>
    <p:extLst>
      <p:ext uri="{BB962C8B-B14F-4D97-AF65-F5344CB8AC3E}">
        <p14:creationId xmlns:p14="http://schemas.microsoft.com/office/powerpoint/2010/main" val="9341531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each reassessment, document all </a:t>
            </a:r>
            <a:r>
              <a:rPr lang="en-US" dirty="0" smtClean="0"/>
              <a:t>findings</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72</a:t>
            </a:fld>
            <a:endParaRPr lang="en-US" dirty="0"/>
          </a:p>
        </p:txBody>
      </p:sp>
    </p:spTree>
    <p:extLst>
      <p:ext uri="{BB962C8B-B14F-4D97-AF65-F5344CB8AC3E}">
        <p14:creationId xmlns:p14="http://schemas.microsoft.com/office/powerpoint/2010/main" val="252424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1" u="sng" dirty="0" smtClean="0"/>
              <a:t>A picture speaks a thousand words!</a:t>
            </a:r>
          </a:p>
          <a:p>
            <a:pPr marL="285750" indent="-285750">
              <a:buFont typeface="Arial" panose="020B0604020202020204" pitchFamily="34" charset="0"/>
              <a:buChar char="•"/>
            </a:pPr>
            <a:r>
              <a:rPr lang="en-US" sz="1800" b="1" u="sng" dirty="0" smtClean="0"/>
              <a:t>Fentanyl facts:</a:t>
            </a:r>
          </a:p>
          <a:p>
            <a:pPr marL="285750" indent="-285750">
              <a:buFont typeface="Arial" panose="020B0604020202020204" pitchFamily="34" charset="0"/>
              <a:buChar char="•"/>
            </a:pPr>
            <a:endParaRPr lang="en-US" sz="1800" b="1" u="sng" dirty="0"/>
          </a:p>
          <a:p>
            <a:pPr marL="742950" lvl="1" indent="-285750">
              <a:buFont typeface="Arial" panose="020B0604020202020204" pitchFamily="34" charset="0"/>
              <a:buChar char="•"/>
            </a:pPr>
            <a:r>
              <a:rPr lang="en-US" sz="1800" b="1" u="sng" dirty="0"/>
              <a:t>50 to 100 times more potent  than morphine.</a:t>
            </a:r>
          </a:p>
          <a:p>
            <a:pPr marL="742950" lvl="1" indent="-285750">
              <a:buFont typeface="Arial" panose="020B0604020202020204" pitchFamily="34" charset="0"/>
              <a:buChar char="•"/>
            </a:pPr>
            <a:r>
              <a:rPr lang="en-US" sz="1800" b="1" u="sng" dirty="0"/>
              <a:t>Some synthetic fentanyl, which are designed to mimic  its pharmacological effects, may  be as much as 10,000 times more potent than  morphine.</a:t>
            </a:r>
          </a:p>
          <a:p>
            <a:pPr marL="171450" indent="-171450">
              <a:buFont typeface="Arial" panose="020B0604020202020204" pitchFamily="34" charset="0"/>
              <a:buChar char="•"/>
            </a:pPr>
            <a:endParaRPr lang="en-US" dirty="0"/>
          </a:p>
          <a:p>
            <a:pPr marL="285750" indent="-285750">
              <a:buFont typeface="Arial" panose="020B0604020202020204" pitchFamily="34" charset="0"/>
              <a:buChar char="•"/>
            </a:pPr>
            <a:endParaRPr lang="en-US" sz="1800" b="1" u="sng" dirty="0"/>
          </a:p>
        </p:txBody>
      </p:sp>
      <p:sp>
        <p:nvSpPr>
          <p:cNvPr id="4" name="Slide Number Placeholder 3"/>
          <p:cNvSpPr>
            <a:spLocks noGrp="1"/>
          </p:cNvSpPr>
          <p:nvPr>
            <p:ph type="sldNum" sz="quarter" idx="10"/>
          </p:nvPr>
        </p:nvSpPr>
        <p:spPr/>
        <p:txBody>
          <a:bodyPr/>
          <a:lstStyle/>
          <a:p>
            <a:fld id="{C465781B-399F-429D-88FA-6E768D6E6583}" type="slidenum">
              <a:rPr lang="en-US" smtClean="0"/>
              <a:t>8</a:t>
            </a:fld>
            <a:endParaRPr lang="en-US" dirty="0"/>
          </a:p>
        </p:txBody>
      </p:sp>
    </p:spTree>
    <p:extLst>
      <p:ext uri="{BB962C8B-B14F-4D97-AF65-F5344CB8AC3E}">
        <p14:creationId xmlns:p14="http://schemas.microsoft.com/office/powerpoint/2010/main" val="1141543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74</a:t>
            </a:fld>
            <a:endParaRPr lang="en-US" dirty="0"/>
          </a:p>
        </p:txBody>
      </p:sp>
    </p:spTree>
    <p:extLst>
      <p:ext uri="{BB962C8B-B14F-4D97-AF65-F5344CB8AC3E}">
        <p14:creationId xmlns:p14="http://schemas.microsoft.com/office/powerpoint/2010/main" val="168510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these may be the most commonly abused opioids, the list keeps on expanding.  </a:t>
            </a:r>
          </a:p>
          <a:p>
            <a:pPr marL="742950" lvl="1" indent="-285750">
              <a:buFont typeface="Arial" panose="020B0604020202020204" pitchFamily="34" charset="0"/>
              <a:buChar char="•"/>
            </a:pPr>
            <a:r>
              <a:rPr lang="en-US" sz="1800" b="1" u="sng" dirty="0" smtClean="0"/>
              <a:t>Some synthetic fentanyl, which are designed to mimic  its pharmacological effects, may  be as much as 10,000 times more potent than  morphine.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9</a:t>
            </a:fld>
            <a:endParaRPr lang="en-US" dirty="0"/>
          </a:p>
        </p:txBody>
      </p:sp>
    </p:spTree>
    <p:extLst>
      <p:ext uri="{BB962C8B-B14F-4D97-AF65-F5344CB8AC3E}">
        <p14:creationId xmlns:p14="http://schemas.microsoft.com/office/powerpoint/2010/main" val="18349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Opioids also come in all forms.</a:t>
            </a:r>
            <a:endParaRPr lang="en-US" dirty="0"/>
          </a:p>
        </p:txBody>
      </p:sp>
      <p:sp>
        <p:nvSpPr>
          <p:cNvPr id="4" name="Slide Number Placeholder 3"/>
          <p:cNvSpPr>
            <a:spLocks noGrp="1"/>
          </p:cNvSpPr>
          <p:nvPr>
            <p:ph type="sldNum" sz="quarter" idx="10"/>
          </p:nvPr>
        </p:nvSpPr>
        <p:spPr/>
        <p:txBody>
          <a:bodyPr/>
          <a:lstStyle/>
          <a:p>
            <a:fld id="{C465781B-399F-429D-88FA-6E768D6E6583}" type="slidenum">
              <a:rPr lang="en-US" smtClean="0"/>
              <a:t>10</a:t>
            </a:fld>
            <a:endParaRPr lang="en-US" dirty="0"/>
          </a:p>
        </p:txBody>
      </p:sp>
    </p:spTree>
    <p:extLst>
      <p:ext uri="{BB962C8B-B14F-4D97-AF65-F5344CB8AC3E}">
        <p14:creationId xmlns:p14="http://schemas.microsoft.com/office/powerpoint/2010/main" val="1975007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t>3/29/2018</a:t>
            </a:fld>
            <a:endParaRPr lang="en-US" dirty="0"/>
          </a:p>
        </p:txBody>
      </p:sp>
      <p:sp>
        <p:nvSpPr>
          <p:cNvPr id="3077" name="Rectangle 5"/>
          <p:cNvSpPr>
            <a:spLocks noGrp="1" noChangeArrowheads="1"/>
          </p:cNvSpPr>
          <p:nvPr>
            <p:ph type="ftr" sz="quarter" idx="3"/>
          </p:nvPr>
        </p:nvSpPr>
        <p:spPr/>
        <p:txBody>
          <a:bodyPr/>
          <a:lstStyle>
            <a:lvl1pPr>
              <a:defRPr/>
            </a:lvl1pPr>
          </a:lstStyle>
          <a:p>
            <a:endParaRPr lang="en-US" dirty="0"/>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1098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76426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10899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9796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96063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6889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7983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2819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57140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61909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9808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14233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09048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667617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2008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1923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6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179290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294743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8034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94431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3660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9525" y="1600200"/>
            <a:ext cx="255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625" y="1600200"/>
            <a:ext cx="255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73510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85540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73213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16628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71469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3/29/2018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3045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t>3/29/2018</a:t>
            </a:fld>
            <a:endParaRPr lang="en-US" dirty="0"/>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750601793"/>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anose="020B0502020202020204" pitchFamily="34" charset="0"/>
        </a:defRPr>
      </a:lvl2pPr>
      <a:lvl3pPr algn="l" rtl="0" eaLnBrk="1" fontAlgn="base" hangingPunct="1">
        <a:spcBef>
          <a:spcPct val="0"/>
        </a:spcBef>
        <a:spcAft>
          <a:spcPct val="0"/>
        </a:spcAft>
        <a:defRPr sz="3600">
          <a:solidFill>
            <a:schemeClr val="tx2"/>
          </a:solidFill>
          <a:latin typeface="Century Gothic" panose="020B0502020202020204" pitchFamily="34" charset="0"/>
        </a:defRPr>
      </a:lvl3pPr>
      <a:lvl4pPr algn="l" rtl="0" eaLnBrk="1" fontAlgn="base" hangingPunct="1">
        <a:spcBef>
          <a:spcPct val="0"/>
        </a:spcBef>
        <a:spcAft>
          <a:spcPct val="0"/>
        </a:spcAft>
        <a:defRPr sz="3600">
          <a:solidFill>
            <a:schemeClr val="tx2"/>
          </a:solidFill>
          <a:latin typeface="Century Gothic" panose="020B0502020202020204" pitchFamily="34" charset="0"/>
        </a:defRPr>
      </a:lvl4pPr>
      <a:lvl5pPr algn="l" rtl="0" eaLnBrk="1" fontAlgn="base" hangingPunct="1">
        <a:spcBef>
          <a:spcPct val="0"/>
        </a:spcBef>
        <a:spcAft>
          <a:spcPct val="0"/>
        </a:spcAft>
        <a:defRPr sz="3600">
          <a:solidFill>
            <a:schemeClr val="tx2"/>
          </a:solidFill>
          <a:latin typeface="Century Gothic" panose="020B0502020202020204" pitchFamily="34" charset="0"/>
        </a:defRPr>
      </a:lvl5pPr>
      <a:lvl6pPr marL="457200" algn="l" rtl="0" eaLnBrk="1" fontAlgn="base" hangingPunct="1">
        <a:spcBef>
          <a:spcPct val="0"/>
        </a:spcBef>
        <a:spcAft>
          <a:spcPct val="0"/>
        </a:spcAft>
        <a:defRPr sz="3600">
          <a:solidFill>
            <a:schemeClr val="tx2"/>
          </a:solidFill>
          <a:latin typeface="Century Gothic" panose="020B0502020202020204" pitchFamily="34" charset="0"/>
        </a:defRPr>
      </a:lvl6pPr>
      <a:lvl7pPr marL="914400" algn="l" rtl="0" eaLnBrk="1" fontAlgn="base" hangingPunct="1">
        <a:spcBef>
          <a:spcPct val="0"/>
        </a:spcBef>
        <a:spcAft>
          <a:spcPct val="0"/>
        </a:spcAft>
        <a:defRPr sz="3600">
          <a:solidFill>
            <a:schemeClr val="tx2"/>
          </a:solidFill>
          <a:latin typeface="Century Gothic" panose="020B0502020202020204" pitchFamily="34" charset="0"/>
        </a:defRPr>
      </a:lvl7pPr>
      <a:lvl8pPr marL="1371600" algn="l" rtl="0" eaLnBrk="1" fontAlgn="base" hangingPunct="1">
        <a:spcBef>
          <a:spcPct val="0"/>
        </a:spcBef>
        <a:spcAft>
          <a:spcPct val="0"/>
        </a:spcAft>
        <a:defRPr sz="3600">
          <a:solidFill>
            <a:schemeClr val="tx2"/>
          </a:solidFill>
          <a:latin typeface="Century Gothic" panose="020B0502020202020204" pitchFamily="34" charset="0"/>
        </a:defRPr>
      </a:lvl8pPr>
      <a:lvl9pPr marL="1828800" algn="l" rtl="0" eaLnBrk="1" fontAlgn="base" hangingPunct="1">
        <a:spcBef>
          <a:spcPct val="0"/>
        </a:spcBef>
        <a:spcAft>
          <a:spcPct val="0"/>
        </a:spcAft>
        <a:defRPr sz="3600">
          <a:solidFill>
            <a:schemeClr val="tx2"/>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t>3/29/2018</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144896611"/>
      </p:ext>
    </p:extLst>
  </p:cSld>
  <p:clrMap bg1="dk1" tx1="lt1" bg2="dk2" tx2="lt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10.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jpg"/></Relationships>
</file>

<file path=ppt/slides/_rels/slide3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62.jpg"/></Relationships>
</file>

<file path=ppt/slides/_rels/slide3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69.jp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72.jpg"/><Relationship Id="rId4" Type="http://schemas.openxmlformats.org/officeDocument/2006/relationships/image" Target="../media/image71.jpg"/></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7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77.jpg"/><Relationship Id="rId4" Type="http://schemas.openxmlformats.org/officeDocument/2006/relationships/image" Target="../media/image69.jpg"/></Relationships>
</file>

<file path=ppt/slides/_rels/slide4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79.jpeg"/><Relationship Id="rId4" Type="http://schemas.openxmlformats.org/officeDocument/2006/relationships/image" Target="../media/image73.jpg"/></Relationships>
</file>

<file path=ppt/slides/_rels/slide4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8.jpg"/></Relationships>
</file>

<file path=ppt/slides/_rels/slide47.xml.rels><?xml version="1.0" encoding="UTF-8" standalone="yes"?>
<Relationships xmlns="http://schemas.openxmlformats.org/package/2006/relationships"><Relationship Id="rId3" Type="http://schemas.openxmlformats.org/officeDocument/2006/relationships/image" Target="../media/image83.jpg"/><Relationship Id="rId7"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52.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102.png"/></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106.jpg"/><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109.gif"/></Relationships>
</file>

<file path=ppt/slides/_rels/slide62.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64.xml"/><Relationship Id="rId1" Type="http://schemas.openxmlformats.org/officeDocument/2006/relationships/slideLayout" Target="../slideLayouts/slideLayout15.xml"/><Relationship Id="rId5" Type="http://schemas.openxmlformats.org/officeDocument/2006/relationships/image" Target="../media/image118.png"/><Relationship Id="rId4" Type="http://schemas.openxmlformats.org/officeDocument/2006/relationships/image" Target="../media/image117.png"/></Relationships>
</file>

<file path=ppt/slides/_rels/slide6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120.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NALOXONE Administration</a:t>
            </a:r>
          </a:p>
        </p:txBody>
      </p:sp>
      <p:sp>
        <p:nvSpPr>
          <p:cNvPr id="3" name="Subtitle 2"/>
          <p:cNvSpPr>
            <a:spLocks noGrp="1"/>
          </p:cNvSpPr>
          <p:nvPr>
            <p:ph type="subTitle" idx="1"/>
          </p:nvPr>
        </p:nvSpPr>
        <p:spPr/>
        <p:txBody>
          <a:bodyPr/>
          <a:lstStyle/>
          <a:p>
            <a:r>
              <a:rPr lang="en-US" dirty="0"/>
              <a:t>Program Approved by the</a:t>
            </a:r>
          </a:p>
          <a:p>
            <a:r>
              <a:rPr lang="en-US" dirty="0"/>
              <a:t>Los Angeles County EMS Agency</a:t>
            </a:r>
          </a:p>
        </p:txBody>
      </p:sp>
    </p:spTree>
    <p:extLst>
      <p:ext uri="{BB962C8B-B14F-4D97-AF65-F5344CB8AC3E}">
        <p14:creationId xmlns:p14="http://schemas.microsoft.com/office/powerpoint/2010/main" val="112867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6853428" y="705612"/>
            <a:ext cx="716279" cy="1024127"/>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685347" y="119298"/>
            <a:ext cx="7765321" cy="1326321"/>
          </a:xfrm>
        </p:spPr>
        <p:txBody>
          <a:bodyPr/>
          <a:lstStyle/>
          <a:p>
            <a:r>
              <a:rPr lang="en-US" dirty="0"/>
              <a:t>Common Opioids</a:t>
            </a:r>
          </a:p>
        </p:txBody>
      </p:sp>
      <p:sp>
        <p:nvSpPr>
          <p:cNvPr id="10" name="Content Placeholder 9"/>
          <p:cNvSpPr>
            <a:spLocks noGrp="1"/>
          </p:cNvSpPr>
          <p:nvPr>
            <p:ph sz="half" idx="1"/>
          </p:nvPr>
        </p:nvSpPr>
        <p:spPr>
          <a:xfrm>
            <a:off x="685346" y="1371600"/>
            <a:ext cx="3829503" cy="3702881"/>
          </a:xfrm>
        </p:spPr>
        <p:txBody>
          <a:bodyPr>
            <a:normAutofit fontScale="85000" lnSpcReduction="20000"/>
          </a:bodyPr>
          <a:lstStyle/>
          <a:p>
            <a:pPr>
              <a:spcBef>
                <a:spcPts val="1800"/>
              </a:spcBef>
            </a:pPr>
            <a:r>
              <a:rPr lang="en-US" dirty="0"/>
              <a:t>Nalbuphine</a:t>
            </a:r>
            <a:r>
              <a:rPr lang="en-US" dirty="0"/>
              <a:t> (</a:t>
            </a:r>
            <a:r>
              <a:rPr lang="en-US" dirty="0"/>
              <a:t>Nubain</a:t>
            </a:r>
            <a:r>
              <a:rPr lang="en-US" dirty="0"/>
              <a:t>®)</a:t>
            </a:r>
          </a:p>
          <a:p>
            <a:pPr>
              <a:spcBef>
                <a:spcPts val="1800"/>
              </a:spcBef>
            </a:pPr>
            <a:endParaRPr lang="en-US" dirty="0"/>
          </a:p>
          <a:p>
            <a:pPr>
              <a:spcBef>
                <a:spcPts val="1800"/>
              </a:spcBef>
            </a:pPr>
            <a:r>
              <a:rPr lang="en-US" dirty="0"/>
              <a:t>Oxycodone (Percocet®/Percodan®)</a:t>
            </a:r>
          </a:p>
          <a:p>
            <a:pPr>
              <a:spcBef>
                <a:spcPts val="1800"/>
              </a:spcBef>
            </a:pPr>
            <a:endParaRPr lang="en-US" dirty="0"/>
          </a:p>
          <a:p>
            <a:pPr>
              <a:spcBef>
                <a:spcPts val="1800"/>
              </a:spcBef>
            </a:pPr>
            <a:r>
              <a:rPr lang="en-US" dirty="0"/>
              <a:t>Tramadol (Ultram®)</a:t>
            </a:r>
          </a:p>
          <a:p>
            <a:pPr>
              <a:spcBef>
                <a:spcPts val="1800"/>
              </a:spcBef>
            </a:pPr>
            <a:endParaRPr lang="en-US" dirty="0"/>
          </a:p>
          <a:p>
            <a:pPr>
              <a:spcBef>
                <a:spcPts val="1800"/>
              </a:spcBef>
            </a:pPr>
            <a:r>
              <a:rPr lang="en-US" dirty="0"/>
              <a:t>Oxymorphone</a:t>
            </a:r>
            <a:r>
              <a:rPr lang="en-US" dirty="0"/>
              <a:t> (</a:t>
            </a:r>
            <a:r>
              <a:rPr lang="en-US" dirty="0"/>
              <a:t>Opana</a:t>
            </a:r>
            <a:r>
              <a:rPr lang="en-US" dirty="0"/>
              <a:t>®)</a:t>
            </a:r>
          </a:p>
          <a:p>
            <a:endParaRPr lang="en-US" dirty="0"/>
          </a:p>
        </p:txBody>
      </p:sp>
      <p:sp>
        <p:nvSpPr>
          <p:cNvPr id="6" name="Content Placeholder 5"/>
          <p:cNvSpPr>
            <a:spLocks noGrp="1"/>
          </p:cNvSpPr>
          <p:nvPr>
            <p:ph sz="half" idx="2"/>
          </p:nvPr>
        </p:nvSpPr>
        <p:spPr>
          <a:xfrm>
            <a:off x="4630052" y="1371600"/>
            <a:ext cx="3820616" cy="3702881"/>
          </a:xfrm>
        </p:spPr>
        <p:txBody>
          <a:bodyPr>
            <a:normAutofit fontScale="85000" lnSpcReduction="20000"/>
          </a:bodyPr>
          <a:lstStyle/>
          <a:p>
            <a:pPr>
              <a:spcBef>
                <a:spcPts val="2400"/>
              </a:spcBef>
            </a:pPr>
            <a:r>
              <a:rPr lang="en-US" dirty="0"/>
              <a:t>Pentazocine</a:t>
            </a:r>
            <a:r>
              <a:rPr lang="en-US" dirty="0"/>
              <a:t> (</a:t>
            </a:r>
            <a:r>
              <a:rPr lang="en-US" dirty="0"/>
              <a:t>Talwin</a:t>
            </a:r>
            <a:r>
              <a:rPr lang="en-US" dirty="0"/>
              <a:t>®)</a:t>
            </a:r>
          </a:p>
          <a:p>
            <a:pPr>
              <a:spcBef>
                <a:spcPts val="1800"/>
              </a:spcBef>
            </a:pPr>
            <a:endParaRPr lang="en-US" dirty="0"/>
          </a:p>
          <a:p>
            <a:pPr>
              <a:spcBef>
                <a:spcPts val="2400"/>
              </a:spcBef>
            </a:pPr>
            <a:r>
              <a:rPr lang="en-US" dirty="0"/>
              <a:t>Propoxyphene (Darvon®)</a:t>
            </a:r>
          </a:p>
          <a:p>
            <a:pPr marL="0" indent="0">
              <a:spcBef>
                <a:spcPts val="2400"/>
              </a:spcBef>
              <a:buNone/>
            </a:pPr>
            <a:endParaRPr lang="en-US" dirty="0"/>
          </a:p>
          <a:p>
            <a:pPr>
              <a:spcBef>
                <a:spcPts val="2400"/>
              </a:spcBef>
            </a:pPr>
            <a:r>
              <a:rPr lang="en-US" dirty="0"/>
              <a:t>Heroin</a:t>
            </a:r>
          </a:p>
          <a:p>
            <a:endParaRPr lang="en-US" dirty="0"/>
          </a:p>
        </p:txBody>
      </p:sp>
      <p:pic>
        <p:nvPicPr>
          <p:cNvPr id="11" name="Picture 10"/>
          <p:cNvPicPr>
            <a:picLocks noChangeAspect="1"/>
          </p:cNvPicPr>
          <p:nvPr/>
        </p:nvPicPr>
        <p:blipFill>
          <a:blip r:embed="rId4"/>
          <a:stretch>
            <a:fillRect/>
          </a:stretch>
        </p:blipFill>
        <p:spPr>
          <a:xfrm>
            <a:off x="1000160" y="4974846"/>
            <a:ext cx="798203" cy="765623"/>
          </a:xfrm>
          <a:prstGeom prst="rect">
            <a:avLst/>
          </a:prstGeom>
        </p:spPr>
      </p:pic>
      <p:pic>
        <p:nvPicPr>
          <p:cNvPr id="2050" name="Picture 2" descr="Image result for oxymor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234" y="4966113"/>
            <a:ext cx="842787" cy="7743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960367" y="1806073"/>
            <a:ext cx="1462792" cy="359984"/>
          </a:xfrm>
          <a:prstGeom prst="rect">
            <a:avLst/>
          </a:prstGeom>
        </p:spPr>
      </p:pic>
      <p:pic>
        <p:nvPicPr>
          <p:cNvPr id="17" name="Picture 16"/>
          <p:cNvPicPr>
            <a:picLocks noChangeAspect="1"/>
          </p:cNvPicPr>
          <p:nvPr/>
        </p:nvPicPr>
        <p:blipFill>
          <a:blip r:embed="rId7"/>
          <a:stretch>
            <a:fillRect/>
          </a:stretch>
        </p:blipFill>
        <p:spPr>
          <a:xfrm>
            <a:off x="3352800" y="1565584"/>
            <a:ext cx="600016" cy="939609"/>
          </a:xfrm>
          <a:prstGeom prst="rect">
            <a:avLst/>
          </a:prstGeom>
        </p:spPr>
      </p:pic>
      <p:pic>
        <p:nvPicPr>
          <p:cNvPr id="2052" name="Picture 4" descr="Image result for Oxycodo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242" y="2973981"/>
            <a:ext cx="1118883" cy="6031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stretch>
            <a:fillRect/>
          </a:stretch>
        </p:blipFill>
        <p:spPr>
          <a:xfrm>
            <a:off x="2472168" y="3018540"/>
            <a:ext cx="1070573" cy="514030"/>
          </a:xfrm>
          <a:prstGeom prst="rect">
            <a:avLst/>
          </a:prstGeom>
        </p:spPr>
      </p:pic>
      <p:pic>
        <p:nvPicPr>
          <p:cNvPr id="19" name="Picture 18"/>
          <p:cNvPicPr>
            <a:picLocks noChangeAspect="1"/>
          </p:cNvPicPr>
          <p:nvPr/>
        </p:nvPicPr>
        <p:blipFill>
          <a:blip r:embed="rId10"/>
          <a:stretch>
            <a:fillRect/>
          </a:stretch>
        </p:blipFill>
        <p:spPr>
          <a:xfrm>
            <a:off x="1218314" y="3884673"/>
            <a:ext cx="437971" cy="757729"/>
          </a:xfrm>
          <a:prstGeom prst="rect">
            <a:avLst/>
          </a:prstGeom>
        </p:spPr>
      </p:pic>
      <p:pic>
        <p:nvPicPr>
          <p:cNvPr id="2054" name="Picture 6" descr="Image result for Ultra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8185" y="3914659"/>
            <a:ext cx="755016" cy="7429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ero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30251" y="4419600"/>
            <a:ext cx="1544622" cy="8678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eroin, black ta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68438" y="3961628"/>
            <a:ext cx="1300247" cy="15268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4"/>
          <a:stretch>
            <a:fillRect/>
          </a:stretch>
        </p:blipFill>
        <p:spPr>
          <a:xfrm>
            <a:off x="5004534" y="1729739"/>
            <a:ext cx="1176305" cy="708661"/>
          </a:xfrm>
          <a:prstGeom prst="rect">
            <a:avLst/>
          </a:prstGeom>
        </p:spPr>
      </p:pic>
      <p:pic>
        <p:nvPicPr>
          <p:cNvPr id="22" name="Picture 21"/>
          <p:cNvPicPr>
            <a:picLocks noChangeAspect="1"/>
          </p:cNvPicPr>
          <p:nvPr/>
        </p:nvPicPr>
        <p:blipFill>
          <a:blip r:embed="rId15"/>
          <a:stretch>
            <a:fillRect/>
          </a:stretch>
        </p:blipFill>
        <p:spPr>
          <a:xfrm>
            <a:off x="6623070" y="1784847"/>
            <a:ext cx="1533525" cy="638175"/>
          </a:xfrm>
          <a:prstGeom prst="rect">
            <a:avLst/>
          </a:prstGeom>
        </p:spPr>
      </p:pic>
      <p:pic>
        <p:nvPicPr>
          <p:cNvPr id="23" name="Picture 22"/>
          <p:cNvPicPr>
            <a:picLocks noChangeAspect="1"/>
          </p:cNvPicPr>
          <p:nvPr/>
        </p:nvPicPr>
        <p:blipFill>
          <a:blip r:embed="rId16"/>
          <a:stretch>
            <a:fillRect/>
          </a:stretch>
        </p:blipFill>
        <p:spPr>
          <a:xfrm>
            <a:off x="5103958" y="2780947"/>
            <a:ext cx="977456" cy="767607"/>
          </a:xfrm>
          <a:prstGeom prst="rect">
            <a:avLst/>
          </a:prstGeom>
        </p:spPr>
      </p:pic>
      <p:pic>
        <p:nvPicPr>
          <p:cNvPr id="2060" name="Picture 12" descr="Image result for darv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8438" y="2751507"/>
            <a:ext cx="1356362" cy="88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7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Pathophysiology of an Opioid Overdose</a:t>
            </a:r>
          </a:p>
        </p:txBody>
      </p:sp>
      <p:sp>
        <p:nvSpPr>
          <p:cNvPr id="4" name="object 4"/>
          <p:cNvSpPr/>
          <p:nvPr/>
        </p:nvSpPr>
        <p:spPr>
          <a:xfrm>
            <a:off x="338907" y="1939142"/>
            <a:ext cx="8458200" cy="446487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507223" y="1831848"/>
            <a:ext cx="1636776" cy="316992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921933" y="657227"/>
            <a:ext cx="7300134" cy="1933573"/>
          </a:xfrm>
        </p:spPr>
        <p:txBody>
          <a:bodyPr/>
          <a:lstStyle/>
          <a:p>
            <a:r>
              <a:rPr lang="en-US" dirty="0"/>
              <a:t> Administration</a:t>
            </a:r>
            <a:br>
              <a:rPr lang="en-US" dirty="0"/>
            </a:br>
            <a:r>
              <a:rPr lang="en-US" dirty="0"/>
              <a:t>OF</a:t>
            </a:r>
            <a:br>
              <a:rPr lang="en-US" dirty="0"/>
            </a:br>
            <a:r>
              <a:rPr lang="en-US" dirty="0"/>
              <a:t>Naloxone (</a:t>
            </a:r>
            <a:r>
              <a:rPr lang="en-US" dirty="0"/>
              <a:t>narcan</a:t>
            </a:r>
            <a:r>
              <a:rPr lang="en-US" dirty="0"/>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978150"/>
            <a:ext cx="2747964" cy="2747964"/>
          </a:xfrm>
          <a:prstGeom prst="rect">
            <a:avLst/>
          </a:prstGeom>
        </p:spPr>
      </p:pic>
    </p:spTree>
    <p:extLst>
      <p:ext uri="{BB962C8B-B14F-4D97-AF65-F5344CB8AC3E}">
        <p14:creationId xmlns:p14="http://schemas.microsoft.com/office/powerpoint/2010/main" val="36862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Preparation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657600"/>
            <a:ext cx="2305050" cy="2248135"/>
          </a:xfrm>
          <a:prstGeom prst="rect">
            <a:avLst/>
          </a:prstGeom>
        </p:spPr>
      </p:pic>
    </p:spTree>
    <p:extLst>
      <p:ext uri="{BB962C8B-B14F-4D97-AF65-F5344CB8AC3E}">
        <p14:creationId xmlns:p14="http://schemas.microsoft.com/office/powerpoint/2010/main" val="94966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Scene Safety and BSI</a:t>
            </a:r>
          </a:p>
        </p:txBody>
      </p:sp>
      <p:sp>
        <p:nvSpPr>
          <p:cNvPr id="3" name="Content Placeholder 2"/>
          <p:cNvSpPr>
            <a:spLocks noGrp="1"/>
          </p:cNvSpPr>
          <p:nvPr>
            <p:ph idx="1"/>
          </p:nvPr>
        </p:nvSpPr>
        <p:spPr/>
        <p:txBody>
          <a:bodyPr>
            <a:noAutofit/>
          </a:bodyPr>
          <a:lstStyle/>
          <a:p>
            <a:r>
              <a:rPr lang="en-US" sz="2800" dirty="0"/>
              <a:t>Scene safety</a:t>
            </a:r>
          </a:p>
          <a:p>
            <a:pPr lvl="1"/>
            <a:r>
              <a:rPr lang="en-US" sz="2400" dirty="0"/>
              <a:t>Look for the presence of syringes and needles or any other hazards you may encounter</a:t>
            </a:r>
          </a:p>
          <a:p>
            <a:pPr lvl="1"/>
            <a:r>
              <a:rPr lang="en-US" sz="2400" dirty="0"/>
              <a:t>Consider spinal motion restriction – </a:t>
            </a:r>
            <a:r>
              <a:rPr lang="en-US" sz="2400" b="1" u="sng" dirty="0"/>
              <a:t>i</a:t>
            </a:r>
            <a:r>
              <a:rPr lang="en-US" sz="2400" b="1" u="sng" dirty="0" smtClean="0"/>
              <a:t>f </a:t>
            </a:r>
            <a:r>
              <a:rPr lang="en-US" sz="2400" b="1" u="sng" dirty="0"/>
              <a:t>indicated</a:t>
            </a:r>
          </a:p>
          <a:p>
            <a:r>
              <a:rPr lang="en-US" sz="2800" dirty="0"/>
              <a:t>Take body substance isolation precautions</a:t>
            </a:r>
          </a:p>
        </p:txBody>
      </p:sp>
    </p:spTree>
    <p:extLst>
      <p:ext uri="{BB962C8B-B14F-4D97-AF65-F5344CB8AC3E}">
        <p14:creationId xmlns:p14="http://schemas.microsoft.com/office/powerpoint/2010/main" val="212585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Caution</a:t>
            </a:r>
          </a:p>
        </p:txBody>
      </p:sp>
      <p:sp>
        <p:nvSpPr>
          <p:cNvPr id="3" name="Content Placeholder 2"/>
          <p:cNvSpPr>
            <a:spLocks noGrp="1"/>
          </p:cNvSpPr>
          <p:nvPr>
            <p:ph idx="1"/>
          </p:nvPr>
        </p:nvSpPr>
        <p:spPr/>
        <p:txBody>
          <a:bodyPr>
            <a:normAutofit/>
          </a:bodyPr>
          <a:lstStyle/>
          <a:p>
            <a:r>
              <a:rPr lang="en-US" sz="2800" dirty="0">
                <a:solidFill>
                  <a:srgbClr val="FFFF00"/>
                </a:solidFill>
              </a:rPr>
              <a:t>Use caution when performing a body check to avoid the possibility of a needle stick</a:t>
            </a:r>
          </a:p>
        </p:txBody>
      </p:sp>
      <p:pic>
        <p:nvPicPr>
          <p:cNvPr id="4098" name="Picture 2" descr="Image result for caution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230" y="3276600"/>
            <a:ext cx="2708863" cy="23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8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190231" y="0"/>
            <a:ext cx="1953768" cy="880872"/>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5631179" y="371856"/>
            <a:ext cx="775715" cy="1118615"/>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4258055" y="981455"/>
            <a:ext cx="775715" cy="1118615"/>
          </a:xfrm>
          <a:prstGeom prst="rect">
            <a:avLst/>
          </a:prstGeom>
          <a:blipFill>
            <a:blip r:embed="rId4" cstate="print"/>
            <a:stretch>
              <a:fillRect/>
            </a:stretch>
          </a:blipFill>
        </p:spPr>
        <p:txBody>
          <a:bodyPr wrap="square" lIns="0" tIns="0" rIns="0" bIns="0" rtlCol="0"/>
          <a:lstStyle/>
          <a:p>
            <a:endParaRPr dirty="0"/>
          </a:p>
        </p:txBody>
      </p:sp>
      <p:sp>
        <p:nvSpPr>
          <p:cNvPr id="8" name="object 8"/>
          <p:cNvSpPr txBox="1">
            <a:spLocks noGrp="1"/>
          </p:cNvSpPr>
          <p:nvPr>
            <p:ph type="title"/>
          </p:nvPr>
        </p:nvSpPr>
        <p:spPr/>
        <p:txBody>
          <a:bodyPr/>
          <a:lstStyle/>
          <a:p>
            <a:r>
              <a:rPr lang="en-US" dirty="0"/>
              <a:t>Primary Assessment of the</a:t>
            </a:r>
          </a:p>
          <a:p>
            <a:r>
              <a:rPr lang="en-US" dirty="0"/>
              <a:t>ALOC Patient</a:t>
            </a:r>
          </a:p>
        </p:txBody>
      </p:sp>
      <p:sp>
        <p:nvSpPr>
          <p:cNvPr id="15" name="Content Placeholder 14"/>
          <p:cNvSpPr>
            <a:spLocks noGrp="1"/>
          </p:cNvSpPr>
          <p:nvPr>
            <p:ph idx="1"/>
          </p:nvPr>
        </p:nvSpPr>
        <p:spPr/>
        <p:txBody>
          <a:bodyPr>
            <a:noAutofit/>
          </a:bodyPr>
          <a:lstStyle/>
          <a:p>
            <a:r>
              <a:rPr lang="en-US" sz="2400" dirty="0"/>
              <a:t>General Impression</a:t>
            </a:r>
          </a:p>
          <a:p>
            <a:pPr lvl="1"/>
            <a:r>
              <a:rPr lang="en-US" sz="2000" dirty="0"/>
              <a:t>Is there a life-threating condition</a:t>
            </a:r>
          </a:p>
          <a:p>
            <a:r>
              <a:rPr lang="en-US" sz="2400" dirty="0"/>
              <a:t>Mental Status/Stimulus (AVPU)</a:t>
            </a:r>
          </a:p>
          <a:p>
            <a:r>
              <a:rPr lang="en-US" sz="2400" dirty="0"/>
              <a:t>Assess and </a:t>
            </a:r>
            <a:r>
              <a:rPr lang="en-US" sz="2400" dirty="0" smtClean="0"/>
              <a:t>manage airway </a:t>
            </a:r>
            <a:r>
              <a:rPr lang="en-US" sz="2400" dirty="0"/>
              <a:t>and </a:t>
            </a:r>
            <a:r>
              <a:rPr lang="en-US" sz="2400" dirty="0" smtClean="0"/>
              <a:t>breathing</a:t>
            </a:r>
          </a:p>
          <a:p>
            <a:pPr lvl="1"/>
            <a:r>
              <a:rPr lang="en-US" sz="2200" dirty="0" smtClean="0"/>
              <a:t>Begin positive pressure ventilation if hypoventilation</a:t>
            </a:r>
            <a:endParaRPr lang="en-US" sz="2200" dirty="0"/>
          </a:p>
          <a:p>
            <a:r>
              <a:rPr lang="en-US" sz="2400" dirty="0"/>
              <a:t>Assess and manage circulation</a:t>
            </a:r>
          </a:p>
          <a:p>
            <a:r>
              <a:rPr lang="en-US" sz="2400" dirty="0"/>
              <a:t>Obtain an oxygen saturation reading – if available</a:t>
            </a:r>
            <a:endParaRPr lang="en-US" sz="2400" dirty="0">
              <a:solidFill>
                <a:srgbClr val="00B0F0"/>
              </a:solidFill>
            </a:endParaRPr>
          </a:p>
          <a:p>
            <a:endParaRPr lang="en-US" sz="2400" dirty="0"/>
          </a:p>
        </p:txBody>
      </p:sp>
    </p:spTree>
    <p:extLst>
      <p:ext uri="{BB962C8B-B14F-4D97-AF65-F5344CB8AC3E}">
        <p14:creationId xmlns:p14="http://schemas.microsoft.com/office/powerpoint/2010/main" val="242114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20356" y="0"/>
            <a:ext cx="1723644" cy="957072"/>
          </a:xfrm>
          <a:prstGeom prst="rect">
            <a:avLst/>
          </a:prstGeom>
          <a:blipFill>
            <a:blip r:embed="rId3" cstate="print"/>
            <a:stretch>
              <a:fillRect/>
            </a:stretch>
          </a:blipFill>
        </p:spPr>
        <p:txBody>
          <a:bodyPr wrap="square" lIns="0" tIns="0" rIns="0" bIns="0" rtlCol="0"/>
          <a:lstStyle/>
          <a:p>
            <a:endParaRPr dirty="0"/>
          </a:p>
        </p:txBody>
      </p:sp>
      <p:sp>
        <p:nvSpPr>
          <p:cNvPr id="14" name="Title 13"/>
          <p:cNvSpPr>
            <a:spLocks noGrp="1"/>
          </p:cNvSpPr>
          <p:nvPr>
            <p:ph type="title"/>
          </p:nvPr>
        </p:nvSpPr>
        <p:spPr>
          <a:xfrm>
            <a:off x="685347" y="478536"/>
            <a:ext cx="7765321" cy="914400"/>
          </a:xfrm>
        </p:spPr>
        <p:txBody>
          <a:bodyPr/>
          <a:lstStyle/>
          <a:p>
            <a:r>
              <a:rPr lang="en-US" dirty="0"/>
              <a:t>Secondary Assessment</a:t>
            </a:r>
          </a:p>
        </p:txBody>
      </p:sp>
      <p:sp>
        <p:nvSpPr>
          <p:cNvPr id="10" name="Content Placeholder 9"/>
          <p:cNvSpPr>
            <a:spLocks noGrp="1"/>
          </p:cNvSpPr>
          <p:nvPr>
            <p:ph idx="1"/>
          </p:nvPr>
        </p:nvSpPr>
        <p:spPr>
          <a:xfrm>
            <a:off x="685346" y="1392936"/>
            <a:ext cx="7765322" cy="4398264"/>
          </a:xfrm>
        </p:spPr>
        <p:txBody>
          <a:bodyPr>
            <a:normAutofit lnSpcReduction="10000"/>
          </a:bodyPr>
          <a:lstStyle/>
          <a:p>
            <a:r>
              <a:rPr lang="en-US" sz="2400" dirty="0"/>
              <a:t>SAMPLE</a:t>
            </a:r>
          </a:p>
          <a:p>
            <a:r>
              <a:rPr lang="en-US" sz="2400" dirty="0" smtClean="0"/>
              <a:t>Focused </a:t>
            </a:r>
            <a:r>
              <a:rPr lang="en-US" sz="2400" dirty="0"/>
              <a:t>assessment of the associated body regions</a:t>
            </a:r>
          </a:p>
          <a:p>
            <a:r>
              <a:rPr lang="en-US" sz="2400" dirty="0"/>
              <a:t>Time of onset</a:t>
            </a:r>
          </a:p>
          <a:p>
            <a:r>
              <a:rPr lang="en-US" sz="2400" dirty="0"/>
              <a:t>Vital Signs (continue to monitor)</a:t>
            </a:r>
          </a:p>
          <a:p>
            <a:r>
              <a:rPr lang="en-US" sz="2400" dirty="0"/>
              <a:t>Skin signs</a:t>
            </a:r>
          </a:p>
          <a:p>
            <a:r>
              <a:rPr lang="en-US" sz="2400" dirty="0"/>
              <a:t>Accessory muscle use</a:t>
            </a:r>
          </a:p>
          <a:p>
            <a:r>
              <a:rPr lang="en-US" sz="2400" dirty="0"/>
              <a:t>Lung sounds</a:t>
            </a:r>
          </a:p>
          <a:p>
            <a:r>
              <a:rPr lang="en-US" sz="2400" dirty="0"/>
              <a:t>Obtain oxygen saturation SpO2 (if available)</a:t>
            </a:r>
          </a:p>
          <a:p>
            <a:endParaRPr lang="en-US" dirty="0"/>
          </a:p>
        </p:txBody>
      </p:sp>
      <p:sp>
        <p:nvSpPr>
          <p:cNvPr id="2" name="TextBox 1"/>
          <p:cNvSpPr txBox="1"/>
          <p:nvPr/>
        </p:nvSpPr>
        <p:spPr>
          <a:xfrm>
            <a:off x="685345" y="5772807"/>
            <a:ext cx="7612599" cy="923330"/>
          </a:xfrm>
          <a:prstGeom prst="rect">
            <a:avLst/>
          </a:prstGeom>
          <a:noFill/>
        </p:spPr>
        <p:txBody>
          <a:bodyPr wrap="square" rtlCol="0">
            <a:spAutoFit/>
          </a:bodyPr>
          <a:lstStyle/>
          <a:p>
            <a:pPr>
              <a:defRPr/>
            </a:pPr>
            <a:r>
              <a:rPr lang="en-US" i="1" spc="-15" dirty="0">
                <a:solidFill>
                  <a:srgbClr val="FFFF00"/>
                </a:solidFill>
                <a:cs typeface="Calibri"/>
              </a:rPr>
              <a:t>NOTE: </a:t>
            </a:r>
            <a:r>
              <a:rPr lang="en-US" i="1" spc="-10" dirty="0">
                <a:solidFill>
                  <a:srgbClr val="FFFF00"/>
                </a:solidFill>
                <a:cs typeface="Calibri"/>
              </a:rPr>
              <a:t>Patients </a:t>
            </a:r>
            <a:r>
              <a:rPr lang="en-US" i="1" dirty="0">
                <a:solidFill>
                  <a:srgbClr val="FFFF00"/>
                </a:solidFill>
                <a:cs typeface="Calibri"/>
              </a:rPr>
              <a:t>with </a:t>
            </a:r>
            <a:r>
              <a:rPr lang="en-US" i="1" spc="-5" dirty="0">
                <a:solidFill>
                  <a:srgbClr val="FFFF00"/>
                </a:solidFill>
                <a:cs typeface="Calibri"/>
              </a:rPr>
              <a:t>opioid overdose </a:t>
            </a:r>
            <a:r>
              <a:rPr lang="en-US" i="1" spc="-10" dirty="0">
                <a:solidFill>
                  <a:srgbClr val="FFFF00"/>
                </a:solidFill>
                <a:cs typeface="Calibri"/>
              </a:rPr>
              <a:t>can </a:t>
            </a:r>
            <a:r>
              <a:rPr lang="en-US" i="1" spc="-5" dirty="0">
                <a:solidFill>
                  <a:srgbClr val="FFFF00"/>
                </a:solidFill>
                <a:cs typeface="Calibri"/>
              </a:rPr>
              <a:t>deteriorate </a:t>
            </a:r>
            <a:r>
              <a:rPr lang="en-US" i="1" spc="-20" dirty="0">
                <a:solidFill>
                  <a:srgbClr val="FFFF00"/>
                </a:solidFill>
                <a:cs typeface="Calibri"/>
              </a:rPr>
              <a:t>rapidly, </a:t>
            </a:r>
            <a:r>
              <a:rPr lang="en-US" i="1" spc="-5" dirty="0">
                <a:solidFill>
                  <a:srgbClr val="FFFF00"/>
                </a:solidFill>
                <a:cs typeface="Calibri"/>
              </a:rPr>
              <a:t>you </a:t>
            </a:r>
            <a:r>
              <a:rPr lang="en-US" i="1" spc="-10" dirty="0">
                <a:solidFill>
                  <a:srgbClr val="FFFF00"/>
                </a:solidFill>
                <a:cs typeface="Calibri"/>
              </a:rPr>
              <a:t>must </a:t>
            </a:r>
            <a:r>
              <a:rPr lang="en-US" i="1" spc="-15" dirty="0">
                <a:solidFill>
                  <a:srgbClr val="FFFF00"/>
                </a:solidFill>
                <a:cs typeface="Calibri"/>
              </a:rPr>
              <a:t>constantly </a:t>
            </a:r>
            <a:r>
              <a:rPr lang="en-US" i="1" spc="-5" dirty="0">
                <a:solidFill>
                  <a:srgbClr val="FFFF00"/>
                </a:solidFill>
                <a:cs typeface="Calibri"/>
              </a:rPr>
              <a:t>reassess </a:t>
            </a:r>
            <a:r>
              <a:rPr lang="en-US" i="1" dirty="0">
                <a:solidFill>
                  <a:srgbClr val="FFFF00"/>
                </a:solidFill>
                <a:cs typeface="Calibri"/>
              </a:rPr>
              <a:t>the </a:t>
            </a:r>
            <a:r>
              <a:rPr lang="en-US" i="1" spc="-5" dirty="0">
                <a:solidFill>
                  <a:srgbClr val="FFFF00"/>
                </a:solidFill>
                <a:cs typeface="Calibri"/>
              </a:rPr>
              <a:t>patient</a:t>
            </a:r>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62028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Assisting Patient with their own NALOXONE</a:t>
            </a:r>
          </a:p>
        </p:txBody>
      </p:sp>
      <p:sp>
        <p:nvSpPr>
          <p:cNvPr id="3" name="Content Placeholder 2"/>
          <p:cNvSpPr>
            <a:spLocks noGrp="1"/>
          </p:cNvSpPr>
          <p:nvPr>
            <p:ph idx="1"/>
          </p:nvPr>
        </p:nvSpPr>
        <p:spPr/>
        <p:txBody>
          <a:bodyPr>
            <a:normAutofit/>
          </a:bodyPr>
          <a:lstStyle/>
          <a:p>
            <a:r>
              <a:rPr lang="en-US" sz="3200" dirty="0"/>
              <a:t>ALS unit must be requested</a:t>
            </a:r>
          </a:p>
          <a:p>
            <a:r>
              <a:rPr lang="en-US" sz="3200" dirty="0"/>
              <a:t>Prescribed to the patient</a:t>
            </a:r>
            <a:endParaRPr lang="en-US" sz="3200" dirty="0">
              <a:solidFill>
                <a:srgbClr val="00B0F0"/>
              </a:solidFill>
            </a:endParaRPr>
          </a:p>
          <a:p>
            <a:r>
              <a:rPr lang="en-US" sz="3200" dirty="0"/>
              <a:t>Meets indications</a:t>
            </a:r>
          </a:p>
          <a:p>
            <a:r>
              <a:rPr lang="en-US" sz="3200" dirty="0"/>
              <a:t>No contraindications</a:t>
            </a:r>
          </a:p>
        </p:txBody>
      </p:sp>
    </p:spTree>
    <p:extLst>
      <p:ext uri="{BB962C8B-B14F-4D97-AF65-F5344CB8AC3E}">
        <p14:creationId xmlns:p14="http://schemas.microsoft.com/office/powerpoint/2010/main" val="47058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65420" y="684276"/>
            <a:ext cx="775715" cy="1118615"/>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685347" y="381001"/>
            <a:ext cx="7765321" cy="1554922"/>
          </a:xfrm>
        </p:spPr>
        <p:txBody>
          <a:bodyPr>
            <a:normAutofit/>
          </a:bodyPr>
          <a:lstStyle/>
          <a:p>
            <a:r>
              <a:rPr lang="en-US" dirty="0"/>
              <a:t>Signs and Symptoms</a:t>
            </a:r>
            <a:br>
              <a:rPr lang="en-US" dirty="0"/>
            </a:br>
            <a:r>
              <a:rPr lang="en-US" dirty="0"/>
              <a:t>of</a:t>
            </a:r>
            <a:br>
              <a:rPr lang="en-US" dirty="0"/>
            </a:br>
            <a:r>
              <a:rPr lang="en-US" dirty="0"/>
              <a:t>Opioid Overdose</a:t>
            </a:r>
          </a:p>
        </p:txBody>
      </p:sp>
      <p:sp>
        <p:nvSpPr>
          <p:cNvPr id="6" name="object 6"/>
          <p:cNvSpPr txBox="1">
            <a:spLocks noGrp="1"/>
          </p:cNvSpPr>
          <p:nvPr>
            <p:ph idx="1"/>
          </p:nvPr>
        </p:nvSpPr>
        <p:spPr/>
        <p:txBody>
          <a:bodyPr>
            <a:normAutofit lnSpcReduction="10000"/>
          </a:bodyPr>
          <a:lstStyle/>
          <a:p>
            <a:r>
              <a:rPr lang="en-US" dirty="0"/>
              <a:t>Altered mental status</a:t>
            </a:r>
          </a:p>
          <a:p>
            <a:r>
              <a:rPr lang="en-US" dirty="0"/>
              <a:t>Extreme drowsiness</a:t>
            </a:r>
          </a:p>
          <a:p>
            <a:r>
              <a:rPr lang="en-US" dirty="0"/>
              <a:t>Slow, shallow breathing or apnea</a:t>
            </a:r>
          </a:p>
          <a:p>
            <a:r>
              <a:rPr lang="en-US" dirty="0"/>
              <a:t>Pinpoint pupils</a:t>
            </a:r>
          </a:p>
          <a:p>
            <a:r>
              <a:rPr lang="en-US" dirty="0"/>
              <a:t>Bradycardia (&lt; 60) or Tachycardia (&gt; 100)</a:t>
            </a:r>
          </a:p>
          <a:p>
            <a:r>
              <a:rPr lang="en-US" dirty="0"/>
              <a:t>Environment</a:t>
            </a:r>
          </a:p>
          <a:p>
            <a:pPr lvl="1"/>
            <a:r>
              <a:rPr lang="en-US" dirty="0"/>
              <a:t>Drugs and paraphernalia</a:t>
            </a:r>
          </a:p>
          <a:p>
            <a:pPr lvl="1"/>
            <a:r>
              <a:rPr lang="en-US" dirty="0"/>
              <a:t>Syringes</a:t>
            </a:r>
          </a:p>
          <a:p>
            <a:pPr marL="457200" lvl="1" indent="0">
              <a:buNone/>
            </a:pPr>
            <a:endParaRPr lang="en-US" dirty="0"/>
          </a:p>
        </p:txBody>
      </p:sp>
      <p:sp>
        <p:nvSpPr>
          <p:cNvPr id="11" name="object 11"/>
          <p:cNvSpPr/>
          <p:nvPr/>
        </p:nvSpPr>
        <p:spPr>
          <a:xfrm>
            <a:off x="5265420" y="4855071"/>
            <a:ext cx="2319683" cy="1371600"/>
          </a:xfrm>
          <a:prstGeom prst="rect">
            <a:avLst/>
          </a:prstGeom>
          <a:blipFill>
            <a:blip r:embed="rId4" cstate="print"/>
            <a:stretch>
              <a:fillRect/>
            </a:stretch>
          </a:blipFill>
        </p:spPr>
        <p:txBody>
          <a:bodyPr wrap="square" lIns="0" tIns="0" rIns="0" bIns="0" rtlCol="0"/>
          <a:lstStyle/>
          <a:p>
            <a:endParaRPr dirty="0"/>
          </a:p>
        </p:txBody>
      </p:sp>
      <p:pic>
        <p:nvPicPr>
          <p:cNvPr id="1026" name="Picture 2" descr="Image result for pinpoint pup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106166"/>
            <a:ext cx="327660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5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Special Thanks for the Development of this Program</a:t>
            </a:r>
          </a:p>
        </p:txBody>
      </p:sp>
      <p:sp>
        <p:nvSpPr>
          <p:cNvPr id="10" name="Content Placeholder 9"/>
          <p:cNvSpPr>
            <a:spLocks noGrp="1"/>
          </p:cNvSpPr>
          <p:nvPr>
            <p:ph idx="1"/>
          </p:nvPr>
        </p:nvSpPr>
        <p:spPr/>
        <p:txBody>
          <a:bodyPr/>
          <a:lstStyle/>
          <a:p>
            <a:r>
              <a:rPr lang="en-US" dirty="0"/>
              <a:t>UCLA Center for Prehospital Care</a:t>
            </a:r>
          </a:p>
          <a:p>
            <a:r>
              <a:rPr lang="en-US" dirty="0"/>
              <a:t>Los Angeles EMS Agency Curriculum Committee</a:t>
            </a:r>
          </a:p>
        </p:txBody>
      </p:sp>
      <p:sp>
        <p:nvSpPr>
          <p:cNvPr id="4" name="object 3"/>
          <p:cNvSpPr/>
          <p:nvPr/>
        </p:nvSpPr>
        <p:spPr>
          <a:xfrm>
            <a:off x="5791200" y="4038600"/>
            <a:ext cx="1981200" cy="1447799"/>
          </a:xfrm>
          <a:prstGeom prst="rect">
            <a:avLst/>
          </a:prstGeom>
          <a:blipFill>
            <a:blip r:embed="rId3" cstate="print"/>
            <a:stretch>
              <a:fillRect/>
            </a:stretch>
          </a:blipFill>
        </p:spPr>
        <p:txBody>
          <a:bodyPr wrap="square" lIns="0" tIns="0" rIns="0" bIns="0" rtlCol="0"/>
          <a:lstStyle/>
          <a:p>
            <a:endParaRPr dirty="0"/>
          </a:p>
        </p:txBody>
      </p:sp>
      <p:sp>
        <p:nvSpPr>
          <p:cNvPr id="6" name="object 4"/>
          <p:cNvSpPr/>
          <p:nvPr/>
        </p:nvSpPr>
        <p:spPr>
          <a:xfrm>
            <a:off x="838200" y="4495800"/>
            <a:ext cx="3255897" cy="318976"/>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80" y="533400"/>
            <a:ext cx="8230053" cy="1326321"/>
          </a:xfrm>
        </p:spPr>
        <p:txBody>
          <a:bodyPr>
            <a:normAutofit fontScale="90000"/>
          </a:bodyPr>
          <a:lstStyle/>
          <a:p>
            <a:pPr>
              <a:lnSpc>
                <a:spcPct val="100000"/>
              </a:lnSpc>
              <a:spcBef>
                <a:spcPts val="100"/>
              </a:spcBef>
            </a:pPr>
            <a:r>
              <a:rPr lang="en-US" b="1" spc="-5" dirty="0"/>
              <a:t>Consider all Causes </a:t>
            </a:r>
            <a:r>
              <a:rPr lang="en-US" spc="-5" dirty="0"/>
              <a:t>of A</a:t>
            </a:r>
            <a:r>
              <a:rPr lang="en-US" b="1" spc="-20" dirty="0"/>
              <a:t>ltered</a:t>
            </a:r>
            <a:r>
              <a:rPr lang="en-US" b="1" spc="-75" dirty="0"/>
              <a:t> </a:t>
            </a:r>
            <a:r>
              <a:rPr lang="en-US" b="1" spc="-15" dirty="0"/>
              <a:t>Level </a:t>
            </a:r>
            <a:r>
              <a:rPr lang="en-US" b="1" dirty="0"/>
              <a:t>of</a:t>
            </a:r>
            <a:r>
              <a:rPr lang="en-US" b="1" spc="-20" dirty="0"/>
              <a:t> </a:t>
            </a:r>
            <a:r>
              <a:rPr lang="en-US" b="1" spc="-5" dirty="0"/>
              <a:t>Consciousness</a:t>
            </a:r>
            <a:endParaRPr lang="en-US" dirty="0"/>
          </a:p>
        </p:txBody>
      </p:sp>
      <p:sp>
        <p:nvSpPr>
          <p:cNvPr id="5" name="Content Placeholder 4"/>
          <p:cNvSpPr>
            <a:spLocks noGrp="1"/>
          </p:cNvSpPr>
          <p:nvPr>
            <p:ph idx="1"/>
          </p:nvPr>
        </p:nvSpPr>
        <p:spPr>
          <a:xfrm>
            <a:off x="685346" y="2096064"/>
            <a:ext cx="7765322" cy="3999936"/>
          </a:xfrm>
        </p:spPr>
        <p:txBody>
          <a:bodyPr>
            <a:normAutofit fontScale="70000" lnSpcReduction="20000"/>
          </a:bodyPr>
          <a:lstStyle/>
          <a:p>
            <a:r>
              <a:rPr lang="en-US" sz="2600" dirty="0">
                <a:solidFill>
                  <a:srgbClr val="FFFF00"/>
                </a:solidFill>
              </a:rPr>
              <a:t>A</a:t>
            </a:r>
            <a:r>
              <a:rPr lang="en-US" sz="2600" dirty="0"/>
              <a:t> – Alcohol, Apnea, Arrhythmia, Anaphylaxes, Atypical migraine</a:t>
            </a:r>
          </a:p>
          <a:p>
            <a:r>
              <a:rPr lang="en-US" sz="2600" dirty="0">
                <a:solidFill>
                  <a:srgbClr val="FFFF00"/>
                </a:solidFill>
              </a:rPr>
              <a:t>E </a:t>
            </a:r>
            <a:r>
              <a:rPr lang="en-US" sz="2600" dirty="0"/>
              <a:t>– Epilepsy, Electrolytes</a:t>
            </a:r>
          </a:p>
          <a:p>
            <a:r>
              <a:rPr lang="en-US" sz="2600" dirty="0">
                <a:solidFill>
                  <a:srgbClr val="FFFF00"/>
                </a:solidFill>
              </a:rPr>
              <a:t> I </a:t>
            </a:r>
            <a:r>
              <a:rPr lang="en-US" sz="2600" dirty="0"/>
              <a:t>–   Insulin (hypoglycemia)</a:t>
            </a:r>
          </a:p>
          <a:p>
            <a:r>
              <a:rPr lang="en-US" sz="2600" dirty="0">
                <a:solidFill>
                  <a:srgbClr val="FFFF00"/>
                </a:solidFill>
              </a:rPr>
              <a:t>O</a:t>
            </a:r>
            <a:r>
              <a:rPr lang="en-US" sz="2600" dirty="0"/>
              <a:t> – Oxygen, Overdose</a:t>
            </a:r>
          </a:p>
          <a:p>
            <a:r>
              <a:rPr lang="en-US" sz="2600" dirty="0">
                <a:solidFill>
                  <a:srgbClr val="FFFF00"/>
                </a:solidFill>
              </a:rPr>
              <a:t>U</a:t>
            </a:r>
            <a:r>
              <a:rPr lang="en-US" sz="2600" dirty="0"/>
              <a:t> – Uremia (kidney failure), Under dose</a:t>
            </a:r>
          </a:p>
          <a:p>
            <a:r>
              <a:rPr lang="en-US" sz="2600" dirty="0">
                <a:solidFill>
                  <a:srgbClr val="FFFF00"/>
                </a:solidFill>
              </a:rPr>
              <a:t>T</a:t>
            </a:r>
            <a:r>
              <a:rPr lang="en-US" sz="2600" dirty="0"/>
              <a:t> – Trauma, Tumor</a:t>
            </a:r>
          </a:p>
          <a:p>
            <a:r>
              <a:rPr lang="en-US" sz="2600" dirty="0">
                <a:solidFill>
                  <a:srgbClr val="FFFF00"/>
                </a:solidFill>
              </a:rPr>
              <a:t> I </a:t>
            </a:r>
            <a:r>
              <a:rPr lang="en-US" sz="2600" dirty="0"/>
              <a:t>–  Infection</a:t>
            </a:r>
          </a:p>
          <a:p>
            <a:r>
              <a:rPr lang="en-US" sz="2600" dirty="0">
                <a:solidFill>
                  <a:srgbClr val="FFFF00"/>
                </a:solidFill>
              </a:rPr>
              <a:t>P</a:t>
            </a:r>
            <a:r>
              <a:rPr lang="en-US" sz="2600" dirty="0"/>
              <a:t> – Psychological, Poisoning</a:t>
            </a:r>
          </a:p>
          <a:p>
            <a:r>
              <a:rPr lang="en-US" sz="2600" dirty="0">
                <a:solidFill>
                  <a:srgbClr val="FFFF00"/>
                </a:solidFill>
              </a:rPr>
              <a:t>S</a:t>
            </a:r>
            <a:r>
              <a:rPr lang="en-US" sz="2600" dirty="0"/>
              <a:t> – Seizure, Shock, Subarachnoid hemorrhage, Sepsis, Stroke</a:t>
            </a:r>
          </a:p>
          <a:p>
            <a:endParaRPr lang="en-US" dirty="0"/>
          </a:p>
        </p:txBody>
      </p:sp>
    </p:spTree>
    <p:extLst>
      <p:ext uri="{BB962C8B-B14F-4D97-AF65-F5344CB8AC3E}">
        <p14:creationId xmlns:p14="http://schemas.microsoft.com/office/powerpoint/2010/main" val="233782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administering Naloxone by an EMT</a:t>
            </a:r>
          </a:p>
        </p:txBody>
      </p:sp>
      <p:sp>
        <p:nvSpPr>
          <p:cNvPr id="3" name="Content Placeholder 2"/>
          <p:cNvSpPr>
            <a:spLocks noGrp="1"/>
          </p:cNvSpPr>
          <p:nvPr>
            <p:ph idx="1"/>
          </p:nvPr>
        </p:nvSpPr>
        <p:spPr/>
        <p:txBody>
          <a:bodyPr/>
          <a:lstStyle/>
          <a:p>
            <a:r>
              <a:rPr lang="en-US" sz="2800" dirty="0"/>
              <a:t>An ALS </a:t>
            </a:r>
            <a:r>
              <a:rPr lang="en-US" sz="2800" dirty="0" smtClean="0"/>
              <a:t>unit </a:t>
            </a:r>
            <a:r>
              <a:rPr lang="en-US" sz="2800" dirty="0"/>
              <a:t>must be enroute if administering naloxone. </a:t>
            </a:r>
          </a:p>
          <a:p>
            <a:r>
              <a:rPr lang="en-US" sz="2800" dirty="0"/>
              <a:t>EMTs may transport the patient if the ETA for the ALS unit exceeds the ETA to the most appropriate emergency department</a:t>
            </a:r>
          </a:p>
          <a:p>
            <a:endParaRPr lang="en-US" dirty="0"/>
          </a:p>
        </p:txBody>
      </p:sp>
    </p:spTree>
    <p:extLst>
      <p:ext uri="{BB962C8B-B14F-4D97-AF65-F5344CB8AC3E}">
        <p14:creationId xmlns:p14="http://schemas.microsoft.com/office/powerpoint/2010/main" val="113695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Naloxone</a:t>
            </a:r>
          </a:p>
          <a:p>
            <a:r>
              <a:rPr lang="en-US" dirty="0"/>
              <a:t>Mechanism of Action</a:t>
            </a:r>
          </a:p>
        </p:txBody>
      </p:sp>
      <p:sp>
        <p:nvSpPr>
          <p:cNvPr id="10" name="Content Placeholder 9"/>
          <p:cNvSpPr>
            <a:spLocks noGrp="1"/>
          </p:cNvSpPr>
          <p:nvPr>
            <p:ph idx="1"/>
          </p:nvPr>
        </p:nvSpPr>
        <p:spPr/>
        <p:txBody>
          <a:bodyPr/>
          <a:lstStyle/>
          <a:p>
            <a:r>
              <a:rPr lang="en-US" dirty="0"/>
              <a:t>Reverses the effects of opioids by competing with the receptor sites</a:t>
            </a:r>
          </a:p>
          <a:p>
            <a:r>
              <a:rPr lang="en-US" dirty="0"/>
              <a:t>Reverses respiratory and CNS depressant effects</a:t>
            </a:r>
          </a:p>
        </p:txBody>
      </p:sp>
      <p:sp>
        <p:nvSpPr>
          <p:cNvPr id="11" name="object 4"/>
          <p:cNvSpPr/>
          <p:nvPr/>
        </p:nvSpPr>
        <p:spPr>
          <a:xfrm>
            <a:off x="1635767" y="3581400"/>
            <a:ext cx="5864479" cy="274320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62329" y="828512"/>
            <a:ext cx="2060415" cy="2639730"/>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p:txBody>
          <a:bodyPr/>
          <a:lstStyle/>
          <a:p>
            <a:r>
              <a:rPr lang="en-US" dirty="0" smtClean="0"/>
              <a:t>Dosage</a:t>
            </a:r>
            <a:endParaRPr lang="en-US" dirty="0"/>
          </a:p>
        </p:txBody>
      </p:sp>
      <p:sp>
        <p:nvSpPr>
          <p:cNvPr id="7" name="Content Placeholder 6"/>
          <p:cNvSpPr>
            <a:spLocks noGrp="1"/>
          </p:cNvSpPr>
          <p:nvPr>
            <p:ph idx="1"/>
          </p:nvPr>
        </p:nvSpPr>
        <p:spPr>
          <a:xfrm>
            <a:off x="685346" y="2096064"/>
            <a:ext cx="7765322" cy="4304736"/>
          </a:xfrm>
        </p:spPr>
        <p:txBody>
          <a:bodyPr>
            <a:normAutofit/>
          </a:bodyPr>
          <a:lstStyle/>
          <a:p>
            <a:r>
              <a:rPr lang="en-US" sz="2800" dirty="0"/>
              <a:t>Adult - 2mg IM or IN</a:t>
            </a:r>
          </a:p>
          <a:p>
            <a:pPr lvl="1"/>
            <a:r>
              <a:rPr lang="en-US" sz="2400" dirty="0"/>
              <a:t>2mg IM/0.4mL auto-Injector</a:t>
            </a:r>
          </a:p>
          <a:p>
            <a:pPr lvl="1"/>
            <a:r>
              <a:rPr lang="en-US" sz="2400" dirty="0"/>
              <a:t>1mg/mL ampule or vial</a:t>
            </a:r>
          </a:p>
          <a:p>
            <a:pPr lvl="1"/>
            <a:r>
              <a:rPr lang="en-US" sz="2400" dirty="0"/>
              <a:t>4mg/0.1mL nasal </a:t>
            </a:r>
            <a:r>
              <a:rPr lang="en-US" sz="2400" dirty="0" smtClean="0"/>
              <a:t>spray</a:t>
            </a:r>
            <a:endParaRPr lang="en-US" sz="2400" dirty="0"/>
          </a:p>
          <a:p>
            <a:r>
              <a:rPr lang="en-US" sz="2800" dirty="0" smtClean="0"/>
              <a:t>Pediatric</a:t>
            </a:r>
            <a:endParaRPr lang="en-US" sz="2800" dirty="0"/>
          </a:p>
          <a:p>
            <a:pPr lvl="1"/>
            <a:r>
              <a:rPr lang="en-US" sz="2400" dirty="0"/>
              <a:t>Pediatrics </a:t>
            </a:r>
            <a:r>
              <a:rPr lang="en-US" sz="2400" dirty="0" smtClean="0"/>
              <a:t>0.1mg/kg </a:t>
            </a:r>
            <a:r>
              <a:rPr lang="en-US" sz="2400" dirty="0" smtClean="0"/>
              <a:t>(based </a:t>
            </a:r>
            <a:r>
              <a:rPr lang="en-US" sz="2400" dirty="0"/>
              <a:t>on a formulation of 1mg/mL) </a:t>
            </a:r>
            <a:r>
              <a:rPr lang="en-US" sz="2400" dirty="0" smtClean="0"/>
              <a:t>(</a:t>
            </a:r>
            <a:r>
              <a:rPr lang="en-US" sz="2400" dirty="0"/>
              <a:t>maximum single dose is 2mg</a:t>
            </a:r>
            <a:r>
              <a:rPr lang="en-US" sz="2400" dirty="0" smtClean="0"/>
              <a:t>)</a:t>
            </a:r>
          </a:p>
          <a:p>
            <a:pPr lvl="1"/>
            <a:r>
              <a:rPr lang="en-US" sz="2400" dirty="0"/>
              <a:t>4mg/0.1mL nasal spray</a:t>
            </a:r>
          </a:p>
          <a:p>
            <a:pPr lvl="1"/>
            <a:endParaRPr lang="en-US" sz="2400" dirty="0"/>
          </a:p>
          <a:p>
            <a:pPr lvl="1"/>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7246619" y="1930907"/>
            <a:ext cx="1156716" cy="1670304"/>
          </a:xfrm>
          <a:prstGeom prst="rect">
            <a:avLst/>
          </a:prstGeom>
          <a:blipFill>
            <a:blip r:embed="rId3" cstate="print"/>
            <a:stretch>
              <a:fillRect/>
            </a:stretch>
          </a:blipFill>
        </p:spPr>
        <p:txBody>
          <a:bodyPr wrap="square" lIns="0" tIns="0" rIns="0" bIns="0" rtlCol="0"/>
          <a:lstStyle/>
          <a:p>
            <a:endParaRPr dirty="0"/>
          </a:p>
        </p:txBody>
      </p:sp>
      <p:sp>
        <p:nvSpPr>
          <p:cNvPr id="8" name="Title 7"/>
          <p:cNvSpPr>
            <a:spLocks noGrp="1"/>
          </p:cNvSpPr>
          <p:nvPr>
            <p:ph type="title"/>
          </p:nvPr>
        </p:nvSpPr>
        <p:spPr/>
        <p:txBody>
          <a:bodyPr/>
          <a:lstStyle/>
          <a:p>
            <a:r>
              <a:rPr lang="en-US" dirty="0"/>
              <a:t>Onset and Duration</a:t>
            </a:r>
          </a:p>
        </p:txBody>
      </p:sp>
      <p:sp>
        <p:nvSpPr>
          <p:cNvPr id="9" name="Content Placeholder 8"/>
          <p:cNvSpPr>
            <a:spLocks noGrp="1"/>
          </p:cNvSpPr>
          <p:nvPr>
            <p:ph idx="1"/>
          </p:nvPr>
        </p:nvSpPr>
        <p:spPr/>
        <p:txBody>
          <a:bodyPr/>
          <a:lstStyle/>
          <a:p>
            <a:r>
              <a:rPr lang="en-US" sz="4000" spc="-5" dirty="0">
                <a:latin typeface="Calibri"/>
                <a:cs typeface="Calibri"/>
              </a:rPr>
              <a:t>Onset</a:t>
            </a:r>
          </a:p>
          <a:p>
            <a:pPr lvl="1"/>
            <a:r>
              <a:rPr lang="en-US" sz="3800" spc="-5" dirty="0">
                <a:latin typeface="Calibri"/>
                <a:cs typeface="Calibri"/>
              </a:rPr>
              <a:t>2-3</a:t>
            </a:r>
            <a:r>
              <a:rPr lang="en-US" sz="3800" spc="-60" dirty="0">
                <a:latin typeface="Calibri"/>
                <a:cs typeface="Calibri"/>
              </a:rPr>
              <a:t> </a:t>
            </a:r>
            <a:r>
              <a:rPr lang="en-US" sz="3800" spc="-10" dirty="0">
                <a:latin typeface="Calibri"/>
                <a:cs typeface="Calibri"/>
              </a:rPr>
              <a:t>minutes</a:t>
            </a:r>
          </a:p>
          <a:p>
            <a:r>
              <a:rPr lang="en-US" sz="4000" spc="-10" dirty="0">
                <a:latin typeface="Calibri"/>
                <a:cs typeface="Calibri"/>
              </a:rPr>
              <a:t>Duration</a:t>
            </a:r>
          </a:p>
          <a:p>
            <a:pPr lvl="1"/>
            <a:r>
              <a:rPr lang="en-US" sz="3800" spc="-10" dirty="0">
                <a:latin typeface="Calibri"/>
                <a:cs typeface="Calibri"/>
              </a:rPr>
              <a:t>20-120 minutes</a:t>
            </a:r>
            <a:endParaRPr lang="en-US" sz="3800" dirty="0">
              <a:latin typeface="Calibri"/>
              <a:cs typeface="Calibri"/>
            </a:endParaRPr>
          </a:p>
          <a:p>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a:t>
            </a:r>
          </a:p>
        </p:txBody>
      </p:sp>
      <p:sp>
        <p:nvSpPr>
          <p:cNvPr id="3" name="Content Placeholder 2"/>
          <p:cNvSpPr>
            <a:spLocks noGrp="1"/>
          </p:cNvSpPr>
          <p:nvPr>
            <p:ph idx="1"/>
          </p:nvPr>
        </p:nvSpPr>
        <p:spPr/>
        <p:txBody>
          <a:bodyPr/>
          <a:lstStyle/>
          <a:p>
            <a:r>
              <a:rPr lang="en-US" sz="2400" dirty="0"/>
              <a:t>Suspected opioid overdose with altered mental status</a:t>
            </a:r>
          </a:p>
          <a:p>
            <a:endParaRPr lang="en-US" sz="2400" dirty="0"/>
          </a:p>
          <a:p>
            <a:r>
              <a:rPr lang="en-US" sz="2800" dirty="0"/>
              <a:t>Hypoventilation/apnea</a:t>
            </a:r>
          </a:p>
          <a:p>
            <a:pPr lvl="1"/>
            <a:r>
              <a:rPr lang="en-US" sz="2400" dirty="0"/>
              <a:t>Breathing too slow (</a:t>
            </a:r>
            <a:r>
              <a:rPr lang="en-US" sz="2400" dirty="0"/>
              <a:t>bradypnea</a:t>
            </a:r>
            <a:r>
              <a:rPr lang="en-US" sz="2400" dirty="0"/>
              <a:t>)</a:t>
            </a:r>
          </a:p>
          <a:p>
            <a:pPr lvl="1"/>
            <a:r>
              <a:rPr lang="en-US" sz="2400" dirty="0"/>
              <a:t>Breathing too shallow (decreased tidal volume)</a:t>
            </a:r>
          </a:p>
        </p:txBody>
      </p:sp>
      <p:sp>
        <p:nvSpPr>
          <p:cNvPr id="4" name="TextBox 3"/>
          <p:cNvSpPr txBox="1"/>
          <p:nvPr/>
        </p:nvSpPr>
        <p:spPr>
          <a:xfrm>
            <a:off x="3442378" y="2895600"/>
            <a:ext cx="1125629" cy="584775"/>
          </a:xfrm>
          <a:prstGeom prst="rect">
            <a:avLst/>
          </a:prstGeom>
          <a:noFill/>
        </p:spPr>
        <p:txBody>
          <a:bodyPr wrap="none" rtlCol="0">
            <a:spAutoFit/>
          </a:bodyPr>
          <a:lstStyle/>
          <a:p>
            <a:r>
              <a:rPr lang="en-US" sz="3200" b="1" u="sng" dirty="0">
                <a:solidFill>
                  <a:srgbClr val="FFFF00"/>
                </a:solidFill>
              </a:rPr>
              <a:t>AND</a:t>
            </a:r>
          </a:p>
        </p:txBody>
      </p:sp>
    </p:spTree>
    <p:extLst>
      <p:ext uri="{BB962C8B-B14F-4D97-AF65-F5344CB8AC3E}">
        <p14:creationId xmlns:p14="http://schemas.microsoft.com/office/powerpoint/2010/main" val="311803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7684007" y="355091"/>
            <a:ext cx="640079" cy="914399"/>
          </a:xfrm>
          <a:prstGeom prst="rect">
            <a:avLst/>
          </a:prstGeom>
          <a:blipFill>
            <a:blip r:embed="rId3" cstate="print"/>
            <a:stretch>
              <a:fillRect/>
            </a:stretch>
          </a:blipFill>
        </p:spPr>
        <p:txBody>
          <a:bodyPr wrap="square" lIns="0" tIns="0" rIns="0" bIns="0" rtlCol="0"/>
          <a:lstStyle/>
          <a:p>
            <a:endParaRPr dirty="0"/>
          </a:p>
        </p:txBody>
      </p:sp>
      <p:sp>
        <p:nvSpPr>
          <p:cNvPr id="17" name="Title 16"/>
          <p:cNvSpPr>
            <a:spLocks noGrp="1"/>
          </p:cNvSpPr>
          <p:nvPr>
            <p:ph type="title"/>
          </p:nvPr>
        </p:nvSpPr>
        <p:spPr/>
        <p:txBody>
          <a:bodyPr/>
          <a:lstStyle/>
          <a:p>
            <a:r>
              <a:rPr lang="en-US" dirty="0" smtClean="0"/>
              <a:t>Contraindications</a:t>
            </a:r>
            <a:endParaRPr lang="en-US" dirty="0"/>
          </a:p>
        </p:txBody>
      </p:sp>
      <p:sp>
        <p:nvSpPr>
          <p:cNvPr id="13" name="Content Placeholder 12"/>
          <p:cNvSpPr>
            <a:spLocks noGrp="1"/>
          </p:cNvSpPr>
          <p:nvPr>
            <p:ph idx="1"/>
          </p:nvPr>
        </p:nvSpPr>
        <p:spPr/>
        <p:txBody>
          <a:bodyPr/>
          <a:lstStyle/>
          <a:p>
            <a:r>
              <a:rPr lang="en-US" sz="2800" dirty="0"/>
              <a:t>Altered mental status with adequate  breathing</a:t>
            </a:r>
          </a:p>
          <a:p>
            <a:r>
              <a:rPr lang="en-US" sz="2800" dirty="0"/>
              <a:t>Patients in cardiac arrest</a:t>
            </a:r>
          </a:p>
          <a:p>
            <a:endParaRPr lang="en-US" sz="2800" dirty="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114800"/>
            <a:ext cx="2818347" cy="22863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747391" y="572430"/>
            <a:ext cx="7765321" cy="1326321"/>
          </a:xfrm>
        </p:spPr>
        <p:txBody>
          <a:bodyPr/>
          <a:lstStyle/>
          <a:p>
            <a:r>
              <a:rPr lang="en-US" dirty="0"/>
              <a:t>Side Effects</a:t>
            </a:r>
          </a:p>
        </p:txBody>
      </p:sp>
      <p:sp>
        <p:nvSpPr>
          <p:cNvPr id="5" name="object 5"/>
          <p:cNvSpPr txBox="1">
            <a:spLocks noGrp="1"/>
          </p:cNvSpPr>
          <p:nvPr>
            <p:ph sz="half" idx="1"/>
          </p:nvPr>
        </p:nvSpPr>
        <p:spPr>
          <a:xfrm>
            <a:off x="564417" y="1676400"/>
            <a:ext cx="3829503" cy="4572000"/>
          </a:xfrm>
        </p:spPr>
        <p:txBody>
          <a:bodyPr>
            <a:noAutofit/>
          </a:bodyPr>
          <a:lstStyle/>
          <a:p>
            <a:r>
              <a:rPr lang="en-US" dirty="0"/>
              <a:t>Cardiovascular</a:t>
            </a:r>
          </a:p>
          <a:p>
            <a:pPr lvl="1"/>
            <a:r>
              <a:rPr lang="en-US" dirty="0"/>
              <a:t>Tachycardia</a:t>
            </a:r>
          </a:p>
          <a:p>
            <a:pPr lvl="1"/>
            <a:r>
              <a:rPr lang="en-US" dirty="0"/>
              <a:t>Hypertension</a:t>
            </a:r>
          </a:p>
          <a:p>
            <a:pPr lvl="1"/>
            <a:r>
              <a:rPr lang="en-US" dirty="0"/>
              <a:t>Chest Pain/Angina</a:t>
            </a:r>
          </a:p>
          <a:p>
            <a:pPr lvl="1"/>
            <a:r>
              <a:rPr lang="en-US" dirty="0"/>
              <a:t>Arrhythmias</a:t>
            </a:r>
          </a:p>
          <a:p>
            <a:pPr lvl="1"/>
            <a:r>
              <a:rPr lang="en-US" dirty="0"/>
              <a:t>Increase oxygen demand</a:t>
            </a:r>
          </a:p>
          <a:p>
            <a:r>
              <a:rPr lang="en-US" dirty="0"/>
              <a:t>Central Nervous System</a:t>
            </a:r>
          </a:p>
          <a:p>
            <a:pPr lvl="1"/>
            <a:r>
              <a:rPr lang="en-US" dirty="0"/>
              <a:t>Seizures</a:t>
            </a:r>
          </a:p>
          <a:p>
            <a:pPr lvl="1"/>
            <a:r>
              <a:rPr lang="en-US" dirty="0"/>
              <a:t>Tremors</a:t>
            </a:r>
          </a:p>
          <a:p>
            <a:pPr lvl="1"/>
            <a:r>
              <a:rPr lang="en-US" dirty="0"/>
              <a:t>Anxiety/ Agitation</a:t>
            </a:r>
          </a:p>
          <a:p>
            <a:pPr lvl="1"/>
            <a:r>
              <a:rPr lang="en-US" dirty="0"/>
              <a:t>Nervousness/restlessness</a:t>
            </a:r>
          </a:p>
        </p:txBody>
      </p:sp>
      <p:sp>
        <p:nvSpPr>
          <p:cNvPr id="13" name="Content Placeholder 12"/>
          <p:cNvSpPr>
            <a:spLocks noGrp="1"/>
          </p:cNvSpPr>
          <p:nvPr>
            <p:ph sz="half" idx="2"/>
          </p:nvPr>
        </p:nvSpPr>
        <p:spPr>
          <a:xfrm>
            <a:off x="4416222" y="1702420"/>
            <a:ext cx="3820616" cy="3702881"/>
          </a:xfrm>
        </p:spPr>
        <p:txBody>
          <a:bodyPr>
            <a:normAutofit/>
          </a:bodyPr>
          <a:lstStyle/>
          <a:p>
            <a:r>
              <a:rPr lang="en-US" dirty="0"/>
              <a:t>Gastrointestinal</a:t>
            </a:r>
          </a:p>
          <a:p>
            <a:pPr lvl="1"/>
            <a:r>
              <a:rPr lang="en-US" dirty="0"/>
              <a:t>Abdominal Pain</a:t>
            </a:r>
          </a:p>
          <a:p>
            <a:pPr lvl="1"/>
            <a:r>
              <a:rPr lang="en-US" dirty="0"/>
              <a:t>Nausea/Vomiting</a:t>
            </a:r>
          </a:p>
          <a:p>
            <a:r>
              <a:rPr lang="en-US" dirty="0"/>
              <a:t>Respiratory</a:t>
            </a:r>
          </a:p>
          <a:p>
            <a:pPr lvl="1"/>
            <a:r>
              <a:rPr lang="en-US" dirty="0"/>
              <a:t>Pulmonary Edema</a:t>
            </a:r>
          </a:p>
        </p:txBody>
      </p:sp>
      <p:sp>
        <p:nvSpPr>
          <p:cNvPr id="7" name="object 7"/>
          <p:cNvSpPr/>
          <p:nvPr/>
        </p:nvSpPr>
        <p:spPr>
          <a:xfrm>
            <a:off x="5943600" y="4260278"/>
            <a:ext cx="2743200" cy="1683321"/>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NOTE</a:t>
            </a:r>
          </a:p>
        </p:txBody>
      </p:sp>
      <p:sp>
        <p:nvSpPr>
          <p:cNvPr id="6" name="Content Placeholder 5"/>
          <p:cNvSpPr>
            <a:spLocks noGrp="1"/>
          </p:cNvSpPr>
          <p:nvPr>
            <p:ph idx="1"/>
          </p:nvPr>
        </p:nvSpPr>
        <p:spPr/>
        <p:txBody>
          <a:bodyPr>
            <a:normAutofit/>
          </a:bodyPr>
          <a:lstStyle/>
          <a:p>
            <a:r>
              <a:rPr lang="en-US" sz="2800" dirty="0"/>
              <a:t>Naloxone may induce opioid withdrawal</a:t>
            </a:r>
          </a:p>
          <a:p>
            <a:pPr lvl="1">
              <a:buFont typeface="Wingdings" panose="05000000000000000000" pitchFamily="2" charset="2"/>
              <a:buChar char="§"/>
            </a:pPr>
            <a:r>
              <a:rPr lang="en-US" sz="2400" dirty="0"/>
              <a:t>Be prepared to deal with a violent  patient</a:t>
            </a:r>
          </a:p>
          <a:p>
            <a:pPr lvl="1">
              <a:buFont typeface="Wingdings" panose="05000000000000000000" pitchFamily="2" charset="2"/>
              <a:buChar char="§"/>
            </a:pPr>
            <a:r>
              <a:rPr lang="en-US" sz="2400" dirty="0"/>
              <a:t>Be prepared for vomiting</a:t>
            </a:r>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975227"/>
            <a:ext cx="2247900" cy="20383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Naloxone</a:t>
            </a:r>
          </a:p>
        </p:txBody>
      </p:sp>
      <p:sp>
        <p:nvSpPr>
          <p:cNvPr id="3" name="Content Placeholder 2"/>
          <p:cNvSpPr>
            <a:spLocks noGrp="1"/>
          </p:cNvSpPr>
          <p:nvPr>
            <p:ph idx="1"/>
          </p:nvPr>
        </p:nvSpPr>
        <p:spPr/>
        <p:txBody>
          <a:bodyPr/>
          <a:lstStyle/>
          <a:p>
            <a:r>
              <a:rPr lang="en-US" dirty="0">
                <a:solidFill>
                  <a:srgbClr val="FFFF00"/>
                </a:solidFill>
              </a:rPr>
              <a:t>D -</a:t>
            </a:r>
            <a:r>
              <a:rPr lang="en-US" dirty="0"/>
              <a:t> Drug name</a:t>
            </a:r>
          </a:p>
          <a:p>
            <a:r>
              <a:rPr lang="en-US" dirty="0">
                <a:solidFill>
                  <a:srgbClr val="FFFF00"/>
                </a:solidFill>
              </a:rPr>
              <a:t>I - </a:t>
            </a:r>
            <a:r>
              <a:rPr lang="en-US" dirty="0"/>
              <a:t>Integrity of container/medication</a:t>
            </a:r>
          </a:p>
          <a:p>
            <a:r>
              <a:rPr lang="en-US" dirty="0">
                <a:solidFill>
                  <a:srgbClr val="FFFF00"/>
                </a:solidFill>
              </a:rPr>
              <a:t>C -</a:t>
            </a:r>
            <a:r>
              <a:rPr lang="en-US" dirty="0"/>
              <a:t> Concentration/Dose</a:t>
            </a:r>
          </a:p>
          <a:p>
            <a:r>
              <a:rPr lang="en-US" dirty="0">
                <a:solidFill>
                  <a:srgbClr val="FFFF00"/>
                </a:solidFill>
              </a:rPr>
              <a:t>C -</a:t>
            </a:r>
            <a:r>
              <a:rPr lang="en-US" dirty="0"/>
              <a:t> Clarity</a:t>
            </a:r>
          </a:p>
          <a:p>
            <a:r>
              <a:rPr lang="en-US" dirty="0">
                <a:solidFill>
                  <a:srgbClr val="FFFF00"/>
                </a:solidFill>
              </a:rPr>
              <a:t>E -</a:t>
            </a:r>
            <a:r>
              <a:rPr lang="en-US" dirty="0"/>
              <a:t> Expiration date</a:t>
            </a:r>
          </a:p>
        </p:txBody>
      </p:sp>
      <p:grpSp>
        <p:nvGrpSpPr>
          <p:cNvPr id="4" name="Group 3"/>
          <p:cNvGrpSpPr/>
          <p:nvPr/>
        </p:nvGrpSpPr>
        <p:grpSpPr>
          <a:xfrm>
            <a:off x="5638800" y="3518784"/>
            <a:ext cx="2509314" cy="2432558"/>
            <a:chOff x="1987803" y="4035715"/>
            <a:chExt cx="2509314" cy="2432558"/>
          </a:xfrm>
        </p:grpSpPr>
        <p:grpSp>
          <p:nvGrpSpPr>
            <p:cNvPr id="5" name="Group 4"/>
            <p:cNvGrpSpPr/>
            <p:nvPr/>
          </p:nvGrpSpPr>
          <p:grpSpPr>
            <a:xfrm>
              <a:off x="1987803" y="4035715"/>
              <a:ext cx="2509314" cy="2432558"/>
              <a:chOff x="4635324" y="4268266"/>
              <a:chExt cx="2509314" cy="2432558"/>
            </a:xfrm>
          </p:grpSpPr>
          <p:sp>
            <p:nvSpPr>
              <p:cNvPr id="8" name="object 5"/>
              <p:cNvSpPr/>
              <p:nvPr/>
            </p:nvSpPr>
            <p:spPr>
              <a:xfrm>
                <a:off x="4648200" y="4268266"/>
                <a:ext cx="2496438" cy="2432558"/>
              </a:xfrm>
              <a:prstGeom prst="rect">
                <a:avLst/>
              </a:prstGeom>
              <a:blipFill>
                <a:blip r:embed="rId3" cstate="print"/>
                <a:stretch>
                  <a:fillRect/>
                </a:stretch>
              </a:blipFill>
            </p:spPr>
            <p:txBody>
              <a:bodyPr wrap="square" lIns="0" tIns="0" rIns="0" bIns="0" rtlCol="0"/>
              <a:lstStyle/>
              <a:p>
                <a:endParaRPr dirty="0"/>
              </a:p>
            </p:txBody>
          </p:sp>
          <p:sp>
            <p:nvSpPr>
              <p:cNvPr id="9" name="Oval 8"/>
              <p:cNvSpPr/>
              <p:nvPr/>
            </p:nvSpPr>
            <p:spPr>
              <a:xfrm rot="1678841">
                <a:off x="4635324" y="4614682"/>
                <a:ext cx="533349" cy="323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066907">
                <a:off x="4673930" y="5067638"/>
                <a:ext cx="927081" cy="4703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bject 9"/>
            <p:cNvSpPr/>
            <p:nvPr/>
          </p:nvSpPr>
          <p:spPr>
            <a:xfrm>
              <a:off x="2565843" y="5500558"/>
              <a:ext cx="1232255" cy="880910"/>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3145300" y="4760539"/>
              <a:ext cx="530860" cy="381635"/>
            </a:xfrm>
            <a:custGeom>
              <a:avLst/>
              <a:gdLst/>
              <a:ahLst/>
              <a:cxnLst/>
              <a:rect l="l" t="t" r="r" b="b"/>
              <a:pathLst>
                <a:path w="530860" h="381635">
                  <a:moveTo>
                    <a:pt x="62055" y="0"/>
                  </a:moveTo>
                  <a:lnTo>
                    <a:pt x="29263" y="8947"/>
                  </a:lnTo>
                  <a:lnTo>
                    <a:pt x="7852" y="27740"/>
                  </a:lnTo>
                  <a:lnTo>
                    <a:pt x="0" y="55141"/>
                  </a:lnTo>
                  <a:lnTo>
                    <a:pt x="5930" y="88609"/>
                  </a:lnTo>
                  <a:lnTo>
                    <a:pt x="24481" y="126561"/>
                  </a:lnTo>
                  <a:lnTo>
                    <a:pt x="54490" y="167411"/>
                  </a:lnTo>
                  <a:lnTo>
                    <a:pt x="94797" y="209577"/>
                  </a:lnTo>
                  <a:lnTo>
                    <a:pt x="144239" y="251474"/>
                  </a:lnTo>
                  <a:lnTo>
                    <a:pt x="201654" y="291519"/>
                  </a:lnTo>
                  <a:lnTo>
                    <a:pt x="262387" y="326237"/>
                  </a:lnTo>
                  <a:lnTo>
                    <a:pt x="321382" y="352964"/>
                  </a:lnTo>
                  <a:lnTo>
                    <a:pt x="376716" y="371329"/>
                  </a:lnTo>
                  <a:lnTo>
                    <a:pt x="426466" y="380961"/>
                  </a:lnTo>
                  <a:lnTo>
                    <a:pt x="468706" y="381489"/>
                  </a:lnTo>
                  <a:lnTo>
                    <a:pt x="501513" y="372542"/>
                  </a:lnTo>
                  <a:lnTo>
                    <a:pt x="522964" y="353749"/>
                  </a:lnTo>
                  <a:lnTo>
                    <a:pt x="530770" y="326347"/>
                  </a:lnTo>
                  <a:lnTo>
                    <a:pt x="524809" y="292879"/>
                  </a:lnTo>
                  <a:lnTo>
                    <a:pt x="506242" y="254927"/>
                  </a:lnTo>
                  <a:lnTo>
                    <a:pt x="476232" y="214077"/>
                  </a:lnTo>
                  <a:lnTo>
                    <a:pt x="435941" y="171911"/>
                  </a:lnTo>
                  <a:lnTo>
                    <a:pt x="386530" y="130014"/>
                  </a:lnTo>
                  <a:lnTo>
                    <a:pt x="329162" y="89970"/>
                  </a:lnTo>
                  <a:lnTo>
                    <a:pt x="268423" y="55252"/>
                  </a:lnTo>
                  <a:lnTo>
                    <a:pt x="209412" y="28525"/>
                  </a:lnTo>
                  <a:lnTo>
                    <a:pt x="154060" y="10160"/>
                  </a:lnTo>
                  <a:lnTo>
                    <a:pt x="104297" y="527"/>
                  </a:lnTo>
                  <a:lnTo>
                    <a:pt x="62055" y="0"/>
                  </a:lnTo>
                  <a:close/>
                </a:path>
              </a:pathLst>
            </a:custGeom>
            <a:solidFill>
              <a:srgbClr val="FF0000">
                <a:alpha val="32940"/>
              </a:srgbClr>
            </a:solidFill>
          </p:spPr>
          <p:txBody>
            <a:bodyPr wrap="square" lIns="0" tIns="0" rIns="0" bIns="0" rtlCol="0"/>
            <a:lstStyle/>
            <a:p>
              <a:endParaRPr dirty="0"/>
            </a:p>
          </p:txBody>
        </p:sp>
      </p:grpSp>
    </p:spTree>
    <p:extLst>
      <p:ext uri="{BB962C8B-B14F-4D97-AF65-F5344CB8AC3E}">
        <p14:creationId xmlns:p14="http://schemas.microsoft.com/office/powerpoint/2010/main" val="301676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143000"/>
            <a:ext cx="7885430" cy="4469813"/>
          </a:xfrm>
          <a:prstGeom prst="rect">
            <a:avLst/>
          </a:prstGeom>
        </p:spPr>
        <p:txBody>
          <a:bodyPr vert="horz" wrap="square" lIns="0" tIns="12065" rIns="0" bIns="0" rtlCol="0">
            <a:spAutoFit/>
          </a:bodyPr>
          <a:lstStyle/>
          <a:p>
            <a:pPr marL="469900" marR="408940" indent="-457200">
              <a:lnSpc>
                <a:spcPct val="100000"/>
              </a:lnSpc>
              <a:spcBef>
                <a:spcPts val="95"/>
              </a:spcBef>
              <a:buFont typeface="Arial" panose="020B0604020202020204" pitchFamily="34" charset="0"/>
              <a:buChar char="•"/>
            </a:pPr>
            <a:r>
              <a:rPr sz="3600" i="1" spc="-10" dirty="0">
                <a:cs typeface="Calibri"/>
              </a:rPr>
              <a:t>This </a:t>
            </a:r>
            <a:r>
              <a:rPr lang="en-US" sz="3600" i="1" spc="-10" dirty="0">
                <a:cs typeface="Calibri"/>
              </a:rPr>
              <a:t>training </a:t>
            </a:r>
            <a:r>
              <a:rPr sz="3600" i="1" spc="-10" dirty="0">
                <a:cs typeface="Calibri"/>
              </a:rPr>
              <a:t>program</a:t>
            </a:r>
            <a:r>
              <a:rPr lang="en-US" sz="3600" i="1" spc="-10" dirty="0">
                <a:cs typeface="Calibri"/>
              </a:rPr>
              <a:t> meets the regulatory </a:t>
            </a:r>
            <a:r>
              <a:rPr lang="en-US" sz="3600" i="1" spc="-10" dirty="0" smtClean="0">
                <a:cs typeface="Calibri"/>
              </a:rPr>
              <a:t>requirements </a:t>
            </a:r>
            <a:r>
              <a:rPr lang="en-US" sz="3600" i="1" spc="-10" dirty="0">
                <a:cs typeface="Calibri"/>
              </a:rPr>
              <a:t>for training of EMTs in the administration of Naloxone. </a:t>
            </a:r>
          </a:p>
          <a:p>
            <a:pPr marL="12700" marR="408940">
              <a:lnSpc>
                <a:spcPct val="100000"/>
              </a:lnSpc>
              <a:spcBef>
                <a:spcPts val="95"/>
              </a:spcBef>
            </a:pPr>
            <a:endParaRPr lang="en-US" sz="3600" i="1" spc="-10" dirty="0">
              <a:cs typeface="Calibri"/>
            </a:endParaRPr>
          </a:p>
          <a:p>
            <a:pPr marL="469900" marR="408940" indent="-457200">
              <a:lnSpc>
                <a:spcPct val="100000"/>
              </a:lnSpc>
              <a:spcBef>
                <a:spcPts val="95"/>
              </a:spcBef>
              <a:buFont typeface="Arial" panose="020B0604020202020204" pitchFamily="34" charset="0"/>
              <a:buChar char="•"/>
            </a:pPr>
            <a:r>
              <a:rPr sz="3600" i="1" spc="-10" dirty="0">
                <a:cs typeface="Calibri"/>
              </a:rPr>
              <a:t>Other </a:t>
            </a:r>
            <a:r>
              <a:rPr sz="3600" i="1" spc="-15" dirty="0">
                <a:cs typeface="Calibri"/>
              </a:rPr>
              <a:t>counties </a:t>
            </a:r>
            <a:r>
              <a:rPr sz="3600" i="1" spc="-10" dirty="0">
                <a:cs typeface="Calibri"/>
              </a:rPr>
              <a:t>may have </a:t>
            </a:r>
            <a:r>
              <a:rPr sz="3600" i="1" spc="-15" dirty="0" smtClean="0">
                <a:cs typeface="Calibri"/>
              </a:rPr>
              <a:t>different </a:t>
            </a:r>
            <a:r>
              <a:rPr sz="3600" i="1" spc="-10" dirty="0">
                <a:cs typeface="Calibri"/>
              </a:rPr>
              <a:t>policies, </a:t>
            </a:r>
            <a:r>
              <a:rPr sz="3600" i="1" spc="-5" dirty="0">
                <a:cs typeface="Calibri"/>
              </a:rPr>
              <a:t>procedures, </a:t>
            </a:r>
            <a:r>
              <a:rPr sz="3600" i="1" spc="-10" dirty="0">
                <a:cs typeface="Calibri"/>
              </a:rPr>
              <a:t>and </a:t>
            </a:r>
            <a:r>
              <a:rPr sz="3600" i="1" spc="-5" dirty="0" smtClean="0">
                <a:cs typeface="Calibri"/>
              </a:rPr>
              <a:t>training</a:t>
            </a:r>
            <a:r>
              <a:rPr sz="3600" i="1" spc="25" dirty="0" smtClean="0">
                <a:cs typeface="Calibri"/>
              </a:rPr>
              <a:t> </a:t>
            </a:r>
            <a:r>
              <a:rPr sz="3600" i="1" spc="-10" dirty="0">
                <a:cs typeface="Calibri"/>
              </a:rPr>
              <a:t>requirements.</a:t>
            </a:r>
            <a:endParaRPr sz="3600" dirty="0">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a:t>State of California has  approved two (2) routes of  administration of Naloxone</a:t>
            </a:r>
          </a:p>
        </p:txBody>
      </p:sp>
      <p:sp>
        <p:nvSpPr>
          <p:cNvPr id="4" name="object 4"/>
          <p:cNvSpPr/>
          <p:nvPr/>
        </p:nvSpPr>
        <p:spPr>
          <a:xfrm>
            <a:off x="2895600" y="2514600"/>
            <a:ext cx="3130867" cy="316379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05540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244" y="1187600"/>
            <a:ext cx="3276600" cy="1243289"/>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a:uFill>
                  <a:solidFill>
                    <a:srgbClr val="000000"/>
                  </a:solidFill>
                </a:uFill>
                <a:cs typeface="Calibri"/>
              </a:rPr>
              <a:t>Intran</a:t>
            </a:r>
            <a:r>
              <a:rPr sz="4000" b="1" spc="-20" dirty="0">
                <a:uFill>
                  <a:solidFill>
                    <a:srgbClr val="000000"/>
                  </a:solidFill>
                </a:uFill>
                <a:cs typeface="Calibri"/>
              </a:rPr>
              <a:t>a</a:t>
            </a:r>
            <a:r>
              <a:rPr sz="4000" b="1" spc="-5" dirty="0">
                <a:uFill>
                  <a:solidFill>
                    <a:srgbClr val="000000"/>
                  </a:solidFill>
                </a:uFill>
                <a:cs typeface="Calibri"/>
              </a:rPr>
              <a:t>sal</a:t>
            </a:r>
            <a:r>
              <a:rPr lang="en-US" sz="4000" b="1" spc="-5" dirty="0">
                <a:uFill>
                  <a:solidFill>
                    <a:srgbClr val="000000"/>
                  </a:solidFill>
                </a:uFill>
                <a:cs typeface="Calibri"/>
              </a:rPr>
              <a:t> (IN)</a:t>
            </a:r>
            <a:endParaRPr sz="4000" dirty="0">
              <a:cs typeface="Calibri"/>
            </a:endParaRPr>
          </a:p>
        </p:txBody>
      </p:sp>
      <p:sp>
        <p:nvSpPr>
          <p:cNvPr id="3" name="object 3"/>
          <p:cNvSpPr txBox="1"/>
          <p:nvPr/>
        </p:nvSpPr>
        <p:spPr>
          <a:xfrm>
            <a:off x="4998529" y="2430889"/>
            <a:ext cx="3657600" cy="1120820"/>
          </a:xfrm>
          <a:prstGeom prst="rect">
            <a:avLst/>
          </a:prstGeom>
        </p:spPr>
        <p:txBody>
          <a:bodyPr vert="horz" wrap="square" lIns="0" tIns="12700" rIns="0" bIns="0" rtlCol="0">
            <a:spAutoFit/>
          </a:bodyPr>
          <a:lstStyle/>
          <a:p>
            <a:pPr marL="12700" marR="5080" algn="ctr">
              <a:lnSpc>
                <a:spcPct val="100000"/>
              </a:lnSpc>
              <a:spcBef>
                <a:spcPts val="100"/>
              </a:spcBef>
            </a:pPr>
            <a:r>
              <a:rPr sz="3600" b="1" spc="-10" dirty="0">
                <a:uFill>
                  <a:solidFill>
                    <a:srgbClr val="000000"/>
                  </a:solidFill>
                </a:uFill>
                <a:cs typeface="Calibri"/>
              </a:rPr>
              <a:t>Intramuscular</a:t>
            </a:r>
            <a:r>
              <a:rPr sz="3600" b="1" spc="-60" dirty="0">
                <a:uFill>
                  <a:solidFill>
                    <a:srgbClr val="000000"/>
                  </a:solidFill>
                </a:uFill>
                <a:cs typeface="Calibri"/>
              </a:rPr>
              <a:t> </a:t>
            </a:r>
            <a:r>
              <a:rPr sz="3600" b="1" spc="-5" dirty="0">
                <a:uFill>
                  <a:solidFill>
                    <a:srgbClr val="000000"/>
                  </a:solidFill>
                </a:uFill>
                <a:cs typeface="Calibri"/>
              </a:rPr>
              <a:t> </a:t>
            </a:r>
            <a:r>
              <a:rPr sz="3600" b="1" spc="-5" dirty="0">
                <a:cs typeface="Calibri"/>
              </a:rPr>
              <a:t> </a:t>
            </a:r>
            <a:r>
              <a:rPr sz="3600" b="1" dirty="0">
                <a:cs typeface="Calibri"/>
              </a:rPr>
              <a:t>(IM)</a:t>
            </a:r>
            <a:endParaRPr sz="3600" dirty="0">
              <a:cs typeface="Calibri"/>
            </a:endParaRPr>
          </a:p>
        </p:txBody>
      </p:sp>
      <p:sp>
        <p:nvSpPr>
          <p:cNvPr id="5" name="object 5"/>
          <p:cNvSpPr/>
          <p:nvPr/>
        </p:nvSpPr>
        <p:spPr>
          <a:xfrm>
            <a:off x="457200" y="2569730"/>
            <a:ext cx="2964688" cy="24384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7187895" y="4114800"/>
            <a:ext cx="1462658" cy="2078494"/>
          </a:xfrm>
          <a:prstGeom prst="rect">
            <a:avLst/>
          </a:prstGeom>
          <a:blipFill>
            <a:blip r:embed="rId4" cstate="print"/>
            <a:stretch>
              <a:fillRect/>
            </a:stretch>
          </a:blipFill>
        </p:spPr>
        <p:txBody>
          <a:bodyPr wrap="square" lIns="0" tIns="0" rIns="0" bIns="0" rtlCol="0"/>
          <a:lstStyle/>
          <a:p>
            <a:endParaRPr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191000"/>
            <a:ext cx="1524000" cy="2065130"/>
          </a:xfrm>
          <a:prstGeom prst="rect">
            <a:avLst/>
          </a:prstGeom>
        </p:spPr>
      </p:pic>
    </p:spTree>
    <p:extLst>
      <p:ext uri="{BB962C8B-B14F-4D97-AF65-F5344CB8AC3E}">
        <p14:creationId xmlns:p14="http://schemas.microsoft.com/office/powerpoint/2010/main" val="177211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But First</a:t>
            </a:r>
          </a:p>
        </p:txBody>
      </p:sp>
      <p:sp>
        <p:nvSpPr>
          <p:cNvPr id="5" name="Text Placeholder 4"/>
          <p:cNvSpPr>
            <a:spLocks noGrp="1"/>
          </p:cNvSpPr>
          <p:nvPr>
            <p:ph type="body" idx="1"/>
          </p:nvPr>
        </p:nvSpPr>
        <p:spPr/>
        <p:txBody>
          <a:bodyPr/>
          <a:lstStyle/>
          <a:p>
            <a:r>
              <a:rPr lang="en-US" dirty="0"/>
              <a:t>We need to </a:t>
            </a:r>
            <a:r>
              <a:rPr lang="en-US" sz="4400" dirty="0"/>
              <a:t>talk</a:t>
            </a:r>
            <a:r>
              <a:rPr lang="en-US" dirty="0"/>
              <a:t> about medication math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572000"/>
            <a:ext cx="2247862" cy="1820068"/>
          </a:xfrm>
          <a:prstGeom prst="rect">
            <a:avLst/>
          </a:prstGeom>
        </p:spPr>
      </p:pic>
    </p:spTree>
    <p:extLst>
      <p:ext uri="{BB962C8B-B14F-4D97-AF65-F5344CB8AC3E}">
        <p14:creationId xmlns:p14="http://schemas.microsoft.com/office/powerpoint/2010/main" val="279100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Definitions</a:t>
            </a:r>
          </a:p>
        </p:txBody>
      </p:sp>
      <p:sp>
        <p:nvSpPr>
          <p:cNvPr id="6" name="Content Placeholder 5"/>
          <p:cNvSpPr>
            <a:spLocks noGrp="1"/>
          </p:cNvSpPr>
          <p:nvPr>
            <p:ph idx="1"/>
          </p:nvPr>
        </p:nvSpPr>
        <p:spPr>
          <a:xfrm>
            <a:off x="685346" y="2096064"/>
            <a:ext cx="7765322" cy="3999936"/>
          </a:xfrm>
        </p:spPr>
        <p:txBody>
          <a:bodyPr>
            <a:normAutofit fontScale="92500" lnSpcReduction="10000"/>
          </a:bodyPr>
          <a:lstStyle/>
          <a:p>
            <a:r>
              <a:rPr lang="en-US" sz="2800" dirty="0"/>
              <a:t>Milligram (mg)</a:t>
            </a:r>
          </a:p>
          <a:p>
            <a:pPr lvl="1"/>
            <a:r>
              <a:rPr lang="en-US" sz="2400" dirty="0"/>
              <a:t>A unit of measurement to describe the strength of a medication in the metric system equal to a thousandth of a gram.  (1 mg = 0.001 grams)</a:t>
            </a:r>
          </a:p>
          <a:p>
            <a:pPr lvl="1"/>
            <a:r>
              <a:rPr lang="en-US" sz="2400" dirty="0"/>
              <a:t>STRENGTH</a:t>
            </a:r>
          </a:p>
          <a:p>
            <a:r>
              <a:rPr lang="en-US" sz="2800" dirty="0"/>
              <a:t>Milliliter (mL)</a:t>
            </a:r>
          </a:p>
          <a:p>
            <a:pPr lvl="1"/>
            <a:r>
              <a:rPr lang="en-US" sz="2400" dirty="0"/>
              <a:t>A unit of volume (fluid) that is equal to one thousandth of a liter (1 mL=0.001 liters)</a:t>
            </a:r>
          </a:p>
          <a:p>
            <a:pPr lvl="1"/>
            <a:r>
              <a:rPr lang="en-US" sz="2400" dirty="0"/>
              <a:t>AMOUNT</a:t>
            </a:r>
          </a:p>
          <a:p>
            <a:endParaRPr lang="en-US" dirty="0"/>
          </a:p>
        </p:txBody>
      </p:sp>
    </p:spTree>
    <p:extLst>
      <p:ext uri="{BB962C8B-B14F-4D97-AF65-F5344CB8AC3E}">
        <p14:creationId xmlns:p14="http://schemas.microsoft.com/office/powerpoint/2010/main" val="334162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52401"/>
            <a:ext cx="7765321" cy="1219199"/>
          </a:xfrm>
        </p:spPr>
        <p:txBody>
          <a:bodyPr>
            <a:normAutofit/>
          </a:bodyPr>
          <a:lstStyle/>
          <a:p>
            <a:r>
              <a:rPr lang="en-US" sz="3600" dirty="0"/>
              <a:t>Dosage Calculations</a:t>
            </a:r>
            <a:br>
              <a:rPr lang="en-US" sz="3600" dirty="0"/>
            </a:br>
            <a:r>
              <a:rPr lang="en-US" sz="3600" dirty="0"/>
              <a:t>(Have/Want)</a:t>
            </a:r>
            <a:endParaRPr lang="en-US" dirty="0"/>
          </a:p>
        </p:txBody>
      </p:sp>
      <p:sp>
        <p:nvSpPr>
          <p:cNvPr id="5" name="Content Placeholder 4"/>
          <p:cNvSpPr>
            <a:spLocks noGrp="1"/>
          </p:cNvSpPr>
          <p:nvPr>
            <p:ph sz="half" idx="1"/>
          </p:nvPr>
        </p:nvSpPr>
        <p:spPr>
          <a:xfrm>
            <a:off x="685346" y="2088320"/>
            <a:ext cx="3829503" cy="4007680"/>
          </a:xfrm>
        </p:spPr>
        <p:txBody>
          <a:bodyPr>
            <a:noAutofit/>
          </a:bodyPr>
          <a:lstStyle/>
          <a:p>
            <a:r>
              <a:rPr lang="en-US" sz="1800" dirty="0"/>
              <a:t>You have a pediatric patient who is 10 kg (purple on the Pediatric Resuscitation Tape)</a:t>
            </a:r>
            <a:endParaRPr lang="en-US" sz="1000" dirty="0"/>
          </a:p>
          <a:p>
            <a:r>
              <a:rPr lang="en-US" sz="1800" dirty="0"/>
              <a:t>The dosage is 1mg (want)</a:t>
            </a:r>
          </a:p>
          <a:p>
            <a:r>
              <a:rPr lang="en-US" sz="1800" dirty="0"/>
              <a:t>0.1mg/kg x 10kg </a:t>
            </a:r>
            <a:r>
              <a:rPr lang="en-US" sz="1800" dirty="0" smtClean="0"/>
              <a:t> </a:t>
            </a:r>
            <a:r>
              <a:rPr lang="en-US" sz="1800" dirty="0"/>
              <a:t>= 1mg</a:t>
            </a:r>
          </a:p>
          <a:p>
            <a:r>
              <a:rPr lang="en-US" sz="1800" dirty="0"/>
              <a:t>You (have) one (1) ampule containing 2mg/1mL of Naloxone</a:t>
            </a:r>
            <a:endParaRPr lang="en-US" sz="1000" dirty="0"/>
          </a:p>
          <a:p>
            <a:r>
              <a:rPr lang="en-US" sz="1800" dirty="0"/>
              <a:t>How many milliliters (mL) would you draw up?</a:t>
            </a:r>
          </a:p>
          <a:p>
            <a:endParaRPr lang="en-US" sz="1800" dirty="0"/>
          </a:p>
        </p:txBody>
      </p:sp>
      <p:sp>
        <p:nvSpPr>
          <p:cNvPr id="6" name="Content Placeholder 5"/>
          <p:cNvSpPr>
            <a:spLocks noGrp="1"/>
          </p:cNvSpPr>
          <p:nvPr>
            <p:ph sz="half" idx="2"/>
          </p:nvPr>
        </p:nvSpPr>
        <p:spPr>
          <a:xfrm>
            <a:off x="4630052" y="2088320"/>
            <a:ext cx="3820616" cy="4388680"/>
          </a:xfrm>
        </p:spPr>
        <p:txBody>
          <a:bodyPr>
            <a:normAutofit fontScale="55000" lnSpcReduction="20000"/>
          </a:bodyPr>
          <a:lstStyle/>
          <a:p>
            <a:pPr marL="342900" indent="-342900"/>
            <a:r>
              <a:rPr lang="en-US" sz="3600" dirty="0"/>
              <a:t>Calculations:</a:t>
            </a:r>
          </a:p>
          <a:p>
            <a:pPr marL="342900" indent="-342900"/>
            <a:endParaRPr lang="en-US" sz="3600" dirty="0"/>
          </a:p>
          <a:p>
            <a:pPr lvl="1"/>
            <a:r>
              <a:rPr lang="en-US" sz="2900" u="sng" dirty="0"/>
              <a:t>2mg</a:t>
            </a:r>
            <a:r>
              <a:rPr lang="en-US" sz="2900" dirty="0"/>
              <a:t>  =  </a:t>
            </a:r>
            <a:r>
              <a:rPr lang="en-US" sz="2900" u="sng" dirty="0"/>
              <a:t>1mg</a:t>
            </a:r>
          </a:p>
          <a:p>
            <a:pPr marL="457200" lvl="1" indent="0">
              <a:buNone/>
            </a:pPr>
            <a:r>
              <a:rPr lang="en-US" sz="2900" dirty="0"/>
              <a:t>     1mL      X mL</a:t>
            </a:r>
          </a:p>
          <a:p>
            <a:pPr lvl="1"/>
            <a:endParaRPr lang="en-US" sz="2900" dirty="0"/>
          </a:p>
          <a:p>
            <a:pPr lvl="1"/>
            <a:r>
              <a:rPr lang="en-US" sz="2900" dirty="0"/>
              <a:t>Cross multiply </a:t>
            </a:r>
          </a:p>
          <a:p>
            <a:pPr lvl="1"/>
            <a:endParaRPr lang="en-US" sz="2900" dirty="0"/>
          </a:p>
          <a:p>
            <a:pPr lvl="1"/>
            <a:r>
              <a:rPr lang="en-US" sz="2900" u="sng" dirty="0"/>
              <a:t>2mg</a:t>
            </a:r>
            <a:r>
              <a:rPr lang="en-US" sz="2900" dirty="0"/>
              <a:t>  =  </a:t>
            </a:r>
            <a:r>
              <a:rPr lang="en-US" sz="2900" u="sng" dirty="0"/>
              <a:t>1mg </a:t>
            </a:r>
            <a:r>
              <a:rPr lang="en-US" sz="2900" dirty="0"/>
              <a:t> =  </a:t>
            </a:r>
            <a:r>
              <a:rPr lang="en-US" sz="2900" u="sng" dirty="0"/>
              <a:t>1mg</a:t>
            </a:r>
          </a:p>
          <a:p>
            <a:pPr marL="457200" lvl="1" indent="0">
              <a:buNone/>
            </a:pPr>
            <a:r>
              <a:rPr lang="en-US" sz="2900" dirty="0"/>
              <a:t>     1mL      X mL      2mL	</a:t>
            </a:r>
          </a:p>
          <a:p>
            <a:pPr lvl="1"/>
            <a:endParaRPr lang="en-US" sz="2900" dirty="0"/>
          </a:p>
          <a:p>
            <a:pPr lvl="1">
              <a:spcBef>
                <a:spcPts val="0"/>
              </a:spcBef>
            </a:pPr>
            <a:r>
              <a:rPr lang="en-US" sz="2900" dirty="0"/>
              <a:t>Divide </a:t>
            </a:r>
            <a:r>
              <a:rPr lang="en-US" sz="2900" u="sng" dirty="0"/>
              <a:t>1</a:t>
            </a:r>
            <a:r>
              <a:rPr lang="en-US" sz="2900" dirty="0"/>
              <a:t>  =  </a:t>
            </a:r>
            <a:r>
              <a:rPr lang="en-US" sz="2900" dirty="0">
                <a:solidFill>
                  <a:srgbClr val="FFFF00"/>
                </a:solidFill>
              </a:rPr>
              <a:t>0.5mL</a:t>
            </a:r>
          </a:p>
          <a:p>
            <a:pPr marL="457200" lvl="1" indent="0">
              <a:spcBef>
                <a:spcPts val="0"/>
              </a:spcBef>
              <a:buNone/>
            </a:pPr>
            <a:r>
              <a:rPr lang="en-US" sz="2900" dirty="0"/>
              <a:t>                  2</a:t>
            </a:r>
          </a:p>
        </p:txBody>
      </p:sp>
      <p:pic>
        <p:nvPicPr>
          <p:cNvPr id="4" name="Picture 3"/>
          <p:cNvPicPr>
            <a:picLocks noChangeAspect="1"/>
          </p:cNvPicPr>
          <p:nvPr/>
        </p:nvPicPr>
        <p:blipFill>
          <a:blip r:embed="rId3"/>
          <a:stretch>
            <a:fillRect/>
          </a:stretch>
        </p:blipFill>
        <p:spPr>
          <a:xfrm>
            <a:off x="6934200" y="1371600"/>
            <a:ext cx="2098584" cy="1752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43" y="838200"/>
            <a:ext cx="1666827" cy="1250120"/>
          </a:xfrm>
          <a:prstGeom prst="rect">
            <a:avLst/>
          </a:prstGeom>
        </p:spPr>
      </p:pic>
    </p:spTree>
    <p:extLst>
      <p:ext uri="{BB962C8B-B14F-4D97-AF65-F5344CB8AC3E}">
        <p14:creationId xmlns:p14="http://schemas.microsoft.com/office/powerpoint/2010/main" val="2038554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5783397" y="4207095"/>
            <a:ext cx="2646426" cy="1414526"/>
          </a:xfrm>
          <a:prstGeom prst="rect">
            <a:avLst/>
          </a:prstGeom>
          <a:blipFill>
            <a:blip r:embed="rId3" cstate="print"/>
            <a:stretch>
              <a:fillRect/>
            </a:stretch>
          </a:blipFill>
        </p:spPr>
        <p:txBody>
          <a:bodyPr wrap="square" lIns="0" tIns="0" rIns="0" bIns="0" rtlCol="0"/>
          <a:lstStyle/>
          <a:p>
            <a:endParaRPr dirty="0"/>
          </a:p>
        </p:txBody>
      </p:sp>
      <p:grpSp>
        <p:nvGrpSpPr>
          <p:cNvPr id="7" name="Group 6"/>
          <p:cNvGrpSpPr/>
          <p:nvPr/>
        </p:nvGrpSpPr>
        <p:grpSpPr>
          <a:xfrm rot="699911">
            <a:off x="2795681" y="4308537"/>
            <a:ext cx="2330488" cy="721107"/>
            <a:chOff x="1814601" y="2739340"/>
            <a:chExt cx="4762500" cy="1146928"/>
          </a:xfrm>
        </p:grpSpPr>
        <p:pic>
          <p:nvPicPr>
            <p:cNvPr id="8" name="Picture 2" descr="Image result for naloxone ampule 1 mg/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5931">
              <a:off x="3643401" y="910540"/>
              <a:ext cx="1104900" cy="4762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893243">
              <a:off x="2125470" y="3654643"/>
              <a:ext cx="1570896" cy="231625"/>
            </a:xfrm>
            <a:prstGeom prst="rect">
              <a:avLst/>
            </a:prstGeom>
            <a:solidFill>
              <a:srgbClr val="FF822D"/>
            </a:solidFill>
          </p:spPr>
          <p:txBody>
            <a:bodyPr wrap="square" rtlCol="0">
              <a:spAutoFit/>
            </a:bodyPr>
            <a:lstStyle/>
            <a:p>
              <a:pPr>
                <a:lnSpc>
                  <a:spcPts val="1000"/>
                </a:lnSpc>
                <a:spcBef>
                  <a:spcPts val="100"/>
                </a:spcBef>
              </a:pPr>
              <a:endParaRPr lang="en-US" sz="1400" b="1" dirty="0">
                <a:solidFill>
                  <a:schemeClr val="bg1"/>
                </a:solidFill>
              </a:endParaRPr>
            </a:p>
          </p:txBody>
        </p:sp>
      </p:grpSp>
      <p:sp>
        <p:nvSpPr>
          <p:cNvPr id="15" name="Title 14"/>
          <p:cNvSpPr>
            <a:spLocks noGrp="1"/>
          </p:cNvSpPr>
          <p:nvPr>
            <p:ph type="ctrTitle"/>
          </p:nvPr>
        </p:nvSpPr>
        <p:spPr>
          <a:xfrm>
            <a:off x="762000" y="428657"/>
            <a:ext cx="7773308" cy="1904583"/>
          </a:xfrm>
        </p:spPr>
        <p:txBody>
          <a:bodyPr/>
          <a:lstStyle/>
          <a:p>
            <a:r>
              <a:rPr lang="en-US" dirty="0"/>
              <a:t>Administration Procedure</a:t>
            </a:r>
          </a:p>
        </p:txBody>
      </p:sp>
      <p:sp>
        <p:nvSpPr>
          <p:cNvPr id="16" name="Text Placeholder 15"/>
          <p:cNvSpPr>
            <a:spLocks noGrp="1"/>
          </p:cNvSpPr>
          <p:nvPr>
            <p:ph type="subTitle" idx="1"/>
          </p:nvPr>
        </p:nvSpPr>
        <p:spPr>
          <a:xfrm>
            <a:off x="228600" y="2673404"/>
            <a:ext cx="8458199" cy="1655762"/>
          </a:xfrm>
        </p:spPr>
        <p:txBody>
          <a:bodyPr>
            <a:noAutofit/>
          </a:bodyPr>
          <a:lstStyle/>
          <a:p>
            <a:r>
              <a:rPr lang="en-US" sz="2800" dirty="0"/>
              <a:t>Naloxone can be withdrawn from an</a:t>
            </a:r>
          </a:p>
          <a:p>
            <a:r>
              <a:rPr lang="en-US" sz="2800" dirty="0"/>
              <a:t>ampule or vial</a:t>
            </a:r>
            <a:br>
              <a:rPr lang="en-US" sz="2800" dirty="0"/>
            </a:br>
            <a:endParaRPr lang="en-US" sz="2800" dirty="0"/>
          </a:p>
          <a:p>
            <a:endParaRPr lang="en-US" sz="2800" dirty="0"/>
          </a:p>
        </p:txBody>
      </p:sp>
      <p:pic>
        <p:nvPicPr>
          <p:cNvPr id="2" name="Picture 1"/>
          <p:cNvPicPr>
            <a:picLocks noChangeAspect="1"/>
          </p:cNvPicPr>
          <p:nvPr/>
        </p:nvPicPr>
        <p:blipFill>
          <a:blip r:embed="rId5"/>
          <a:stretch>
            <a:fillRect/>
          </a:stretch>
        </p:blipFill>
        <p:spPr>
          <a:xfrm>
            <a:off x="1103478" y="3978171"/>
            <a:ext cx="838200" cy="1838325"/>
          </a:xfrm>
          <a:prstGeom prst="rect">
            <a:avLst/>
          </a:prstGeom>
        </p:spPr>
      </p:pic>
    </p:spTree>
    <p:extLst>
      <p:ext uri="{BB962C8B-B14F-4D97-AF65-F5344CB8AC3E}">
        <p14:creationId xmlns:p14="http://schemas.microsoft.com/office/powerpoint/2010/main" val="343174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855208" y="986027"/>
            <a:ext cx="1267967" cy="1833372"/>
          </a:xfrm>
          <a:prstGeom prst="rect">
            <a:avLst/>
          </a:prstGeom>
          <a:blipFill>
            <a:blip r:embed="rId3" cstate="print"/>
            <a:stretch>
              <a:fillRect/>
            </a:stretch>
          </a:blipFill>
        </p:spPr>
        <p:txBody>
          <a:bodyPr wrap="square" lIns="0" tIns="0" rIns="0" bIns="0" rtlCol="0"/>
          <a:lstStyle/>
          <a:p>
            <a:endParaRPr dirty="0"/>
          </a:p>
        </p:txBody>
      </p:sp>
      <p:sp>
        <p:nvSpPr>
          <p:cNvPr id="11" name="Title 10"/>
          <p:cNvSpPr>
            <a:spLocks noGrp="1"/>
          </p:cNvSpPr>
          <p:nvPr>
            <p:ph type="ctrTitle"/>
          </p:nvPr>
        </p:nvSpPr>
        <p:spPr>
          <a:xfrm>
            <a:off x="685347" y="1122363"/>
            <a:ext cx="7773308" cy="1239837"/>
          </a:xfrm>
        </p:spPr>
        <p:txBody>
          <a:bodyPr/>
          <a:lstStyle/>
          <a:p>
            <a:r>
              <a:rPr lang="en-US" dirty="0"/>
              <a:t>Procedure</a:t>
            </a:r>
          </a:p>
        </p:txBody>
      </p:sp>
      <p:sp>
        <p:nvSpPr>
          <p:cNvPr id="10" name="Text Placeholder 9"/>
          <p:cNvSpPr>
            <a:spLocks noGrp="1"/>
          </p:cNvSpPr>
          <p:nvPr>
            <p:ph type="subTitle" idx="1"/>
          </p:nvPr>
        </p:nvSpPr>
        <p:spPr/>
        <p:txBody>
          <a:bodyPr/>
          <a:lstStyle/>
          <a:p>
            <a:r>
              <a:rPr lang="en-US" dirty="0"/>
              <a:t>Medication Withdrawal From a Single Dose Ampule</a:t>
            </a:r>
          </a:p>
        </p:txBody>
      </p:sp>
      <p:grpSp>
        <p:nvGrpSpPr>
          <p:cNvPr id="14" name="Group 13"/>
          <p:cNvGrpSpPr/>
          <p:nvPr/>
        </p:nvGrpSpPr>
        <p:grpSpPr>
          <a:xfrm rot="699911">
            <a:off x="2864618" y="4434912"/>
            <a:ext cx="3245969" cy="778847"/>
            <a:chOff x="1814601" y="2739340"/>
            <a:chExt cx="4762500" cy="1146928"/>
          </a:xfrm>
        </p:grpSpPr>
        <p:pic>
          <p:nvPicPr>
            <p:cNvPr id="15" name="Picture 2" descr="Image result for naloxone ampule 1 mg/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5931">
              <a:off x="3643401" y="910540"/>
              <a:ext cx="11049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893243">
              <a:off x="2125470" y="3654643"/>
              <a:ext cx="1570896" cy="231625"/>
            </a:xfrm>
            <a:prstGeom prst="rect">
              <a:avLst/>
            </a:prstGeom>
            <a:solidFill>
              <a:srgbClr val="FF822D"/>
            </a:solidFill>
          </p:spPr>
          <p:txBody>
            <a:bodyPr wrap="square" rtlCol="0">
              <a:spAutoFit/>
            </a:bodyPr>
            <a:lstStyle/>
            <a:p>
              <a:pPr>
                <a:lnSpc>
                  <a:spcPts val="1000"/>
                </a:lnSpc>
                <a:spcBef>
                  <a:spcPts val="100"/>
                </a:spcBef>
              </a:pPr>
              <a:endParaRPr lang="en-US" sz="1400" b="1" dirty="0">
                <a:solidFill>
                  <a:schemeClr val="bg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Supplies Needed</a:t>
            </a:r>
          </a:p>
        </p:txBody>
      </p:sp>
      <p:sp>
        <p:nvSpPr>
          <p:cNvPr id="5" name="Content Placeholder 4"/>
          <p:cNvSpPr>
            <a:spLocks noGrp="1"/>
          </p:cNvSpPr>
          <p:nvPr>
            <p:ph idx="1"/>
          </p:nvPr>
        </p:nvSpPr>
        <p:spPr>
          <a:xfrm>
            <a:off x="685346" y="2096064"/>
            <a:ext cx="7765322" cy="3999936"/>
          </a:xfrm>
        </p:spPr>
        <p:txBody>
          <a:bodyPr>
            <a:noAutofit/>
          </a:bodyPr>
          <a:lstStyle/>
          <a:p>
            <a:r>
              <a:rPr lang="en-US" sz="2400" dirty="0"/>
              <a:t>Naloxone ampule</a:t>
            </a:r>
          </a:p>
          <a:p>
            <a:r>
              <a:rPr lang="en-US" sz="2400" dirty="0"/>
              <a:t>3mL syringe</a:t>
            </a:r>
          </a:p>
          <a:p>
            <a:r>
              <a:rPr lang="en-US" sz="2400" dirty="0"/>
              <a:t>Alcohol wipe</a:t>
            </a:r>
          </a:p>
          <a:p>
            <a:r>
              <a:rPr lang="en-US" sz="2400" dirty="0"/>
              <a:t>2x2 gauze</a:t>
            </a:r>
          </a:p>
          <a:p>
            <a:r>
              <a:rPr lang="en-US" sz="2400" dirty="0"/>
              <a:t>Filter needle </a:t>
            </a:r>
          </a:p>
          <a:p>
            <a:r>
              <a:rPr lang="en-US" sz="2400" dirty="0"/>
              <a:t>1” or 1-½” 21-23 gauge needle for IM injection</a:t>
            </a:r>
          </a:p>
          <a:p>
            <a:r>
              <a:rPr lang="en-US" sz="2400" dirty="0"/>
              <a:t>Mucosal Atomization Device (MAD)</a:t>
            </a:r>
          </a:p>
        </p:txBody>
      </p:sp>
      <p:pic>
        <p:nvPicPr>
          <p:cNvPr id="6" name="Picture 5"/>
          <p:cNvPicPr>
            <a:picLocks noChangeAspect="1"/>
          </p:cNvPicPr>
          <p:nvPr/>
        </p:nvPicPr>
        <p:blipFill>
          <a:blip r:embed="rId3"/>
          <a:stretch>
            <a:fillRect/>
          </a:stretch>
        </p:blipFill>
        <p:spPr>
          <a:xfrm>
            <a:off x="5791200" y="3886200"/>
            <a:ext cx="2419350" cy="619125"/>
          </a:xfrm>
          <a:prstGeom prst="rect">
            <a:avLst/>
          </a:prstGeom>
        </p:spPr>
      </p:pic>
      <p:pic>
        <p:nvPicPr>
          <p:cNvPr id="5122" name="Picture 2" descr="Image result for 3cc syringe,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450" y="1983049"/>
            <a:ext cx="2130425" cy="213042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7"/>
          <p:cNvSpPr/>
          <p:nvPr/>
        </p:nvSpPr>
        <p:spPr>
          <a:xfrm>
            <a:off x="7569203" y="5513801"/>
            <a:ext cx="1282694" cy="875081"/>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00409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idx="1"/>
          </p:nvPr>
        </p:nvSpPr>
        <p:spPr/>
        <p:txBody>
          <a:bodyPr/>
          <a:lstStyle/>
          <a:p>
            <a:r>
              <a:rPr lang="en-US" sz="2800" dirty="0"/>
              <a:t>Flick or tap the top of ampule</a:t>
            </a:r>
          </a:p>
          <a:p>
            <a:pPr lvl="1"/>
            <a:r>
              <a:rPr lang="en-US" sz="2400" dirty="0"/>
              <a:t>Moves naloxone to the bottom of ampule</a:t>
            </a:r>
          </a:p>
          <a:p>
            <a:pPr lvl="1"/>
            <a:endParaRPr lang="en-US" sz="2400" dirty="0"/>
          </a:p>
          <a:p>
            <a:r>
              <a:rPr lang="en-US" sz="2800" dirty="0"/>
              <a:t>Using 2x2 gauze, snap off ampule top away from </a:t>
            </a:r>
            <a:r>
              <a:rPr lang="en-US" sz="2800" dirty="0" smtClean="0"/>
              <a:t>your </a:t>
            </a:r>
            <a:r>
              <a:rPr lang="en-US" sz="2800" dirty="0"/>
              <a:t>fingers</a:t>
            </a:r>
          </a:p>
          <a:p>
            <a:endParaRPr lang="en-US" dirty="0"/>
          </a:p>
          <a:p>
            <a:endParaRPr lang="en-US" dirty="0"/>
          </a:p>
        </p:txBody>
      </p:sp>
      <p:sp>
        <p:nvSpPr>
          <p:cNvPr id="4" name="object 4"/>
          <p:cNvSpPr/>
          <p:nvPr/>
        </p:nvSpPr>
        <p:spPr>
          <a:xfrm>
            <a:off x="7536268" y="1752600"/>
            <a:ext cx="914400" cy="1600200"/>
          </a:xfrm>
          <a:prstGeom prst="rect">
            <a:avLst/>
          </a:prstGeom>
          <a:blipFill>
            <a:blip r:embed="rId3" cstate="print"/>
            <a:stretch>
              <a:fillRect/>
            </a:stretch>
          </a:blipFill>
        </p:spPr>
        <p:txBody>
          <a:bodyPr wrap="square" lIns="0" tIns="0" rIns="0" bIns="0" rtlCol="0"/>
          <a:lstStyle/>
          <a:p>
            <a:endParaRPr dirty="0"/>
          </a:p>
        </p:txBody>
      </p:sp>
      <p:sp>
        <p:nvSpPr>
          <p:cNvPr id="11" name="object 4"/>
          <p:cNvSpPr/>
          <p:nvPr/>
        </p:nvSpPr>
        <p:spPr>
          <a:xfrm>
            <a:off x="4419600" y="4495799"/>
            <a:ext cx="1524000" cy="2096967"/>
          </a:xfrm>
          <a:prstGeom prst="rect">
            <a:avLst/>
          </a:prstGeom>
          <a:blipFill>
            <a:blip r:embed="rId4" cstate="print"/>
            <a:stretch>
              <a:fillRect/>
            </a:stretch>
          </a:blipFill>
        </p:spPr>
        <p:txBody>
          <a:bodyPr wrap="square" lIns="0" tIns="0" rIns="0" bIns="0" rtlCol="0"/>
          <a:lstStyle/>
          <a:p>
            <a:endParaRPr dirty="0"/>
          </a:p>
        </p:txBody>
      </p:sp>
      <p:sp>
        <p:nvSpPr>
          <p:cNvPr id="12" name="object 5"/>
          <p:cNvSpPr/>
          <p:nvPr/>
        </p:nvSpPr>
        <p:spPr>
          <a:xfrm>
            <a:off x="6705600" y="4495799"/>
            <a:ext cx="1524000" cy="2096967"/>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4611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idx="1"/>
          </p:nvPr>
        </p:nvSpPr>
        <p:spPr/>
        <p:txBody>
          <a:bodyPr/>
          <a:lstStyle/>
          <a:p>
            <a:r>
              <a:rPr lang="en-US" sz="2800" dirty="0"/>
              <a:t>Put filter needle on syringe</a:t>
            </a:r>
          </a:p>
          <a:p>
            <a:pPr lvl="1"/>
            <a:endParaRPr lang="en-US" dirty="0"/>
          </a:p>
          <a:p>
            <a:pPr lvl="1"/>
            <a:endParaRPr lang="en-US" dirty="0"/>
          </a:p>
          <a:p>
            <a:pPr lvl="1"/>
            <a:endParaRPr lang="en-US" dirty="0"/>
          </a:p>
          <a:p>
            <a:r>
              <a:rPr lang="en-US" sz="2800" dirty="0"/>
              <a:t>Pull cap off filter needle and insert needle into ampule</a:t>
            </a:r>
          </a:p>
          <a:p>
            <a:endParaRPr lang="en-US" dirty="0"/>
          </a:p>
          <a:p>
            <a:endParaRPr lang="en-US" dirty="0"/>
          </a:p>
        </p:txBody>
      </p:sp>
      <p:sp>
        <p:nvSpPr>
          <p:cNvPr id="9" name="object 4"/>
          <p:cNvSpPr/>
          <p:nvPr/>
        </p:nvSpPr>
        <p:spPr>
          <a:xfrm>
            <a:off x="2743200" y="2819400"/>
            <a:ext cx="1666037" cy="990600"/>
          </a:xfrm>
          <a:prstGeom prst="rect">
            <a:avLst/>
          </a:prstGeom>
          <a:blipFill>
            <a:blip r:embed="rId3" cstate="print"/>
            <a:stretch>
              <a:fillRect/>
            </a:stretch>
          </a:blipFill>
        </p:spPr>
        <p:txBody>
          <a:bodyPr wrap="square" lIns="0" tIns="0" rIns="0" bIns="0" rtlCol="0"/>
          <a:lstStyle/>
          <a:p>
            <a:endParaRPr dirty="0"/>
          </a:p>
        </p:txBody>
      </p:sp>
      <p:sp>
        <p:nvSpPr>
          <p:cNvPr id="13" name="object 4"/>
          <p:cNvSpPr/>
          <p:nvPr/>
        </p:nvSpPr>
        <p:spPr>
          <a:xfrm>
            <a:off x="4267200" y="4785732"/>
            <a:ext cx="2971800" cy="156403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6138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Objectives</a:t>
            </a:r>
          </a:p>
        </p:txBody>
      </p:sp>
      <p:sp>
        <p:nvSpPr>
          <p:cNvPr id="7" name="Content Placeholder 6"/>
          <p:cNvSpPr>
            <a:spLocks noGrp="1"/>
          </p:cNvSpPr>
          <p:nvPr>
            <p:ph idx="1"/>
          </p:nvPr>
        </p:nvSpPr>
        <p:spPr/>
        <p:txBody>
          <a:bodyPr>
            <a:normAutofit fontScale="92500" lnSpcReduction="20000"/>
          </a:bodyPr>
          <a:lstStyle/>
          <a:p>
            <a:r>
              <a:rPr lang="en-US" dirty="0"/>
              <a:t>Review assessment of the patient with a complaint of altered level of consciousness or suspected opioid overdose.</a:t>
            </a:r>
          </a:p>
          <a:p>
            <a:r>
              <a:rPr lang="en-US" dirty="0"/>
              <a:t>Review the causes,</a:t>
            </a:r>
            <a:r>
              <a:rPr lang="en-US" dirty="0">
                <a:solidFill>
                  <a:srgbClr val="00B0F0"/>
                </a:solidFill>
              </a:rPr>
              <a:t> </a:t>
            </a:r>
            <a:r>
              <a:rPr lang="en-US" dirty="0"/>
              <a:t>pathophysiology and initial treatment of ALOC and suspected opioid overdose.</a:t>
            </a:r>
          </a:p>
          <a:p>
            <a:r>
              <a:rPr lang="en-US" dirty="0"/>
              <a:t>Discuss the scope of practice changes for the use of naloxone  (Narcan®) by EMTs</a:t>
            </a:r>
            <a:r>
              <a:rPr lang="en-US" dirty="0">
                <a:solidFill>
                  <a:srgbClr val="00B0F0"/>
                </a:solidFill>
              </a:rPr>
              <a:t>.</a:t>
            </a:r>
          </a:p>
          <a:p>
            <a:r>
              <a:rPr lang="en-US" dirty="0"/>
              <a:t>State the indications, mechanism and actions, adverse </a:t>
            </a:r>
            <a:r>
              <a:rPr lang="en-US" dirty="0" smtClean="0"/>
              <a:t>effects</a:t>
            </a:r>
            <a:r>
              <a:rPr lang="en-US" dirty="0"/>
              <a:t>, dosage, contraindications of administration of  naloxone.</a:t>
            </a:r>
          </a:p>
          <a:p>
            <a:r>
              <a:rPr lang="en-US" dirty="0" smtClean="0"/>
              <a:t>State </a:t>
            </a:r>
            <a:r>
              <a:rPr lang="en-US" dirty="0"/>
              <a:t>the </a:t>
            </a:r>
            <a:r>
              <a:rPr lang="en-US" dirty="0" smtClean="0"/>
              <a:t>factors that must exist in order for an </a:t>
            </a:r>
            <a:r>
              <a:rPr lang="en-US" dirty="0"/>
              <a:t>the EMT to administer naloxone</a:t>
            </a:r>
            <a:r>
              <a:rPr lang="en-US" dirty="0">
                <a:solidFill>
                  <a:srgbClr val="00B0F0"/>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sz="half" idx="1"/>
          </p:nvPr>
        </p:nvSpPr>
        <p:spPr>
          <a:xfrm>
            <a:off x="685346" y="2088320"/>
            <a:ext cx="5715454" cy="3702881"/>
          </a:xfrm>
        </p:spPr>
        <p:txBody>
          <a:bodyPr>
            <a:normAutofit/>
          </a:bodyPr>
          <a:lstStyle/>
          <a:p>
            <a:r>
              <a:rPr lang="en-US" dirty="0"/>
              <a:t>Invert ampule</a:t>
            </a:r>
          </a:p>
          <a:p>
            <a:r>
              <a:rPr lang="en-US" dirty="0"/>
              <a:t>Pull back on the plunger to withdraw medication into syringe</a:t>
            </a:r>
          </a:p>
          <a:p>
            <a:r>
              <a:rPr lang="en-US" dirty="0"/>
              <a:t>Re-confirm you have the correct medication by rechecking the ampule before discarding ampule</a:t>
            </a:r>
            <a:endParaRPr lang="en-US" dirty="0">
              <a:solidFill>
                <a:srgbClr val="00B0F0"/>
              </a:solidFill>
            </a:endParaRPr>
          </a:p>
          <a:p>
            <a:r>
              <a:rPr lang="en-US" dirty="0"/>
              <a:t>Remove the </a:t>
            </a:r>
            <a:r>
              <a:rPr lang="en-US" dirty="0" smtClean="0"/>
              <a:t>filter needle </a:t>
            </a:r>
            <a:r>
              <a:rPr lang="en-US" dirty="0"/>
              <a:t>and place into an approved sharps container</a:t>
            </a:r>
          </a:p>
        </p:txBody>
      </p:sp>
      <p:sp>
        <p:nvSpPr>
          <p:cNvPr id="10" name="object 4"/>
          <p:cNvSpPr/>
          <p:nvPr/>
        </p:nvSpPr>
        <p:spPr>
          <a:xfrm>
            <a:off x="6553200" y="2088320"/>
            <a:ext cx="1981200" cy="1264480"/>
          </a:xfrm>
          <a:prstGeom prst="rect">
            <a:avLst/>
          </a:prstGeom>
          <a:blipFill>
            <a:blip r:embed="rId3" cstate="print"/>
            <a:stretch>
              <a:fillRect/>
            </a:stretch>
          </a:blipFill>
        </p:spPr>
        <p:txBody>
          <a:bodyPr wrap="square" lIns="0" tIns="0" rIns="0" bIns="0" rtlCol="0"/>
          <a:lstStyle/>
          <a:p>
            <a:endParaRPr dirty="0"/>
          </a:p>
        </p:txBody>
      </p:sp>
      <p:pic>
        <p:nvPicPr>
          <p:cNvPr id="7170" name="Picture 2" descr="Image result for sharps container,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581" y="4420163"/>
            <a:ext cx="1371038" cy="137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64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55208" y="986027"/>
            <a:ext cx="1267967" cy="1833372"/>
          </a:xfrm>
          <a:prstGeom prst="rect">
            <a:avLst/>
          </a:prstGeom>
          <a:blipFill>
            <a:blip r:embed="rId3" cstate="print"/>
            <a:stretch>
              <a:fillRect/>
            </a:stretch>
          </a:blipFill>
        </p:spPr>
        <p:txBody>
          <a:bodyPr wrap="square" lIns="0" tIns="0" rIns="0" bIns="0" rtlCol="0"/>
          <a:lstStyle/>
          <a:p>
            <a:endParaRPr dirty="0"/>
          </a:p>
        </p:txBody>
      </p:sp>
      <p:sp>
        <p:nvSpPr>
          <p:cNvPr id="11" name="Title 10"/>
          <p:cNvSpPr>
            <a:spLocks noGrp="1"/>
          </p:cNvSpPr>
          <p:nvPr>
            <p:ph type="ctrTitle"/>
          </p:nvPr>
        </p:nvSpPr>
        <p:spPr>
          <a:xfrm>
            <a:off x="685347" y="457199"/>
            <a:ext cx="7773308" cy="1295401"/>
          </a:xfrm>
        </p:spPr>
        <p:txBody>
          <a:bodyPr/>
          <a:lstStyle/>
          <a:p>
            <a:r>
              <a:rPr lang="en-US" dirty="0"/>
              <a:t>Procedure</a:t>
            </a:r>
          </a:p>
        </p:txBody>
      </p:sp>
      <p:sp>
        <p:nvSpPr>
          <p:cNvPr id="10" name="Text Placeholder 9"/>
          <p:cNvSpPr>
            <a:spLocks noGrp="1"/>
          </p:cNvSpPr>
          <p:nvPr>
            <p:ph type="subTitle" idx="1"/>
          </p:nvPr>
        </p:nvSpPr>
        <p:spPr>
          <a:xfrm>
            <a:off x="688169" y="3048000"/>
            <a:ext cx="7773308" cy="1655762"/>
          </a:xfrm>
        </p:spPr>
        <p:txBody>
          <a:bodyPr/>
          <a:lstStyle/>
          <a:p>
            <a:r>
              <a:rPr lang="en-US" dirty="0"/>
              <a:t>Medication Withdrawal From a Vial</a:t>
            </a:r>
          </a:p>
        </p:txBody>
      </p:sp>
      <p:pic>
        <p:nvPicPr>
          <p:cNvPr id="5" name="Picture 4"/>
          <p:cNvPicPr>
            <a:picLocks noChangeAspect="1"/>
          </p:cNvPicPr>
          <p:nvPr/>
        </p:nvPicPr>
        <p:blipFill>
          <a:blip r:embed="rId4"/>
          <a:stretch>
            <a:fillRect/>
          </a:stretch>
        </p:blipFill>
        <p:spPr>
          <a:xfrm>
            <a:off x="4038600" y="4338637"/>
            <a:ext cx="838200" cy="1838325"/>
          </a:xfrm>
          <a:prstGeom prst="rect">
            <a:avLst/>
          </a:prstGeom>
        </p:spPr>
      </p:pic>
    </p:spTree>
    <p:extLst>
      <p:ext uri="{BB962C8B-B14F-4D97-AF65-F5344CB8AC3E}">
        <p14:creationId xmlns:p14="http://schemas.microsoft.com/office/powerpoint/2010/main" val="3216179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Supplies Needed</a:t>
            </a:r>
          </a:p>
        </p:txBody>
      </p:sp>
      <p:sp>
        <p:nvSpPr>
          <p:cNvPr id="5" name="Content Placeholder 4"/>
          <p:cNvSpPr>
            <a:spLocks noGrp="1"/>
          </p:cNvSpPr>
          <p:nvPr>
            <p:ph idx="1"/>
          </p:nvPr>
        </p:nvSpPr>
        <p:spPr/>
        <p:txBody>
          <a:bodyPr/>
          <a:lstStyle/>
          <a:p>
            <a:r>
              <a:rPr lang="en-US" dirty="0"/>
              <a:t>Naloxone vial (1mg/mL)</a:t>
            </a:r>
          </a:p>
          <a:p>
            <a:r>
              <a:rPr lang="en-US" dirty="0"/>
              <a:t>3mL syringe</a:t>
            </a:r>
          </a:p>
          <a:p>
            <a:r>
              <a:rPr lang="en-US" dirty="0"/>
              <a:t>Alcohol wipe</a:t>
            </a:r>
          </a:p>
          <a:p>
            <a:r>
              <a:rPr lang="en-US" dirty="0"/>
              <a:t>Needle</a:t>
            </a:r>
          </a:p>
          <a:p>
            <a:pPr lvl="1"/>
            <a:r>
              <a:rPr lang="en-US" dirty="0"/>
              <a:t>1” or 1 ½” </a:t>
            </a:r>
            <a:r>
              <a:rPr lang="en-US" dirty="0" smtClean="0"/>
              <a:t>21-23 gauge is </a:t>
            </a:r>
            <a:r>
              <a:rPr lang="en-US" dirty="0"/>
              <a:t>best</a:t>
            </a:r>
          </a:p>
          <a:p>
            <a:pPr lvl="1"/>
            <a:r>
              <a:rPr lang="en-US" dirty="0"/>
              <a:t>In some cases comes attached to syringe</a:t>
            </a:r>
          </a:p>
          <a:p>
            <a:r>
              <a:rPr lang="en-US" dirty="0" smtClean="0"/>
              <a:t>Mucosal </a:t>
            </a:r>
            <a:r>
              <a:rPr lang="en-US" dirty="0"/>
              <a:t>Atomization Device (MAD)</a:t>
            </a:r>
          </a:p>
        </p:txBody>
      </p:sp>
      <p:pic>
        <p:nvPicPr>
          <p:cNvPr id="5122" name="Picture 2" descr="Image result for 3cc syringe,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587" y="1759016"/>
            <a:ext cx="2513013" cy="2513013"/>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7"/>
          <p:cNvSpPr/>
          <p:nvPr/>
        </p:nvSpPr>
        <p:spPr>
          <a:xfrm>
            <a:off x="6400800" y="4735644"/>
            <a:ext cx="1617133" cy="1371600"/>
          </a:xfrm>
          <a:prstGeom prst="rect">
            <a:avLst/>
          </a:prstGeom>
          <a:blipFill>
            <a:blip r:embed="rId4" cstate="print"/>
            <a:stretch>
              <a:fillRect/>
            </a:stretch>
          </a:blipFill>
        </p:spPr>
        <p:txBody>
          <a:bodyPr wrap="square" lIns="0" tIns="0" rIns="0" bIns="0" rtlCol="0"/>
          <a:lstStyle/>
          <a:p>
            <a:endParaRPr dirty="0"/>
          </a:p>
        </p:txBody>
      </p:sp>
      <p:sp>
        <p:nvSpPr>
          <p:cNvPr id="6" name="object 8"/>
          <p:cNvSpPr/>
          <p:nvPr/>
        </p:nvSpPr>
        <p:spPr>
          <a:xfrm>
            <a:off x="3806007" y="3015522"/>
            <a:ext cx="1524000" cy="741308"/>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21065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idx="1"/>
          </p:nvPr>
        </p:nvSpPr>
        <p:spPr/>
        <p:txBody>
          <a:bodyPr/>
          <a:lstStyle/>
          <a:p>
            <a:r>
              <a:rPr lang="en-US" dirty="0"/>
              <a:t>Remove cap</a:t>
            </a:r>
          </a:p>
          <a:p>
            <a:endParaRPr lang="en-US" dirty="0"/>
          </a:p>
          <a:p>
            <a:r>
              <a:rPr lang="en-US" dirty="0"/>
              <a:t>Clean top of vial with alcohol wipe</a:t>
            </a:r>
          </a:p>
          <a:p>
            <a:pPr lvl="1"/>
            <a:endParaRPr lang="en-US" dirty="0"/>
          </a:p>
          <a:p>
            <a:pPr lvl="1"/>
            <a:endParaRPr lang="en-US" dirty="0"/>
          </a:p>
          <a:p>
            <a:r>
              <a:rPr lang="en-US" dirty="0"/>
              <a:t>Attach </a:t>
            </a:r>
            <a:r>
              <a:rPr lang="en-US" dirty="0" smtClean="0"/>
              <a:t>the 1 </a:t>
            </a:r>
            <a:r>
              <a:rPr lang="en-US" dirty="0"/>
              <a:t>to 1.5 inch </a:t>
            </a:r>
            <a:r>
              <a:rPr lang="en-US" dirty="0" smtClean="0"/>
              <a:t>21-23 gauge needle </a:t>
            </a:r>
            <a:r>
              <a:rPr lang="en-US" dirty="0"/>
              <a:t>on syringe</a:t>
            </a:r>
          </a:p>
          <a:p>
            <a:endParaRPr lang="en-US" dirty="0"/>
          </a:p>
          <a:p>
            <a:endParaRPr lang="en-US" dirty="0"/>
          </a:p>
        </p:txBody>
      </p:sp>
      <p:sp>
        <p:nvSpPr>
          <p:cNvPr id="13" name="object 4"/>
          <p:cNvSpPr/>
          <p:nvPr/>
        </p:nvSpPr>
        <p:spPr>
          <a:xfrm>
            <a:off x="5715000" y="2743200"/>
            <a:ext cx="1325372" cy="1371600"/>
          </a:xfrm>
          <a:prstGeom prst="rect">
            <a:avLst/>
          </a:prstGeom>
          <a:blipFill>
            <a:blip r:embed="rId3" cstate="print"/>
            <a:stretch>
              <a:fillRect/>
            </a:stretch>
          </a:blipFill>
        </p:spPr>
        <p:txBody>
          <a:bodyPr wrap="square" lIns="0" tIns="0" rIns="0" bIns="0" rtlCol="0"/>
          <a:lstStyle/>
          <a:p>
            <a:endParaRPr dirty="0"/>
          </a:p>
        </p:txBody>
      </p:sp>
      <p:sp>
        <p:nvSpPr>
          <p:cNvPr id="15" name="object 4"/>
          <p:cNvSpPr/>
          <p:nvPr/>
        </p:nvSpPr>
        <p:spPr>
          <a:xfrm>
            <a:off x="3810000" y="5029200"/>
            <a:ext cx="1905000" cy="1143000"/>
          </a:xfrm>
          <a:prstGeom prst="rect">
            <a:avLst/>
          </a:prstGeom>
          <a:blipFill>
            <a:blip r:embed="rId4" cstate="print"/>
            <a:stretch>
              <a:fillRect/>
            </a:stretch>
          </a:blipFill>
        </p:spPr>
        <p:txBody>
          <a:bodyPr wrap="square" lIns="0" tIns="0" rIns="0" bIns="0" rtlCol="0"/>
          <a:lstStyle/>
          <a:p>
            <a:endParaRPr dirty="0"/>
          </a:p>
        </p:txBody>
      </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5064"/>
            <a:ext cx="1216945" cy="12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92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sz="half" idx="1"/>
          </p:nvPr>
        </p:nvSpPr>
        <p:spPr/>
        <p:txBody>
          <a:bodyPr>
            <a:normAutofit/>
          </a:bodyPr>
          <a:lstStyle/>
          <a:p>
            <a:r>
              <a:rPr lang="en-US" dirty="0"/>
              <a:t>Pull back plunger to allow air into syringe</a:t>
            </a:r>
          </a:p>
          <a:p>
            <a:r>
              <a:rPr lang="en-US" dirty="0" smtClean="0"/>
              <a:t>Insert </a:t>
            </a:r>
            <a:r>
              <a:rPr lang="en-US" dirty="0"/>
              <a:t>needle into cleaned top of vial</a:t>
            </a:r>
          </a:p>
          <a:p>
            <a:r>
              <a:rPr lang="en-US" dirty="0"/>
              <a:t>The air from syringe should go into vial, if not, push plunger with air into vial</a:t>
            </a:r>
          </a:p>
          <a:p>
            <a:pPr marL="0" indent="0">
              <a:buNone/>
            </a:pPr>
            <a:endParaRPr lang="en-US" dirty="0"/>
          </a:p>
        </p:txBody>
      </p:sp>
      <p:sp>
        <p:nvSpPr>
          <p:cNvPr id="10" name="object 4"/>
          <p:cNvSpPr/>
          <p:nvPr/>
        </p:nvSpPr>
        <p:spPr>
          <a:xfrm>
            <a:off x="4800600" y="3939760"/>
            <a:ext cx="1981200" cy="1457249"/>
          </a:xfrm>
          <a:prstGeom prst="rect">
            <a:avLst/>
          </a:prstGeom>
          <a:blipFill>
            <a:blip r:embed="rId3" cstate="print"/>
            <a:stretch>
              <a:fillRect/>
            </a:stretch>
          </a:blipFill>
        </p:spPr>
        <p:txBody>
          <a:bodyPr wrap="square" lIns="0" tIns="0" rIns="0" bIns="0" rtlCol="0"/>
          <a:lstStyle/>
          <a:p>
            <a:endParaRPr dirty="0"/>
          </a:p>
        </p:txBody>
      </p:sp>
      <p:pic>
        <p:nvPicPr>
          <p:cNvPr id="5" name="Picture 4"/>
          <p:cNvPicPr>
            <a:picLocks noChangeAspect="1"/>
          </p:cNvPicPr>
          <p:nvPr/>
        </p:nvPicPr>
        <p:blipFill>
          <a:blip r:embed="rId4"/>
          <a:stretch>
            <a:fillRect/>
          </a:stretch>
        </p:blipFill>
        <p:spPr>
          <a:xfrm>
            <a:off x="5105400" y="2088320"/>
            <a:ext cx="1949976" cy="1216589"/>
          </a:xfrm>
          <a:prstGeom prst="rect">
            <a:avLst/>
          </a:prstGeom>
        </p:spPr>
      </p:pic>
    </p:spTree>
    <p:extLst>
      <p:ext uri="{BB962C8B-B14F-4D97-AF65-F5344CB8AC3E}">
        <p14:creationId xmlns:p14="http://schemas.microsoft.com/office/powerpoint/2010/main" val="3271144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Withdrawing Medication</a:t>
            </a:r>
          </a:p>
        </p:txBody>
      </p:sp>
      <p:sp>
        <p:nvSpPr>
          <p:cNvPr id="6" name="Content Placeholder 5"/>
          <p:cNvSpPr>
            <a:spLocks noGrp="1"/>
          </p:cNvSpPr>
          <p:nvPr>
            <p:ph sz="half" idx="1"/>
          </p:nvPr>
        </p:nvSpPr>
        <p:spPr>
          <a:xfrm>
            <a:off x="685346" y="2088320"/>
            <a:ext cx="5486854" cy="4312480"/>
          </a:xfrm>
        </p:spPr>
        <p:txBody>
          <a:bodyPr>
            <a:normAutofit fontScale="92500"/>
          </a:bodyPr>
          <a:lstStyle/>
          <a:p>
            <a:r>
              <a:rPr lang="en-US" sz="2600" dirty="0"/>
              <a:t>Invert vial and withdraw naloxone into the syringe</a:t>
            </a:r>
          </a:p>
          <a:p>
            <a:pPr lvl="1"/>
            <a:r>
              <a:rPr lang="en-US" sz="2300" dirty="0"/>
              <a:t>Make sure needle is below surface of the medication</a:t>
            </a:r>
          </a:p>
          <a:p>
            <a:r>
              <a:rPr lang="en-US" sz="2600" dirty="0" smtClean="0"/>
              <a:t>Re-confirm </a:t>
            </a:r>
            <a:r>
              <a:rPr lang="en-US" sz="2600" dirty="0"/>
              <a:t>you have the correct medication by rechecking the ampule before discarding ampule</a:t>
            </a:r>
          </a:p>
          <a:p>
            <a:r>
              <a:rPr lang="en-US" sz="2600" dirty="0"/>
              <a:t>Remove the needle and place into an approved sharps container</a:t>
            </a:r>
            <a:endParaRPr lang="en-US" dirty="0"/>
          </a:p>
        </p:txBody>
      </p:sp>
      <p:pic>
        <p:nvPicPr>
          <p:cNvPr id="7170" name="Picture 2" descr="Image result for sharps container,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302" y="4648200"/>
            <a:ext cx="1614579" cy="1614579"/>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p:cNvSpPr/>
          <p:nvPr/>
        </p:nvSpPr>
        <p:spPr>
          <a:xfrm>
            <a:off x="6613358" y="1967516"/>
            <a:ext cx="1478221" cy="2147283"/>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04116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a:t>Procedure</a:t>
            </a:r>
          </a:p>
        </p:txBody>
      </p:sp>
      <p:sp>
        <p:nvSpPr>
          <p:cNvPr id="15" name="Subtitle 14"/>
          <p:cNvSpPr>
            <a:spLocks noGrp="1"/>
          </p:cNvSpPr>
          <p:nvPr>
            <p:ph type="subTitle" idx="1"/>
          </p:nvPr>
        </p:nvSpPr>
        <p:spPr/>
        <p:txBody>
          <a:bodyPr>
            <a:normAutofit/>
          </a:bodyPr>
          <a:lstStyle/>
          <a:p>
            <a:r>
              <a:rPr lang="en-US" sz="2800" dirty="0"/>
              <a:t>Naloxone withdrawn with a syringe can be administered </a:t>
            </a:r>
            <a:r>
              <a:rPr lang="en-US" sz="2800" dirty="0" smtClean="0"/>
              <a:t>intranasal </a:t>
            </a:r>
            <a:r>
              <a:rPr lang="en-US" sz="2800" dirty="0"/>
              <a:t>or intramuscular</a:t>
            </a:r>
          </a:p>
        </p:txBody>
      </p:sp>
      <p:sp>
        <p:nvSpPr>
          <p:cNvPr id="5" name="object 5"/>
          <p:cNvSpPr/>
          <p:nvPr/>
        </p:nvSpPr>
        <p:spPr>
          <a:xfrm>
            <a:off x="892430" y="657100"/>
            <a:ext cx="1828345" cy="1658386"/>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6400800" y="563719"/>
            <a:ext cx="1905000" cy="171469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7184822" y="1986200"/>
            <a:ext cx="1800583" cy="1634853"/>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7086345" y="1447927"/>
            <a:ext cx="929640" cy="554990"/>
          </a:xfrm>
          <a:custGeom>
            <a:avLst/>
            <a:gdLst/>
            <a:ahLst/>
            <a:cxnLst/>
            <a:rect l="l" t="t" r="r" b="b"/>
            <a:pathLst>
              <a:path w="929640" h="554989">
                <a:moveTo>
                  <a:pt x="85725" y="249300"/>
                </a:moveTo>
                <a:lnTo>
                  <a:pt x="119125" y="325627"/>
                </a:lnTo>
                <a:lnTo>
                  <a:pt x="862837" y="0"/>
                </a:lnTo>
                <a:lnTo>
                  <a:pt x="929639" y="152526"/>
                </a:lnTo>
                <a:lnTo>
                  <a:pt x="186054" y="478155"/>
                </a:lnTo>
                <a:lnTo>
                  <a:pt x="219455" y="554482"/>
                </a:lnTo>
                <a:lnTo>
                  <a:pt x="0" y="468757"/>
                </a:lnTo>
                <a:lnTo>
                  <a:pt x="85725" y="249300"/>
                </a:lnTo>
                <a:close/>
              </a:path>
            </a:pathLst>
          </a:custGeom>
          <a:ln w="25400">
            <a:solidFill>
              <a:srgbClr val="000000"/>
            </a:solidFill>
          </a:ln>
        </p:spPr>
        <p:txBody>
          <a:bodyPr wrap="square" lIns="0" tIns="0" rIns="0" bIns="0" rtlCol="0"/>
          <a:lstStyle/>
          <a:p>
            <a:endParaRPr dirty="0"/>
          </a:p>
        </p:txBody>
      </p:sp>
      <p:sp>
        <p:nvSpPr>
          <p:cNvPr id="14" name="Title 13"/>
          <p:cNvSpPr>
            <a:spLocks noGrp="1"/>
          </p:cNvSpPr>
          <p:nvPr>
            <p:ph type="title"/>
          </p:nvPr>
        </p:nvSpPr>
        <p:spPr/>
        <p:txBody>
          <a:bodyPr/>
          <a:lstStyle/>
          <a:p>
            <a:r>
              <a:rPr lang="en-US" dirty="0"/>
              <a:t>Prefilled Nasal spray Procedure</a:t>
            </a:r>
          </a:p>
        </p:txBody>
      </p:sp>
      <p:sp>
        <p:nvSpPr>
          <p:cNvPr id="15" name="Content Placeholder 14"/>
          <p:cNvSpPr>
            <a:spLocks noGrp="1"/>
          </p:cNvSpPr>
          <p:nvPr>
            <p:ph sz="half" idx="1"/>
          </p:nvPr>
        </p:nvSpPr>
        <p:spPr>
          <a:xfrm>
            <a:off x="685346" y="2088320"/>
            <a:ext cx="5438144" cy="4236280"/>
          </a:xfrm>
        </p:spPr>
        <p:txBody>
          <a:bodyPr>
            <a:normAutofit lnSpcReduction="10000"/>
          </a:bodyPr>
          <a:lstStyle/>
          <a:p>
            <a:r>
              <a:rPr lang="en-US" sz="2400" dirty="0"/>
              <a:t>Remove from box and peel back the top and remove device</a:t>
            </a:r>
          </a:p>
          <a:p>
            <a:r>
              <a:rPr lang="en-US" sz="2400" dirty="0"/>
              <a:t>Perform DICCE</a:t>
            </a:r>
          </a:p>
          <a:p>
            <a:endParaRPr lang="en-US" dirty="0"/>
          </a:p>
          <a:p>
            <a:endParaRPr lang="en-US" dirty="0"/>
          </a:p>
          <a:p>
            <a:r>
              <a:rPr lang="en-US" sz="2400" b="1" u="sng" dirty="0">
                <a:solidFill>
                  <a:srgbClr val="FFFF00"/>
                </a:solidFill>
              </a:rPr>
              <a:t>DO NOT</a:t>
            </a:r>
            <a:r>
              <a:rPr lang="en-US" sz="2400" dirty="0">
                <a:solidFill>
                  <a:srgbClr val="FFFF00"/>
                </a:solidFill>
              </a:rPr>
              <a:t> Prime the device</a:t>
            </a:r>
          </a:p>
          <a:p>
            <a:pPr lvl="1"/>
            <a:r>
              <a:rPr lang="en-US" sz="2000" dirty="0">
                <a:solidFill>
                  <a:srgbClr val="FFFF00"/>
                </a:solidFill>
              </a:rPr>
              <a:t>This will deliver most of the  medication into the air and not the patient</a:t>
            </a:r>
          </a:p>
          <a:p>
            <a:endParaRPr lang="en-US" sz="2400" dirty="0"/>
          </a:p>
        </p:txBody>
      </p:sp>
      <p:pic>
        <p:nvPicPr>
          <p:cNvPr id="20" name="Picture 19"/>
          <p:cNvPicPr>
            <a:picLocks noChangeAspect="1"/>
          </p:cNvPicPr>
          <p:nvPr/>
        </p:nvPicPr>
        <p:blipFill>
          <a:blip r:embed="rId4"/>
          <a:stretch>
            <a:fillRect/>
          </a:stretch>
        </p:blipFill>
        <p:spPr>
          <a:xfrm>
            <a:off x="5664220" y="2125249"/>
            <a:ext cx="1449206" cy="1304286"/>
          </a:xfrm>
          <a:prstGeom prst="rect">
            <a:avLst/>
          </a:prstGeom>
        </p:spPr>
      </p:pic>
      <p:grpSp>
        <p:nvGrpSpPr>
          <p:cNvPr id="21" name="Group 20"/>
          <p:cNvGrpSpPr/>
          <p:nvPr/>
        </p:nvGrpSpPr>
        <p:grpSpPr>
          <a:xfrm>
            <a:off x="3835902" y="3163412"/>
            <a:ext cx="1464210" cy="994465"/>
            <a:chOff x="6589400" y="228600"/>
            <a:chExt cx="2310630" cy="2018664"/>
          </a:xfrm>
        </p:grpSpPr>
        <p:sp>
          <p:nvSpPr>
            <p:cNvPr id="22" name="object 10"/>
            <p:cNvSpPr/>
            <p:nvPr/>
          </p:nvSpPr>
          <p:spPr>
            <a:xfrm>
              <a:off x="6589400" y="228600"/>
              <a:ext cx="1473200" cy="2018664"/>
            </a:xfrm>
            <a:prstGeom prst="rect">
              <a:avLst/>
            </a:prstGeom>
            <a:blipFill>
              <a:blip r:embed="rId5" cstate="print"/>
              <a:stretch>
                <a:fillRect/>
              </a:stretch>
            </a:blipFill>
          </p:spPr>
          <p:txBody>
            <a:bodyPr wrap="square" lIns="0" tIns="0" rIns="0" bIns="0" rtlCol="0"/>
            <a:lstStyle/>
            <a:p>
              <a:endParaRPr dirty="0"/>
            </a:p>
          </p:txBody>
        </p:sp>
        <p:sp>
          <p:nvSpPr>
            <p:cNvPr id="23" name="object 12"/>
            <p:cNvSpPr/>
            <p:nvPr/>
          </p:nvSpPr>
          <p:spPr>
            <a:xfrm>
              <a:off x="7970390" y="1382750"/>
              <a:ext cx="929640" cy="554991"/>
            </a:xfrm>
            <a:custGeom>
              <a:avLst/>
              <a:gdLst/>
              <a:ahLst/>
              <a:cxnLst/>
              <a:rect l="l" t="t" r="r" b="b"/>
              <a:pathLst>
                <a:path w="929640" h="554989">
                  <a:moveTo>
                    <a:pt x="85725" y="249300"/>
                  </a:moveTo>
                  <a:lnTo>
                    <a:pt x="119125" y="325627"/>
                  </a:lnTo>
                  <a:lnTo>
                    <a:pt x="862837" y="0"/>
                  </a:lnTo>
                  <a:lnTo>
                    <a:pt x="929639" y="152526"/>
                  </a:lnTo>
                  <a:lnTo>
                    <a:pt x="186054" y="478155"/>
                  </a:lnTo>
                  <a:lnTo>
                    <a:pt x="219455" y="554482"/>
                  </a:lnTo>
                  <a:lnTo>
                    <a:pt x="0" y="468757"/>
                  </a:lnTo>
                  <a:lnTo>
                    <a:pt x="85725" y="249300"/>
                  </a:lnTo>
                  <a:close/>
                </a:path>
              </a:pathLst>
            </a:custGeom>
            <a:solidFill>
              <a:srgbClr val="FF0000"/>
            </a:solidFill>
            <a:ln w="25400">
              <a:solidFill>
                <a:srgbClr val="FF0000"/>
              </a:solidFill>
            </a:ln>
          </p:spPr>
          <p:txBody>
            <a:bodyPr wrap="square" lIns="0" tIns="0" rIns="0" bIns="0" rtlCol="0"/>
            <a:lstStyle/>
            <a:p>
              <a:endParaRPr dirty="0"/>
            </a:p>
          </p:txBody>
        </p:sp>
        <p:sp>
          <p:nvSpPr>
            <p:cNvPr id="24" name="object 13"/>
            <p:cNvSpPr/>
            <p:nvPr/>
          </p:nvSpPr>
          <p:spPr>
            <a:xfrm>
              <a:off x="7193254" y="1816410"/>
              <a:ext cx="685801" cy="228599"/>
            </a:xfrm>
            <a:custGeom>
              <a:avLst/>
              <a:gdLst/>
              <a:ahLst/>
              <a:cxnLst/>
              <a:rect l="l" t="t" r="r" b="b"/>
              <a:pathLst>
                <a:path w="685800" h="228600">
                  <a:moveTo>
                    <a:pt x="0" y="114300"/>
                  </a:moveTo>
                  <a:lnTo>
                    <a:pt x="26949" y="69812"/>
                  </a:lnTo>
                  <a:lnTo>
                    <a:pt x="100441" y="33480"/>
                  </a:lnTo>
                  <a:lnTo>
                    <a:pt x="151190" y="19522"/>
                  </a:lnTo>
                  <a:lnTo>
                    <a:pt x="209436" y="8983"/>
                  </a:lnTo>
                  <a:lnTo>
                    <a:pt x="273799" y="2322"/>
                  </a:lnTo>
                  <a:lnTo>
                    <a:pt x="342900" y="0"/>
                  </a:lnTo>
                  <a:lnTo>
                    <a:pt x="412000" y="2322"/>
                  </a:lnTo>
                  <a:lnTo>
                    <a:pt x="476363" y="8983"/>
                  </a:lnTo>
                  <a:lnTo>
                    <a:pt x="534609" y="19522"/>
                  </a:lnTo>
                  <a:lnTo>
                    <a:pt x="585358" y="33480"/>
                  </a:lnTo>
                  <a:lnTo>
                    <a:pt x="627232" y="50396"/>
                  </a:lnTo>
                  <a:lnTo>
                    <a:pt x="678832" y="91266"/>
                  </a:lnTo>
                  <a:lnTo>
                    <a:pt x="685800" y="114300"/>
                  </a:lnTo>
                  <a:lnTo>
                    <a:pt x="678832" y="137333"/>
                  </a:lnTo>
                  <a:lnTo>
                    <a:pt x="627232" y="178203"/>
                  </a:lnTo>
                  <a:lnTo>
                    <a:pt x="585358" y="195119"/>
                  </a:lnTo>
                  <a:lnTo>
                    <a:pt x="534609" y="209077"/>
                  </a:lnTo>
                  <a:lnTo>
                    <a:pt x="476363" y="219616"/>
                  </a:lnTo>
                  <a:lnTo>
                    <a:pt x="412000" y="226277"/>
                  </a:lnTo>
                  <a:lnTo>
                    <a:pt x="342900" y="228600"/>
                  </a:lnTo>
                  <a:lnTo>
                    <a:pt x="273799" y="226277"/>
                  </a:lnTo>
                  <a:lnTo>
                    <a:pt x="209436" y="219616"/>
                  </a:lnTo>
                  <a:lnTo>
                    <a:pt x="151190" y="209077"/>
                  </a:lnTo>
                  <a:lnTo>
                    <a:pt x="100441" y="195119"/>
                  </a:lnTo>
                  <a:lnTo>
                    <a:pt x="58567" y="178203"/>
                  </a:lnTo>
                  <a:lnTo>
                    <a:pt x="6967" y="137333"/>
                  </a:lnTo>
                  <a:lnTo>
                    <a:pt x="0" y="114300"/>
                  </a:lnTo>
                  <a:close/>
                </a:path>
              </a:pathLst>
            </a:custGeom>
            <a:ln w="25400">
              <a:solidFill>
                <a:srgbClr val="FF0000"/>
              </a:solidFill>
            </a:ln>
          </p:spPr>
          <p:txBody>
            <a:bodyPr wrap="square" lIns="0" tIns="0" rIns="0" bIns="0" rtlCol="0"/>
            <a:lstStyle/>
            <a:p>
              <a:endParaRPr dirty="0"/>
            </a:p>
          </p:txBody>
        </p:sp>
      </p:grpSp>
      <p:grpSp>
        <p:nvGrpSpPr>
          <p:cNvPr id="17" name="Group 16">
            <a:extLst>
              <a:ext uri="{FF2B5EF4-FFF2-40B4-BE49-F238E27FC236}">
                <a16:creationId xmlns="" xmlns:a16="http://schemas.microsoft.com/office/drawing/2014/main" id="{E4ED7BE8-58A3-C745-9021-38DD767327D9}"/>
              </a:ext>
            </a:extLst>
          </p:cNvPr>
          <p:cNvGrpSpPr/>
          <p:nvPr/>
        </p:nvGrpSpPr>
        <p:grpSpPr>
          <a:xfrm>
            <a:off x="6351112" y="4157877"/>
            <a:ext cx="1770690" cy="2335549"/>
            <a:chOff x="6629400" y="1828800"/>
            <a:chExt cx="1532797" cy="1846680"/>
          </a:xfrm>
        </p:grpSpPr>
        <p:sp>
          <p:nvSpPr>
            <p:cNvPr id="19" name="object 4">
              <a:extLst>
                <a:ext uri="{FF2B5EF4-FFF2-40B4-BE49-F238E27FC236}">
                  <a16:creationId xmlns="" xmlns:a16="http://schemas.microsoft.com/office/drawing/2014/main" id="{4BB67C4E-A419-9343-AE0B-510440E8C9CB}"/>
                </a:ext>
              </a:extLst>
            </p:cNvPr>
            <p:cNvSpPr/>
            <p:nvPr/>
          </p:nvSpPr>
          <p:spPr>
            <a:xfrm>
              <a:off x="6629400" y="1828800"/>
              <a:ext cx="1532797" cy="1846680"/>
            </a:xfrm>
            <a:prstGeom prst="rect">
              <a:avLst/>
            </a:prstGeom>
            <a:blipFill>
              <a:blip r:embed="rId6" cstate="print"/>
              <a:stretch>
                <a:fillRect/>
              </a:stretch>
            </a:blipFill>
          </p:spPr>
          <p:txBody>
            <a:bodyPr wrap="square" lIns="0" tIns="0" rIns="0" bIns="0" rtlCol="0"/>
            <a:lstStyle/>
            <a:p>
              <a:endParaRPr dirty="0"/>
            </a:p>
          </p:txBody>
        </p:sp>
        <p:pic>
          <p:nvPicPr>
            <p:cNvPr id="25" name="Picture 2" descr="Image result for red x, transparent">
              <a:extLst>
                <a:ext uri="{FF2B5EF4-FFF2-40B4-BE49-F238E27FC236}">
                  <a16:creationId xmlns="" xmlns:a16="http://schemas.microsoft.com/office/drawing/2014/main" id="{4AD4E603-B1BF-9045-BBDC-F86F80FB81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395501"/>
              <a:ext cx="886223" cy="7596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Prefilled Nasal spray Procedure</a:t>
            </a:r>
          </a:p>
        </p:txBody>
      </p:sp>
      <p:sp>
        <p:nvSpPr>
          <p:cNvPr id="8" name="Content Placeholder 7"/>
          <p:cNvSpPr>
            <a:spLocks noGrp="1"/>
          </p:cNvSpPr>
          <p:nvPr>
            <p:ph sz="half" idx="1"/>
          </p:nvPr>
        </p:nvSpPr>
        <p:spPr>
          <a:xfrm>
            <a:off x="685346" y="2088320"/>
            <a:ext cx="5867854" cy="4236280"/>
          </a:xfrm>
        </p:spPr>
        <p:txBody>
          <a:bodyPr>
            <a:normAutofit fontScale="92500" lnSpcReduction="20000"/>
          </a:bodyPr>
          <a:lstStyle/>
          <a:p>
            <a:r>
              <a:rPr lang="en-US" sz="2400" dirty="0"/>
              <a:t>Hold naloxone spay with thumb on bottom of plunger with your first and middle fingers on either side of the nozzle</a:t>
            </a:r>
          </a:p>
          <a:p>
            <a:endParaRPr lang="en-US" sz="2400" b="1" u="sng" dirty="0"/>
          </a:p>
          <a:p>
            <a:pPr marL="457200" lvl="1" indent="0">
              <a:buNone/>
            </a:pPr>
            <a:endParaRPr lang="en-US" sz="1200" dirty="0"/>
          </a:p>
          <a:p>
            <a:r>
              <a:rPr lang="en-US" sz="2400" dirty="0"/>
              <a:t>Place nozzle tip in either  nostril until your fingers touch the patients  nose</a:t>
            </a:r>
          </a:p>
          <a:p>
            <a:pPr lvl="1"/>
            <a:r>
              <a:rPr lang="en-US" sz="2000" dirty="0"/>
              <a:t>Keep nozzle parallel with septum</a:t>
            </a:r>
          </a:p>
          <a:p>
            <a:pPr lvl="1"/>
            <a:r>
              <a:rPr lang="en-US" sz="2000" dirty="0"/>
              <a:t>Briskly depress plunger with your thumb to deliver naloxone</a:t>
            </a:r>
          </a:p>
          <a:p>
            <a:pPr lvl="1"/>
            <a:r>
              <a:rPr lang="en-US" sz="2000" dirty="0"/>
              <a:t>Re-evaluate Patient</a:t>
            </a:r>
          </a:p>
          <a:p>
            <a:pPr marL="457200" lvl="1" indent="0">
              <a:buNone/>
            </a:pPr>
            <a:endParaRPr lang="en-US" sz="2000" dirty="0"/>
          </a:p>
          <a:p>
            <a:pPr marL="0" indent="0">
              <a:buNone/>
            </a:pPr>
            <a:endParaRPr lang="en-US" dirty="0"/>
          </a:p>
          <a:p>
            <a:endParaRPr lang="en-US" dirty="0"/>
          </a:p>
        </p:txBody>
      </p:sp>
      <p:sp>
        <p:nvSpPr>
          <p:cNvPr id="17" name="object 4"/>
          <p:cNvSpPr/>
          <p:nvPr/>
        </p:nvSpPr>
        <p:spPr>
          <a:xfrm>
            <a:off x="6553200" y="4343401"/>
            <a:ext cx="2133600" cy="1828800"/>
          </a:xfrm>
          <a:prstGeom prst="rect">
            <a:avLst/>
          </a:prstGeom>
          <a:blipFill>
            <a:blip r:embed="rId3" cstate="print"/>
            <a:stretch>
              <a:fillRect/>
            </a:stretch>
          </a:blipFill>
        </p:spPr>
        <p:txBody>
          <a:bodyPr wrap="square" lIns="0" tIns="0" rIns="0" bIns="0" rtlCol="0"/>
          <a:lstStyle/>
          <a:p>
            <a:endParaRPr dirty="0"/>
          </a:p>
        </p:txBody>
      </p:sp>
      <p:grpSp>
        <p:nvGrpSpPr>
          <p:cNvPr id="9" name="Group 8">
            <a:extLst>
              <a:ext uri="{FF2B5EF4-FFF2-40B4-BE49-F238E27FC236}">
                <a16:creationId xmlns="" xmlns:a16="http://schemas.microsoft.com/office/drawing/2014/main" id="{2A50DA20-A2F4-C544-8C35-AA9113CC2814}"/>
              </a:ext>
            </a:extLst>
          </p:cNvPr>
          <p:cNvGrpSpPr/>
          <p:nvPr/>
        </p:nvGrpSpPr>
        <p:grpSpPr>
          <a:xfrm>
            <a:off x="5547620" y="2256243"/>
            <a:ext cx="3415696" cy="1721680"/>
            <a:chOff x="4066641" y="4473741"/>
            <a:chExt cx="4264241" cy="2014888"/>
          </a:xfrm>
        </p:grpSpPr>
        <p:sp>
          <p:nvSpPr>
            <p:cNvPr id="10" name="object 5">
              <a:extLst>
                <a:ext uri="{FF2B5EF4-FFF2-40B4-BE49-F238E27FC236}">
                  <a16:creationId xmlns="" xmlns:a16="http://schemas.microsoft.com/office/drawing/2014/main" id="{8DCA6E74-0DBD-5C49-8827-26CA57EAB7FF}"/>
                </a:ext>
              </a:extLst>
            </p:cNvPr>
            <p:cNvSpPr/>
            <p:nvPr/>
          </p:nvSpPr>
          <p:spPr>
            <a:xfrm>
              <a:off x="5313830" y="4473741"/>
              <a:ext cx="2975403" cy="2014888"/>
            </a:xfrm>
            <a:prstGeom prst="rect">
              <a:avLst/>
            </a:prstGeom>
            <a:blipFill>
              <a:blip r:embed="rId4" cstate="print"/>
              <a:stretch>
                <a:fillRect/>
              </a:stretch>
            </a:blipFill>
          </p:spPr>
          <p:txBody>
            <a:bodyPr wrap="square" lIns="0" tIns="0" rIns="0" bIns="0" rtlCol="0"/>
            <a:lstStyle/>
            <a:p>
              <a:endParaRPr dirty="0"/>
            </a:p>
          </p:txBody>
        </p:sp>
        <p:sp>
          <p:nvSpPr>
            <p:cNvPr id="11" name="object 6">
              <a:extLst>
                <a:ext uri="{FF2B5EF4-FFF2-40B4-BE49-F238E27FC236}">
                  <a16:creationId xmlns="" xmlns:a16="http://schemas.microsoft.com/office/drawing/2014/main" id="{60B407F4-F2A3-734F-B950-371861985FA0}"/>
                </a:ext>
              </a:extLst>
            </p:cNvPr>
            <p:cNvSpPr/>
            <p:nvPr/>
          </p:nvSpPr>
          <p:spPr>
            <a:xfrm rot="21268163">
              <a:off x="4066641" y="5313889"/>
              <a:ext cx="792861" cy="238633"/>
            </a:xfrm>
            <a:prstGeom prst="rect">
              <a:avLst/>
            </a:prstGeom>
            <a:blipFill>
              <a:blip r:embed="rId5" cstate="print"/>
              <a:stretch>
                <a:fillRect/>
              </a:stretch>
            </a:blipFill>
          </p:spPr>
          <p:txBody>
            <a:bodyPr wrap="square" lIns="0" tIns="0" rIns="0" bIns="0" rtlCol="0"/>
            <a:lstStyle/>
            <a:p>
              <a:endParaRPr dirty="0"/>
            </a:p>
          </p:txBody>
        </p:sp>
        <p:sp>
          <p:nvSpPr>
            <p:cNvPr id="12" name="object 7">
              <a:extLst>
                <a:ext uri="{FF2B5EF4-FFF2-40B4-BE49-F238E27FC236}">
                  <a16:creationId xmlns="" xmlns:a16="http://schemas.microsoft.com/office/drawing/2014/main" id="{2417208B-C2CB-2A43-A92A-B7B29048E2B1}"/>
                </a:ext>
              </a:extLst>
            </p:cNvPr>
            <p:cNvSpPr/>
            <p:nvPr/>
          </p:nvSpPr>
          <p:spPr>
            <a:xfrm>
              <a:off x="7536942" y="4868290"/>
              <a:ext cx="793940" cy="257206"/>
            </a:xfrm>
            <a:prstGeom prst="rect">
              <a:avLst/>
            </a:prstGeom>
            <a:blipFill>
              <a:blip r:embed="rId6" cstate="print"/>
              <a:stretch>
                <a:fillRect/>
              </a:stretch>
            </a:blipFill>
          </p:spPr>
          <p:txBody>
            <a:bodyPr wrap="square" lIns="0" tIns="0" rIns="0" bIns="0" rtlCol="0"/>
            <a:lstStyle/>
            <a:p>
              <a:endParaRPr dirty="0"/>
            </a:p>
          </p:txBody>
        </p:sp>
        <p:sp>
          <p:nvSpPr>
            <p:cNvPr id="14" name="object 8">
              <a:extLst>
                <a:ext uri="{FF2B5EF4-FFF2-40B4-BE49-F238E27FC236}">
                  <a16:creationId xmlns="" xmlns:a16="http://schemas.microsoft.com/office/drawing/2014/main" id="{FE2C1AC2-36C1-D647-B1BE-C58CCEFDBA51}"/>
                </a:ext>
              </a:extLst>
            </p:cNvPr>
            <p:cNvSpPr/>
            <p:nvPr/>
          </p:nvSpPr>
          <p:spPr>
            <a:xfrm>
              <a:off x="6629400" y="4982083"/>
              <a:ext cx="838200" cy="296545"/>
            </a:xfrm>
            <a:custGeom>
              <a:avLst/>
              <a:gdLst/>
              <a:ahLst/>
              <a:cxnLst/>
              <a:rect l="l" t="t" r="r" b="b"/>
              <a:pathLst>
                <a:path w="838200" h="296545">
                  <a:moveTo>
                    <a:pt x="0" y="296418"/>
                  </a:moveTo>
                  <a:lnTo>
                    <a:pt x="838200" y="0"/>
                  </a:lnTo>
                </a:path>
              </a:pathLst>
            </a:custGeom>
            <a:ln w="38099">
              <a:solidFill>
                <a:srgbClr val="FF0000"/>
              </a:solidFill>
            </a:ln>
          </p:spPr>
          <p:txBody>
            <a:bodyPr wrap="square" lIns="0" tIns="0" rIns="0" bIns="0" rtlCol="0"/>
            <a:lstStyle/>
            <a:p>
              <a:endParaRPr dirty="0"/>
            </a:p>
          </p:txBody>
        </p:sp>
        <p:sp>
          <p:nvSpPr>
            <p:cNvPr id="15" name="object 9">
              <a:extLst>
                <a:ext uri="{FF2B5EF4-FFF2-40B4-BE49-F238E27FC236}">
                  <a16:creationId xmlns="" xmlns:a16="http://schemas.microsoft.com/office/drawing/2014/main" id="{1EE15AA7-5614-504A-8167-925C36B8C39B}"/>
                </a:ext>
              </a:extLst>
            </p:cNvPr>
            <p:cNvSpPr/>
            <p:nvPr/>
          </p:nvSpPr>
          <p:spPr>
            <a:xfrm flipV="1">
              <a:off x="4876800" y="4890135"/>
              <a:ext cx="914400" cy="388494"/>
            </a:xfrm>
            <a:custGeom>
              <a:avLst/>
              <a:gdLst/>
              <a:ahLst/>
              <a:cxnLst/>
              <a:rect l="l" t="t" r="r" b="b"/>
              <a:pathLst>
                <a:path w="914400" h="165735">
                  <a:moveTo>
                    <a:pt x="0" y="0"/>
                  </a:moveTo>
                  <a:lnTo>
                    <a:pt x="914400" y="165354"/>
                  </a:lnTo>
                </a:path>
              </a:pathLst>
            </a:custGeom>
            <a:ln w="38100">
              <a:solidFill>
                <a:srgbClr val="FF0000"/>
              </a:solidFill>
            </a:ln>
          </p:spPr>
          <p:txBody>
            <a:bodyPr wrap="square" lIns="0" tIns="0" rIns="0" bIns="0" rtlCol="0"/>
            <a:lstStyle/>
            <a:p>
              <a:endParaRPr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a:t>Preloaded syringe with Nasal Adapter Administration</a:t>
            </a:r>
          </a:p>
        </p:txBody>
      </p:sp>
      <p:sp>
        <p:nvSpPr>
          <p:cNvPr id="10" name="Content Placeholder 9"/>
          <p:cNvSpPr>
            <a:spLocks noGrp="1"/>
          </p:cNvSpPr>
          <p:nvPr>
            <p:ph idx="1"/>
          </p:nvPr>
        </p:nvSpPr>
        <p:spPr/>
        <p:txBody>
          <a:bodyPr/>
          <a:lstStyle/>
          <a:p>
            <a:r>
              <a:rPr lang="en-US" dirty="0"/>
              <a:t>2mg/2ml</a:t>
            </a:r>
          </a:p>
          <a:p>
            <a:endParaRPr lang="en-US" dirty="0"/>
          </a:p>
        </p:txBody>
      </p:sp>
      <p:sp>
        <p:nvSpPr>
          <p:cNvPr id="6" name="object 6"/>
          <p:cNvSpPr/>
          <p:nvPr/>
        </p:nvSpPr>
        <p:spPr>
          <a:xfrm>
            <a:off x="3733800" y="1935922"/>
            <a:ext cx="3588212" cy="402331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0423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Objectives</a:t>
            </a:r>
          </a:p>
        </p:txBody>
      </p:sp>
      <p:sp>
        <p:nvSpPr>
          <p:cNvPr id="3" name="object 3"/>
          <p:cNvSpPr txBox="1">
            <a:spLocks noGrp="1"/>
          </p:cNvSpPr>
          <p:nvPr>
            <p:ph idx="1"/>
          </p:nvPr>
        </p:nvSpPr>
        <p:spPr/>
        <p:txBody>
          <a:bodyPr>
            <a:normAutofit/>
          </a:bodyPr>
          <a:lstStyle/>
          <a:p>
            <a:r>
              <a:rPr lang="en-US" dirty="0"/>
              <a:t>Discuss the procedure to check a medication before  administration.</a:t>
            </a:r>
          </a:p>
          <a:p>
            <a:r>
              <a:rPr lang="en-US" dirty="0"/>
              <a:t>Demonstrate the ability to successfully administer naloxone using the LA County skill sheet for both IM and </a:t>
            </a:r>
            <a:r>
              <a:rPr lang="en-US" dirty="0" smtClean="0"/>
              <a:t>nasal </a:t>
            </a:r>
            <a:r>
              <a:rPr lang="en-US" dirty="0"/>
              <a:t>administration.</a:t>
            </a:r>
          </a:p>
          <a:p>
            <a:r>
              <a:rPr lang="en-US" dirty="0"/>
              <a:t>Know the appropriate documentation needed for  medication administration in LA County.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p:nvPr/>
        </p:nvSpPr>
        <p:spPr>
          <a:xfrm>
            <a:off x="2493418" y="5181600"/>
            <a:ext cx="4058168" cy="1405001"/>
          </a:xfrm>
          <a:prstGeom prst="rect">
            <a:avLst/>
          </a:prstGeom>
          <a:blipFill>
            <a:blip r:embed="rId3" cstate="print"/>
            <a:stretch>
              <a:fillRect/>
            </a:stretch>
          </a:blipFill>
        </p:spPr>
        <p:txBody>
          <a:bodyPr wrap="square" lIns="0" tIns="0" rIns="0" bIns="0" rtlCol="0"/>
          <a:lstStyle/>
          <a:p>
            <a:endParaRPr dirty="0"/>
          </a:p>
        </p:txBody>
      </p:sp>
      <p:pic>
        <p:nvPicPr>
          <p:cNvPr id="3" name="Picture 2"/>
          <p:cNvPicPr>
            <a:picLocks noChangeAspect="1"/>
          </p:cNvPicPr>
          <p:nvPr/>
        </p:nvPicPr>
        <p:blipFill>
          <a:blip r:embed="rId4"/>
          <a:stretch>
            <a:fillRect/>
          </a:stretch>
        </p:blipFill>
        <p:spPr>
          <a:xfrm>
            <a:off x="739204" y="295020"/>
            <a:ext cx="7566596" cy="4734180"/>
          </a:xfrm>
          <a:prstGeom prst="rect">
            <a:avLst/>
          </a:prstGeom>
        </p:spPr>
      </p:pic>
    </p:spTree>
    <p:extLst>
      <p:ext uri="{BB962C8B-B14F-4D97-AF65-F5344CB8AC3E}">
        <p14:creationId xmlns:p14="http://schemas.microsoft.com/office/powerpoint/2010/main" val="2109222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Administration from Syringe Procedure</a:t>
            </a:r>
          </a:p>
        </p:txBody>
      </p:sp>
      <p:sp>
        <p:nvSpPr>
          <p:cNvPr id="3" name="Content Placeholder 2"/>
          <p:cNvSpPr>
            <a:spLocks noGrp="1"/>
          </p:cNvSpPr>
          <p:nvPr>
            <p:ph idx="1"/>
          </p:nvPr>
        </p:nvSpPr>
        <p:spPr/>
        <p:txBody>
          <a:bodyPr>
            <a:normAutofit/>
          </a:bodyPr>
          <a:lstStyle/>
          <a:p>
            <a:r>
              <a:rPr lang="en-US" sz="2800" dirty="0"/>
              <a:t>Attach MAD device to the tip of the syringe</a:t>
            </a:r>
          </a:p>
          <a:p>
            <a:pPr lvl="1"/>
            <a:r>
              <a:rPr lang="en-US" sz="2400" dirty="0"/>
              <a:t>If withdrawing from an ampule or vial</a:t>
            </a:r>
          </a:p>
        </p:txBody>
      </p:sp>
      <p:pic>
        <p:nvPicPr>
          <p:cNvPr id="4" name="Picture 3"/>
          <p:cNvPicPr>
            <a:picLocks noChangeAspect="1"/>
          </p:cNvPicPr>
          <p:nvPr/>
        </p:nvPicPr>
        <p:blipFill>
          <a:blip r:embed="rId3"/>
          <a:stretch>
            <a:fillRect/>
          </a:stretch>
        </p:blipFill>
        <p:spPr>
          <a:xfrm rot="17834584">
            <a:off x="1462561" y="4039163"/>
            <a:ext cx="2270789" cy="2277296"/>
          </a:xfrm>
          <a:prstGeom prst="rect">
            <a:avLst/>
          </a:prstGeom>
        </p:spPr>
      </p:pic>
      <p:pic>
        <p:nvPicPr>
          <p:cNvPr id="5" name="Picture 4"/>
          <p:cNvPicPr>
            <a:picLocks noChangeAspect="1"/>
          </p:cNvPicPr>
          <p:nvPr/>
        </p:nvPicPr>
        <p:blipFill>
          <a:blip r:embed="rId4"/>
          <a:stretch>
            <a:fillRect/>
          </a:stretch>
        </p:blipFill>
        <p:spPr>
          <a:xfrm rot="17955606">
            <a:off x="3341061" y="3552984"/>
            <a:ext cx="1267187" cy="995647"/>
          </a:xfrm>
          <a:prstGeom prst="rect">
            <a:avLst/>
          </a:prstGeom>
        </p:spPr>
      </p:pic>
    </p:spTree>
    <p:extLst>
      <p:ext uri="{BB962C8B-B14F-4D97-AF65-F5344CB8AC3E}">
        <p14:creationId xmlns:p14="http://schemas.microsoft.com/office/powerpoint/2010/main" val="3853993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347539" y="3276600"/>
            <a:ext cx="4440936" cy="2895600"/>
          </a:xfrm>
          <a:prstGeom prst="rect">
            <a:avLst/>
          </a:prstGeom>
          <a:blipFill>
            <a:blip r:embed="rId3" cstate="print"/>
            <a:stretch>
              <a:fillRect/>
            </a:stretch>
          </a:blipFill>
        </p:spPr>
        <p:txBody>
          <a:bodyPr wrap="square" lIns="0" tIns="0" rIns="0" bIns="0" rtlCol="0"/>
          <a:lstStyle/>
          <a:p>
            <a:endParaRPr dirty="0"/>
          </a:p>
        </p:txBody>
      </p:sp>
      <p:sp>
        <p:nvSpPr>
          <p:cNvPr id="5" name="Title 4"/>
          <p:cNvSpPr>
            <a:spLocks noGrp="1"/>
          </p:cNvSpPr>
          <p:nvPr>
            <p:ph type="title"/>
          </p:nvPr>
        </p:nvSpPr>
        <p:spPr/>
        <p:txBody>
          <a:bodyPr/>
          <a:lstStyle/>
          <a:p>
            <a:r>
              <a:rPr lang="en-US" dirty="0"/>
              <a:t>Nasal Administration</a:t>
            </a:r>
            <a:br>
              <a:rPr lang="en-US" dirty="0"/>
            </a:br>
            <a:r>
              <a:rPr lang="en-US" dirty="0"/>
              <a:t>Procedure</a:t>
            </a:r>
          </a:p>
        </p:txBody>
      </p:sp>
      <p:sp>
        <p:nvSpPr>
          <p:cNvPr id="6" name="Content Placeholder 5"/>
          <p:cNvSpPr>
            <a:spLocks noGrp="1"/>
          </p:cNvSpPr>
          <p:nvPr>
            <p:ph idx="1"/>
          </p:nvPr>
        </p:nvSpPr>
        <p:spPr/>
        <p:txBody>
          <a:bodyPr/>
          <a:lstStyle/>
          <a:p>
            <a:r>
              <a:rPr lang="en-US" sz="2400" dirty="0"/>
              <a:t>Place your thumb on the end of the preload with your first and middle fingers on the wings of the syringe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Administration Procedure</a:t>
            </a:r>
          </a:p>
        </p:txBody>
      </p:sp>
      <p:sp>
        <p:nvSpPr>
          <p:cNvPr id="3" name="Content Placeholder 2"/>
          <p:cNvSpPr>
            <a:spLocks noGrp="1"/>
          </p:cNvSpPr>
          <p:nvPr>
            <p:ph idx="1"/>
          </p:nvPr>
        </p:nvSpPr>
        <p:spPr/>
        <p:txBody>
          <a:bodyPr>
            <a:normAutofit/>
          </a:bodyPr>
          <a:lstStyle/>
          <a:p>
            <a:r>
              <a:rPr lang="en-US" sz="2400" dirty="0"/>
              <a:t>Place the head in a neutral position</a:t>
            </a:r>
          </a:p>
          <a:p>
            <a:r>
              <a:rPr lang="en-US" sz="2400" dirty="0"/>
              <a:t>Gently place the tip of the MAD device into either nostril</a:t>
            </a:r>
          </a:p>
          <a:p>
            <a:pPr lvl="1"/>
            <a:r>
              <a:rPr lang="en-US" sz="2000" dirty="0"/>
              <a:t>Keep the </a:t>
            </a:r>
            <a:r>
              <a:rPr lang="en-US" sz="2000" dirty="0" smtClean="0"/>
              <a:t>syringe </a:t>
            </a:r>
            <a:r>
              <a:rPr lang="en-US" sz="2000" dirty="0"/>
              <a:t>parallel with septum</a:t>
            </a:r>
          </a:p>
        </p:txBody>
      </p:sp>
      <p:pic>
        <p:nvPicPr>
          <p:cNvPr id="16386" name="Picture 2" descr="Image result for mad device nar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4800"/>
            <a:ext cx="2956743" cy="207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27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Nasal Administration Procedure</a:t>
            </a:r>
          </a:p>
        </p:txBody>
      </p:sp>
      <p:sp>
        <p:nvSpPr>
          <p:cNvPr id="8" name="Content Placeholder 7"/>
          <p:cNvSpPr>
            <a:spLocks noGrp="1"/>
          </p:cNvSpPr>
          <p:nvPr>
            <p:ph idx="1"/>
          </p:nvPr>
        </p:nvSpPr>
        <p:spPr/>
        <p:txBody>
          <a:bodyPr/>
          <a:lstStyle/>
          <a:p>
            <a:r>
              <a:rPr lang="en-US" sz="2400" dirty="0"/>
              <a:t>Depress the plunger with your </a:t>
            </a:r>
            <a:r>
              <a:rPr lang="en-US" sz="2400" dirty="0" smtClean="0"/>
              <a:t>thumb </a:t>
            </a:r>
            <a:r>
              <a:rPr lang="en-US" sz="2400" dirty="0"/>
              <a:t>to deliver  ½ of the syringe (</a:t>
            </a:r>
            <a:r>
              <a:rPr lang="en-US" sz="2400" dirty="0" smtClean="0"/>
              <a:t>1mL for an adult)</a:t>
            </a:r>
            <a:endParaRPr lang="en-US" sz="2400" dirty="0"/>
          </a:p>
          <a:p>
            <a:r>
              <a:rPr lang="en-US" sz="2400" dirty="0"/>
              <a:t>Give the remainder of the medication in the other nostril (</a:t>
            </a:r>
            <a:r>
              <a:rPr lang="en-US" sz="2400" dirty="0" smtClean="0"/>
              <a:t>1mL for an adult)</a:t>
            </a:r>
            <a:endParaRPr lang="en-US" sz="2400" dirty="0"/>
          </a:p>
          <a:p>
            <a:r>
              <a:rPr lang="en-US" sz="2400" dirty="0"/>
              <a:t>Resume and continue BMV</a:t>
            </a:r>
          </a:p>
          <a:p>
            <a:pPr lvl="1"/>
            <a:r>
              <a:rPr lang="en-US" sz="2200" dirty="0"/>
              <a:t>(if indicated) </a:t>
            </a:r>
          </a:p>
          <a:p>
            <a:r>
              <a:rPr lang="en-US" sz="2400" dirty="0"/>
              <a:t>Re-evaluate patient</a:t>
            </a:r>
          </a:p>
          <a:p>
            <a:endParaRPr lang="en-US" dirty="0"/>
          </a:p>
        </p:txBody>
      </p:sp>
      <p:sp>
        <p:nvSpPr>
          <p:cNvPr id="5" name="object 5"/>
          <p:cNvSpPr/>
          <p:nvPr/>
        </p:nvSpPr>
        <p:spPr>
          <a:xfrm>
            <a:off x="5029200" y="3943632"/>
            <a:ext cx="3281045" cy="190500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Pediatric Nasal Administration</a:t>
            </a:r>
          </a:p>
        </p:txBody>
      </p:sp>
      <p:sp>
        <p:nvSpPr>
          <p:cNvPr id="8" name="Content Placeholder 7"/>
          <p:cNvSpPr>
            <a:spLocks noGrp="1"/>
          </p:cNvSpPr>
          <p:nvPr>
            <p:ph idx="1"/>
          </p:nvPr>
        </p:nvSpPr>
        <p:spPr/>
        <p:txBody>
          <a:bodyPr/>
          <a:lstStyle/>
          <a:p>
            <a:r>
              <a:rPr lang="en-US" sz="2400" dirty="0"/>
              <a:t>Must be &gt; 12 months of age</a:t>
            </a:r>
          </a:p>
          <a:p>
            <a:r>
              <a:rPr lang="en-US" sz="2400" dirty="0"/>
              <a:t>0.1mg/kg</a:t>
            </a:r>
          </a:p>
          <a:p>
            <a:r>
              <a:rPr lang="en-US" sz="2400" dirty="0"/>
              <a:t>Pediatric Resuscitation Tape</a:t>
            </a:r>
          </a:p>
          <a:p>
            <a:pPr lvl="1"/>
            <a:r>
              <a:rPr lang="en-US" sz="2000" dirty="0"/>
              <a:t>Must have at least 0.5cc of fluid for nasal</a:t>
            </a:r>
          </a:p>
          <a:p>
            <a:pPr lvl="1"/>
            <a:r>
              <a:rPr lang="en-US" sz="2000" dirty="0"/>
              <a:t>Maximum </a:t>
            </a:r>
            <a:r>
              <a:rPr lang="en-US" sz="2000" dirty="0" smtClean="0"/>
              <a:t>single dose cannot exceed 2mg</a:t>
            </a:r>
          </a:p>
          <a:p>
            <a:pPr marL="0" indent="0">
              <a:buNone/>
            </a:pPr>
            <a:endParaRPr lang="en-US" sz="2200" dirty="0"/>
          </a:p>
          <a:p>
            <a:endParaRPr lang="en-US" dirty="0"/>
          </a:p>
        </p:txBody>
      </p:sp>
      <p:sp>
        <p:nvSpPr>
          <p:cNvPr id="5" name="object 5"/>
          <p:cNvSpPr/>
          <p:nvPr/>
        </p:nvSpPr>
        <p:spPr>
          <a:xfrm>
            <a:off x="5943600" y="4648200"/>
            <a:ext cx="2895600" cy="1952625"/>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intramuscular (IM) Injection Procedure</a:t>
            </a:r>
          </a:p>
        </p:txBody>
      </p:sp>
      <p:sp>
        <p:nvSpPr>
          <p:cNvPr id="3" name="Content Placeholder 2"/>
          <p:cNvSpPr>
            <a:spLocks noGrp="1"/>
          </p:cNvSpPr>
          <p:nvPr>
            <p:ph idx="1"/>
          </p:nvPr>
        </p:nvSpPr>
        <p:spPr>
          <a:xfrm>
            <a:off x="685346" y="2096064"/>
            <a:ext cx="3658054" cy="3695136"/>
          </a:xfrm>
        </p:spPr>
        <p:txBody>
          <a:bodyPr>
            <a:normAutofit/>
          </a:bodyPr>
          <a:lstStyle/>
          <a:p>
            <a:r>
              <a:rPr lang="en-US" sz="2800" dirty="0"/>
              <a:t>Auto-injector</a:t>
            </a:r>
          </a:p>
          <a:p>
            <a:r>
              <a:rPr lang="en-US" sz="2800" dirty="0"/>
              <a:t>Syringe withdrawal from a vial or ampule with filtered  needle</a:t>
            </a:r>
          </a:p>
        </p:txBody>
      </p:sp>
      <p:sp>
        <p:nvSpPr>
          <p:cNvPr id="4" name="object 5"/>
          <p:cNvSpPr/>
          <p:nvPr/>
        </p:nvSpPr>
        <p:spPr>
          <a:xfrm>
            <a:off x="4862374" y="2088322"/>
            <a:ext cx="1095515" cy="1340678"/>
          </a:xfrm>
          <a:prstGeom prst="rect">
            <a:avLst/>
          </a:prstGeom>
          <a:blipFill>
            <a:blip r:embed="rId3" cstate="print"/>
            <a:stretch>
              <a:fillRect/>
            </a:stretch>
          </a:blipFill>
        </p:spPr>
        <p:txBody>
          <a:bodyPr wrap="square" lIns="0" tIns="0" rIns="0" bIns="0" rtlCol="0"/>
          <a:lstStyle/>
          <a:p>
            <a:endParaRPr dirty="0"/>
          </a:p>
        </p:txBody>
      </p:sp>
      <p:pic>
        <p:nvPicPr>
          <p:cNvPr id="5" name="Picture 4"/>
          <p:cNvPicPr>
            <a:picLocks noChangeAspect="1"/>
          </p:cNvPicPr>
          <p:nvPr/>
        </p:nvPicPr>
        <p:blipFill>
          <a:blip r:embed="rId4"/>
          <a:stretch>
            <a:fillRect/>
          </a:stretch>
        </p:blipFill>
        <p:spPr>
          <a:xfrm>
            <a:off x="2667000" y="5109319"/>
            <a:ext cx="2350094" cy="1256272"/>
          </a:xfrm>
          <a:prstGeom prst="rect">
            <a:avLst/>
          </a:prstGeom>
        </p:spPr>
      </p:pic>
      <p:grpSp>
        <p:nvGrpSpPr>
          <p:cNvPr id="6" name="Group 5"/>
          <p:cNvGrpSpPr/>
          <p:nvPr/>
        </p:nvGrpSpPr>
        <p:grpSpPr>
          <a:xfrm rot="699911">
            <a:off x="4000548" y="3717213"/>
            <a:ext cx="2347678" cy="759860"/>
            <a:chOff x="1814601" y="2739340"/>
            <a:chExt cx="4762500" cy="1146928"/>
          </a:xfrm>
        </p:grpSpPr>
        <p:pic>
          <p:nvPicPr>
            <p:cNvPr id="7" name="Picture 2" descr="Image result for naloxone ampule 1 mg/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25931">
              <a:off x="3643401" y="910540"/>
              <a:ext cx="11049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893243">
              <a:off x="2125470" y="3654643"/>
              <a:ext cx="1570896" cy="231625"/>
            </a:xfrm>
            <a:prstGeom prst="rect">
              <a:avLst/>
            </a:prstGeom>
            <a:solidFill>
              <a:srgbClr val="FF822D"/>
            </a:solidFill>
          </p:spPr>
          <p:txBody>
            <a:bodyPr wrap="square" rtlCol="0">
              <a:spAutoFit/>
            </a:bodyPr>
            <a:lstStyle/>
            <a:p>
              <a:pPr>
                <a:lnSpc>
                  <a:spcPts val="1000"/>
                </a:lnSpc>
                <a:spcBef>
                  <a:spcPts val="100"/>
                </a:spcBef>
              </a:pPr>
              <a:endParaRPr lang="en-US" sz="1400" b="1" dirty="0">
                <a:solidFill>
                  <a:schemeClr val="bg1"/>
                </a:solidFill>
              </a:endParaRPr>
            </a:p>
          </p:txBody>
        </p:sp>
      </p:grpSp>
      <p:pic>
        <p:nvPicPr>
          <p:cNvPr id="9" name="Picture 8"/>
          <p:cNvPicPr>
            <a:picLocks noChangeAspect="1"/>
          </p:cNvPicPr>
          <p:nvPr/>
        </p:nvPicPr>
        <p:blipFill>
          <a:blip r:embed="rId6"/>
          <a:stretch>
            <a:fillRect/>
          </a:stretch>
        </p:blipFill>
        <p:spPr>
          <a:xfrm>
            <a:off x="6934200" y="3287901"/>
            <a:ext cx="914400" cy="2005446"/>
          </a:xfrm>
          <a:prstGeom prst="rect">
            <a:avLst/>
          </a:prstGeom>
        </p:spPr>
      </p:pic>
    </p:spTree>
    <p:extLst>
      <p:ext uri="{BB962C8B-B14F-4D97-AF65-F5344CB8AC3E}">
        <p14:creationId xmlns:p14="http://schemas.microsoft.com/office/powerpoint/2010/main" val="389635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04800"/>
            <a:ext cx="7765321" cy="1326321"/>
          </a:xfrm>
        </p:spPr>
        <p:txBody>
          <a:bodyPr>
            <a:normAutofit/>
          </a:bodyPr>
          <a:lstStyle/>
          <a:p>
            <a:r>
              <a:rPr lang="en-US" dirty="0"/>
              <a:t>intramuscular (IM) Injection Procedure</a:t>
            </a:r>
          </a:p>
        </p:txBody>
      </p:sp>
      <p:sp>
        <p:nvSpPr>
          <p:cNvPr id="3" name="Content Placeholder 2"/>
          <p:cNvSpPr>
            <a:spLocks noGrp="1"/>
          </p:cNvSpPr>
          <p:nvPr>
            <p:ph idx="1"/>
          </p:nvPr>
        </p:nvSpPr>
        <p:spPr>
          <a:xfrm>
            <a:off x="685346" y="1631121"/>
            <a:ext cx="7765322" cy="3695136"/>
          </a:xfrm>
        </p:spPr>
        <p:txBody>
          <a:bodyPr>
            <a:normAutofit fontScale="92500" lnSpcReduction="10000"/>
          </a:bodyPr>
          <a:lstStyle/>
          <a:p>
            <a:r>
              <a:rPr lang="en-US" sz="3200" dirty="0"/>
              <a:t>Areas to avoid:</a:t>
            </a:r>
          </a:p>
          <a:p>
            <a:endParaRPr lang="en-US" sz="1800" dirty="0">
              <a:solidFill>
                <a:srgbClr val="FF0000"/>
              </a:solidFill>
            </a:endParaRPr>
          </a:p>
          <a:p>
            <a:pPr lvl="1"/>
            <a:r>
              <a:rPr lang="en-US" sz="2800" dirty="0"/>
              <a:t>Bruised</a:t>
            </a:r>
          </a:p>
          <a:p>
            <a:pPr lvl="1"/>
            <a:r>
              <a:rPr lang="en-US" sz="2800" dirty="0"/>
              <a:t>Scarring</a:t>
            </a:r>
          </a:p>
          <a:p>
            <a:pPr lvl="1"/>
            <a:r>
              <a:rPr lang="en-US" sz="2800" dirty="0"/>
              <a:t>Areas that have superficial </a:t>
            </a:r>
            <a:endParaRPr lang="en-US" sz="2800" dirty="0" smtClean="0"/>
          </a:p>
          <a:p>
            <a:pPr marL="457200" lvl="1" indent="0">
              <a:buNone/>
            </a:pPr>
            <a:r>
              <a:rPr lang="en-US" sz="2800" dirty="0" smtClean="0"/>
              <a:t>   blood </a:t>
            </a:r>
            <a:r>
              <a:rPr lang="en-US" sz="2800" dirty="0"/>
              <a:t>vessels</a:t>
            </a:r>
          </a:p>
          <a:p>
            <a:pPr lvl="1"/>
            <a:r>
              <a:rPr lang="en-US" sz="2800" dirty="0"/>
              <a:t>Track marks</a:t>
            </a:r>
          </a:p>
        </p:txBody>
      </p:sp>
      <p:pic>
        <p:nvPicPr>
          <p:cNvPr id="4" name="Picture 3"/>
          <p:cNvPicPr>
            <a:picLocks noChangeAspect="1"/>
          </p:cNvPicPr>
          <p:nvPr/>
        </p:nvPicPr>
        <p:blipFill>
          <a:blip r:embed="rId3"/>
          <a:stretch>
            <a:fillRect/>
          </a:stretch>
        </p:blipFill>
        <p:spPr>
          <a:xfrm>
            <a:off x="6019800" y="2209800"/>
            <a:ext cx="2124075" cy="2152650"/>
          </a:xfrm>
          <a:prstGeom prst="rect">
            <a:avLst/>
          </a:prstGeom>
        </p:spPr>
      </p:pic>
      <p:sp>
        <p:nvSpPr>
          <p:cNvPr id="7" name="TextBox 6"/>
          <p:cNvSpPr txBox="1"/>
          <p:nvPr/>
        </p:nvSpPr>
        <p:spPr>
          <a:xfrm>
            <a:off x="5486400" y="4572000"/>
            <a:ext cx="2590800" cy="369332"/>
          </a:xfrm>
          <a:prstGeom prst="rect">
            <a:avLst/>
          </a:prstGeom>
          <a:noFill/>
        </p:spPr>
        <p:txBody>
          <a:bodyPr wrap="square" rtlCol="0">
            <a:spAutoFit/>
          </a:bodyPr>
          <a:lstStyle/>
          <a:p>
            <a:pPr algn="ctr"/>
            <a:r>
              <a:rPr lang="en-US" dirty="0" smtClean="0"/>
              <a:t>Blogspot.com</a:t>
            </a:r>
            <a:endParaRPr lang="en-US" dirty="0"/>
          </a:p>
        </p:txBody>
      </p:sp>
    </p:spTree>
    <p:extLst>
      <p:ext uri="{BB962C8B-B14F-4D97-AF65-F5344CB8AC3E}">
        <p14:creationId xmlns:p14="http://schemas.microsoft.com/office/powerpoint/2010/main" val="3925801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905000" y="2362200"/>
            <a:ext cx="4849876" cy="2590800"/>
          </a:xfrm>
          <a:prstGeom prst="rect">
            <a:avLst/>
          </a:prstGeom>
          <a:blipFill>
            <a:blip r:embed="rId3" cstate="print"/>
            <a:stretch>
              <a:fillRect/>
            </a:stretch>
          </a:blipFill>
        </p:spPr>
        <p:txBody>
          <a:bodyPr wrap="square" lIns="0" tIns="0" rIns="0" bIns="0" rtlCol="0"/>
          <a:lstStyle/>
          <a:p>
            <a:endParaRPr dirty="0"/>
          </a:p>
        </p:txBody>
      </p:sp>
      <p:pic>
        <p:nvPicPr>
          <p:cNvPr id="5" name="Picture 2" descr="Image result for red x,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196" y="3097455"/>
            <a:ext cx="1307003" cy="11202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a:bodyPr>
          <a:lstStyle/>
          <a:p>
            <a:pPr>
              <a:lnSpc>
                <a:spcPct val="100000"/>
              </a:lnSpc>
              <a:spcBef>
                <a:spcPts val="95"/>
              </a:spcBef>
            </a:pPr>
            <a:r>
              <a:rPr lang="en-US" sz="3600" spc="-15" dirty="0">
                <a:latin typeface="Calibri"/>
                <a:cs typeface="Calibri"/>
              </a:rPr>
              <a:t>Never </a:t>
            </a:r>
            <a:r>
              <a:rPr lang="en-US" sz="3600" spc="-20" dirty="0">
                <a:latin typeface="Calibri"/>
                <a:cs typeface="Calibri"/>
              </a:rPr>
              <a:t>administer</a:t>
            </a:r>
            <a:r>
              <a:rPr lang="en-US" sz="3600" spc="5" dirty="0">
                <a:latin typeface="Calibri"/>
                <a:cs typeface="Calibri"/>
              </a:rPr>
              <a:t> </a:t>
            </a:r>
            <a:r>
              <a:rPr lang="en-US" sz="3600" spc="-15" dirty="0">
                <a:latin typeface="Calibri"/>
                <a:cs typeface="Calibri"/>
              </a:rPr>
              <a:t>through</a:t>
            </a:r>
            <a:r>
              <a:rPr lang="en-US" sz="3600" dirty="0">
                <a:latin typeface="Calibri"/>
                <a:cs typeface="Calibri"/>
              </a:rPr>
              <a:t/>
            </a:r>
            <a:br>
              <a:rPr lang="en-US" sz="3600" dirty="0">
                <a:latin typeface="Calibri"/>
                <a:cs typeface="Calibri"/>
              </a:rPr>
            </a:br>
            <a:r>
              <a:rPr lang="en-US" sz="3600" spc="-5" dirty="0">
                <a:latin typeface="Calibri"/>
                <a:cs typeface="Calibri"/>
              </a:rPr>
              <a:t>clothing</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Intramuscular Procedure</a:t>
            </a:r>
            <a:br>
              <a:rPr lang="en-US" dirty="0"/>
            </a:br>
            <a:r>
              <a:rPr lang="en-US" dirty="0"/>
              <a:t>(Auto-injector)</a:t>
            </a:r>
          </a:p>
        </p:txBody>
      </p:sp>
      <p:sp>
        <p:nvSpPr>
          <p:cNvPr id="3" name="Content Placeholder 2"/>
          <p:cNvSpPr>
            <a:spLocks noGrp="1"/>
          </p:cNvSpPr>
          <p:nvPr>
            <p:ph idx="1"/>
          </p:nvPr>
        </p:nvSpPr>
        <p:spPr/>
        <p:txBody>
          <a:bodyPr>
            <a:normAutofit/>
          </a:bodyPr>
          <a:lstStyle/>
          <a:p>
            <a:r>
              <a:rPr lang="en-US" sz="2400" dirty="0"/>
              <a:t>DICCE naloxone auto-injector</a:t>
            </a:r>
          </a:p>
          <a:p>
            <a:pPr lvl="1"/>
            <a:r>
              <a:rPr lang="en-US" sz="2000" dirty="0"/>
              <a:t>Note: 2mg/0.4mL</a:t>
            </a:r>
          </a:p>
          <a:p>
            <a:endParaRPr lang="en-US" sz="2400" dirty="0"/>
          </a:p>
          <a:p>
            <a:r>
              <a:rPr lang="en-US" sz="2400" dirty="0"/>
              <a:t>Remove or cut clothing to expose the thigh</a:t>
            </a:r>
          </a:p>
          <a:p>
            <a:endParaRPr lang="en-US" sz="2400" dirty="0"/>
          </a:p>
        </p:txBody>
      </p:sp>
      <p:sp>
        <p:nvSpPr>
          <p:cNvPr id="5" name="object 6"/>
          <p:cNvSpPr/>
          <p:nvPr/>
        </p:nvSpPr>
        <p:spPr>
          <a:xfrm>
            <a:off x="6629400" y="1954507"/>
            <a:ext cx="1066800" cy="1472326"/>
          </a:xfrm>
          <a:prstGeom prst="rect">
            <a:avLst/>
          </a:prstGeom>
          <a:blipFill>
            <a:blip r:embed="rId3"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4"/>
          <a:stretch>
            <a:fillRect/>
          </a:stretch>
        </p:blipFill>
        <p:spPr>
          <a:xfrm>
            <a:off x="2600325" y="4565213"/>
            <a:ext cx="2352675" cy="1738312"/>
          </a:xfrm>
          <a:prstGeom prst="rect">
            <a:avLst/>
          </a:prstGeom>
        </p:spPr>
      </p:pic>
      <p:sp>
        <p:nvSpPr>
          <p:cNvPr id="7" name="TextBox 6"/>
          <p:cNvSpPr txBox="1"/>
          <p:nvPr/>
        </p:nvSpPr>
        <p:spPr>
          <a:xfrm>
            <a:off x="714077" y="6172200"/>
            <a:ext cx="1788246" cy="369332"/>
          </a:xfrm>
          <a:prstGeom prst="rect">
            <a:avLst/>
          </a:prstGeom>
          <a:noFill/>
        </p:spPr>
        <p:txBody>
          <a:bodyPr wrap="none" rtlCol="0">
            <a:spAutoFit/>
          </a:bodyPr>
          <a:lstStyle/>
          <a:p>
            <a:r>
              <a:rPr lang="en-US" dirty="0"/>
              <a:t>Rectus Femoris</a:t>
            </a:r>
          </a:p>
        </p:txBody>
      </p:sp>
      <p:cxnSp>
        <p:nvCxnSpPr>
          <p:cNvPr id="9" name="Straight Arrow Connector 8"/>
          <p:cNvCxnSpPr/>
          <p:nvPr/>
        </p:nvCxnSpPr>
        <p:spPr>
          <a:xfrm flipV="1">
            <a:off x="2057400" y="5410200"/>
            <a:ext cx="1676400" cy="762000"/>
          </a:xfrm>
          <a:prstGeom prst="straightConnector1">
            <a:avLst/>
          </a:prstGeom>
          <a:ln w="31750">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316793"/>
            <a:ext cx="2359867" cy="1730569"/>
          </a:xfrm>
          <a:prstGeom prst="rect">
            <a:avLst/>
          </a:prstGeom>
        </p:spPr>
      </p:pic>
    </p:spTree>
    <p:extLst>
      <p:ext uri="{BB962C8B-B14F-4D97-AF65-F5344CB8AC3E}">
        <p14:creationId xmlns:p14="http://schemas.microsoft.com/office/powerpoint/2010/main" val="88303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Scope of Practice</a:t>
            </a:r>
          </a:p>
        </p:txBody>
      </p:sp>
      <p:sp>
        <p:nvSpPr>
          <p:cNvPr id="6" name="Content Placeholder 5"/>
          <p:cNvSpPr>
            <a:spLocks noGrp="1"/>
          </p:cNvSpPr>
          <p:nvPr>
            <p:ph idx="1"/>
          </p:nvPr>
        </p:nvSpPr>
        <p:spPr>
          <a:xfrm>
            <a:off x="685346" y="2096064"/>
            <a:ext cx="7765322" cy="4228536"/>
          </a:xfrm>
        </p:spPr>
        <p:txBody>
          <a:bodyPr/>
          <a:lstStyle/>
          <a:p>
            <a:endParaRPr lang="en-US" dirty="0"/>
          </a:p>
          <a:p>
            <a:r>
              <a:rPr lang="en-US" dirty="0"/>
              <a:t>An EMT Provider Agency may </a:t>
            </a:r>
            <a:r>
              <a:rPr lang="en-US" u="sng" dirty="0"/>
              <a:t>stock</a:t>
            </a:r>
            <a:r>
              <a:rPr lang="en-US" dirty="0"/>
              <a:t> </a:t>
            </a:r>
            <a:r>
              <a:rPr lang="en-US" dirty="0" smtClean="0"/>
              <a:t>naloxone </a:t>
            </a:r>
            <a:r>
              <a:rPr lang="en-US" b="1" u="sng" dirty="0" smtClean="0"/>
              <a:t>on </a:t>
            </a:r>
            <a:r>
              <a:rPr lang="en-US" b="1" u="sng" dirty="0"/>
              <a:t>the </a:t>
            </a:r>
            <a:r>
              <a:rPr lang="en-US" b="1" u="sng" dirty="0" smtClean="0"/>
              <a:t>ambulance or fire apparatus</a:t>
            </a:r>
            <a:r>
              <a:rPr lang="en-US" b="1" dirty="0" smtClean="0"/>
              <a:t> </a:t>
            </a:r>
            <a:r>
              <a:rPr lang="en-US" dirty="0"/>
              <a:t>if </a:t>
            </a:r>
            <a:r>
              <a:rPr lang="en-US" dirty="0" smtClean="0"/>
              <a:t>they have </a:t>
            </a:r>
            <a:r>
              <a:rPr lang="en-US" dirty="0" smtClean="0"/>
              <a:t>applied </a:t>
            </a:r>
            <a:r>
              <a:rPr lang="en-US" dirty="0"/>
              <a:t>and have been approved by the EMS Agency Medical </a:t>
            </a:r>
            <a:r>
              <a:rPr lang="en-US" dirty="0" smtClean="0"/>
              <a:t>Director to do so.</a:t>
            </a:r>
            <a:endParaRPr lang="en-US" dirty="0"/>
          </a:p>
          <a:p>
            <a:endParaRPr lang="en-US" sz="400" dirty="0"/>
          </a:p>
          <a:p>
            <a:r>
              <a:rPr lang="en-US" dirty="0"/>
              <a:t>An EMT may use the </a:t>
            </a:r>
            <a:r>
              <a:rPr lang="en-US" dirty="0" smtClean="0"/>
              <a:t>stocked naloxone </a:t>
            </a:r>
            <a:r>
              <a:rPr lang="en-US" dirty="0"/>
              <a:t>when they are on </a:t>
            </a:r>
            <a:r>
              <a:rPr lang="en-US" dirty="0" smtClean="0"/>
              <a:t>duty </a:t>
            </a:r>
            <a:r>
              <a:rPr lang="en-US" dirty="0"/>
              <a:t>and working </a:t>
            </a:r>
            <a:r>
              <a:rPr lang="en-US" dirty="0" smtClean="0"/>
              <a:t>for </a:t>
            </a:r>
            <a:r>
              <a:rPr lang="en-US" dirty="0"/>
              <a:t>the provider agency that has been approved by the EMS Agency Medical Director. </a:t>
            </a:r>
          </a:p>
          <a:p>
            <a:pPr marL="0" indent="0">
              <a:buNone/>
            </a:pPr>
            <a:endParaRPr lang="en-US" dirty="0"/>
          </a:p>
          <a:p>
            <a:endParaRPr lang="en-US" dirty="0"/>
          </a:p>
        </p:txBody>
      </p:sp>
      <p:pic>
        <p:nvPicPr>
          <p:cNvPr id="11" name="Picture 4" descr="Image result for new,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2610389"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561412"/>
            <a:ext cx="7781925" cy="923330"/>
          </a:xfrm>
          <a:prstGeom prst="rect">
            <a:avLst/>
          </a:prstGeom>
          <a:noFill/>
        </p:spPr>
        <p:txBody>
          <a:bodyPr wrap="square" rtlCol="0">
            <a:spAutoFit/>
          </a:bodyPr>
          <a:lstStyle/>
          <a:p>
            <a:r>
              <a:rPr lang="en-US" dirty="0">
                <a:solidFill>
                  <a:srgbClr val="FFFF00"/>
                </a:solidFill>
              </a:rPr>
              <a:t>Reminder: An EMT may assist the patient </a:t>
            </a:r>
            <a:r>
              <a:rPr lang="en-US" dirty="0" smtClean="0">
                <a:solidFill>
                  <a:srgbClr val="FFFF00"/>
                </a:solidFill>
              </a:rPr>
              <a:t>with </a:t>
            </a:r>
            <a:r>
              <a:rPr lang="en-US" dirty="0">
                <a:solidFill>
                  <a:srgbClr val="FFFF00"/>
                </a:solidFill>
              </a:rPr>
              <a:t>the patient’s own prescribed  naloxone</a:t>
            </a:r>
          </a:p>
          <a:p>
            <a:endParaRPr lang="en-US" dirty="0">
              <a:solidFill>
                <a:srgbClr val="FFFF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Procedure</a:t>
            </a:r>
            <a:br>
              <a:rPr lang="en-US" dirty="0"/>
            </a:br>
            <a:r>
              <a:rPr lang="en-US" dirty="0"/>
              <a:t>(Auto-injector)</a:t>
            </a:r>
          </a:p>
        </p:txBody>
      </p:sp>
      <p:sp>
        <p:nvSpPr>
          <p:cNvPr id="6" name="Content Placeholder 5"/>
          <p:cNvSpPr>
            <a:spLocks noGrp="1"/>
          </p:cNvSpPr>
          <p:nvPr>
            <p:ph idx="1"/>
          </p:nvPr>
        </p:nvSpPr>
        <p:spPr/>
        <p:txBody>
          <a:bodyPr/>
          <a:lstStyle/>
          <a:p>
            <a:r>
              <a:rPr lang="en-US" dirty="0"/>
              <a:t>Cleanse injection site with alcohol wipe in a circular motion from inner to outer</a:t>
            </a:r>
          </a:p>
        </p:txBody>
      </p:sp>
      <p:sp>
        <p:nvSpPr>
          <p:cNvPr id="4" name="object 4"/>
          <p:cNvSpPr/>
          <p:nvPr/>
        </p:nvSpPr>
        <p:spPr>
          <a:xfrm>
            <a:off x="2743200" y="3409033"/>
            <a:ext cx="3000248" cy="2514600"/>
          </a:xfrm>
          <a:prstGeom prst="rect">
            <a:avLst/>
          </a:prstGeom>
          <a:blipFill>
            <a:blip r:embed="rId3" cstate="print"/>
            <a:stretch>
              <a:fillRect/>
            </a:stretch>
          </a:blipFill>
        </p:spPr>
        <p:txBody>
          <a:bodyPr wrap="square" lIns="0" tIns="0" rIns="0" bIns="0" rtlCol="0"/>
          <a:lstStyle/>
          <a:p>
            <a:endParaRPr dirty="0"/>
          </a:p>
        </p:txBody>
      </p:sp>
      <p:sp>
        <p:nvSpPr>
          <p:cNvPr id="8" name="Curved Left Arrow 7"/>
          <p:cNvSpPr/>
          <p:nvPr/>
        </p:nvSpPr>
        <p:spPr>
          <a:xfrm rot="1345912">
            <a:off x="4966035" y="4463086"/>
            <a:ext cx="914400" cy="144780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6297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Procedure</a:t>
            </a:r>
            <a:br>
              <a:rPr lang="en-US" dirty="0"/>
            </a:br>
            <a:r>
              <a:rPr lang="en-US" dirty="0"/>
              <a:t>(Auto-injector)</a:t>
            </a:r>
          </a:p>
        </p:txBody>
      </p:sp>
      <p:sp>
        <p:nvSpPr>
          <p:cNvPr id="6" name="Content Placeholder 5"/>
          <p:cNvSpPr>
            <a:spLocks noGrp="1"/>
          </p:cNvSpPr>
          <p:nvPr>
            <p:ph idx="1"/>
          </p:nvPr>
        </p:nvSpPr>
        <p:spPr/>
        <p:txBody>
          <a:bodyPr>
            <a:normAutofit/>
          </a:bodyPr>
          <a:lstStyle/>
          <a:p>
            <a:r>
              <a:rPr lang="en-US" sz="2800" dirty="0"/>
              <a:t>Remove auto-injector from outer case</a:t>
            </a:r>
          </a:p>
          <a:p>
            <a:endParaRPr lang="en-US" sz="2800" dirty="0"/>
          </a:p>
          <a:p>
            <a:endParaRPr lang="en-US" sz="2800" dirty="0"/>
          </a:p>
          <a:p>
            <a:r>
              <a:rPr lang="en-US" sz="2800" dirty="0"/>
              <a:t>Remove safety cap from auto-injector</a:t>
            </a:r>
          </a:p>
          <a:p>
            <a:endParaRPr lang="en-US" sz="2800" dirty="0"/>
          </a:p>
          <a:p>
            <a:endParaRPr lang="en-US" sz="2800" dirty="0"/>
          </a:p>
        </p:txBody>
      </p:sp>
      <p:sp>
        <p:nvSpPr>
          <p:cNvPr id="4" name="object 4"/>
          <p:cNvSpPr/>
          <p:nvPr/>
        </p:nvSpPr>
        <p:spPr>
          <a:xfrm>
            <a:off x="6572250" y="2686332"/>
            <a:ext cx="1695488" cy="1428468"/>
          </a:xfrm>
          <a:prstGeom prst="rect">
            <a:avLst/>
          </a:prstGeom>
          <a:blipFill>
            <a:blip r:embed="rId3" cstate="print"/>
            <a:stretch>
              <a:fillRect/>
            </a:stretch>
          </a:blipFill>
        </p:spPr>
        <p:txBody>
          <a:bodyPr wrap="square" lIns="0" tIns="0" rIns="0" bIns="0" rtlCol="0"/>
          <a:lstStyle/>
          <a:p>
            <a:endParaRPr dirty="0"/>
          </a:p>
        </p:txBody>
      </p:sp>
      <p:pic>
        <p:nvPicPr>
          <p:cNvPr id="3076" name="Picture 4" descr="Image result for how to use narcan autoinj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800600"/>
            <a:ext cx="1695488" cy="152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64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Procedure</a:t>
            </a:r>
            <a:br>
              <a:rPr lang="en-US" dirty="0"/>
            </a:br>
            <a:r>
              <a:rPr lang="en-US" dirty="0"/>
              <a:t>(Auto-injector)</a:t>
            </a:r>
          </a:p>
        </p:txBody>
      </p:sp>
      <p:sp>
        <p:nvSpPr>
          <p:cNvPr id="6" name="Content Placeholder 5"/>
          <p:cNvSpPr>
            <a:spLocks noGrp="1"/>
          </p:cNvSpPr>
          <p:nvPr>
            <p:ph idx="1"/>
          </p:nvPr>
        </p:nvSpPr>
        <p:spPr>
          <a:xfrm>
            <a:off x="685346" y="2096064"/>
            <a:ext cx="6553654" cy="3695136"/>
          </a:xfrm>
        </p:spPr>
        <p:txBody>
          <a:bodyPr>
            <a:noAutofit/>
          </a:bodyPr>
          <a:lstStyle/>
          <a:p>
            <a:r>
              <a:rPr lang="en-US" sz="2400" dirty="0"/>
              <a:t>Place tip of auto-injector at 90</a:t>
            </a:r>
            <a:r>
              <a:rPr lang="en-US" sz="2400" baseline="30000" dirty="0"/>
              <a:t>O</a:t>
            </a:r>
            <a:r>
              <a:rPr lang="en-US" sz="2400" dirty="0"/>
              <a:t> angle</a:t>
            </a:r>
          </a:p>
          <a:p>
            <a:r>
              <a:rPr lang="en-US" sz="2400" dirty="0"/>
              <a:t>Push down with pressure to activate device</a:t>
            </a:r>
          </a:p>
          <a:p>
            <a:r>
              <a:rPr lang="en-US" sz="2400" dirty="0"/>
              <a:t>Continue to hold auto-injector in place for </a:t>
            </a:r>
            <a:r>
              <a:rPr lang="en-US" sz="2400" dirty="0">
                <a:solidFill>
                  <a:srgbClr val="00B0F0"/>
                </a:solidFill>
              </a:rPr>
              <a:t>at least </a:t>
            </a:r>
            <a:r>
              <a:rPr lang="en-US" sz="2400" dirty="0"/>
              <a:t>3 seconds to ensure all the medicine has been </a:t>
            </a:r>
            <a:r>
              <a:rPr lang="en-US" sz="2400" dirty="0" smtClean="0"/>
              <a:t>delivered</a:t>
            </a:r>
          </a:p>
          <a:p>
            <a:r>
              <a:rPr lang="en-US" sz="2400" dirty="0" smtClean="0"/>
              <a:t>Discard </a:t>
            </a:r>
            <a:r>
              <a:rPr lang="en-US" sz="2400" dirty="0"/>
              <a:t>device in an appropriate container</a:t>
            </a:r>
          </a:p>
          <a:p>
            <a:r>
              <a:rPr lang="en-US" sz="2400" dirty="0"/>
              <a:t>Re-evaluate the patient</a:t>
            </a:r>
          </a:p>
          <a:p>
            <a:pPr marL="0" indent="0">
              <a:buNone/>
            </a:pPr>
            <a:endParaRPr lang="en-US" sz="2400" dirty="0"/>
          </a:p>
        </p:txBody>
      </p:sp>
      <p:grpSp>
        <p:nvGrpSpPr>
          <p:cNvPr id="10" name="Group 9"/>
          <p:cNvGrpSpPr/>
          <p:nvPr/>
        </p:nvGrpSpPr>
        <p:grpSpPr>
          <a:xfrm>
            <a:off x="7086600" y="1578843"/>
            <a:ext cx="1752600" cy="1827517"/>
            <a:chOff x="5058790" y="3344545"/>
            <a:chExt cx="2279015" cy="2366517"/>
          </a:xfrm>
        </p:grpSpPr>
        <p:sp>
          <p:nvSpPr>
            <p:cNvPr id="11" name="object 4"/>
            <p:cNvSpPr/>
            <p:nvPr/>
          </p:nvSpPr>
          <p:spPr>
            <a:xfrm>
              <a:off x="5058790" y="3344545"/>
              <a:ext cx="2279015" cy="2366517"/>
            </a:xfrm>
            <a:prstGeom prst="rect">
              <a:avLst/>
            </a:prstGeom>
            <a:blipFill>
              <a:blip r:embed="rId3" cstate="print"/>
              <a:stretch>
                <a:fillRect/>
              </a:stretch>
            </a:blipFill>
          </p:spPr>
          <p:txBody>
            <a:bodyPr wrap="square" lIns="0" tIns="0" rIns="0" bIns="0" rtlCol="0"/>
            <a:lstStyle/>
            <a:p>
              <a:endParaRPr dirty="0"/>
            </a:p>
          </p:txBody>
        </p:sp>
        <p:sp>
          <p:nvSpPr>
            <p:cNvPr id="12" name="object 5"/>
            <p:cNvSpPr/>
            <p:nvPr/>
          </p:nvSpPr>
          <p:spPr>
            <a:xfrm>
              <a:off x="5136260" y="4114800"/>
              <a:ext cx="485140" cy="1447800"/>
            </a:xfrm>
            <a:custGeom>
              <a:avLst/>
              <a:gdLst/>
              <a:ahLst/>
              <a:cxnLst/>
              <a:rect l="l" t="t" r="r" b="b"/>
              <a:pathLst>
                <a:path w="485139" h="1447800">
                  <a:moveTo>
                    <a:pt x="484631" y="1205484"/>
                  </a:moveTo>
                  <a:lnTo>
                    <a:pt x="0" y="1205484"/>
                  </a:lnTo>
                  <a:lnTo>
                    <a:pt x="242315" y="1447800"/>
                  </a:lnTo>
                  <a:lnTo>
                    <a:pt x="484631" y="1205484"/>
                  </a:lnTo>
                  <a:close/>
                </a:path>
                <a:path w="485139" h="1447800">
                  <a:moveTo>
                    <a:pt x="363474" y="0"/>
                  </a:moveTo>
                  <a:lnTo>
                    <a:pt x="121158" y="0"/>
                  </a:lnTo>
                  <a:lnTo>
                    <a:pt x="121158" y="1205484"/>
                  </a:lnTo>
                  <a:lnTo>
                    <a:pt x="363474" y="1205484"/>
                  </a:lnTo>
                  <a:lnTo>
                    <a:pt x="363474" y="0"/>
                  </a:lnTo>
                  <a:close/>
                </a:path>
              </a:pathLst>
            </a:custGeom>
            <a:solidFill>
              <a:srgbClr val="FF0000"/>
            </a:solidFill>
          </p:spPr>
          <p:txBody>
            <a:bodyPr wrap="square" lIns="0" tIns="0" rIns="0" bIns="0" rtlCol="0"/>
            <a:lstStyle/>
            <a:p>
              <a:endParaRPr dirty="0"/>
            </a:p>
          </p:txBody>
        </p:sp>
      </p:grpSp>
      <p:pic>
        <p:nvPicPr>
          <p:cNvPr id="13" name="Picture 2" descr="Image result for sharps container,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876800"/>
            <a:ext cx="1371038" cy="137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34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Procedure</a:t>
            </a:r>
            <a:br>
              <a:rPr lang="en-US" dirty="0"/>
            </a:br>
            <a:r>
              <a:rPr lang="en-US" dirty="0" smtClean="0"/>
              <a:t>(Using a syringe)</a:t>
            </a:r>
            <a:endParaRPr lang="en-US" dirty="0"/>
          </a:p>
        </p:txBody>
      </p:sp>
      <p:sp>
        <p:nvSpPr>
          <p:cNvPr id="6" name="Content Placeholder 5"/>
          <p:cNvSpPr>
            <a:spLocks noGrp="1"/>
          </p:cNvSpPr>
          <p:nvPr>
            <p:ph idx="1"/>
          </p:nvPr>
        </p:nvSpPr>
        <p:spPr/>
        <p:txBody>
          <a:bodyPr/>
          <a:lstStyle/>
          <a:p>
            <a:r>
              <a:rPr lang="en-US" dirty="0"/>
              <a:t>Prepare the naloxone (DICCE)</a:t>
            </a:r>
          </a:p>
          <a:p>
            <a:r>
              <a:rPr lang="en-US" dirty="0"/>
              <a:t>Remove and/or cut clothing to expose upper arm</a:t>
            </a:r>
          </a:p>
          <a:p>
            <a:endParaRPr lang="en-US" dirty="0"/>
          </a:p>
          <a:p>
            <a:endParaRPr lang="en-US" dirty="0"/>
          </a:p>
          <a:p>
            <a:pPr marL="0" indent="0">
              <a:buNone/>
            </a:pPr>
            <a:endParaRPr lang="en-US" dirty="0"/>
          </a:p>
          <a:p>
            <a:endParaRPr lang="en-US" dirty="0"/>
          </a:p>
        </p:txBody>
      </p:sp>
      <p:sp>
        <p:nvSpPr>
          <p:cNvPr id="7" name="object 5"/>
          <p:cNvSpPr/>
          <p:nvPr/>
        </p:nvSpPr>
        <p:spPr>
          <a:xfrm>
            <a:off x="1440180" y="3196565"/>
            <a:ext cx="3366642" cy="1988693"/>
          </a:xfrm>
          <a:prstGeom prst="rect">
            <a:avLst/>
          </a:prstGeom>
          <a:blipFill>
            <a:blip r:embed="rId3" cstate="print"/>
            <a:stretch>
              <a:fillRect/>
            </a:stretch>
          </a:blipFill>
        </p:spPr>
        <p:txBody>
          <a:bodyPr wrap="square" lIns="0" tIns="0" rIns="0" bIns="0" rtlCol="0"/>
          <a:lstStyle/>
          <a:p>
            <a:endParaRPr dirty="0"/>
          </a:p>
        </p:txBody>
      </p:sp>
      <p:sp>
        <p:nvSpPr>
          <p:cNvPr id="8" name="object 6"/>
          <p:cNvSpPr/>
          <p:nvPr/>
        </p:nvSpPr>
        <p:spPr>
          <a:xfrm>
            <a:off x="5486400" y="3733800"/>
            <a:ext cx="2537815" cy="2533675"/>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6468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injection </a:t>
            </a:r>
            <a:br>
              <a:rPr lang="en-US" dirty="0"/>
            </a:br>
            <a:r>
              <a:rPr lang="en-US" dirty="0"/>
              <a:t>(Using a syringe)</a:t>
            </a:r>
          </a:p>
        </p:txBody>
      </p:sp>
      <p:sp>
        <p:nvSpPr>
          <p:cNvPr id="6" name="Content Placeholder 5"/>
          <p:cNvSpPr>
            <a:spLocks noGrp="1"/>
          </p:cNvSpPr>
          <p:nvPr>
            <p:ph idx="1"/>
          </p:nvPr>
        </p:nvSpPr>
        <p:spPr/>
        <p:txBody>
          <a:bodyPr/>
          <a:lstStyle/>
          <a:p>
            <a:r>
              <a:rPr lang="en-US" dirty="0"/>
              <a:t>Identify the location of the deltoid muscle</a:t>
            </a:r>
          </a:p>
          <a:p>
            <a:pPr lvl="1"/>
            <a:r>
              <a:rPr lang="en-US" dirty="0"/>
              <a:t>3 to 4 finger-breaths below the </a:t>
            </a:r>
            <a:r>
              <a:rPr lang="en-US" dirty="0" smtClean="0"/>
              <a:t>acromion </a:t>
            </a:r>
            <a:r>
              <a:rPr lang="en-US" dirty="0"/>
              <a:t>process</a:t>
            </a:r>
          </a:p>
          <a:p>
            <a:endParaRPr lang="en-US" dirty="0"/>
          </a:p>
          <a:p>
            <a:endParaRPr lang="en-US" dirty="0"/>
          </a:p>
          <a:p>
            <a:pPr marL="0" indent="0">
              <a:buNone/>
            </a:pPr>
            <a:endParaRPr lang="en-US" dirty="0"/>
          </a:p>
          <a:p>
            <a:endParaRPr lang="en-US"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18138"/>
            <a:ext cx="2867025" cy="26384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9000" y="4191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346" y="4082534"/>
            <a:ext cx="1382751" cy="369332"/>
          </a:xfrm>
          <a:prstGeom prst="rect">
            <a:avLst/>
          </a:prstGeom>
          <a:noFill/>
        </p:spPr>
        <p:txBody>
          <a:bodyPr wrap="none" rtlCol="0">
            <a:spAutoFit/>
          </a:bodyPr>
          <a:lstStyle/>
          <a:p>
            <a:r>
              <a:rPr lang="en-US" dirty="0"/>
              <a:t>Target area</a:t>
            </a:r>
          </a:p>
        </p:txBody>
      </p:sp>
      <p:cxnSp>
        <p:nvCxnSpPr>
          <p:cNvPr id="9" name="Straight Arrow Connector 8"/>
          <p:cNvCxnSpPr>
            <a:endCxn id="2" idx="2"/>
          </p:cNvCxnSpPr>
          <p:nvPr/>
        </p:nvCxnSpPr>
        <p:spPr>
          <a:xfrm>
            <a:off x="2133600" y="4267200"/>
            <a:ext cx="1295400" cy="0"/>
          </a:xfrm>
          <a:prstGeom prst="straightConnector1">
            <a:avLst/>
          </a:prstGeom>
          <a:ln w="317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186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p:nvPr/>
        </p:nvSpPr>
        <p:spPr>
          <a:xfrm>
            <a:off x="1967519" y="3383973"/>
            <a:ext cx="4154551" cy="2438400"/>
          </a:xfrm>
          <a:prstGeom prst="rect">
            <a:avLst/>
          </a:prstGeom>
          <a:blipFill>
            <a:blip r:embed="rId3" cstate="print"/>
            <a:stretch>
              <a:fillRect/>
            </a:stretch>
          </a:blipFill>
        </p:spPr>
        <p:txBody>
          <a:bodyPr wrap="square" lIns="0" tIns="0" rIns="0" bIns="0" rtlCol="0"/>
          <a:lstStyle/>
          <a:p>
            <a:endParaRPr dirty="0"/>
          </a:p>
        </p:txBody>
      </p:sp>
      <p:sp>
        <p:nvSpPr>
          <p:cNvPr id="5" name="Title 4"/>
          <p:cNvSpPr>
            <a:spLocks noGrp="1"/>
          </p:cNvSpPr>
          <p:nvPr>
            <p:ph type="title"/>
          </p:nvPr>
        </p:nvSpPr>
        <p:spPr/>
        <p:txBody>
          <a:bodyPr>
            <a:normAutofit/>
          </a:bodyPr>
          <a:lstStyle/>
          <a:p>
            <a:r>
              <a:rPr lang="en-US" dirty="0"/>
              <a:t>Intramuscular injection </a:t>
            </a:r>
            <a:br>
              <a:rPr lang="en-US" dirty="0"/>
            </a:br>
            <a:r>
              <a:rPr lang="en-US" dirty="0"/>
              <a:t>(Using a syringe)</a:t>
            </a:r>
          </a:p>
        </p:txBody>
      </p:sp>
      <p:sp>
        <p:nvSpPr>
          <p:cNvPr id="6" name="Content Placeholder 5"/>
          <p:cNvSpPr>
            <a:spLocks noGrp="1"/>
          </p:cNvSpPr>
          <p:nvPr>
            <p:ph idx="1"/>
          </p:nvPr>
        </p:nvSpPr>
        <p:spPr/>
        <p:txBody>
          <a:bodyPr/>
          <a:lstStyle/>
          <a:p>
            <a:r>
              <a:rPr lang="en-US" dirty="0"/>
              <a:t>Cleanse injection site with alcohol wipe in a circular motion from inner to outer</a:t>
            </a:r>
          </a:p>
        </p:txBody>
      </p:sp>
      <p:sp>
        <p:nvSpPr>
          <p:cNvPr id="8" name="Curved Left Arrow 7"/>
          <p:cNvSpPr/>
          <p:nvPr/>
        </p:nvSpPr>
        <p:spPr>
          <a:xfrm rot="1345912">
            <a:off x="4138697" y="4000801"/>
            <a:ext cx="502634" cy="102369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86223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injection </a:t>
            </a:r>
            <a:br>
              <a:rPr lang="en-US" dirty="0"/>
            </a:br>
            <a:r>
              <a:rPr lang="en-US" dirty="0"/>
              <a:t>(Deltoid muscle)</a:t>
            </a:r>
          </a:p>
        </p:txBody>
      </p:sp>
      <p:sp>
        <p:nvSpPr>
          <p:cNvPr id="6" name="Content Placeholder 5"/>
          <p:cNvSpPr>
            <a:spLocks noGrp="1"/>
          </p:cNvSpPr>
          <p:nvPr>
            <p:ph idx="1"/>
          </p:nvPr>
        </p:nvSpPr>
        <p:spPr/>
        <p:txBody>
          <a:bodyPr/>
          <a:lstStyle/>
          <a:p>
            <a:r>
              <a:rPr lang="en-US" dirty="0"/>
              <a:t>Remove cap on the needle</a:t>
            </a:r>
          </a:p>
          <a:p>
            <a:r>
              <a:rPr lang="en-US" dirty="0"/>
              <a:t>Stretch skin taut</a:t>
            </a:r>
          </a:p>
          <a:p>
            <a:r>
              <a:rPr lang="en-US" dirty="0"/>
              <a:t>Insert needle into skin at a 90</a:t>
            </a:r>
            <a:r>
              <a:rPr lang="en-US" baseline="30000" dirty="0"/>
              <a:t>o</a:t>
            </a:r>
            <a:r>
              <a:rPr lang="en-US" dirty="0"/>
              <a:t> angle</a:t>
            </a:r>
          </a:p>
        </p:txBody>
      </p:sp>
      <p:pic>
        <p:nvPicPr>
          <p:cNvPr id="4" name="Picture 3"/>
          <p:cNvPicPr>
            <a:picLocks noChangeAspect="1"/>
          </p:cNvPicPr>
          <p:nvPr/>
        </p:nvPicPr>
        <p:blipFill>
          <a:blip r:embed="rId3"/>
          <a:stretch>
            <a:fillRect/>
          </a:stretch>
        </p:blipFill>
        <p:spPr>
          <a:xfrm>
            <a:off x="2514600" y="3733800"/>
            <a:ext cx="3505200" cy="2463685"/>
          </a:xfrm>
          <a:prstGeom prst="rect">
            <a:avLst/>
          </a:prstGeom>
        </p:spPr>
      </p:pic>
    </p:spTree>
    <p:extLst>
      <p:ext uri="{BB962C8B-B14F-4D97-AF65-F5344CB8AC3E}">
        <p14:creationId xmlns:p14="http://schemas.microsoft.com/office/powerpoint/2010/main" val="532515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injection </a:t>
            </a:r>
            <a:br>
              <a:rPr lang="en-US" dirty="0"/>
            </a:br>
            <a:r>
              <a:rPr lang="en-US" dirty="0"/>
              <a:t>(Deltoid muscle)</a:t>
            </a:r>
            <a:endParaRPr lang="en-US" dirty="0">
              <a:solidFill>
                <a:srgbClr val="FF0000"/>
              </a:solidFill>
            </a:endParaRPr>
          </a:p>
        </p:txBody>
      </p:sp>
      <p:sp>
        <p:nvSpPr>
          <p:cNvPr id="6" name="Content Placeholder 5"/>
          <p:cNvSpPr>
            <a:spLocks noGrp="1"/>
          </p:cNvSpPr>
          <p:nvPr>
            <p:ph sz="half" idx="1"/>
          </p:nvPr>
        </p:nvSpPr>
        <p:spPr/>
        <p:txBody>
          <a:bodyPr>
            <a:normAutofit/>
          </a:bodyPr>
          <a:lstStyle/>
          <a:p>
            <a:r>
              <a:rPr lang="en-US" dirty="0"/>
              <a:t>Pull back on plunger (aspirate) of the syringe to check for presence of blood in the syringe</a:t>
            </a:r>
          </a:p>
          <a:p>
            <a:r>
              <a:rPr lang="en-US" dirty="0"/>
              <a:t>Inject medication slowly by depressing the plunger until the syringe is empty</a:t>
            </a:r>
          </a:p>
          <a:p>
            <a:endParaRPr lang="en-US" dirty="0"/>
          </a:p>
        </p:txBody>
      </p:sp>
      <p:sp>
        <p:nvSpPr>
          <p:cNvPr id="7" name="object 5"/>
          <p:cNvSpPr/>
          <p:nvPr/>
        </p:nvSpPr>
        <p:spPr>
          <a:xfrm>
            <a:off x="4953000" y="3634387"/>
            <a:ext cx="1447800" cy="1165640"/>
          </a:xfrm>
          <a:prstGeom prst="rect">
            <a:avLst/>
          </a:prstGeom>
          <a:blipFill>
            <a:blip r:embed="rId3" cstate="print"/>
            <a:stretch>
              <a:fillRect/>
            </a:stretch>
          </a:blipFill>
        </p:spPr>
        <p:txBody>
          <a:bodyPr wrap="square" lIns="0" tIns="0" rIns="0" bIns="0" rtlCol="0"/>
          <a:lstStyle/>
          <a:p>
            <a:endParaRPr dirty="0"/>
          </a:p>
        </p:txBody>
      </p:sp>
      <p:pic>
        <p:nvPicPr>
          <p:cNvPr id="3" name="Picture 2"/>
          <p:cNvPicPr>
            <a:picLocks noChangeAspect="1"/>
          </p:cNvPicPr>
          <p:nvPr/>
        </p:nvPicPr>
        <p:blipFill>
          <a:blip r:embed="rId4"/>
          <a:stretch>
            <a:fillRect/>
          </a:stretch>
        </p:blipFill>
        <p:spPr>
          <a:xfrm>
            <a:off x="5036127" y="1935922"/>
            <a:ext cx="1610591" cy="1264727"/>
          </a:xfrm>
          <a:prstGeom prst="rect">
            <a:avLst/>
          </a:prstGeom>
        </p:spPr>
      </p:pic>
      <p:grpSp>
        <p:nvGrpSpPr>
          <p:cNvPr id="8" name="Group 7"/>
          <p:cNvGrpSpPr/>
          <p:nvPr/>
        </p:nvGrpSpPr>
        <p:grpSpPr>
          <a:xfrm>
            <a:off x="6981048" y="1935922"/>
            <a:ext cx="1478280" cy="1341120"/>
            <a:chOff x="6981048" y="1935922"/>
            <a:chExt cx="1478280" cy="1341120"/>
          </a:xfrm>
        </p:grpSpPr>
        <p:sp>
          <p:nvSpPr>
            <p:cNvPr id="10" name="object 5"/>
            <p:cNvSpPr/>
            <p:nvPr/>
          </p:nvSpPr>
          <p:spPr>
            <a:xfrm rot="16200000">
              <a:off x="7049628" y="1867342"/>
              <a:ext cx="1341120" cy="1478280"/>
            </a:xfrm>
            <a:prstGeom prst="rect">
              <a:avLst/>
            </a:prstGeom>
            <a:blipFill>
              <a:blip r:embed="rId5" cstate="print"/>
              <a:stretch>
                <a:fillRect/>
              </a:stretch>
            </a:blipFill>
          </p:spPr>
          <p:txBody>
            <a:bodyPr wrap="square" lIns="0" tIns="0" rIns="0" bIns="0" rtlCol="0"/>
            <a:lstStyle/>
            <a:p>
              <a:endParaRPr dirty="0"/>
            </a:p>
          </p:txBody>
        </p:sp>
        <p:sp>
          <p:nvSpPr>
            <p:cNvPr id="11" name="object 6"/>
            <p:cNvSpPr txBox="1"/>
            <p:nvPr/>
          </p:nvSpPr>
          <p:spPr>
            <a:xfrm>
              <a:off x="6984512" y="2010045"/>
              <a:ext cx="833173" cy="351378"/>
            </a:xfrm>
            <a:prstGeom prst="rect">
              <a:avLst/>
            </a:prstGeom>
          </p:spPr>
          <p:txBody>
            <a:bodyPr vert="horz" wrap="square" lIns="0" tIns="12700" rIns="0" bIns="0" rtlCol="0">
              <a:spAutoFit/>
            </a:bodyPr>
            <a:lstStyle/>
            <a:p>
              <a:pPr marL="114300" marR="5080" indent="-102235" algn="ctr">
                <a:lnSpc>
                  <a:spcPct val="100000"/>
                </a:lnSpc>
                <a:spcBef>
                  <a:spcPts val="100"/>
                </a:spcBef>
              </a:pPr>
              <a:r>
                <a:rPr sz="1100" b="1" dirty="0">
                  <a:solidFill>
                    <a:srgbClr val="FF0000"/>
                  </a:solidFill>
                  <a:latin typeface="Calibri"/>
                  <a:cs typeface="Calibri"/>
                </a:rPr>
                <a:t>Should</a:t>
              </a:r>
              <a:r>
                <a:rPr sz="1100" b="1" spc="-110" dirty="0">
                  <a:solidFill>
                    <a:srgbClr val="FF0000"/>
                  </a:solidFill>
                  <a:latin typeface="Calibri"/>
                  <a:cs typeface="Calibri"/>
                </a:rPr>
                <a:t> </a:t>
              </a:r>
              <a:r>
                <a:rPr sz="1100" b="1" spc="-15" dirty="0">
                  <a:solidFill>
                    <a:srgbClr val="FF0000"/>
                  </a:solidFill>
                  <a:latin typeface="Calibri"/>
                  <a:cs typeface="Calibri"/>
                </a:rPr>
                <a:t>Have</a:t>
              </a:r>
              <a:r>
                <a:rPr lang="en-US" sz="1100" b="1" spc="-15" dirty="0">
                  <a:solidFill>
                    <a:srgbClr val="FF0000"/>
                  </a:solidFill>
                  <a:latin typeface="Calibri"/>
                  <a:cs typeface="Calibri"/>
                </a:rPr>
                <a:t> </a:t>
              </a:r>
              <a:r>
                <a:rPr sz="1100" b="1" u="sng" dirty="0">
                  <a:solidFill>
                    <a:srgbClr val="FF0000"/>
                  </a:solidFill>
                  <a:latin typeface="Calibri"/>
                  <a:cs typeface="Calibri"/>
                </a:rPr>
                <a:t>NO</a:t>
              </a:r>
              <a:r>
                <a:rPr sz="1100" b="1" u="sng" spc="-55" dirty="0">
                  <a:solidFill>
                    <a:srgbClr val="FF0000"/>
                  </a:solidFill>
                  <a:latin typeface="Calibri"/>
                  <a:cs typeface="Calibri"/>
                </a:rPr>
                <a:t> </a:t>
              </a:r>
              <a:r>
                <a:rPr sz="1100" b="1" u="sng" spc="-10" dirty="0">
                  <a:solidFill>
                    <a:srgbClr val="FF0000"/>
                  </a:solidFill>
                  <a:latin typeface="Calibri"/>
                  <a:cs typeface="Calibri"/>
                </a:rPr>
                <a:t>BLOOD</a:t>
              </a:r>
              <a:endParaRPr sz="1100" u="sng" dirty="0">
                <a:solidFill>
                  <a:srgbClr val="FF0000"/>
                </a:solidFill>
                <a:latin typeface="Calibri"/>
                <a:cs typeface="Calibri"/>
              </a:endParaRPr>
            </a:p>
          </p:txBody>
        </p:sp>
      </p:grpSp>
      <p:sp>
        <p:nvSpPr>
          <p:cNvPr id="12" name="TextBox 11"/>
          <p:cNvSpPr txBox="1"/>
          <p:nvPr/>
        </p:nvSpPr>
        <p:spPr>
          <a:xfrm>
            <a:off x="457200" y="5481934"/>
            <a:ext cx="8542854"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FFFF00"/>
                </a:solidFill>
              </a:rPr>
              <a:t>If blood appears in the syringe, withdraw the syringe, activate the safety device on the needle and dispose into a sharps </a:t>
            </a:r>
            <a:r>
              <a:rPr lang="en-US" i="1" dirty="0" smtClean="0">
                <a:solidFill>
                  <a:srgbClr val="FFFF00"/>
                </a:solidFill>
              </a:rPr>
              <a:t>container</a:t>
            </a:r>
          </a:p>
          <a:p>
            <a:pPr marL="285750" indent="-285750">
              <a:buFont typeface="Arial" panose="020B0604020202020204" pitchFamily="34" charset="0"/>
              <a:buChar char="•"/>
            </a:pPr>
            <a:r>
              <a:rPr lang="en-US" i="1" dirty="0" smtClean="0">
                <a:solidFill>
                  <a:srgbClr val="FFFF00"/>
                </a:solidFill>
              </a:rPr>
              <a:t>User the other arm to deliver the medication</a:t>
            </a:r>
            <a:endParaRPr lang="en-US" dirty="0">
              <a:solidFill>
                <a:srgbClr val="FFFF00"/>
              </a:solidFill>
            </a:endParaRPr>
          </a:p>
        </p:txBody>
      </p:sp>
    </p:spTree>
    <p:extLst>
      <p:ext uri="{BB962C8B-B14F-4D97-AF65-F5344CB8AC3E}">
        <p14:creationId xmlns:p14="http://schemas.microsoft.com/office/powerpoint/2010/main" val="95090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injection </a:t>
            </a:r>
            <a:br>
              <a:rPr lang="en-US" dirty="0"/>
            </a:br>
            <a:r>
              <a:rPr lang="en-US" dirty="0" smtClean="0"/>
              <a:t>(using a syringe)</a:t>
            </a:r>
            <a:endParaRPr lang="en-US" dirty="0"/>
          </a:p>
        </p:txBody>
      </p:sp>
      <p:sp>
        <p:nvSpPr>
          <p:cNvPr id="6" name="Content Placeholder 5"/>
          <p:cNvSpPr>
            <a:spLocks noGrp="1"/>
          </p:cNvSpPr>
          <p:nvPr>
            <p:ph sz="half" idx="1"/>
          </p:nvPr>
        </p:nvSpPr>
        <p:spPr/>
        <p:txBody>
          <a:bodyPr>
            <a:normAutofit/>
          </a:bodyPr>
          <a:lstStyle/>
          <a:p>
            <a:r>
              <a:rPr lang="en-US" dirty="0"/>
              <a:t>Remove needle and activate the safety device on the needle</a:t>
            </a:r>
          </a:p>
          <a:p>
            <a:r>
              <a:rPr lang="en-US" dirty="0"/>
              <a:t>Apply pressure to injection site with opposite hand using a sterile 2x2 if site is </a:t>
            </a:r>
            <a:r>
              <a:rPr lang="en-US" dirty="0" smtClean="0"/>
              <a:t>bleeding</a:t>
            </a:r>
          </a:p>
          <a:p>
            <a:r>
              <a:rPr lang="en-US" dirty="0" smtClean="0"/>
              <a:t>Cover with a Band-Aid</a:t>
            </a:r>
            <a:endParaRPr lang="en-US" dirty="0"/>
          </a:p>
          <a:p>
            <a:endParaRPr lang="en-US" dirty="0"/>
          </a:p>
        </p:txBody>
      </p:sp>
      <p:pic>
        <p:nvPicPr>
          <p:cNvPr id="1024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04749"/>
            <a:ext cx="1534427" cy="1534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181600" y="3657600"/>
            <a:ext cx="2144027" cy="1681162"/>
          </a:xfrm>
          <a:prstGeom prst="rect">
            <a:avLst/>
          </a:prstGeom>
        </p:spPr>
      </p:pic>
    </p:spTree>
    <p:extLst>
      <p:ext uri="{BB962C8B-B14F-4D97-AF65-F5344CB8AC3E}">
        <p14:creationId xmlns:p14="http://schemas.microsoft.com/office/powerpoint/2010/main" val="933853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Intramuscular injection </a:t>
            </a:r>
            <a:br>
              <a:rPr lang="en-US" dirty="0"/>
            </a:br>
            <a:r>
              <a:rPr lang="en-US" dirty="0" smtClean="0"/>
              <a:t>(using a syringe)</a:t>
            </a:r>
            <a:endParaRPr lang="en-US" dirty="0"/>
          </a:p>
        </p:txBody>
      </p:sp>
      <p:sp>
        <p:nvSpPr>
          <p:cNvPr id="6" name="Content Placeholder 5"/>
          <p:cNvSpPr>
            <a:spLocks noGrp="1"/>
          </p:cNvSpPr>
          <p:nvPr>
            <p:ph sz="half" idx="1"/>
          </p:nvPr>
        </p:nvSpPr>
        <p:spPr>
          <a:xfrm>
            <a:off x="685346" y="2088320"/>
            <a:ext cx="5029654" cy="3702881"/>
          </a:xfrm>
        </p:spPr>
        <p:txBody>
          <a:bodyPr>
            <a:normAutofit/>
          </a:bodyPr>
          <a:lstStyle/>
          <a:p>
            <a:r>
              <a:rPr lang="en-US" sz="2800" dirty="0"/>
              <a:t>Place syringe and needle into an appropriate sharps container</a:t>
            </a:r>
          </a:p>
          <a:p>
            <a:r>
              <a:rPr lang="en-US" sz="2800" dirty="0"/>
              <a:t>Re-evaluate patient</a:t>
            </a:r>
          </a:p>
          <a:p>
            <a:endParaRPr lang="en-US" sz="2800" dirty="0"/>
          </a:p>
        </p:txBody>
      </p:sp>
      <p:pic>
        <p:nvPicPr>
          <p:cNvPr id="12" name="Picture 2" descr="Image result for sharps container,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200400"/>
            <a:ext cx="2354668" cy="235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0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1933" y="609600"/>
            <a:ext cx="7300134" cy="2852737"/>
          </a:xfrm>
          <a:prstGeom prst="rect">
            <a:avLst/>
          </a:prstGeom>
        </p:spPr>
        <p:txBody>
          <a:bodyPr vert="horz" wrap="square" lIns="0" tIns="12065" rIns="0" bIns="0" rtlCol="0">
            <a:spAutoFit/>
          </a:bodyPr>
          <a:lstStyle/>
          <a:p>
            <a:pPr marL="12700">
              <a:lnSpc>
                <a:spcPct val="100000"/>
              </a:lnSpc>
              <a:spcBef>
                <a:spcPts val="95"/>
              </a:spcBef>
            </a:pPr>
            <a:r>
              <a:rPr sz="8800" spc="-10" dirty="0"/>
              <a:t>THE</a:t>
            </a:r>
            <a:r>
              <a:rPr sz="8800" spc="-60" dirty="0"/>
              <a:t> </a:t>
            </a:r>
            <a:r>
              <a:rPr sz="8800" spc="-20" dirty="0"/>
              <a:t>PROBLEM</a:t>
            </a:r>
            <a:endParaRPr sz="8800" dirty="0"/>
          </a:p>
        </p:txBody>
      </p:sp>
      <p:sp>
        <p:nvSpPr>
          <p:cNvPr id="5" name="Text Placeholder 4"/>
          <p:cNvSpPr>
            <a:spLocks noGrp="1"/>
          </p:cNvSpPr>
          <p:nvPr>
            <p:ph type="body" idx="1"/>
          </p:nvPr>
        </p:nvSpPr>
        <p:spPr/>
        <p:txBody>
          <a:bodyPr/>
          <a:lstStyle/>
          <a:p>
            <a:pPr>
              <a:lnSpc>
                <a:spcPct val="100000"/>
              </a:lnSpc>
              <a:spcBef>
                <a:spcPts val="1255"/>
              </a:spcBef>
            </a:pPr>
            <a:r>
              <a:rPr lang="en-US" spc="-10" dirty="0">
                <a:latin typeface="Cambria"/>
                <a:cs typeface="Cambria"/>
              </a:rPr>
              <a:t>Opioid Abuse and Death is Considered</a:t>
            </a:r>
            <a:r>
              <a:rPr lang="en-US" spc="-15" dirty="0">
                <a:latin typeface="Cambria"/>
                <a:cs typeface="Cambria"/>
              </a:rPr>
              <a:t> </a:t>
            </a:r>
            <a:r>
              <a:rPr lang="en-US" dirty="0">
                <a:latin typeface="Cambria"/>
                <a:cs typeface="Cambria"/>
              </a:rPr>
              <a:t>a</a:t>
            </a:r>
          </a:p>
          <a:p>
            <a:pPr>
              <a:lnSpc>
                <a:spcPct val="100000"/>
              </a:lnSpc>
              <a:spcBef>
                <a:spcPts val="1150"/>
              </a:spcBef>
            </a:pPr>
            <a:r>
              <a:rPr lang="en-US" spc="-5" dirty="0">
                <a:latin typeface="Cambria"/>
                <a:cs typeface="Cambria"/>
              </a:rPr>
              <a:t>National</a:t>
            </a:r>
            <a:r>
              <a:rPr lang="en-US" spc="-50" dirty="0">
                <a:latin typeface="Cambria"/>
                <a:cs typeface="Cambria"/>
              </a:rPr>
              <a:t> </a:t>
            </a:r>
            <a:r>
              <a:rPr lang="en-US" spc="-5" dirty="0">
                <a:latin typeface="Cambria"/>
                <a:cs typeface="Cambria"/>
              </a:rPr>
              <a:t>Epidemic</a:t>
            </a:r>
            <a:endParaRPr lang="en-US" dirty="0">
              <a:latin typeface="Cambria"/>
              <a:cs typeface="Cambri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191001"/>
            <a:ext cx="2006600" cy="20066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81000"/>
            <a:ext cx="7765321" cy="1326321"/>
          </a:xfrm>
        </p:spPr>
        <p:txBody>
          <a:bodyPr/>
          <a:lstStyle/>
          <a:p>
            <a:r>
              <a:rPr lang="en-US" dirty="0"/>
              <a:t>Reassessment</a:t>
            </a:r>
          </a:p>
        </p:txBody>
      </p:sp>
      <p:sp>
        <p:nvSpPr>
          <p:cNvPr id="3" name="Content Placeholder 2"/>
          <p:cNvSpPr>
            <a:spLocks noGrp="1"/>
          </p:cNvSpPr>
          <p:nvPr>
            <p:ph idx="1"/>
          </p:nvPr>
        </p:nvSpPr>
        <p:spPr>
          <a:xfrm>
            <a:off x="685347" y="1752600"/>
            <a:ext cx="7765322" cy="4191000"/>
          </a:xfrm>
        </p:spPr>
        <p:txBody>
          <a:bodyPr>
            <a:noAutofit/>
          </a:bodyPr>
          <a:lstStyle/>
          <a:p>
            <a:r>
              <a:rPr lang="en-US" sz="2400" dirty="0"/>
              <a:t>Evaluate response to treatment</a:t>
            </a:r>
          </a:p>
          <a:p>
            <a:pPr lvl="1"/>
            <a:r>
              <a:rPr lang="en-US" sz="2400" dirty="0"/>
              <a:t>Improved level of consciousness</a:t>
            </a:r>
          </a:p>
          <a:p>
            <a:pPr lvl="1"/>
            <a:r>
              <a:rPr lang="en-US" sz="2400" dirty="0"/>
              <a:t>Improved respiratory status</a:t>
            </a:r>
          </a:p>
          <a:p>
            <a:r>
              <a:rPr lang="en-US" sz="2400" dirty="0"/>
              <a:t>Repeat an ongoing assessment </a:t>
            </a:r>
            <a:r>
              <a:rPr lang="en-US" sz="2400" b="1" i="1" u="sng" dirty="0"/>
              <a:t>minimum</a:t>
            </a:r>
            <a:r>
              <a:rPr lang="en-US" sz="2400" dirty="0"/>
              <a:t> of </a:t>
            </a:r>
            <a:r>
              <a:rPr lang="en-US" sz="2400" dirty="0" smtClean="0"/>
              <a:t>every </a:t>
            </a:r>
            <a:r>
              <a:rPr lang="en-US" sz="2400" dirty="0"/>
              <a:t>5 minutes</a:t>
            </a:r>
          </a:p>
          <a:p>
            <a:pPr lvl="1"/>
            <a:r>
              <a:rPr lang="en-US" sz="2400" dirty="0"/>
              <a:t>Primary and relevant portion of secondary </a:t>
            </a:r>
          </a:p>
          <a:p>
            <a:pPr lvl="1"/>
            <a:r>
              <a:rPr lang="en-US" sz="2400" dirty="0"/>
              <a:t>Vital signs</a:t>
            </a:r>
          </a:p>
          <a:p>
            <a:pPr lvl="1"/>
            <a:r>
              <a:rPr lang="en-US" sz="2400" dirty="0"/>
              <a:t>SpO2</a:t>
            </a:r>
            <a:endParaRPr lang="en-US" sz="2400" baseline="-25000" dirty="0"/>
          </a:p>
          <a:p>
            <a:pPr lvl="1"/>
            <a:r>
              <a:rPr lang="en-US" sz="2400" dirty="0"/>
              <a:t>Breathing – rate, depth, tidal volume</a:t>
            </a:r>
          </a:p>
          <a:p>
            <a:pPr lvl="1"/>
            <a:endParaRPr lang="en-US" sz="2000" dirty="0"/>
          </a:p>
          <a:p>
            <a:pPr lvl="1"/>
            <a:endParaRPr lang="en-US" sz="1200" dirty="0"/>
          </a:p>
        </p:txBody>
      </p:sp>
    </p:spTree>
    <p:extLst>
      <p:ext uri="{BB962C8B-B14F-4D97-AF65-F5344CB8AC3E}">
        <p14:creationId xmlns:p14="http://schemas.microsoft.com/office/powerpoint/2010/main" val="2857972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81000"/>
            <a:ext cx="7765321" cy="1326321"/>
          </a:xfrm>
        </p:spPr>
        <p:txBody>
          <a:bodyPr/>
          <a:lstStyle/>
          <a:p>
            <a:r>
              <a:rPr lang="en-US" dirty="0"/>
              <a:t>Reassessment</a:t>
            </a:r>
          </a:p>
        </p:txBody>
      </p:sp>
      <p:sp>
        <p:nvSpPr>
          <p:cNvPr id="3" name="Content Placeholder 2"/>
          <p:cNvSpPr>
            <a:spLocks noGrp="1"/>
          </p:cNvSpPr>
          <p:nvPr>
            <p:ph idx="1"/>
          </p:nvPr>
        </p:nvSpPr>
        <p:spPr>
          <a:xfrm>
            <a:off x="685346" y="1707321"/>
            <a:ext cx="7765322" cy="4083879"/>
          </a:xfrm>
        </p:spPr>
        <p:txBody>
          <a:bodyPr>
            <a:normAutofit fontScale="92500" lnSpcReduction="10000"/>
          </a:bodyPr>
          <a:lstStyle/>
          <a:p>
            <a:r>
              <a:rPr lang="en-US" sz="2900" dirty="0"/>
              <a:t>May repeat the dose (Adult and Peds) of naloxone if:</a:t>
            </a:r>
          </a:p>
          <a:p>
            <a:pPr lvl="1"/>
            <a:r>
              <a:rPr lang="en-US" sz="2900" dirty="0" smtClean="0"/>
              <a:t>Limited </a:t>
            </a:r>
            <a:r>
              <a:rPr lang="en-US" sz="2900" dirty="0"/>
              <a:t>or </a:t>
            </a:r>
            <a:r>
              <a:rPr lang="en-US" sz="2900" dirty="0" smtClean="0"/>
              <a:t>no </a:t>
            </a:r>
            <a:r>
              <a:rPr lang="en-US" sz="2900" dirty="0"/>
              <a:t>response to </a:t>
            </a:r>
            <a:r>
              <a:rPr lang="en-US" sz="2900" dirty="0" smtClean="0"/>
              <a:t>initial </a:t>
            </a:r>
            <a:r>
              <a:rPr lang="en-US" sz="2900" dirty="0"/>
              <a:t>dose</a:t>
            </a:r>
          </a:p>
          <a:p>
            <a:pPr lvl="1"/>
            <a:r>
              <a:rPr lang="en-US" sz="2900" dirty="0"/>
              <a:t>After 2-3 minutes if ALS has not arrived on scene</a:t>
            </a:r>
            <a:endParaRPr lang="en-US" sz="2900" dirty="0">
              <a:solidFill>
                <a:srgbClr val="FFFF00"/>
              </a:solidFill>
            </a:endParaRPr>
          </a:p>
          <a:p>
            <a:pPr lvl="1"/>
            <a:r>
              <a:rPr lang="en-US" sz="2900" dirty="0"/>
              <a:t>The ETA to the most appropriate emergency department exceeds the ETA of the ALS Unit</a:t>
            </a:r>
          </a:p>
          <a:p>
            <a:pPr lvl="1"/>
            <a:endParaRPr lang="en-US" sz="2400" dirty="0"/>
          </a:p>
        </p:txBody>
      </p:sp>
    </p:spTree>
    <p:extLst>
      <p:ext uri="{BB962C8B-B14F-4D97-AF65-F5344CB8AC3E}">
        <p14:creationId xmlns:p14="http://schemas.microsoft.com/office/powerpoint/2010/main" val="1084833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Report and Documentation</a:t>
            </a:r>
          </a:p>
        </p:txBody>
      </p:sp>
      <p:sp>
        <p:nvSpPr>
          <p:cNvPr id="3" name="Content Placeholder 2"/>
          <p:cNvSpPr>
            <a:spLocks noGrp="1"/>
          </p:cNvSpPr>
          <p:nvPr>
            <p:ph idx="1"/>
          </p:nvPr>
        </p:nvSpPr>
        <p:spPr/>
        <p:txBody>
          <a:bodyPr>
            <a:noAutofit/>
          </a:bodyPr>
          <a:lstStyle/>
          <a:p>
            <a:r>
              <a:rPr lang="en-US" sz="2400" dirty="0"/>
              <a:t>Document</a:t>
            </a:r>
          </a:p>
          <a:p>
            <a:pPr lvl="1"/>
            <a:r>
              <a:rPr lang="en-US" sz="2200" dirty="0"/>
              <a:t>Assessment findings before and after administration</a:t>
            </a:r>
          </a:p>
          <a:p>
            <a:pPr lvl="1"/>
            <a:r>
              <a:rPr lang="en-US" sz="2200" dirty="0"/>
              <a:t>Drug</a:t>
            </a:r>
          </a:p>
          <a:p>
            <a:pPr lvl="2"/>
            <a:r>
              <a:rPr lang="en-US" sz="2000" dirty="0"/>
              <a:t>name, dose, route, site, time, who administered</a:t>
            </a:r>
          </a:p>
          <a:p>
            <a:pPr lvl="1"/>
            <a:r>
              <a:rPr lang="en-US" sz="2200" dirty="0"/>
              <a:t>Patient’s response to medication</a:t>
            </a:r>
          </a:p>
          <a:p>
            <a:pPr lvl="1"/>
            <a:r>
              <a:rPr lang="en-US" sz="2200" dirty="0"/>
              <a:t>Respiratory and cardiovascular status</a:t>
            </a:r>
          </a:p>
          <a:p>
            <a:pPr lvl="1"/>
            <a:r>
              <a:rPr lang="en-US" sz="2200" dirty="0"/>
              <a:t>Mental status</a:t>
            </a:r>
          </a:p>
          <a:p>
            <a:pPr lvl="1"/>
            <a:r>
              <a:rPr lang="en-US" sz="2200" dirty="0"/>
              <a:t>Vital signs</a:t>
            </a:r>
          </a:p>
        </p:txBody>
      </p:sp>
    </p:spTree>
    <p:extLst>
      <p:ext uri="{BB962C8B-B14F-4D97-AF65-F5344CB8AC3E}">
        <p14:creationId xmlns:p14="http://schemas.microsoft.com/office/powerpoint/2010/main" val="438246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Skill Demonstration and Verification</a:t>
            </a:r>
          </a:p>
        </p:txBody>
      </p:sp>
      <p:sp>
        <p:nvSpPr>
          <p:cNvPr id="7" name="Content Placeholder 6"/>
          <p:cNvSpPr>
            <a:spLocks noGrp="1"/>
          </p:cNvSpPr>
          <p:nvPr>
            <p:ph idx="1"/>
          </p:nvPr>
        </p:nvSpPr>
        <p:spPr/>
        <p:txBody>
          <a:bodyPr>
            <a:normAutofit/>
          </a:bodyPr>
          <a:lstStyle/>
          <a:p>
            <a:r>
              <a:rPr lang="en-US" sz="2400" dirty="0"/>
              <a:t>You will be given the opportunity to practice naloxone administration skill</a:t>
            </a:r>
          </a:p>
          <a:p>
            <a:r>
              <a:rPr lang="en-US" sz="2400" dirty="0"/>
              <a:t>You will required to show competency in the skill of naloxone administration, meeting the LA County Standards, see skill sheet</a:t>
            </a:r>
          </a:p>
        </p:txBody>
      </p:sp>
      <p:pic>
        <p:nvPicPr>
          <p:cNvPr id="14338" name="Picture 2" descr="Image result for skill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799"/>
            <a:ext cx="5372100"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a:bodyPr>
          <a:lstStyle/>
          <a:p>
            <a:r>
              <a:rPr lang="en-US" sz="2400" dirty="0"/>
              <a:t>California Code of Regulations Title 22, Division 9,  Chapter 2</a:t>
            </a:r>
          </a:p>
          <a:p>
            <a:r>
              <a:rPr lang="en-US" sz="2400" dirty="0"/>
              <a:t>LA County EMS Agency Medication Administration Naloxone Skill  Sheet</a:t>
            </a:r>
          </a:p>
          <a:p>
            <a:r>
              <a:rPr lang="en-US" sz="2400" dirty="0"/>
              <a:t>Naloxone Supplemental Information</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85346" y="210230"/>
            <a:ext cx="7765321" cy="1326321"/>
          </a:xfrm>
        </p:spPr>
        <p:txBody>
          <a:bodyPr/>
          <a:lstStyle/>
          <a:p>
            <a:r>
              <a:rPr lang="en-US" dirty="0"/>
              <a:t>Death From Opioids</a:t>
            </a:r>
          </a:p>
        </p:txBody>
      </p:sp>
      <p:sp>
        <p:nvSpPr>
          <p:cNvPr id="10" name="Content Placeholder 9"/>
          <p:cNvSpPr>
            <a:spLocks noGrp="1"/>
          </p:cNvSpPr>
          <p:nvPr>
            <p:ph idx="1"/>
          </p:nvPr>
        </p:nvSpPr>
        <p:spPr>
          <a:xfrm>
            <a:off x="632958" y="1152525"/>
            <a:ext cx="7765322" cy="1752600"/>
          </a:xfrm>
        </p:spPr>
        <p:txBody>
          <a:bodyPr>
            <a:normAutofit/>
          </a:bodyPr>
          <a:lstStyle/>
          <a:p>
            <a:r>
              <a:rPr lang="en-US" dirty="0"/>
              <a:t>Heroin increasing</a:t>
            </a:r>
          </a:p>
          <a:p>
            <a:r>
              <a:rPr lang="en-US" dirty="0"/>
              <a:t>Fentanyl increasing at a much faster rate</a:t>
            </a:r>
          </a:p>
          <a:p>
            <a:r>
              <a:rPr lang="en-US" dirty="0"/>
              <a:t>Heroin that is combined with fentanyl is </a:t>
            </a:r>
            <a:r>
              <a:rPr lang="en-US" dirty="0" smtClean="0"/>
              <a:t>sky-rocketing</a:t>
            </a:r>
            <a:endParaRPr lang="en-US" dirty="0"/>
          </a:p>
          <a:p>
            <a:pPr lvl="1"/>
            <a:endParaRPr lang="en-US" dirty="0"/>
          </a:p>
          <a:p>
            <a:pPr marL="0" indent="0">
              <a:buNone/>
            </a:pPr>
            <a:endParaRPr lang="en-US" dirty="0"/>
          </a:p>
        </p:txBody>
      </p:sp>
      <p:pic>
        <p:nvPicPr>
          <p:cNvPr id="17" name="Content Placeholder 1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85346" y="2905125"/>
            <a:ext cx="2500313" cy="3122613"/>
          </a:xfrm>
        </p:spPr>
      </p:pic>
      <p:sp>
        <p:nvSpPr>
          <p:cNvPr id="7" name="object 2"/>
          <p:cNvSpPr/>
          <p:nvPr/>
        </p:nvSpPr>
        <p:spPr>
          <a:xfrm>
            <a:off x="3695473" y="2864722"/>
            <a:ext cx="2400300" cy="3123368"/>
          </a:xfrm>
          <a:prstGeom prst="rect">
            <a:avLst/>
          </a:prstGeom>
          <a:blipFill>
            <a:blip r:embed="rId4" cstate="print"/>
            <a:stretch>
              <a:fillRect/>
            </a:stretch>
          </a:blipFill>
        </p:spPr>
        <p:txBody>
          <a:bodyPr wrap="square" lIns="0" tIns="0" rIns="0" bIns="0" rtlCol="0"/>
          <a:lstStyle/>
          <a:p>
            <a:endParaRPr dirty="0"/>
          </a:p>
        </p:txBody>
      </p:sp>
      <p:sp>
        <p:nvSpPr>
          <p:cNvPr id="11" name="object 15"/>
          <p:cNvSpPr txBox="1"/>
          <p:nvPr/>
        </p:nvSpPr>
        <p:spPr>
          <a:xfrm>
            <a:off x="7162800" y="5486400"/>
            <a:ext cx="1387880" cy="197490"/>
          </a:xfrm>
          <a:prstGeom prst="rect">
            <a:avLst/>
          </a:prstGeom>
        </p:spPr>
        <p:txBody>
          <a:bodyPr vert="horz" wrap="square" lIns="0" tIns="12700" rIns="0" bIns="0" rtlCol="0">
            <a:spAutoFit/>
          </a:bodyPr>
          <a:lstStyle/>
          <a:p>
            <a:pPr marL="12700">
              <a:lnSpc>
                <a:spcPct val="100000"/>
              </a:lnSpc>
              <a:spcBef>
                <a:spcPts val="100"/>
              </a:spcBef>
            </a:pPr>
            <a:r>
              <a:rPr lang="en-US" sz="1200" spc="-10" dirty="0">
                <a:latin typeface="Calibri"/>
                <a:cs typeface="Calibri"/>
              </a:rPr>
              <a:t>Lethal Dose of Each</a:t>
            </a:r>
            <a:endParaRPr sz="1200" dirty="0">
              <a:latin typeface="Calibri"/>
              <a:cs typeface="Calibri"/>
            </a:endParaRPr>
          </a:p>
        </p:txBody>
      </p:sp>
      <p:pic>
        <p:nvPicPr>
          <p:cNvPr id="2" name="Picture 1"/>
          <p:cNvPicPr>
            <a:picLocks noChangeAspect="1"/>
          </p:cNvPicPr>
          <p:nvPr/>
        </p:nvPicPr>
        <p:blipFill>
          <a:blip r:embed="rId5"/>
          <a:stretch>
            <a:fillRect/>
          </a:stretch>
        </p:blipFill>
        <p:spPr>
          <a:xfrm>
            <a:off x="6312079" y="3276600"/>
            <a:ext cx="2681288" cy="20778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6853428" y="705612"/>
            <a:ext cx="716279" cy="1024127"/>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p:txBody>
          <a:bodyPr/>
          <a:lstStyle/>
          <a:p>
            <a:r>
              <a:rPr lang="en-US" dirty="0"/>
              <a:t>Common Opioids</a:t>
            </a:r>
          </a:p>
        </p:txBody>
      </p:sp>
      <p:sp>
        <p:nvSpPr>
          <p:cNvPr id="10" name="Content Placeholder 9"/>
          <p:cNvSpPr>
            <a:spLocks noGrp="1"/>
          </p:cNvSpPr>
          <p:nvPr>
            <p:ph sz="half" idx="1"/>
          </p:nvPr>
        </p:nvSpPr>
        <p:spPr/>
        <p:txBody>
          <a:bodyPr>
            <a:normAutofit/>
          </a:bodyPr>
          <a:lstStyle/>
          <a:p>
            <a:r>
              <a:rPr lang="en-US" dirty="0"/>
              <a:t>Codeine</a:t>
            </a:r>
          </a:p>
          <a:p>
            <a:pPr marL="0" indent="0">
              <a:buNone/>
            </a:pPr>
            <a:endParaRPr lang="en-US" dirty="0"/>
          </a:p>
          <a:p>
            <a:r>
              <a:rPr lang="en-US" dirty="0"/>
              <a:t>Fentanyl/</a:t>
            </a:r>
            <a:r>
              <a:rPr lang="en-US" dirty="0"/>
              <a:t>Carfentanil</a:t>
            </a:r>
            <a:endParaRPr lang="en-US" dirty="0"/>
          </a:p>
          <a:p>
            <a:pPr marL="0" indent="0">
              <a:buNone/>
            </a:pPr>
            <a:endParaRPr lang="en-US" dirty="0"/>
          </a:p>
          <a:p>
            <a:endParaRPr lang="en-US" dirty="0"/>
          </a:p>
          <a:p>
            <a:r>
              <a:rPr lang="en-US" dirty="0"/>
              <a:t>Morphine</a:t>
            </a:r>
          </a:p>
          <a:p>
            <a:endParaRPr lang="en-US" dirty="0"/>
          </a:p>
        </p:txBody>
      </p:sp>
      <p:sp>
        <p:nvSpPr>
          <p:cNvPr id="15" name="Content Placeholder 14"/>
          <p:cNvSpPr>
            <a:spLocks noGrp="1"/>
          </p:cNvSpPr>
          <p:nvPr>
            <p:ph sz="half" idx="2"/>
          </p:nvPr>
        </p:nvSpPr>
        <p:spPr/>
        <p:txBody>
          <a:bodyPr/>
          <a:lstStyle/>
          <a:p>
            <a:r>
              <a:rPr lang="en-US" dirty="0"/>
              <a:t>Hydrocodone (Vicodin®)</a:t>
            </a:r>
          </a:p>
          <a:p>
            <a:endParaRPr lang="en-US" dirty="0"/>
          </a:p>
          <a:p>
            <a:r>
              <a:rPr lang="en-US" dirty="0"/>
              <a:t>Hydromorphone (</a:t>
            </a:r>
            <a:r>
              <a:rPr lang="en-US" dirty="0"/>
              <a:t>Dilaudid</a:t>
            </a:r>
            <a:r>
              <a:rPr lang="en-US" dirty="0"/>
              <a:t>®)</a:t>
            </a:r>
          </a:p>
          <a:p>
            <a:endParaRPr lang="en-US" dirty="0"/>
          </a:p>
          <a:p>
            <a:pPr>
              <a:spcBef>
                <a:spcPts val="2400"/>
              </a:spcBef>
            </a:pPr>
            <a:r>
              <a:rPr lang="en-US" dirty="0"/>
              <a:t>Meperidine (Demerol®)</a:t>
            </a:r>
          </a:p>
          <a:p>
            <a:endParaRPr lang="en-US" dirty="0"/>
          </a:p>
          <a:p>
            <a:r>
              <a:rPr lang="en-US" dirty="0"/>
              <a:t>Methadone</a:t>
            </a:r>
          </a:p>
          <a:p>
            <a:endParaRPr lang="en-US" dirty="0"/>
          </a:p>
        </p:txBody>
      </p:sp>
      <p:grpSp>
        <p:nvGrpSpPr>
          <p:cNvPr id="16" name="Group 15"/>
          <p:cNvGrpSpPr/>
          <p:nvPr/>
        </p:nvGrpSpPr>
        <p:grpSpPr>
          <a:xfrm>
            <a:off x="5410200" y="2521798"/>
            <a:ext cx="854129" cy="696326"/>
            <a:chOff x="258194" y="3067165"/>
            <a:chExt cx="1761601" cy="1605193"/>
          </a:xfrm>
        </p:grpSpPr>
        <p:sp>
          <p:nvSpPr>
            <p:cNvPr id="17" name="object 8"/>
            <p:cNvSpPr/>
            <p:nvPr/>
          </p:nvSpPr>
          <p:spPr>
            <a:xfrm>
              <a:off x="258196" y="3067165"/>
              <a:ext cx="1524000" cy="1149933"/>
            </a:xfrm>
            <a:prstGeom prst="rect">
              <a:avLst/>
            </a:prstGeom>
            <a:blipFill>
              <a:blip r:embed="rId4" cstate="print"/>
              <a:stretch>
                <a:fillRect/>
              </a:stretch>
            </a:blipFill>
          </p:spPr>
          <p:txBody>
            <a:bodyPr wrap="square" lIns="0" tIns="0" rIns="0" bIns="0" rtlCol="0"/>
            <a:lstStyle/>
            <a:p>
              <a:endParaRPr dirty="0"/>
            </a:p>
          </p:txBody>
        </p:sp>
        <p:sp>
          <p:nvSpPr>
            <p:cNvPr id="18" name="object 15"/>
            <p:cNvSpPr txBox="1"/>
            <p:nvPr/>
          </p:nvSpPr>
          <p:spPr>
            <a:xfrm>
              <a:off x="258194" y="4217098"/>
              <a:ext cx="1761601" cy="45526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Hydrocodone</a:t>
              </a:r>
              <a:endParaRPr sz="1200" dirty="0">
                <a:latin typeface="Calibri"/>
                <a:cs typeface="Calibri"/>
              </a:endParaRPr>
            </a:p>
          </p:txBody>
        </p:sp>
      </p:grpSp>
      <p:grpSp>
        <p:nvGrpSpPr>
          <p:cNvPr id="20" name="Group 19"/>
          <p:cNvGrpSpPr/>
          <p:nvPr/>
        </p:nvGrpSpPr>
        <p:grpSpPr>
          <a:xfrm>
            <a:off x="4969404" y="3485351"/>
            <a:ext cx="1620520" cy="765580"/>
            <a:chOff x="5362447" y="1482572"/>
            <a:chExt cx="1620520" cy="765580"/>
          </a:xfrm>
        </p:grpSpPr>
        <p:sp>
          <p:nvSpPr>
            <p:cNvPr id="21" name="object 9"/>
            <p:cNvSpPr/>
            <p:nvPr/>
          </p:nvSpPr>
          <p:spPr>
            <a:xfrm>
              <a:off x="5791200" y="1482572"/>
              <a:ext cx="808596" cy="574700"/>
            </a:xfrm>
            <a:prstGeom prst="rect">
              <a:avLst/>
            </a:prstGeom>
            <a:blipFill>
              <a:blip r:embed="rId5" cstate="print"/>
              <a:stretch>
                <a:fillRect/>
              </a:stretch>
            </a:blipFill>
          </p:spPr>
          <p:txBody>
            <a:bodyPr wrap="square" lIns="0" tIns="0" rIns="0" bIns="0" rtlCol="0"/>
            <a:lstStyle/>
            <a:p>
              <a:endParaRPr dirty="0"/>
            </a:p>
          </p:txBody>
        </p:sp>
        <p:sp>
          <p:nvSpPr>
            <p:cNvPr id="22" name="object 14"/>
            <p:cNvSpPr txBox="1"/>
            <p:nvPr/>
          </p:nvSpPr>
          <p:spPr>
            <a:xfrm>
              <a:off x="5362447" y="2039873"/>
              <a:ext cx="16205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Dilaudid/Hydromorphone</a:t>
              </a:r>
              <a:endParaRPr sz="1200" dirty="0">
                <a:latin typeface="Calibri"/>
                <a:cs typeface="Calibri"/>
              </a:endParaRPr>
            </a:p>
          </p:txBody>
        </p:sp>
      </p:grpSp>
      <p:pic>
        <p:nvPicPr>
          <p:cNvPr id="2" name="Picture 1"/>
          <p:cNvPicPr>
            <a:picLocks noChangeAspect="1"/>
          </p:cNvPicPr>
          <p:nvPr/>
        </p:nvPicPr>
        <p:blipFill>
          <a:blip r:embed="rId6"/>
          <a:stretch>
            <a:fillRect/>
          </a:stretch>
        </p:blipFill>
        <p:spPr>
          <a:xfrm>
            <a:off x="867229" y="2545738"/>
            <a:ext cx="745269" cy="362413"/>
          </a:xfrm>
          <a:prstGeom prst="rect">
            <a:avLst/>
          </a:prstGeom>
        </p:spPr>
      </p:pic>
      <p:pic>
        <p:nvPicPr>
          <p:cNvPr id="3" name="Picture 2"/>
          <p:cNvPicPr>
            <a:picLocks noChangeAspect="1"/>
          </p:cNvPicPr>
          <p:nvPr/>
        </p:nvPicPr>
        <p:blipFill>
          <a:blip r:embed="rId7"/>
          <a:stretch>
            <a:fillRect/>
          </a:stretch>
        </p:blipFill>
        <p:spPr>
          <a:xfrm>
            <a:off x="1794381" y="2626233"/>
            <a:ext cx="662294" cy="303320"/>
          </a:xfrm>
          <a:prstGeom prst="rect">
            <a:avLst/>
          </a:prstGeom>
        </p:spPr>
      </p:pic>
      <p:pic>
        <p:nvPicPr>
          <p:cNvPr id="6" name="Picture 5"/>
          <p:cNvPicPr>
            <a:picLocks noChangeAspect="1"/>
          </p:cNvPicPr>
          <p:nvPr/>
        </p:nvPicPr>
        <p:blipFill>
          <a:blip r:embed="rId8"/>
          <a:stretch>
            <a:fillRect/>
          </a:stretch>
        </p:blipFill>
        <p:spPr>
          <a:xfrm>
            <a:off x="2721533" y="2216984"/>
            <a:ext cx="513295" cy="818497"/>
          </a:xfrm>
          <a:prstGeom prst="rect">
            <a:avLst/>
          </a:prstGeom>
        </p:spPr>
      </p:pic>
      <p:grpSp>
        <p:nvGrpSpPr>
          <p:cNvPr id="9" name="Group 8"/>
          <p:cNvGrpSpPr/>
          <p:nvPr/>
        </p:nvGrpSpPr>
        <p:grpSpPr>
          <a:xfrm>
            <a:off x="994287" y="3610016"/>
            <a:ext cx="1106972" cy="838405"/>
            <a:chOff x="5431615" y="2437483"/>
            <a:chExt cx="1106972" cy="838405"/>
          </a:xfrm>
        </p:grpSpPr>
        <p:pic>
          <p:nvPicPr>
            <p:cNvPr id="8" name="Picture 7"/>
            <p:cNvPicPr>
              <a:picLocks noChangeAspect="1"/>
            </p:cNvPicPr>
            <p:nvPr/>
          </p:nvPicPr>
          <p:blipFill>
            <a:blip r:embed="rId9"/>
            <a:stretch>
              <a:fillRect/>
            </a:stretch>
          </p:blipFill>
          <p:spPr>
            <a:xfrm>
              <a:off x="5431615" y="2437483"/>
              <a:ext cx="1106972" cy="673946"/>
            </a:xfrm>
            <a:prstGeom prst="rect">
              <a:avLst/>
            </a:prstGeom>
          </p:spPr>
        </p:pic>
        <p:sp>
          <p:nvSpPr>
            <p:cNvPr id="24" name="object 15"/>
            <p:cNvSpPr txBox="1"/>
            <p:nvPr/>
          </p:nvSpPr>
          <p:spPr>
            <a:xfrm>
              <a:off x="5751341" y="3078398"/>
              <a:ext cx="596971" cy="197490"/>
            </a:xfrm>
            <a:prstGeom prst="rect">
              <a:avLst/>
            </a:prstGeom>
          </p:spPr>
          <p:txBody>
            <a:bodyPr vert="horz" wrap="square" lIns="0" tIns="12700" rIns="0" bIns="0" rtlCol="0">
              <a:spAutoFit/>
            </a:bodyPr>
            <a:lstStyle/>
            <a:p>
              <a:pPr marL="12700">
                <a:lnSpc>
                  <a:spcPct val="100000"/>
                </a:lnSpc>
                <a:spcBef>
                  <a:spcPts val="100"/>
                </a:spcBef>
              </a:pPr>
              <a:r>
                <a:rPr lang="en-US" sz="1200" spc="-10" dirty="0">
                  <a:latin typeface="Calibri"/>
                  <a:cs typeface="Calibri"/>
                </a:rPr>
                <a:t>fentanyl</a:t>
              </a:r>
              <a:endParaRPr sz="1200" dirty="0">
                <a:latin typeface="Calibri"/>
                <a:cs typeface="Calibri"/>
              </a:endParaRPr>
            </a:p>
          </p:txBody>
        </p:sp>
      </p:grpSp>
      <p:pic>
        <p:nvPicPr>
          <p:cNvPr id="11" name="Picture 10"/>
          <p:cNvPicPr>
            <a:picLocks noChangeAspect="1"/>
          </p:cNvPicPr>
          <p:nvPr/>
        </p:nvPicPr>
        <p:blipFill>
          <a:blip r:embed="rId10"/>
          <a:stretch>
            <a:fillRect/>
          </a:stretch>
        </p:blipFill>
        <p:spPr>
          <a:xfrm>
            <a:off x="2270549" y="3736199"/>
            <a:ext cx="1007924" cy="407122"/>
          </a:xfrm>
          <a:prstGeom prst="rect">
            <a:avLst/>
          </a:prstGeom>
        </p:spPr>
      </p:pic>
      <p:pic>
        <p:nvPicPr>
          <p:cNvPr id="12" name="Picture 11"/>
          <p:cNvPicPr>
            <a:picLocks noChangeAspect="1"/>
          </p:cNvPicPr>
          <p:nvPr/>
        </p:nvPicPr>
        <p:blipFill>
          <a:blip r:embed="rId11"/>
          <a:stretch>
            <a:fillRect/>
          </a:stretch>
        </p:blipFill>
        <p:spPr>
          <a:xfrm>
            <a:off x="2400447" y="4577878"/>
            <a:ext cx="812151" cy="389156"/>
          </a:xfrm>
          <a:prstGeom prst="rect">
            <a:avLst/>
          </a:prstGeom>
        </p:spPr>
      </p:pic>
      <p:pic>
        <p:nvPicPr>
          <p:cNvPr id="1026" name="Picture 2" descr="Image result for morphi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62906" y="4446824"/>
            <a:ext cx="503493" cy="792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stretch>
            <a:fillRect/>
          </a:stretch>
        </p:blipFill>
        <p:spPr>
          <a:xfrm>
            <a:off x="5164194" y="4688170"/>
            <a:ext cx="930225" cy="422119"/>
          </a:xfrm>
          <a:prstGeom prst="rect">
            <a:avLst/>
          </a:prstGeom>
        </p:spPr>
      </p:pic>
      <p:pic>
        <p:nvPicPr>
          <p:cNvPr id="1030" name="Picture 6" descr="Image result for demero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4015" y="4772456"/>
            <a:ext cx="758825" cy="433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01027" y="5438432"/>
            <a:ext cx="1063625" cy="70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209314</TotalTime>
  <Words>4374</Words>
  <Application>Microsoft Office PowerPoint</Application>
  <PresentationFormat>On-screen Show (4:3)</PresentationFormat>
  <Paragraphs>630</Paragraphs>
  <Slides>74</Slides>
  <Notes>70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74</vt:i4>
      </vt:variant>
    </vt:vector>
  </HeadingPairs>
  <TitlesOfParts>
    <vt:vector size="83" baseType="lpstr">
      <vt:lpstr>Arial</vt:lpstr>
      <vt:lpstr>Bookman Old Style</vt:lpstr>
      <vt:lpstr>Calibri</vt:lpstr>
      <vt:lpstr>Cambria</vt:lpstr>
      <vt:lpstr>Century Gothic</vt:lpstr>
      <vt:lpstr>Rockwell</vt:lpstr>
      <vt:lpstr>Wingdings</vt:lpstr>
      <vt:lpstr>Stack of books design template</vt:lpstr>
      <vt:lpstr>Damask</vt:lpstr>
      <vt:lpstr>NALOXONE Administration</vt:lpstr>
      <vt:lpstr>Special Thanks for the Development of this Program</vt:lpstr>
      <vt:lpstr>PowerPoint Presentation</vt:lpstr>
      <vt:lpstr>Objectives</vt:lpstr>
      <vt:lpstr>Objectives</vt:lpstr>
      <vt:lpstr>Scope of Practice</vt:lpstr>
      <vt:lpstr>THE PROBLEM</vt:lpstr>
      <vt:lpstr>Death From Opioids</vt:lpstr>
      <vt:lpstr>Common Opioids</vt:lpstr>
      <vt:lpstr>Common Opioids</vt:lpstr>
      <vt:lpstr>Pathophysiology of an Opioid Overdose</vt:lpstr>
      <vt:lpstr> Administration OF Naloxone (narcan®)</vt:lpstr>
      <vt:lpstr>Preparation</vt:lpstr>
      <vt:lpstr>Scene Safety and BSI</vt:lpstr>
      <vt:lpstr>Caution</vt:lpstr>
      <vt:lpstr>Primary Assessment of the ALOC Patient</vt:lpstr>
      <vt:lpstr>Secondary Assessment</vt:lpstr>
      <vt:lpstr>Assisting Patient with their own NALOXONE</vt:lpstr>
      <vt:lpstr>Signs and Symptoms of Opioid Overdose</vt:lpstr>
      <vt:lpstr>Consider all Causes of Altered Level of Consciousness</vt:lpstr>
      <vt:lpstr>Criteria for administering Naloxone by an EMT</vt:lpstr>
      <vt:lpstr>Naloxone Mechanism of Action</vt:lpstr>
      <vt:lpstr>Dosage</vt:lpstr>
      <vt:lpstr>Onset and Duration</vt:lpstr>
      <vt:lpstr>Indications</vt:lpstr>
      <vt:lpstr>Contraindications</vt:lpstr>
      <vt:lpstr>Side Effects</vt:lpstr>
      <vt:lpstr>IMPORTANT NOTE</vt:lpstr>
      <vt:lpstr>Preparing Naloxone</vt:lpstr>
      <vt:lpstr>State of California has  approved two (2) routes of  administration of Naloxone</vt:lpstr>
      <vt:lpstr>PowerPoint Presentation</vt:lpstr>
      <vt:lpstr>But First</vt:lpstr>
      <vt:lpstr>Definitions</vt:lpstr>
      <vt:lpstr>Dosage Calculations (Have/Want)</vt:lpstr>
      <vt:lpstr>Administration Procedure</vt:lpstr>
      <vt:lpstr>Procedure</vt:lpstr>
      <vt:lpstr>Supplies Needed</vt:lpstr>
      <vt:lpstr>Withdrawing Medication</vt:lpstr>
      <vt:lpstr>Withdrawing Medication</vt:lpstr>
      <vt:lpstr>Withdrawing Medication</vt:lpstr>
      <vt:lpstr>Procedure</vt:lpstr>
      <vt:lpstr>Supplies Needed</vt:lpstr>
      <vt:lpstr>Withdrawing Medication</vt:lpstr>
      <vt:lpstr>Withdrawing Medication</vt:lpstr>
      <vt:lpstr>Withdrawing Medication</vt:lpstr>
      <vt:lpstr>Procedure</vt:lpstr>
      <vt:lpstr>Prefilled Nasal spray Procedure</vt:lpstr>
      <vt:lpstr>Prefilled Nasal spray Procedure</vt:lpstr>
      <vt:lpstr>Preloaded syringe with Nasal Adapter Administration</vt:lpstr>
      <vt:lpstr>PowerPoint Presentation</vt:lpstr>
      <vt:lpstr>Nasal Administration from Syringe Procedure</vt:lpstr>
      <vt:lpstr>Nasal Administration Procedure</vt:lpstr>
      <vt:lpstr>Nasal Administration Procedure</vt:lpstr>
      <vt:lpstr>Nasal Administration Procedure</vt:lpstr>
      <vt:lpstr>Pediatric Nasal Administration</vt:lpstr>
      <vt:lpstr>intramuscular (IM) Injection Procedure</vt:lpstr>
      <vt:lpstr>intramuscular (IM) Injection Procedure</vt:lpstr>
      <vt:lpstr>Never administer through clothing</vt:lpstr>
      <vt:lpstr>Intramuscular Procedure (Auto-injector)</vt:lpstr>
      <vt:lpstr>Intramuscular Procedure (Auto-injector)</vt:lpstr>
      <vt:lpstr>Intramuscular Procedure (Auto-injector)</vt:lpstr>
      <vt:lpstr>Intramuscular Procedure (Auto-injector)</vt:lpstr>
      <vt:lpstr>Intramuscular Procedure (Using a syringe)</vt:lpstr>
      <vt:lpstr>Intramuscular injection  (Using a syringe)</vt:lpstr>
      <vt:lpstr>Intramuscular injection  (Using a syringe)</vt:lpstr>
      <vt:lpstr>Intramuscular injection  (Deltoid muscle)</vt:lpstr>
      <vt:lpstr>Intramuscular injection  (Deltoid muscle)</vt:lpstr>
      <vt:lpstr>Intramuscular injection  (using a syringe)</vt:lpstr>
      <vt:lpstr>Intramuscular injection  (using a syringe)</vt:lpstr>
      <vt:lpstr>Reassessment</vt:lpstr>
      <vt:lpstr>Reassessment</vt:lpstr>
      <vt:lpstr>Patient Report and Documentation</vt:lpstr>
      <vt:lpstr>Skill Demonstration and Verification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Auto-Injector</dc:title>
  <dc:creator>Larmon, Baxter</dc:creator>
  <cp:lastModifiedBy>David Wells</cp:lastModifiedBy>
  <cp:revision>252</cp:revision>
  <dcterms:created xsi:type="dcterms:W3CDTF">2018-01-29T15:09:29Z</dcterms:created>
  <dcterms:modified xsi:type="dcterms:W3CDTF">2018-03-29T18:44:19Z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2018-01-17T00:00:00Z</vt:filetime>
  </property>
  <property fmtid="{D5CDD505-2E9C-101B-9397-08002B2CF9AE}" pid="3" name="Creator">
    <vt:lpwstr>Microsoft® PowerPoint® 2010</vt:lpwstr>
  </property>
  <property fmtid="{D5CDD505-2E9C-101B-9397-08002B2CF9AE}" pid="4" name="LastSaved">
    <vt:filetime>2018-01-29T00:00:00Z</vt:filetime>
  </property>
</Properties>
</file>