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9" d="100"/>
          <a:sy n="89" d="100"/>
        </p:scale>
        <p:origin x="-3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55323-700F-6445-9360-B83E1900BCAA}" type="datetimeFigureOut">
              <a:rPr lang="en-US" smtClean="0"/>
              <a:t>7/27/16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0DF92-8953-1741-80EB-5DA72BF0B6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357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55323-700F-6445-9360-B83E1900BCAA}" type="datetimeFigureOut">
              <a:rPr lang="en-US" smtClean="0"/>
              <a:t>7/27/16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0DF92-8953-1741-80EB-5DA72BF0B6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1053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55323-700F-6445-9360-B83E1900BCAA}" type="datetimeFigureOut">
              <a:rPr lang="en-US" smtClean="0"/>
              <a:t>7/27/16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0DF92-8953-1741-80EB-5DA72BF0B6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066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55323-700F-6445-9360-B83E1900BCAA}" type="datetimeFigureOut">
              <a:rPr lang="en-US" smtClean="0"/>
              <a:t>7/27/16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0DF92-8953-1741-80EB-5DA72BF0B6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889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55323-700F-6445-9360-B83E1900BCAA}" type="datetimeFigureOut">
              <a:rPr lang="en-US" smtClean="0"/>
              <a:t>7/27/16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0DF92-8953-1741-80EB-5DA72BF0B6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213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55323-700F-6445-9360-B83E1900BCAA}" type="datetimeFigureOut">
              <a:rPr lang="en-US" smtClean="0"/>
              <a:t>7/27/16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0DF92-8953-1741-80EB-5DA72BF0B6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381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55323-700F-6445-9360-B83E1900BCAA}" type="datetimeFigureOut">
              <a:rPr lang="en-US" smtClean="0"/>
              <a:t>7/27/16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0DF92-8953-1741-80EB-5DA72BF0B6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554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55323-700F-6445-9360-B83E1900BCAA}" type="datetimeFigureOut">
              <a:rPr lang="en-US" smtClean="0"/>
              <a:t>7/27/16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0DF92-8953-1741-80EB-5DA72BF0B6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802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55323-700F-6445-9360-B83E1900BCAA}" type="datetimeFigureOut">
              <a:rPr lang="en-US" smtClean="0"/>
              <a:t>7/27/16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0DF92-8953-1741-80EB-5DA72BF0B6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269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55323-700F-6445-9360-B83E1900BCAA}" type="datetimeFigureOut">
              <a:rPr lang="en-US" smtClean="0"/>
              <a:t>7/27/16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0DF92-8953-1741-80EB-5DA72BF0B6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168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55323-700F-6445-9360-B83E1900BCAA}" type="datetimeFigureOut">
              <a:rPr lang="en-US" smtClean="0"/>
              <a:t>7/27/16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0DF92-8953-1741-80EB-5DA72BF0B6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209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855323-700F-6445-9360-B83E1900BCAA}" type="datetimeFigureOut">
              <a:rPr lang="en-US" smtClean="0"/>
              <a:t>7/27/16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30DF92-8953-1741-80EB-5DA72BF0B6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503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0522" y="0"/>
            <a:ext cx="9144000" cy="6858000"/>
          </a:xfrm>
          <a:prstGeom prst="rect">
            <a:avLst/>
          </a:prstGeom>
          <a:solidFill>
            <a:schemeClr val="bg1"/>
          </a:solidFill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667001" y="282222"/>
            <a:ext cx="34572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Initial Incident Response Algorithm </a:t>
            </a:r>
            <a:endParaRPr lang="en-US" dirty="0"/>
          </a:p>
        </p:txBody>
      </p:sp>
      <p:sp>
        <p:nvSpPr>
          <p:cNvPr id="5" name="Process 4"/>
          <p:cNvSpPr/>
          <p:nvPr/>
        </p:nvSpPr>
        <p:spPr>
          <a:xfrm>
            <a:off x="264847" y="2336933"/>
            <a:ext cx="1550382" cy="1488979"/>
          </a:xfrm>
          <a:prstGeom prst="flowChartProcess">
            <a:avLst/>
          </a:prstGeom>
          <a:noFill/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64846" y="2394580"/>
            <a:ext cx="1550383" cy="1212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400" b="1" dirty="0" smtClean="0"/>
              <a:t>ASSESS IMPACT</a:t>
            </a:r>
          </a:p>
          <a:p>
            <a:pPr>
              <a:lnSpc>
                <a:spcPct val="120000"/>
              </a:lnSpc>
            </a:pPr>
            <a:endParaRPr lang="en-US" sz="1100" b="1" dirty="0" smtClean="0"/>
          </a:p>
          <a:p>
            <a:pPr marL="285750" indent="-285750">
              <a:lnSpc>
                <a:spcPct val="120000"/>
              </a:lnSpc>
              <a:buFont typeface="Wingdings" charset="2"/>
              <a:buChar char="q"/>
            </a:pPr>
            <a:r>
              <a:rPr lang="en-US" sz="1200" dirty="0" smtClean="0"/>
              <a:t>What happened?</a:t>
            </a:r>
          </a:p>
          <a:p>
            <a:pPr marL="285750" indent="-285750">
              <a:lnSpc>
                <a:spcPct val="120000"/>
              </a:lnSpc>
              <a:buFont typeface="Wingdings" charset="2"/>
              <a:buChar char="q"/>
            </a:pPr>
            <a:r>
              <a:rPr lang="en-US" sz="1200" dirty="0" smtClean="0"/>
              <a:t>Are there injuries? </a:t>
            </a:r>
          </a:p>
        </p:txBody>
      </p:sp>
      <p:sp>
        <p:nvSpPr>
          <p:cNvPr id="7" name="Decision 6"/>
          <p:cNvSpPr/>
          <p:nvPr/>
        </p:nvSpPr>
        <p:spPr>
          <a:xfrm>
            <a:off x="149234" y="860778"/>
            <a:ext cx="1947333" cy="1100126"/>
          </a:xfrm>
          <a:prstGeom prst="flowChartDecision">
            <a:avLst/>
          </a:prstGeom>
          <a:solidFill>
            <a:schemeClr val="bg1">
              <a:lumMod val="50000"/>
            </a:schemeClr>
          </a:solidFill>
          <a:ln>
            <a:solidFill>
              <a:srgbClr val="7F7F7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r>
              <a:rPr lang="en-US" sz="1100" dirty="0" smtClean="0"/>
              <a:t>Is it safe?</a:t>
            </a:r>
          </a:p>
        </p:txBody>
      </p:sp>
      <p:sp>
        <p:nvSpPr>
          <p:cNvPr id="8" name="Document 7"/>
          <p:cNvSpPr/>
          <p:nvPr/>
        </p:nvSpPr>
        <p:spPr>
          <a:xfrm>
            <a:off x="3225456" y="930028"/>
            <a:ext cx="1608667" cy="930386"/>
          </a:xfrm>
          <a:prstGeom prst="flowChartDocument">
            <a:avLst/>
          </a:prstGeom>
          <a:solidFill>
            <a:srgbClr val="7F7F7F"/>
          </a:solidFill>
          <a:ln>
            <a:solidFill>
              <a:srgbClr val="7F7F7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437121" y="1010158"/>
            <a:ext cx="11712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i="1" dirty="0" smtClean="0">
                <a:solidFill>
                  <a:srgbClr val="FFFFFF"/>
                </a:solidFill>
              </a:rPr>
              <a:t>Follow Evacuation Procedures</a:t>
            </a:r>
          </a:p>
        </p:txBody>
      </p:sp>
      <p:sp>
        <p:nvSpPr>
          <p:cNvPr id="10" name="Document 9"/>
          <p:cNvSpPr/>
          <p:nvPr/>
        </p:nvSpPr>
        <p:spPr>
          <a:xfrm>
            <a:off x="206563" y="4403097"/>
            <a:ext cx="1608667" cy="1125498"/>
          </a:xfrm>
          <a:prstGeom prst="flowChartDocument">
            <a:avLst/>
          </a:prstGeom>
          <a:solidFill>
            <a:srgbClr val="7F7F7F"/>
          </a:solidFill>
          <a:ln>
            <a:solidFill>
              <a:srgbClr val="7F7F7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64847" y="4550347"/>
            <a:ext cx="13405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i="1" dirty="0" smtClean="0">
                <a:solidFill>
                  <a:schemeClr val="bg1"/>
                </a:solidFill>
              </a:rPr>
              <a:t>Use Codes </a:t>
            </a:r>
            <a:r>
              <a:rPr lang="en-US" sz="1200" b="1" i="1" dirty="0">
                <a:solidFill>
                  <a:schemeClr val="bg1"/>
                </a:solidFill>
              </a:rPr>
              <a:t>+ Hazards </a:t>
            </a:r>
            <a:r>
              <a:rPr lang="en-US" sz="1200" dirty="0">
                <a:solidFill>
                  <a:schemeClr val="bg1"/>
                </a:solidFill>
              </a:rPr>
              <a:t>and </a:t>
            </a:r>
            <a:r>
              <a:rPr lang="en-US" sz="1200" b="1" i="1" dirty="0">
                <a:solidFill>
                  <a:schemeClr val="bg1"/>
                </a:solidFill>
              </a:rPr>
              <a:t>System Failures Chart </a:t>
            </a:r>
            <a:endParaRPr lang="en-US" sz="1200" i="1" dirty="0">
              <a:solidFill>
                <a:schemeClr val="bg1"/>
              </a:solidFill>
            </a:endParaRPr>
          </a:p>
        </p:txBody>
      </p:sp>
      <p:sp>
        <p:nvSpPr>
          <p:cNvPr id="13" name="Process 12"/>
          <p:cNvSpPr/>
          <p:nvPr/>
        </p:nvSpPr>
        <p:spPr>
          <a:xfrm>
            <a:off x="1975554" y="2185036"/>
            <a:ext cx="7078258" cy="2679775"/>
          </a:xfrm>
          <a:prstGeom prst="flowChartProcess">
            <a:avLst/>
          </a:prstGeom>
          <a:noFill/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215444" y="2336934"/>
            <a:ext cx="28425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DEPARTMENT IMPACT</a:t>
            </a:r>
            <a:endParaRPr lang="en-US" sz="1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2215444" y="2816921"/>
            <a:ext cx="2842583" cy="523220"/>
          </a:xfrm>
          <a:prstGeom prst="rect">
            <a:avLst/>
          </a:prstGeom>
          <a:noFill/>
          <a:ln>
            <a:solidFill>
              <a:srgbClr val="7F7F7F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PEOPLE:  Do you have adequate staff?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215444" y="3526092"/>
            <a:ext cx="2842583" cy="523220"/>
          </a:xfrm>
          <a:prstGeom prst="rect">
            <a:avLst/>
          </a:prstGeom>
          <a:noFill/>
          <a:ln>
            <a:solidFill>
              <a:srgbClr val="7F7F7F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PROCESS: Is event </a:t>
            </a:r>
            <a:r>
              <a:rPr lang="en-US" sz="1400" smtClean="0"/>
              <a:t>impacting critical </a:t>
            </a:r>
            <a:r>
              <a:rPr lang="en-US" sz="1400" dirty="0" smtClean="0"/>
              <a:t>processes or service areas?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215444" y="4214821"/>
            <a:ext cx="2842583" cy="523220"/>
          </a:xfrm>
          <a:prstGeom prst="rect">
            <a:avLst/>
          </a:prstGeom>
          <a:noFill/>
          <a:ln>
            <a:solidFill>
              <a:srgbClr val="7F7F7F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PLACE: Can you continue to operate in your primary location?</a:t>
            </a:r>
          </a:p>
        </p:txBody>
      </p:sp>
      <p:sp>
        <p:nvSpPr>
          <p:cNvPr id="18" name="Rectangle 17"/>
          <p:cNvSpPr/>
          <p:nvPr/>
        </p:nvSpPr>
        <p:spPr>
          <a:xfrm>
            <a:off x="2102554" y="3449892"/>
            <a:ext cx="3101148" cy="2382113"/>
          </a:xfrm>
          <a:prstGeom prst="rect">
            <a:avLst/>
          </a:prstGeom>
          <a:noFill/>
          <a:ln>
            <a:solidFill>
              <a:srgbClr val="9E2836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2102554" y="5058178"/>
            <a:ext cx="29554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>
                <a:solidFill>
                  <a:srgbClr val="C0504D"/>
                </a:solidFill>
              </a:rPr>
              <a:t>IT recovery may be occurring simultaneously – If systems are unavailable see EIS Downtime Procedures </a:t>
            </a:r>
            <a:endParaRPr lang="en-US" sz="1200" i="1" dirty="0">
              <a:solidFill>
                <a:srgbClr val="C0504D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329376" y="2816921"/>
            <a:ext cx="3617068" cy="52322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rgbClr val="7F7F7F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FFFF"/>
                </a:solidFill>
              </a:rPr>
              <a:t>Personnel Procedures</a:t>
            </a:r>
          </a:p>
          <a:p>
            <a:r>
              <a:rPr lang="en-US" sz="1400" dirty="0" smtClean="0">
                <a:solidFill>
                  <a:srgbClr val="FFFFFF"/>
                </a:solidFill>
              </a:rPr>
              <a:t>Staff Call List</a:t>
            </a:r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329376" y="3442224"/>
            <a:ext cx="3617068" cy="523220"/>
          </a:xfrm>
          <a:prstGeom prst="rect">
            <a:avLst/>
          </a:prstGeom>
          <a:solidFill>
            <a:srgbClr val="7F7F7F"/>
          </a:solidFill>
          <a:ln>
            <a:solidFill>
              <a:srgbClr val="7F7F7F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Department </a:t>
            </a:r>
            <a:r>
              <a:rPr lang="en-US" sz="1400" dirty="0" smtClean="0">
                <a:solidFill>
                  <a:schemeClr val="bg1"/>
                </a:solidFill>
              </a:rPr>
              <a:t>Continuity Procedures</a:t>
            </a:r>
            <a:endParaRPr lang="en-US" sz="1400" dirty="0">
              <a:solidFill>
                <a:schemeClr val="bg1"/>
              </a:solidFill>
            </a:endParaRPr>
          </a:p>
          <a:p>
            <a:r>
              <a:rPr lang="en-US" sz="1400" dirty="0" smtClean="0">
                <a:solidFill>
                  <a:schemeClr val="bg1"/>
                </a:solidFill>
              </a:rPr>
              <a:t>Critical Processes, Equipment and Supplies 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329376" y="4117729"/>
            <a:ext cx="3642134" cy="523220"/>
          </a:xfrm>
          <a:prstGeom prst="rect">
            <a:avLst/>
          </a:prstGeom>
          <a:solidFill>
            <a:srgbClr val="7F7F7F"/>
          </a:solidFill>
          <a:ln>
            <a:solidFill>
              <a:srgbClr val="7F7F7F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>
                <a:solidFill>
                  <a:schemeClr val="bg1"/>
                </a:solidFill>
              </a:rPr>
              <a:t>Department </a:t>
            </a:r>
            <a:r>
              <a:rPr lang="en-US" sz="1400">
                <a:solidFill>
                  <a:schemeClr val="bg1"/>
                </a:solidFill>
              </a:rPr>
              <a:t>Evacuation </a:t>
            </a:r>
            <a:r>
              <a:rPr lang="en-US" sz="1400" smtClean="0">
                <a:solidFill>
                  <a:schemeClr val="bg1"/>
                </a:solidFill>
              </a:rPr>
              <a:t>Procedures</a:t>
            </a:r>
            <a:endParaRPr lang="en-US" sz="1400" smtClean="0">
              <a:solidFill>
                <a:schemeClr val="bg1"/>
              </a:solidFill>
            </a:endParaRPr>
          </a:p>
          <a:p>
            <a:r>
              <a:rPr lang="en-US" sz="1400" dirty="0" smtClean="0">
                <a:solidFill>
                  <a:schemeClr val="bg1"/>
                </a:solidFill>
              </a:rPr>
              <a:t>Department Relocation </a:t>
            </a:r>
            <a:r>
              <a:rPr lang="en-US" sz="1400" dirty="0" smtClean="0">
                <a:solidFill>
                  <a:schemeClr val="bg1"/>
                </a:solidFill>
              </a:rPr>
              <a:t>+ </a:t>
            </a:r>
            <a:r>
              <a:rPr lang="en-US" sz="1400" dirty="0">
                <a:solidFill>
                  <a:schemeClr val="bg1"/>
                </a:solidFill>
              </a:rPr>
              <a:t>Recovery </a:t>
            </a:r>
            <a:r>
              <a:rPr lang="en-US" sz="1400" dirty="0" smtClean="0">
                <a:solidFill>
                  <a:schemeClr val="bg1"/>
                </a:solidFill>
              </a:rPr>
              <a:t>Procedures</a:t>
            </a:r>
            <a:endParaRPr lang="en-US" sz="1400" dirty="0" smtClean="0">
              <a:solidFill>
                <a:schemeClr val="bg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432780" y="2336934"/>
            <a:ext cx="29716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EM BCP PROCEDURES</a:t>
            </a:r>
            <a:endParaRPr lang="en-US" sz="1400" b="1" dirty="0"/>
          </a:p>
        </p:txBody>
      </p:sp>
      <p:cxnSp>
        <p:nvCxnSpPr>
          <p:cNvPr id="25" name="Straight Arrow Connector 24"/>
          <p:cNvCxnSpPr>
            <a:stCxn id="7" idx="3"/>
            <a:endCxn id="8" idx="1"/>
          </p:cNvCxnSpPr>
          <p:nvPr/>
        </p:nvCxnSpPr>
        <p:spPr>
          <a:xfrm flipV="1">
            <a:off x="2096567" y="1395221"/>
            <a:ext cx="1128889" cy="1562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2360179" y="1043394"/>
            <a:ext cx="6136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p:cxnSp>
        <p:nvCxnSpPr>
          <p:cNvPr id="28" name="Straight Arrow Connector 27"/>
          <p:cNvCxnSpPr/>
          <p:nvPr/>
        </p:nvCxnSpPr>
        <p:spPr>
          <a:xfrm flipH="1">
            <a:off x="1136385" y="1706971"/>
            <a:ext cx="2" cy="629962"/>
          </a:xfrm>
          <a:prstGeom prst="straightConnector1">
            <a:avLst/>
          </a:prstGeom>
          <a:ln>
            <a:solidFill>
              <a:srgbClr val="7F7F7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1293118" y="1776238"/>
            <a:ext cx="522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1136387" y="3828819"/>
            <a:ext cx="0" cy="574278"/>
          </a:xfrm>
          <a:prstGeom prst="straightConnector1">
            <a:avLst/>
          </a:prstGeom>
          <a:ln>
            <a:solidFill>
              <a:srgbClr val="7F7F7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6285091" y="5128217"/>
            <a:ext cx="1721555" cy="461665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Continue to reassess impact and recovery</a:t>
            </a:r>
          </a:p>
        </p:txBody>
      </p:sp>
      <p:cxnSp>
        <p:nvCxnSpPr>
          <p:cNvPr id="30" name="Straight Arrow Connector 29"/>
          <p:cNvCxnSpPr>
            <a:endCxn id="27" idx="0"/>
          </p:cNvCxnSpPr>
          <p:nvPr/>
        </p:nvCxnSpPr>
        <p:spPr>
          <a:xfrm>
            <a:off x="7128934" y="4905822"/>
            <a:ext cx="16935" cy="222395"/>
          </a:xfrm>
          <a:prstGeom prst="straightConnector1">
            <a:avLst/>
          </a:prstGeom>
          <a:ln>
            <a:solidFill>
              <a:srgbClr val="7F7F7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1183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109</Words>
  <Application>Microsoft Macintosh PowerPoint</Application>
  <PresentationFormat>On-screen Show (4:3)</PresentationFormat>
  <Paragraphs>23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Wakefield Brunswick,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Angela Devlen</dc:creator>
  <cp:lastModifiedBy>Angela Devlen</cp:lastModifiedBy>
  <cp:revision>8</cp:revision>
  <cp:lastPrinted>2016-07-24T21:30:22Z</cp:lastPrinted>
  <dcterms:created xsi:type="dcterms:W3CDTF">2016-04-16T23:05:15Z</dcterms:created>
  <dcterms:modified xsi:type="dcterms:W3CDTF">2016-07-27T13:47:49Z</dcterms:modified>
</cp:coreProperties>
</file>