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1" r:id="rId2"/>
    <p:sldId id="285" r:id="rId3"/>
    <p:sldId id="287" r:id="rId4"/>
    <p:sldId id="312" r:id="rId5"/>
    <p:sldId id="306" r:id="rId6"/>
    <p:sldId id="307" r:id="rId7"/>
    <p:sldId id="308" r:id="rId8"/>
    <p:sldId id="298" r:id="rId9"/>
    <p:sldId id="299" r:id="rId10"/>
    <p:sldId id="300" r:id="rId11"/>
    <p:sldId id="301" r:id="rId12"/>
    <p:sldId id="302" r:id="rId13"/>
    <p:sldId id="304" r:id="rId14"/>
    <p:sldId id="303" r:id="rId15"/>
    <p:sldId id="309" r:id="rId16"/>
    <p:sldId id="265" r:id="rId17"/>
    <p:sldId id="266" r:id="rId18"/>
    <p:sldId id="268" r:id="rId19"/>
    <p:sldId id="267" r:id="rId20"/>
    <p:sldId id="269" r:id="rId21"/>
    <p:sldId id="270" r:id="rId22"/>
    <p:sldId id="272" r:id="rId23"/>
    <p:sldId id="273" r:id="rId24"/>
    <p:sldId id="274" r:id="rId25"/>
    <p:sldId id="275" r:id="rId26"/>
    <p:sldId id="278" r:id="rId27"/>
    <p:sldId id="277" r:id="rId28"/>
    <p:sldId id="279" r:id="rId29"/>
    <p:sldId id="31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3F71B-6661-4A0B-83FF-CC3B9D52C2F2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1E4E7-1B80-408C-B59B-A9B7BE67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3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Sober Living Network Training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January, 2011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EEB85-C8FE-4A25-BF22-84C4A0529C3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7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0D20122-F61D-4D83-B267-23E1577046C8}" type="datetime6">
              <a:rPr lang="en-US" smtClean="0"/>
              <a:pPr/>
              <a:t>September 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1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685761"/>
            <a:ext cx="4654550" cy="34288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1400" dirty="0" smtClean="0">
                <a:latin typeface="Arial" charset="0"/>
                <a:cs typeface="Arial" charset="0"/>
                <a:sym typeface="Arial" charset="0"/>
              </a:rPr>
              <a:t>All these also add up to:</a:t>
            </a:r>
          </a:p>
          <a:p>
            <a:r>
              <a:rPr lang="en-US" sz="1400" dirty="0" smtClean="0">
                <a:latin typeface="Arial" charset="0"/>
                <a:cs typeface="Arial" charset="0"/>
                <a:sym typeface="Arial" charset="0"/>
              </a:rPr>
              <a:t>Fewer cases recycle through system consuming scarce resources</a:t>
            </a:r>
          </a:p>
          <a:p>
            <a:r>
              <a:rPr lang="en-US" sz="1400" dirty="0" smtClean="0">
                <a:latin typeface="Arial" charset="0"/>
                <a:cs typeface="Arial" charset="0"/>
                <a:sym typeface="Arial" charset="0"/>
              </a:rPr>
              <a:t>More successful, measurable outcomes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685761"/>
            <a:ext cx="4654550" cy="34288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sz="1400" dirty="0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685761"/>
            <a:ext cx="4654550" cy="34288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sz="1400" dirty="0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685761"/>
            <a:ext cx="4654550" cy="34288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lvl="1"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</a:pPr>
            <a:endParaRPr lang="en-US" sz="1800" dirty="0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Sober Living Network Training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January, 2011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EEB85-C8FE-4A25-BF22-84C4A0529C3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7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0D20122-F61D-4D83-B267-23E1577046C8}" type="datetime6">
              <a:rPr lang="en-US" smtClean="0"/>
              <a:pPr/>
              <a:t>September 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539B-C39A-4C3F-9B0C-18570E24DBD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A884-8EB9-4E1A-B278-F3A9C036E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5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539B-C39A-4C3F-9B0C-18570E24DBD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A884-8EB9-4E1A-B278-F3A9C036E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9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539B-C39A-4C3F-9B0C-18570E24DBD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A884-8EB9-4E1A-B278-F3A9C036E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1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539B-C39A-4C3F-9B0C-18570E24DBD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A884-8EB9-4E1A-B278-F3A9C036E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9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539B-C39A-4C3F-9B0C-18570E24DBD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A884-8EB9-4E1A-B278-F3A9C036E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7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539B-C39A-4C3F-9B0C-18570E24DBD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A884-8EB9-4E1A-B278-F3A9C036E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539B-C39A-4C3F-9B0C-18570E24DBD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A884-8EB9-4E1A-B278-F3A9C036E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6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539B-C39A-4C3F-9B0C-18570E24DBD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A884-8EB9-4E1A-B278-F3A9C036E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8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539B-C39A-4C3F-9B0C-18570E24DBD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A884-8EB9-4E1A-B278-F3A9C036E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9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539B-C39A-4C3F-9B0C-18570E24DBD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A884-8EB9-4E1A-B278-F3A9C036E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9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539B-C39A-4C3F-9B0C-18570E24DBD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A884-8EB9-4E1A-B278-F3A9C036E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0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F539B-C39A-4C3F-9B0C-18570E24DBD0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3A884-8EB9-4E1A-B278-F3A9C036E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8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berhousing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publiccounsel.org/" TargetMode="External"/><Relationship Id="rId3" Type="http://schemas.openxmlformats.org/officeDocument/2006/relationships/hyperlink" Target="http://www.hafc-wh.org/" TargetMode="External"/><Relationship Id="rId7" Type="http://schemas.openxmlformats.org/officeDocument/2006/relationships/hyperlink" Target="http://www.disabilityrightsca.org/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hyperlink" Target="http://www.wclp.org/Default.aspx" TargetMode="External"/><Relationship Id="rId5" Type="http://schemas.openxmlformats.org/officeDocument/2006/relationships/hyperlink" Target="http://www.newdirectionsinc.org/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www.innercitylaw.org/" TargetMode="External"/><Relationship Id="rId1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lahsa.org/default.asp" TargetMode="External"/><Relationship Id="rId18" Type="http://schemas.openxmlformats.org/officeDocument/2006/relationships/image" Target="../media/image12.gif"/><Relationship Id="rId3" Type="http://schemas.openxmlformats.org/officeDocument/2006/relationships/hyperlink" Target="http://www.hafc-wh.org/" TargetMode="External"/><Relationship Id="rId7" Type="http://schemas.openxmlformats.org/officeDocument/2006/relationships/hyperlink" Target="http://www.disabilityrightsca.org/" TargetMode="External"/><Relationship Id="rId12" Type="http://schemas.openxmlformats.org/officeDocument/2006/relationships/image" Target="../media/image8.jpeg"/><Relationship Id="rId17" Type="http://schemas.openxmlformats.org/officeDocument/2006/relationships/hyperlink" Target="http://www.aclu-sc.org/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1.jpe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hyperlink" Target="http://www.wclp.org/Default.aspx" TargetMode="External"/><Relationship Id="rId5" Type="http://schemas.openxmlformats.org/officeDocument/2006/relationships/hyperlink" Target="http://www.newdirectionsinc.org/" TargetMode="External"/><Relationship Id="rId15" Type="http://schemas.openxmlformats.org/officeDocument/2006/relationships/hyperlink" Target="http://www.csh.org/" TargetMode="External"/><Relationship Id="rId10" Type="http://schemas.openxmlformats.org/officeDocument/2006/relationships/image" Target="../media/image7.jpeg"/><Relationship Id="rId19" Type="http://schemas.openxmlformats.org/officeDocument/2006/relationships/hyperlink" Target="http://www.publiccounsel.org/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innercitylaw.org/" TargetMode="External"/><Relationship Id="rId1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lahsa.org/default.asp" TargetMode="External"/><Relationship Id="rId18" Type="http://schemas.openxmlformats.org/officeDocument/2006/relationships/image" Target="../media/image12.gif"/><Relationship Id="rId26" Type="http://schemas.openxmlformats.org/officeDocument/2006/relationships/image" Target="../media/image15.jpeg"/><Relationship Id="rId3" Type="http://schemas.openxmlformats.org/officeDocument/2006/relationships/hyperlink" Target="http://www.hafc-wh.org/" TargetMode="External"/><Relationship Id="rId21" Type="http://schemas.openxmlformats.org/officeDocument/2006/relationships/hyperlink" Target="http://www.google.com/imgres?hl=en&amp;biw=1424&amp;bih=757&amp;gbv=2&amp;tbm=isch&amp;tbnid=jgVZsHQ-JsKESM:&amp;imgrefurl=http://www.unitedwayla.org/news-events/page/13/&amp;docid=R5oL8elQUXT1TM&amp;itg=1&amp;imgurl=http://unitedwayla.org/wp-content/hfg/2012/01/HomeForGood_red1.jpg&amp;w=968&amp;h=312&amp;ei=We_pT7L5D-qr8AHPtqCRDA&amp;zoom=1&amp;iact=hc&amp;vpx=111&amp;vpy=176&amp;dur=940&amp;hovh=127&amp;hovw=396&amp;tx=168&amp;ty=64&amp;sig=100402497484690331855&amp;page=2&amp;tbnh=58&amp;tbnw=181&amp;start=28&amp;ndsp=35&amp;ved=1t:429,r:14,s:28,i:208" TargetMode="External"/><Relationship Id="rId7" Type="http://schemas.openxmlformats.org/officeDocument/2006/relationships/hyperlink" Target="http://www.disabilityrightsca.org/" TargetMode="External"/><Relationship Id="rId12" Type="http://schemas.openxmlformats.org/officeDocument/2006/relationships/image" Target="../media/image8.jpeg"/><Relationship Id="rId17" Type="http://schemas.openxmlformats.org/officeDocument/2006/relationships/hyperlink" Target="http://www.aclu-sc.org/" TargetMode="External"/><Relationship Id="rId25" Type="http://schemas.openxmlformats.org/officeDocument/2006/relationships/hyperlink" Target="http://www.hollywoodchamber.net/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1.jpeg"/><Relationship Id="rId20" Type="http://schemas.openxmlformats.org/officeDocument/2006/relationships/image" Target="../media/image9.jpeg"/><Relationship Id="rId29" Type="http://schemas.openxmlformats.org/officeDocument/2006/relationships/hyperlink" Target="http://www.shelterpartnership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hyperlink" Target="http://www.wclp.org/Default.aspx" TargetMode="External"/><Relationship Id="rId24" Type="http://schemas.openxmlformats.org/officeDocument/2006/relationships/image" Target="../media/image14.jpeg"/><Relationship Id="rId5" Type="http://schemas.openxmlformats.org/officeDocument/2006/relationships/hyperlink" Target="http://www.newdirectionsinc.org/" TargetMode="External"/><Relationship Id="rId15" Type="http://schemas.openxmlformats.org/officeDocument/2006/relationships/hyperlink" Target="http://www.csh.org/" TargetMode="External"/><Relationship Id="rId23" Type="http://schemas.openxmlformats.org/officeDocument/2006/relationships/hyperlink" Target="http://www.unitedwayla.org/" TargetMode="External"/><Relationship Id="rId28" Type="http://schemas.openxmlformats.org/officeDocument/2006/relationships/image" Target="../media/image16.jpeg"/><Relationship Id="rId10" Type="http://schemas.openxmlformats.org/officeDocument/2006/relationships/image" Target="../media/image7.jpeg"/><Relationship Id="rId19" Type="http://schemas.openxmlformats.org/officeDocument/2006/relationships/hyperlink" Target="http://www.publiccounsel.org/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innercitylaw.org/" TargetMode="External"/><Relationship Id="rId14" Type="http://schemas.openxmlformats.org/officeDocument/2006/relationships/image" Target="../media/image10.jpeg"/><Relationship Id="rId22" Type="http://schemas.openxmlformats.org/officeDocument/2006/relationships/image" Target="../media/image13.jpeg"/><Relationship Id="rId27" Type="http://schemas.openxmlformats.org/officeDocument/2006/relationships/hyperlink" Target="http://www.nami.org/" TargetMode="External"/><Relationship Id="rId30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fc-wh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hyperlink" Target="http://www.newdirectionsinc.org/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219200"/>
            <a:ext cx="7924800" cy="5181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Algerian" pitchFamily="82" charset="0"/>
              </a:rPr>
              <a:t/>
            </a:r>
            <a:br>
              <a:rPr lang="en-US" sz="2800" dirty="0" smtClean="0">
                <a:latin typeface="Algerian" pitchFamily="82" charset="0"/>
              </a:rPr>
            </a:br>
            <a:endParaRPr lang="en-US" sz="2800" dirty="0" smtClean="0">
              <a:latin typeface="Algerian" pitchFamily="82" charset="0"/>
            </a:endParaRPr>
          </a:p>
          <a:p>
            <a:pPr algn="ctr" eaLnBrk="1" hangingPunct="1"/>
            <a:endParaRPr lang="en-US" sz="2800" dirty="0" smtClean="0">
              <a:latin typeface="Algerian" pitchFamily="82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/>
              <a:t>Review of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/>
              <a:t>Community Care Facilities Ordinance (CCFO)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/>
              <a:t>And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/>
              <a:t>Current LA County Training Plans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/>
              <a:t>for Sober Living Environments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2800" dirty="0" smtClean="0">
                <a:hlinkClick r:id="rId3"/>
              </a:rPr>
              <a:t>www.soberhousing.net</a:t>
            </a: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smtClean="0"/>
              <a:t>September 2013</a:t>
            </a:r>
            <a:endParaRPr lang="en-US" sz="2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/>
              <a:t>  </a:t>
            </a:r>
            <a:endParaRPr lang="en-US" sz="4000" dirty="0" smtClean="0"/>
          </a:p>
        </p:txBody>
      </p:sp>
      <p:pic>
        <p:nvPicPr>
          <p:cNvPr id="5123" name="Picture 5" descr="SLN_logo_new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81000"/>
            <a:ext cx="42941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323975" y="4953000"/>
            <a:ext cx="6434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the tide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" y="2060848"/>
            <a:ext cx="3153495" cy="1204062"/>
          </a:xfrm>
          <a:prstGeom prst="rect">
            <a:avLst/>
          </a:prstGeom>
        </p:spPr>
      </p:pic>
      <p:pic>
        <p:nvPicPr>
          <p:cNvPr id="5" name="rg_hi" descr="https://encrypted-tbn2.google.com/images?q=tbn:ANd9GcSTqj3Wbl5WPcKxuSMgGisZgPupsDwt3iflzkq8zMun88lD6VvbZQ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054052"/>
            <a:ext cx="2520280" cy="73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t0.gstatic.com/images?q=tbn:ANd9GcRFGxIpGH0H8W8WURknDYfvePcEf15jZS4pQhPzV2exJpBLZ1zVhP04J56I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933056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RCA.jpg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47828" y="1681804"/>
            <a:ext cx="2390775" cy="981075"/>
          </a:xfrm>
          <a:prstGeom prst="rect">
            <a:avLst/>
          </a:prstGeom>
        </p:spPr>
      </p:pic>
      <p:pic>
        <p:nvPicPr>
          <p:cNvPr id="8" name="Picture 7" descr="Inter City Law Center">
            <a:hlinkClick r:id="rId9" tooltip="&quot;Inner City Law Center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9979" y="3688893"/>
            <a:ext cx="14192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dnn_dnnLOGO_imgLogo" descr="Western Center on Law and Poverty">
            <a:hlinkClick r:id="rId11" tooltip="&quot;Western Center on Law and Poverty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9979" y="3280556"/>
            <a:ext cx="3429000" cy="31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g_hi" descr="http://t1.gstatic.com/images?q=tbn:ANd9GcT3AbGBSwh2q0HcoNTZ9LO7p7q8IfIrF7ZBBHBSUalwnr8s9JJ6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3688" y="3688893"/>
            <a:ext cx="2160905" cy="69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355975" y="2918992"/>
            <a:ext cx="4282627" cy="1014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55976" y="326491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DISABILITY RIGHTS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the tide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" y="2060848"/>
            <a:ext cx="3153495" cy="1204062"/>
          </a:xfrm>
          <a:prstGeom prst="rect">
            <a:avLst/>
          </a:prstGeom>
        </p:spPr>
      </p:pic>
      <p:pic>
        <p:nvPicPr>
          <p:cNvPr id="5" name="rg_hi" descr="https://encrypted-tbn2.google.com/images?q=tbn:ANd9GcSTqj3Wbl5WPcKxuSMgGisZgPupsDwt3iflzkq8zMun88lD6VvbZQ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054052"/>
            <a:ext cx="2520280" cy="73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t0.gstatic.com/images?q=tbn:ANd9GcRFGxIpGH0H8W8WURknDYfvePcEf15jZS4pQhPzV2exJpBLZ1zVhP04J56I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933056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RCA.jpg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47828" y="1681804"/>
            <a:ext cx="2390775" cy="981075"/>
          </a:xfrm>
          <a:prstGeom prst="rect">
            <a:avLst/>
          </a:prstGeom>
        </p:spPr>
      </p:pic>
      <p:pic>
        <p:nvPicPr>
          <p:cNvPr id="8" name="Picture 7" descr="Inter City Law Center">
            <a:hlinkClick r:id="rId9" tooltip="&quot;Inner City Law Center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9979" y="3688893"/>
            <a:ext cx="14192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dnn_dnnLOGO_imgLogo" descr="Western Center on Law and Poverty">
            <a:hlinkClick r:id="rId11" tooltip="&quot;Western Center on Law and Poverty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9979" y="3280556"/>
            <a:ext cx="3429000" cy="31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lahsa.org/images/masthead.jpg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9979" y="996004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rg_hi" descr="https://encrypted-tbn2.google.com/images?q=tbn:ANd9GcRUL7OKxUSR0U2oxj4NfHDNE20Qjq1dKEvSLFcCKmz67xdH0BCu">
            <a:hlinkClick r:id="rId15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69948" y="2832720"/>
            <a:ext cx="1922185" cy="131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l_fi" descr="https://www.aclu.org/files/springboard_aff/aclu_scalifornia.gif">
            <a:hlinkClick r:id="rId17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27295" y="4898568"/>
            <a:ext cx="1828800" cy="83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rg_hi" descr="http://t1.gstatic.com/images?q=tbn:ANd9GcT3AbGBSwh2q0HcoNTZ9LO7p7q8IfIrF7ZBBHBSUalwnr8s9JJ6">
            <a:hlinkClick r:id="rId19"/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63688" y="3688893"/>
            <a:ext cx="2160905" cy="69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568404" y="5420583"/>
            <a:ext cx="4282627" cy="1014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43808" y="55892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HOMELESS SERVICES, PUBLIC HOUSING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the tide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" y="2060848"/>
            <a:ext cx="3153495" cy="1204062"/>
          </a:xfrm>
          <a:prstGeom prst="rect">
            <a:avLst/>
          </a:prstGeom>
        </p:spPr>
      </p:pic>
      <p:pic>
        <p:nvPicPr>
          <p:cNvPr id="5" name="rg_hi" descr="https://encrypted-tbn2.google.com/images?q=tbn:ANd9GcSTqj3Wbl5WPcKxuSMgGisZgPupsDwt3iflzkq8zMun88lD6VvbZQ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054052"/>
            <a:ext cx="2520280" cy="73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t0.gstatic.com/images?q=tbn:ANd9GcRFGxIpGH0H8W8WURknDYfvePcEf15jZS4pQhPzV2exJpBLZ1zVhP04J56I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933056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RCA.jpg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47828" y="1681804"/>
            <a:ext cx="2390775" cy="981075"/>
          </a:xfrm>
          <a:prstGeom prst="rect">
            <a:avLst/>
          </a:prstGeom>
        </p:spPr>
      </p:pic>
      <p:pic>
        <p:nvPicPr>
          <p:cNvPr id="8" name="Picture 7" descr="Inter City Law Center">
            <a:hlinkClick r:id="rId9" tooltip="&quot;Inner City Law Center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9979" y="3688893"/>
            <a:ext cx="14192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dnn_dnnLOGO_imgLogo" descr="Western Center on Law and Poverty">
            <a:hlinkClick r:id="rId11" tooltip="&quot;Western Center on Law and Poverty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9979" y="3280556"/>
            <a:ext cx="3429000" cy="31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lahsa.org/images/masthead.jpg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9979" y="996004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rg_hi" descr="https://encrypted-tbn2.google.com/images?q=tbn:ANd9GcRUL7OKxUSR0U2oxj4NfHDNE20Qjq1dKEvSLFcCKmz67xdH0BCu">
            <a:hlinkClick r:id="rId15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69948" y="2832720"/>
            <a:ext cx="1922185" cy="131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l_fi" descr="https://www.aclu.org/files/springboard_aff/aclu_scalifornia.gif">
            <a:hlinkClick r:id="rId17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27295" y="4898568"/>
            <a:ext cx="1828800" cy="83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rg_hi" descr="http://t1.gstatic.com/images?q=tbn:ANd9GcT3AbGBSwh2q0HcoNTZ9LO7p7q8IfIrF7ZBBHBSUalwnr8s9JJ6">
            <a:hlinkClick r:id="rId19"/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63688" y="3688893"/>
            <a:ext cx="2160905" cy="69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g_hi" descr="https://encrypted-tbn1.google.com/images?q=tbn:ANd9GcTwcSOpm7ZcSE32NMzfxjlLuq8bg_pSZIkqVlvGml48Hgl_8PT5">
            <a:hlinkClick r:id="rId21"/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59832" y="1921671"/>
            <a:ext cx="2840752" cy="91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UWLA.jpg">
            <a:hlinkClick r:id="rId23"/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91088" y="1772816"/>
            <a:ext cx="1933575" cy="1268730"/>
          </a:xfrm>
          <a:prstGeom prst="rect">
            <a:avLst/>
          </a:prstGeom>
        </p:spPr>
      </p:pic>
      <p:pic>
        <p:nvPicPr>
          <p:cNvPr id="16" name="il_fi" descr="http://musiciansfoundation.files.wordpress.com/2011/02/hc-logo.jpg">
            <a:hlinkClick r:id="rId25"/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451675" y="5016758"/>
            <a:ext cx="2381250" cy="135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NAMI">
            <a:hlinkClick r:id="rId27"/>
          </p:cNvPr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778100" y="4149080"/>
            <a:ext cx="229298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l_fi" descr="http://www.minanovian.com/images/shelterPartnership.png">
            <a:hlinkClick r:id="rId29"/>
          </p:cNvPr>
          <p:cNvPicPr/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832443" y="2863996"/>
            <a:ext cx="38481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69048" y="4941261"/>
            <a:ext cx="4282627" cy="1014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4452" y="510991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LARGE, BROAD-BASED CIVIC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problem properties, landlords 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439150" cy="4114800"/>
          </a:xfrm>
        </p:spPr>
        <p:txBody>
          <a:bodyPr/>
          <a:lstStyle/>
          <a:p>
            <a:r>
              <a:rPr lang="en-US" b="1" i="1" dirty="0" smtClean="0"/>
              <a:t>Absolutely—past, present and future.</a:t>
            </a:r>
          </a:p>
          <a:p>
            <a:r>
              <a:rPr lang="en-US" dirty="0" smtClean="0"/>
              <a:t>Vulnerable populations are prone to exploitation.</a:t>
            </a:r>
          </a:p>
          <a:p>
            <a:r>
              <a:rPr lang="en-US" dirty="0" smtClean="0"/>
              <a:t>Quality of life, nuisance laws are often poorly enforced.</a:t>
            </a:r>
          </a:p>
          <a:p>
            <a:r>
              <a:rPr lang="en-US" dirty="0" smtClean="0"/>
              <a:t>Predatory owners, landlords use disability rights as enforcement shields.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City and county support for standards, quality assurance organizations</a:t>
            </a:r>
          </a:p>
          <a:p>
            <a:r>
              <a:rPr lang="en-US" dirty="0" smtClean="0"/>
              <a:t>Effective enforcement of nuisance, quality of life, health, safety laws</a:t>
            </a:r>
          </a:p>
          <a:p>
            <a:r>
              <a:rPr lang="en-US" dirty="0" smtClean="0"/>
              <a:t>Support strong, clear protection of fair housing rights for disabled populations</a:t>
            </a:r>
          </a:p>
          <a:p>
            <a:r>
              <a:rPr lang="en-US" dirty="0" smtClean="0"/>
              <a:t>Assist other areas of government in understanding fair housing law</a:t>
            </a:r>
          </a:p>
          <a:p>
            <a:r>
              <a:rPr lang="en-US" dirty="0" smtClean="0"/>
              <a:t>Support strong provider and consumer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Southern California Recovery Residences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834480"/>
            <a:ext cx="843915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Strong local recovery housing organization (Sober Living Network)</a:t>
            </a:r>
          </a:p>
          <a:p>
            <a:r>
              <a:rPr lang="en-US" dirty="0" smtClean="0"/>
              <a:t>Almost 20 years of successful operation</a:t>
            </a:r>
          </a:p>
          <a:p>
            <a:r>
              <a:rPr lang="en-US" dirty="0" smtClean="0"/>
              <a:t>550 recovery residences, over 6,000 beds</a:t>
            </a:r>
          </a:p>
          <a:p>
            <a:r>
              <a:rPr lang="en-US" dirty="0" smtClean="0"/>
              <a:t>Represents about 1/3 total private households for disabled individuals</a:t>
            </a:r>
          </a:p>
          <a:p>
            <a:r>
              <a:rPr lang="en-US" dirty="0" smtClean="0"/>
              <a:t>Co-founder, National Association of Recovery Residences, 2011</a:t>
            </a:r>
          </a:p>
        </p:txBody>
      </p:sp>
    </p:spTree>
    <p:extLst>
      <p:ext uri="{BB962C8B-B14F-4D97-AF65-F5344CB8AC3E}">
        <p14:creationId xmlns:p14="http://schemas.microsoft.com/office/powerpoint/2010/main" val="17100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1"/>
          <p:cNvSpPr>
            <a:spLocks/>
          </p:cNvSpPr>
          <p:nvPr/>
        </p:nvSpPr>
        <p:spPr bwMode="auto">
          <a:xfrm>
            <a:off x="355600" y="6013450"/>
            <a:ext cx="857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Benefits of Sober Living Residences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63600"/>
            <a:ext cx="7340600" cy="5092700"/>
          </a:xfrm>
          <a:ln/>
        </p:spPr>
        <p:txBody>
          <a:bodyPr/>
          <a:lstStyle/>
          <a:p>
            <a:r>
              <a:rPr lang="en-US" sz="7200" b="1">
                <a:solidFill>
                  <a:srgbClr val="BFBFBF"/>
                </a:solidFill>
              </a:rPr>
              <a:t>Benefits</a:t>
            </a:r>
            <a:r>
              <a:rPr lang="en-US" sz="7200" b="1">
                <a:solidFill>
                  <a:srgbClr val="7F7F7F"/>
                </a:solidFill>
              </a:rPr>
              <a:t> of Sober Living Residences</a:t>
            </a:r>
            <a:endParaRPr lang="en-US" sz="7200" b="1">
              <a:solidFill>
                <a:srgbClr val="7F7F7F"/>
              </a:solidFill>
              <a:ea typeface="ヒラギノ角ゴ ProN W6" charset="0"/>
              <a:cs typeface="ヒラギノ角ゴ ProN W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3F3F3F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385" name="Rectangle 1"/>
          <p:cNvSpPr>
            <a:spLocks/>
          </p:cNvSpPr>
          <p:nvPr/>
        </p:nvSpPr>
        <p:spPr bwMode="auto">
          <a:xfrm>
            <a:off x="0" y="215900"/>
            <a:ext cx="9144000" cy="787400"/>
          </a:xfrm>
          <a:prstGeom prst="rect">
            <a:avLst/>
          </a:prstGeom>
          <a:gradFill flip="none" rotWithShape="1">
            <a:gsLst>
              <a:gs pos="100000">
                <a:srgbClr val="40B7B3"/>
              </a:gs>
              <a:gs pos="0">
                <a:srgbClr val="2F807D"/>
              </a:gs>
            </a:gsLst>
            <a:lin ang="16200000" scaled="0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386" name="AutoShape 2"/>
          <p:cNvSpPr>
            <a:spLocks/>
          </p:cNvSpPr>
          <p:nvPr/>
        </p:nvSpPr>
        <p:spPr bwMode="auto">
          <a:xfrm>
            <a:off x="3835400" y="1320800"/>
            <a:ext cx="4991100" cy="4089400"/>
          </a:xfrm>
          <a:prstGeom prst="roundRect">
            <a:avLst>
              <a:gd name="adj" fmla="val 4657"/>
            </a:avLst>
          </a:prstGeom>
          <a:gradFill rotWithShape="0">
            <a:gsLst>
              <a:gs pos="0">
                <a:srgbClr val="FFFFFF"/>
              </a:gs>
              <a:gs pos="100000">
                <a:srgbClr val="343434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361950"/>
            <a:ext cx="8432800" cy="495300"/>
          </a:xfrm>
          <a:ln/>
        </p:spPr>
        <p:txBody>
          <a:bodyPr>
            <a:normAutofit fontScale="90000"/>
          </a:bodyPr>
          <a:lstStyle/>
          <a:p>
            <a:r>
              <a:rPr lang="en-US" kern="1200" spc="100" dirty="0">
                <a:solidFill>
                  <a:schemeClr val="accent3"/>
                </a:solidFill>
                <a:effectLst>
                  <a:outerShdw blurRad="63500" dist="101600" dir="2700000" algn="tl" rotWithShape="0">
                    <a:srgbClr val="000000">
                      <a:alpha val="50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Better Outcomes</a:t>
            </a:r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2222500"/>
            <a:ext cx="2278062" cy="2857500"/>
          </a:xfrm>
          <a:prstGeom prst="rect">
            <a:avLst/>
          </a:prstGeom>
          <a:noFill/>
          <a:ln>
            <a:noFill/>
          </a:ln>
          <a:effectLst>
            <a:outerShdw blurRad="63500" dist="101600" dir="2700000" algn="tl" rotWithShape="0">
              <a:srgbClr val="000000">
                <a:alpha val="5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9" name="Rectangle 5"/>
          <p:cNvSpPr>
            <a:spLocks/>
          </p:cNvSpPr>
          <p:nvPr/>
        </p:nvSpPr>
        <p:spPr bwMode="auto">
          <a:xfrm>
            <a:off x="4394200" y="1508125"/>
            <a:ext cx="3924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Georgia" charset="0"/>
              </a:rPr>
              <a:t>Monthly Income</a:t>
            </a:r>
          </a:p>
        </p:txBody>
      </p:sp>
      <p:sp>
        <p:nvSpPr>
          <p:cNvPr id="144391" name="Rectangle 7"/>
          <p:cNvSpPr>
            <a:spLocks/>
          </p:cNvSpPr>
          <p:nvPr/>
        </p:nvSpPr>
        <p:spPr bwMode="auto">
          <a:xfrm>
            <a:off x="457200" y="6350000"/>
            <a:ext cx="8229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  <a:latin typeface="+mj-lt"/>
                <a:ea typeface="ＭＳ Ｐゴシック" charset="0"/>
                <a:cs typeface="Rockwell" charset="0"/>
                <a:sym typeface="Rockwell" charset="0"/>
              </a:rPr>
              <a:t>Benefits of Sober Living Residences</a:t>
            </a:r>
          </a:p>
        </p:txBody>
      </p:sp>
      <p:sp>
        <p:nvSpPr>
          <p:cNvPr id="144392" name="Rectangle 8"/>
          <p:cNvSpPr>
            <a:spLocks/>
          </p:cNvSpPr>
          <p:nvPr/>
        </p:nvSpPr>
        <p:spPr bwMode="auto">
          <a:xfrm>
            <a:off x="457200" y="5562600"/>
            <a:ext cx="8343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400" dirty="0">
                <a:solidFill>
                  <a:srgbClr val="3F3F3F"/>
                </a:solidFill>
                <a:ea typeface="ＭＳ Ｐゴシック" charset="0"/>
                <a:cs typeface="Gill Sans" charset="0"/>
              </a:rPr>
              <a:t>Leonard A. Jason, PhD, </a:t>
            </a:r>
            <a:r>
              <a:rPr lang="en-US" sz="1400" dirty="0" smtClean="0">
                <a:solidFill>
                  <a:srgbClr val="3F3F3F"/>
                </a:solidFill>
                <a:ea typeface="ＭＳ Ｐゴシック" charset="0"/>
                <a:cs typeface="Gill Sans" charset="0"/>
              </a:rPr>
              <a:t>Bradley </a:t>
            </a:r>
            <a:r>
              <a:rPr lang="en-US" sz="1400" dirty="0">
                <a:solidFill>
                  <a:srgbClr val="3F3F3F"/>
                </a:solidFill>
                <a:ea typeface="ＭＳ Ｐゴシック" charset="0"/>
                <a:cs typeface="Gill Sans" charset="0"/>
              </a:rPr>
              <a:t>D. Olson, PhD, Joseph R. Ferrari, PhD, and Anthony T. Lo </a:t>
            </a:r>
            <a:r>
              <a:rPr lang="en-US" sz="1400" dirty="0" err="1">
                <a:solidFill>
                  <a:srgbClr val="3F3F3F"/>
                </a:solidFill>
                <a:ea typeface="ＭＳ Ｐゴシック" charset="0"/>
                <a:cs typeface="Gill Sans" charset="0"/>
              </a:rPr>
              <a:t>Sasso</a:t>
            </a:r>
            <a:r>
              <a:rPr lang="en-US" sz="1400" dirty="0">
                <a:solidFill>
                  <a:srgbClr val="3F3F3F"/>
                </a:solidFill>
                <a:ea typeface="ＭＳ Ｐゴシック" charset="0"/>
                <a:cs typeface="Gill Sans" charset="0"/>
              </a:rPr>
              <a:t>, PhD, American Journal of Public Health, October 2006 (Vol. 96, No. 10)</a:t>
            </a:r>
          </a:p>
        </p:txBody>
      </p:sp>
      <p:sp>
        <p:nvSpPr>
          <p:cNvPr id="144393" name="AutoShape 9"/>
          <p:cNvSpPr>
            <a:spLocks/>
          </p:cNvSpPr>
          <p:nvPr/>
        </p:nvSpPr>
        <p:spPr bwMode="auto">
          <a:xfrm>
            <a:off x="7031038" y="4064000"/>
            <a:ext cx="530225" cy="896938"/>
          </a:xfrm>
          <a:custGeom>
            <a:avLst/>
            <a:gdLst/>
            <a:ahLst/>
            <a:cxnLst/>
            <a:rect l="0" t="0" r="r" b="b"/>
            <a:pathLst>
              <a:path w="21168" h="21600">
                <a:moveTo>
                  <a:pt x="20818" y="12076"/>
                </a:moveTo>
                <a:lnTo>
                  <a:pt x="15002" y="6205"/>
                </a:lnTo>
                <a:cubicBezTo>
                  <a:pt x="14947" y="6026"/>
                  <a:pt x="15087" y="6383"/>
                  <a:pt x="14907" y="6229"/>
                </a:cubicBezTo>
                <a:cubicBezTo>
                  <a:pt x="15710" y="5598"/>
                  <a:pt x="16689" y="4588"/>
                  <a:pt x="16689" y="3734"/>
                </a:cubicBezTo>
                <a:cubicBezTo>
                  <a:pt x="16689" y="1666"/>
                  <a:pt x="14032" y="0"/>
                  <a:pt x="10589" y="0"/>
                </a:cubicBezTo>
                <a:cubicBezTo>
                  <a:pt x="7146" y="0"/>
                  <a:pt x="4355" y="1677"/>
                  <a:pt x="4355" y="3744"/>
                </a:cubicBezTo>
                <a:cubicBezTo>
                  <a:pt x="4355" y="4652"/>
                  <a:pt x="4892" y="5484"/>
                  <a:pt x="5785" y="6132"/>
                </a:cubicBezTo>
                <a:cubicBezTo>
                  <a:pt x="5774" y="6150"/>
                  <a:pt x="6454" y="6674"/>
                  <a:pt x="6192" y="6562"/>
                </a:cubicBezTo>
                <a:lnTo>
                  <a:pt x="314" y="11791"/>
                </a:lnTo>
                <a:cubicBezTo>
                  <a:pt x="-91" y="12218"/>
                  <a:pt x="-218" y="13046"/>
                  <a:pt x="642" y="13342"/>
                </a:cubicBezTo>
                <a:cubicBezTo>
                  <a:pt x="1502" y="13636"/>
                  <a:pt x="2658" y="13087"/>
                  <a:pt x="3062" y="12660"/>
                </a:cubicBezTo>
                <a:lnTo>
                  <a:pt x="5946" y="9947"/>
                </a:lnTo>
                <a:lnTo>
                  <a:pt x="5944" y="10443"/>
                </a:lnTo>
                <a:cubicBezTo>
                  <a:pt x="5519" y="12028"/>
                  <a:pt x="4621" y="15258"/>
                  <a:pt x="4046" y="16412"/>
                </a:cubicBezTo>
                <a:cubicBezTo>
                  <a:pt x="4046" y="16412"/>
                  <a:pt x="4827" y="16492"/>
                  <a:pt x="6042" y="16576"/>
                </a:cubicBezTo>
                <a:lnTo>
                  <a:pt x="6235" y="20480"/>
                </a:lnTo>
                <a:cubicBezTo>
                  <a:pt x="6434" y="21170"/>
                  <a:pt x="6872" y="21600"/>
                  <a:pt x="8019" y="21600"/>
                </a:cubicBezTo>
                <a:cubicBezTo>
                  <a:pt x="9167" y="21600"/>
                  <a:pt x="10096" y="21041"/>
                  <a:pt x="10096" y="20352"/>
                </a:cubicBezTo>
                <a:lnTo>
                  <a:pt x="10096" y="16756"/>
                </a:lnTo>
                <a:cubicBezTo>
                  <a:pt x="10619" y="16764"/>
                  <a:pt x="11154" y="16768"/>
                  <a:pt x="11692" y="16763"/>
                </a:cubicBezTo>
                <a:lnTo>
                  <a:pt x="11878" y="20330"/>
                </a:lnTo>
                <a:cubicBezTo>
                  <a:pt x="11878" y="21019"/>
                  <a:pt x="12509" y="21600"/>
                  <a:pt x="13655" y="21600"/>
                </a:cubicBezTo>
                <a:cubicBezTo>
                  <a:pt x="14802" y="21600"/>
                  <a:pt x="15522" y="21139"/>
                  <a:pt x="15522" y="20450"/>
                </a:cubicBezTo>
                <a:lnTo>
                  <a:pt x="15599" y="16720"/>
                </a:lnTo>
                <a:cubicBezTo>
                  <a:pt x="16388" y="16634"/>
                  <a:pt x="17218" y="16513"/>
                  <a:pt x="17873" y="16352"/>
                </a:cubicBezTo>
                <a:cubicBezTo>
                  <a:pt x="17873" y="16352"/>
                  <a:pt x="16103" y="13030"/>
                  <a:pt x="15577" y="9952"/>
                </a:cubicBezTo>
                <a:lnTo>
                  <a:pt x="18279" y="12902"/>
                </a:lnTo>
                <a:cubicBezTo>
                  <a:pt x="18654" y="13338"/>
                  <a:pt x="19800" y="13785"/>
                  <a:pt x="20591" y="13540"/>
                </a:cubicBezTo>
                <a:cubicBezTo>
                  <a:pt x="21382" y="13295"/>
                  <a:pt x="21261" y="12479"/>
                  <a:pt x="20818" y="12076"/>
                </a:cubicBezTo>
                <a:close/>
                <a:moveTo>
                  <a:pt x="20818" y="12076"/>
                </a:moveTo>
              </a:path>
            </a:pathLst>
          </a:cu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1600" dir="2700000" algn="tl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394" name="AutoShape 10"/>
          <p:cNvSpPr>
            <a:spLocks/>
          </p:cNvSpPr>
          <p:nvPr/>
        </p:nvSpPr>
        <p:spPr bwMode="auto">
          <a:xfrm>
            <a:off x="7651750" y="4046538"/>
            <a:ext cx="536575" cy="914400"/>
          </a:xfrm>
          <a:custGeom>
            <a:avLst/>
            <a:gdLst/>
            <a:ahLst/>
            <a:cxnLst/>
            <a:rect l="0" t="0" r="r" b="b"/>
            <a:pathLst>
              <a:path w="21055" h="21600">
                <a:moveTo>
                  <a:pt x="20719" y="12097"/>
                </a:moveTo>
                <a:lnTo>
                  <a:pt x="15066" y="6172"/>
                </a:lnTo>
                <a:cubicBezTo>
                  <a:pt x="14942" y="6027"/>
                  <a:pt x="15182" y="6355"/>
                  <a:pt x="15002" y="6199"/>
                </a:cubicBezTo>
                <a:cubicBezTo>
                  <a:pt x="15805" y="5568"/>
                  <a:pt x="16616" y="4647"/>
                  <a:pt x="16684" y="3734"/>
                </a:cubicBezTo>
                <a:cubicBezTo>
                  <a:pt x="16837" y="1667"/>
                  <a:pt x="14024" y="0"/>
                  <a:pt x="10577" y="0"/>
                </a:cubicBezTo>
                <a:cubicBezTo>
                  <a:pt x="7129" y="0"/>
                  <a:pt x="4333" y="1678"/>
                  <a:pt x="4333" y="3745"/>
                </a:cubicBezTo>
                <a:cubicBezTo>
                  <a:pt x="4333" y="4652"/>
                  <a:pt x="4871" y="5484"/>
                  <a:pt x="5767" y="6132"/>
                </a:cubicBezTo>
                <a:cubicBezTo>
                  <a:pt x="5755" y="6151"/>
                  <a:pt x="6434" y="6675"/>
                  <a:pt x="6174" y="6563"/>
                </a:cubicBezTo>
                <a:lnTo>
                  <a:pt x="410" y="11829"/>
                </a:lnTo>
                <a:cubicBezTo>
                  <a:pt x="3" y="12256"/>
                  <a:pt x="-318" y="13306"/>
                  <a:pt x="551" y="13434"/>
                </a:cubicBezTo>
                <a:cubicBezTo>
                  <a:pt x="1323" y="13547"/>
                  <a:pt x="2099" y="13377"/>
                  <a:pt x="2825" y="12758"/>
                </a:cubicBezTo>
                <a:lnTo>
                  <a:pt x="5926" y="9947"/>
                </a:lnTo>
                <a:lnTo>
                  <a:pt x="5924" y="10497"/>
                </a:lnTo>
                <a:cubicBezTo>
                  <a:pt x="5924" y="10500"/>
                  <a:pt x="5922" y="10502"/>
                  <a:pt x="5922" y="10506"/>
                </a:cubicBezTo>
                <a:lnTo>
                  <a:pt x="5922" y="10882"/>
                </a:lnTo>
                <a:lnTo>
                  <a:pt x="5907" y="14543"/>
                </a:lnTo>
                <a:lnTo>
                  <a:pt x="5922" y="14543"/>
                </a:lnTo>
                <a:lnTo>
                  <a:pt x="6215" y="20480"/>
                </a:lnTo>
                <a:cubicBezTo>
                  <a:pt x="6414" y="21169"/>
                  <a:pt x="6852" y="21600"/>
                  <a:pt x="8001" y="21600"/>
                </a:cubicBezTo>
                <a:cubicBezTo>
                  <a:pt x="9149" y="21600"/>
                  <a:pt x="10081" y="21041"/>
                  <a:pt x="10081" y="20352"/>
                </a:cubicBezTo>
                <a:lnTo>
                  <a:pt x="10081" y="14543"/>
                </a:lnTo>
                <a:lnTo>
                  <a:pt x="11567" y="14543"/>
                </a:lnTo>
                <a:lnTo>
                  <a:pt x="11866" y="20329"/>
                </a:lnTo>
                <a:cubicBezTo>
                  <a:pt x="11866" y="21018"/>
                  <a:pt x="12497" y="21600"/>
                  <a:pt x="13645" y="21600"/>
                </a:cubicBezTo>
                <a:cubicBezTo>
                  <a:pt x="14794" y="21600"/>
                  <a:pt x="15515" y="21138"/>
                  <a:pt x="15515" y="20450"/>
                </a:cubicBezTo>
                <a:lnTo>
                  <a:pt x="15415" y="10132"/>
                </a:lnTo>
                <a:cubicBezTo>
                  <a:pt x="15415" y="10090"/>
                  <a:pt x="15422" y="10052"/>
                  <a:pt x="15415" y="10012"/>
                </a:cubicBezTo>
                <a:lnTo>
                  <a:pt x="15488" y="9945"/>
                </a:lnTo>
                <a:lnTo>
                  <a:pt x="18465" y="12829"/>
                </a:lnTo>
                <a:cubicBezTo>
                  <a:pt x="18841" y="13265"/>
                  <a:pt x="19847" y="13836"/>
                  <a:pt x="20589" y="13540"/>
                </a:cubicBezTo>
                <a:cubicBezTo>
                  <a:pt x="21282" y="13264"/>
                  <a:pt x="21094" y="12533"/>
                  <a:pt x="20719" y="12097"/>
                </a:cubicBezTo>
                <a:close/>
                <a:moveTo>
                  <a:pt x="20719" y="12097"/>
                </a:moveTo>
              </a:path>
            </a:pathLst>
          </a:cu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1600" dir="2700000" algn="tl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395" name="Rectangle 11"/>
          <p:cNvSpPr>
            <a:spLocks/>
          </p:cNvSpPr>
          <p:nvPr/>
        </p:nvSpPr>
        <p:spPr bwMode="auto">
          <a:xfrm>
            <a:off x="6852814" y="3069679"/>
            <a:ext cx="14264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000" b="1" dirty="0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$440</a:t>
            </a:r>
          </a:p>
        </p:txBody>
      </p:sp>
      <p:sp>
        <p:nvSpPr>
          <p:cNvPr id="144396" name="AutoShape 12"/>
          <p:cNvSpPr>
            <a:spLocks/>
          </p:cNvSpPr>
          <p:nvPr/>
        </p:nvSpPr>
        <p:spPr bwMode="auto">
          <a:xfrm>
            <a:off x="4668838" y="3963988"/>
            <a:ext cx="588962" cy="996950"/>
          </a:xfrm>
          <a:custGeom>
            <a:avLst/>
            <a:gdLst/>
            <a:ahLst/>
            <a:cxnLst/>
            <a:rect l="0" t="0" r="r" b="b"/>
            <a:pathLst>
              <a:path w="21168" h="21600">
                <a:moveTo>
                  <a:pt x="20818" y="12076"/>
                </a:moveTo>
                <a:lnTo>
                  <a:pt x="15002" y="6205"/>
                </a:lnTo>
                <a:cubicBezTo>
                  <a:pt x="14947" y="6026"/>
                  <a:pt x="15087" y="6383"/>
                  <a:pt x="14907" y="6229"/>
                </a:cubicBezTo>
                <a:cubicBezTo>
                  <a:pt x="15710" y="5598"/>
                  <a:pt x="16689" y="4588"/>
                  <a:pt x="16689" y="3734"/>
                </a:cubicBezTo>
                <a:cubicBezTo>
                  <a:pt x="16689" y="1666"/>
                  <a:pt x="14032" y="0"/>
                  <a:pt x="10589" y="0"/>
                </a:cubicBezTo>
                <a:cubicBezTo>
                  <a:pt x="7146" y="0"/>
                  <a:pt x="4355" y="1677"/>
                  <a:pt x="4355" y="3744"/>
                </a:cubicBezTo>
                <a:cubicBezTo>
                  <a:pt x="4355" y="4652"/>
                  <a:pt x="4892" y="5484"/>
                  <a:pt x="5785" y="6132"/>
                </a:cubicBezTo>
                <a:cubicBezTo>
                  <a:pt x="5774" y="6150"/>
                  <a:pt x="6454" y="6674"/>
                  <a:pt x="6192" y="6562"/>
                </a:cubicBezTo>
                <a:lnTo>
                  <a:pt x="314" y="11791"/>
                </a:lnTo>
                <a:cubicBezTo>
                  <a:pt x="-91" y="12218"/>
                  <a:pt x="-218" y="13046"/>
                  <a:pt x="642" y="13342"/>
                </a:cubicBezTo>
                <a:cubicBezTo>
                  <a:pt x="1502" y="13636"/>
                  <a:pt x="2658" y="13087"/>
                  <a:pt x="3062" y="12660"/>
                </a:cubicBezTo>
                <a:lnTo>
                  <a:pt x="5946" y="9947"/>
                </a:lnTo>
                <a:lnTo>
                  <a:pt x="5944" y="10443"/>
                </a:lnTo>
                <a:cubicBezTo>
                  <a:pt x="5519" y="12028"/>
                  <a:pt x="4621" y="15258"/>
                  <a:pt x="4046" y="16412"/>
                </a:cubicBezTo>
                <a:cubicBezTo>
                  <a:pt x="4046" y="16412"/>
                  <a:pt x="4827" y="16492"/>
                  <a:pt x="6042" y="16576"/>
                </a:cubicBezTo>
                <a:lnTo>
                  <a:pt x="6235" y="20480"/>
                </a:lnTo>
                <a:cubicBezTo>
                  <a:pt x="6434" y="21170"/>
                  <a:pt x="6872" y="21600"/>
                  <a:pt x="8019" y="21600"/>
                </a:cubicBezTo>
                <a:cubicBezTo>
                  <a:pt x="9167" y="21600"/>
                  <a:pt x="10096" y="21041"/>
                  <a:pt x="10096" y="20352"/>
                </a:cubicBezTo>
                <a:lnTo>
                  <a:pt x="10096" y="16756"/>
                </a:lnTo>
                <a:cubicBezTo>
                  <a:pt x="10619" y="16764"/>
                  <a:pt x="11154" y="16768"/>
                  <a:pt x="11692" y="16763"/>
                </a:cubicBezTo>
                <a:lnTo>
                  <a:pt x="11878" y="20330"/>
                </a:lnTo>
                <a:cubicBezTo>
                  <a:pt x="11878" y="21019"/>
                  <a:pt x="12509" y="21600"/>
                  <a:pt x="13655" y="21600"/>
                </a:cubicBezTo>
                <a:cubicBezTo>
                  <a:pt x="14802" y="21600"/>
                  <a:pt x="15522" y="21139"/>
                  <a:pt x="15522" y="20450"/>
                </a:cubicBezTo>
                <a:lnTo>
                  <a:pt x="15599" y="16720"/>
                </a:lnTo>
                <a:cubicBezTo>
                  <a:pt x="16388" y="16634"/>
                  <a:pt x="17218" y="16513"/>
                  <a:pt x="17873" y="16352"/>
                </a:cubicBezTo>
                <a:cubicBezTo>
                  <a:pt x="17873" y="16352"/>
                  <a:pt x="16103" y="13030"/>
                  <a:pt x="15577" y="9952"/>
                </a:cubicBezTo>
                <a:lnTo>
                  <a:pt x="18279" y="12902"/>
                </a:lnTo>
                <a:cubicBezTo>
                  <a:pt x="18654" y="13338"/>
                  <a:pt x="19800" y="13785"/>
                  <a:pt x="20591" y="13540"/>
                </a:cubicBezTo>
                <a:cubicBezTo>
                  <a:pt x="21382" y="13295"/>
                  <a:pt x="21261" y="12479"/>
                  <a:pt x="20818" y="12076"/>
                </a:cubicBezTo>
                <a:close/>
                <a:moveTo>
                  <a:pt x="20818" y="12076"/>
                </a:moveTo>
              </a:path>
            </a:pathLst>
          </a:cu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1600" dir="2700000" algn="tl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397" name="AutoShape 13"/>
          <p:cNvSpPr>
            <a:spLocks/>
          </p:cNvSpPr>
          <p:nvPr/>
        </p:nvSpPr>
        <p:spPr bwMode="auto">
          <a:xfrm>
            <a:off x="5359400" y="3944938"/>
            <a:ext cx="595313" cy="1016000"/>
          </a:xfrm>
          <a:custGeom>
            <a:avLst/>
            <a:gdLst/>
            <a:ahLst/>
            <a:cxnLst/>
            <a:rect l="0" t="0" r="r" b="b"/>
            <a:pathLst>
              <a:path w="21055" h="21600">
                <a:moveTo>
                  <a:pt x="20719" y="12097"/>
                </a:moveTo>
                <a:lnTo>
                  <a:pt x="15066" y="6172"/>
                </a:lnTo>
                <a:cubicBezTo>
                  <a:pt x="14942" y="6027"/>
                  <a:pt x="15182" y="6355"/>
                  <a:pt x="15002" y="6199"/>
                </a:cubicBezTo>
                <a:cubicBezTo>
                  <a:pt x="15805" y="5568"/>
                  <a:pt x="16616" y="4647"/>
                  <a:pt x="16684" y="3734"/>
                </a:cubicBezTo>
                <a:cubicBezTo>
                  <a:pt x="16837" y="1667"/>
                  <a:pt x="14024" y="0"/>
                  <a:pt x="10577" y="0"/>
                </a:cubicBezTo>
                <a:cubicBezTo>
                  <a:pt x="7129" y="0"/>
                  <a:pt x="4333" y="1678"/>
                  <a:pt x="4333" y="3745"/>
                </a:cubicBezTo>
                <a:cubicBezTo>
                  <a:pt x="4333" y="4652"/>
                  <a:pt x="4871" y="5484"/>
                  <a:pt x="5767" y="6132"/>
                </a:cubicBezTo>
                <a:cubicBezTo>
                  <a:pt x="5755" y="6151"/>
                  <a:pt x="6434" y="6675"/>
                  <a:pt x="6174" y="6563"/>
                </a:cubicBezTo>
                <a:lnTo>
                  <a:pt x="410" y="11829"/>
                </a:lnTo>
                <a:cubicBezTo>
                  <a:pt x="3" y="12256"/>
                  <a:pt x="-318" y="13306"/>
                  <a:pt x="551" y="13434"/>
                </a:cubicBezTo>
                <a:cubicBezTo>
                  <a:pt x="1323" y="13547"/>
                  <a:pt x="2099" y="13377"/>
                  <a:pt x="2825" y="12758"/>
                </a:cubicBezTo>
                <a:lnTo>
                  <a:pt x="5926" y="9947"/>
                </a:lnTo>
                <a:lnTo>
                  <a:pt x="5924" y="10497"/>
                </a:lnTo>
                <a:cubicBezTo>
                  <a:pt x="5924" y="10500"/>
                  <a:pt x="5922" y="10502"/>
                  <a:pt x="5922" y="10506"/>
                </a:cubicBezTo>
                <a:lnTo>
                  <a:pt x="5922" y="10882"/>
                </a:lnTo>
                <a:lnTo>
                  <a:pt x="5907" y="14543"/>
                </a:lnTo>
                <a:lnTo>
                  <a:pt x="5922" y="14543"/>
                </a:lnTo>
                <a:lnTo>
                  <a:pt x="6215" y="20480"/>
                </a:lnTo>
                <a:cubicBezTo>
                  <a:pt x="6414" y="21169"/>
                  <a:pt x="6852" y="21600"/>
                  <a:pt x="8001" y="21600"/>
                </a:cubicBezTo>
                <a:cubicBezTo>
                  <a:pt x="9149" y="21600"/>
                  <a:pt x="10081" y="21041"/>
                  <a:pt x="10081" y="20352"/>
                </a:cubicBezTo>
                <a:lnTo>
                  <a:pt x="10081" y="14543"/>
                </a:lnTo>
                <a:lnTo>
                  <a:pt x="11567" y="14543"/>
                </a:lnTo>
                <a:lnTo>
                  <a:pt x="11866" y="20329"/>
                </a:lnTo>
                <a:cubicBezTo>
                  <a:pt x="11866" y="21018"/>
                  <a:pt x="12497" y="21600"/>
                  <a:pt x="13645" y="21600"/>
                </a:cubicBezTo>
                <a:cubicBezTo>
                  <a:pt x="14794" y="21600"/>
                  <a:pt x="15515" y="21138"/>
                  <a:pt x="15515" y="20450"/>
                </a:cubicBezTo>
                <a:lnTo>
                  <a:pt x="15415" y="10132"/>
                </a:lnTo>
                <a:cubicBezTo>
                  <a:pt x="15415" y="10090"/>
                  <a:pt x="15422" y="10052"/>
                  <a:pt x="15415" y="10012"/>
                </a:cubicBezTo>
                <a:lnTo>
                  <a:pt x="15488" y="9945"/>
                </a:lnTo>
                <a:lnTo>
                  <a:pt x="18465" y="12829"/>
                </a:lnTo>
                <a:cubicBezTo>
                  <a:pt x="18841" y="13265"/>
                  <a:pt x="19847" y="13836"/>
                  <a:pt x="20589" y="13540"/>
                </a:cubicBezTo>
                <a:cubicBezTo>
                  <a:pt x="21282" y="13264"/>
                  <a:pt x="21094" y="12533"/>
                  <a:pt x="20719" y="12097"/>
                </a:cubicBezTo>
                <a:close/>
                <a:moveTo>
                  <a:pt x="20719" y="12097"/>
                </a:moveTo>
              </a:path>
            </a:pathLst>
          </a:cu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1600" dir="2700000" algn="tl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398" name="Rectangle 14"/>
          <p:cNvSpPr>
            <a:spLocks/>
          </p:cNvSpPr>
          <p:nvPr/>
        </p:nvSpPr>
        <p:spPr bwMode="auto">
          <a:xfrm>
            <a:off x="4476536" y="2987729"/>
            <a:ext cx="1683178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900" b="1" dirty="0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$989</a:t>
            </a:r>
          </a:p>
        </p:txBody>
      </p:sp>
      <p:sp>
        <p:nvSpPr>
          <p:cNvPr id="144399" name="Rectangle 15"/>
          <p:cNvSpPr>
            <a:spLocks/>
          </p:cNvSpPr>
          <p:nvPr/>
        </p:nvSpPr>
        <p:spPr bwMode="auto">
          <a:xfrm>
            <a:off x="355600" y="1257300"/>
            <a:ext cx="3657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80000"/>
              </a:lnSpc>
              <a:spcBef>
                <a:spcPts val="1000"/>
              </a:spcBef>
            </a:pPr>
            <a:r>
              <a:rPr lang="en-US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24-Month Study: </a:t>
            </a:r>
          </a:p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 dirty="0">
                <a:solidFill>
                  <a:srgbClr val="3F3F3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Compared to outpatient treatment alone, </a:t>
            </a:r>
            <a:r>
              <a:rPr lang="en-US" dirty="0" smtClean="0">
                <a:solidFill>
                  <a:srgbClr val="3F3F3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sober living </a:t>
            </a:r>
            <a:r>
              <a:rPr lang="en-US" dirty="0">
                <a:solidFill>
                  <a:srgbClr val="3F3F3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residents and alumni had...</a:t>
            </a:r>
          </a:p>
        </p:txBody>
      </p:sp>
    </p:spTree>
    <p:extLst>
      <p:ext uri="{BB962C8B-B14F-4D97-AF65-F5344CB8AC3E}">
        <p14:creationId xmlns:p14="http://schemas.microsoft.com/office/powerpoint/2010/main" val="30416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2"/>
          <p:cNvSpPr>
            <a:spLocks/>
          </p:cNvSpPr>
          <p:nvPr/>
        </p:nvSpPr>
        <p:spPr bwMode="auto">
          <a:xfrm>
            <a:off x="3835400" y="1320800"/>
            <a:ext cx="4991100" cy="4089400"/>
          </a:xfrm>
          <a:prstGeom prst="roundRect">
            <a:avLst>
              <a:gd name="adj" fmla="val 4657"/>
            </a:avLst>
          </a:prstGeom>
          <a:gradFill rotWithShape="0">
            <a:gsLst>
              <a:gs pos="0">
                <a:srgbClr val="FFFFFF"/>
              </a:gs>
              <a:gs pos="100000">
                <a:srgbClr val="343434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8483" name="Rectangle 3"/>
          <p:cNvSpPr>
            <a:spLocks/>
          </p:cNvSpPr>
          <p:nvPr/>
        </p:nvSpPr>
        <p:spPr bwMode="auto">
          <a:xfrm>
            <a:off x="355600" y="1257300"/>
            <a:ext cx="3657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80000"/>
              </a:lnSpc>
              <a:spcBef>
                <a:spcPts val="1000"/>
              </a:spcBef>
            </a:pPr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24-Month Study: </a:t>
            </a:r>
          </a:p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>
                <a:solidFill>
                  <a:srgbClr val="3F3F3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Compared to outpatient treatment alone, sober living residents and alumni had...</a:t>
            </a:r>
          </a:p>
        </p:txBody>
      </p:sp>
      <p:sp>
        <p:nvSpPr>
          <p:cNvPr id="148484" name="Rectangle 4"/>
          <p:cNvSpPr>
            <a:spLocks/>
          </p:cNvSpPr>
          <p:nvPr/>
        </p:nvSpPr>
        <p:spPr bwMode="auto">
          <a:xfrm>
            <a:off x="3924300" y="1511300"/>
            <a:ext cx="4864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Georgia" charset="0"/>
              </a:rPr>
              <a:t>Incarceration Rates </a:t>
            </a:r>
          </a:p>
        </p:txBody>
      </p:sp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844800"/>
            <a:ext cx="1822450" cy="2286000"/>
          </a:xfrm>
          <a:prstGeom prst="rect">
            <a:avLst/>
          </a:prstGeom>
          <a:noFill/>
          <a:ln>
            <a:noFill/>
          </a:ln>
          <a:effectLst>
            <a:outerShdw blurRad="63500" dist="101600" dir="2700000" algn="tl" rotWithShape="0">
              <a:srgbClr val="000000">
                <a:alpha val="5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AutoShape 8"/>
          <p:cNvSpPr>
            <a:spLocks/>
          </p:cNvSpPr>
          <p:nvPr/>
        </p:nvSpPr>
        <p:spPr bwMode="auto">
          <a:xfrm>
            <a:off x="4465638" y="4127500"/>
            <a:ext cx="530225" cy="896938"/>
          </a:xfrm>
          <a:custGeom>
            <a:avLst/>
            <a:gdLst/>
            <a:ahLst/>
            <a:cxnLst/>
            <a:rect l="0" t="0" r="r" b="b"/>
            <a:pathLst>
              <a:path w="21168" h="21600">
                <a:moveTo>
                  <a:pt x="20818" y="12076"/>
                </a:moveTo>
                <a:lnTo>
                  <a:pt x="15002" y="6205"/>
                </a:lnTo>
                <a:cubicBezTo>
                  <a:pt x="14947" y="6026"/>
                  <a:pt x="15087" y="6383"/>
                  <a:pt x="14907" y="6229"/>
                </a:cubicBezTo>
                <a:cubicBezTo>
                  <a:pt x="15710" y="5598"/>
                  <a:pt x="16689" y="4588"/>
                  <a:pt x="16689" y="3734"/>
                </a:cubicBezTo>
                <a:cubicBezTo>
                  <a:pt x="16689" y="1666"/>
                  <a:pt x="14032" y="0"/>
                  <a:pt x="10589" y="0"/>
                </a:cubicBezTo>
                <a:cubicBezTo>
                  <a:pt x="7146" y="0"/>
                  <a:pt x="4355" y="1677"/>
                  <a:pt x="4355" y="3744"/>
                </a:cubicBezTo>
                <a:cubicBezTo>
                  <a:pt x="4355" y="4652"/>
                  <a:pt x="4892" y="5484"/>
                  <a:pt x="5785" y="6132"/>
                </a:cubicBezTo>
                <a:cubicBezTo>
                  <a:pt x="5774" y="6150"/>
                  <a:pt x="6454" y="6674"/>
                  <a:pt x="6192" y="6562"/>
                </a:cubicBezTo>
                <a:lnTo>
                  <a:pt x="314" y="11791"/>
                </a:lnTo>
                <a:cubicBezTo>
                  <a:pt x="-91" y="12218"/>
                  <a:pt x="-218" y="13046"/>
                  <a:pt x="642" y="13342"/>
                </a:cubicBezTo>
                <a:cubicBezTo>
                  <a:pt x="1502" y="13636"/>
                  <a:pt x="2658" y="13087"/>
                  <a:pt x="3062" y="12660"/>
                </a:cubicBezTo>
                <a:lnTo>
                  <a:pt x="5946" y="9947"/>
                </a:lnTo>
                <a:lnTo>
                  <a:pt x="5944" y="10443"/>
                </a:lnTo>
                <a:cubicBezTo>
                  <a:pt x="5519" y="12028"/>
                  <a:pt x="4621" y="15258"/>
                  <a:pt x="4046" y="16412"/>
                </a:cubicBezTo>
                <a:cubicBezTo>
                  <a:pt x="4046" y="16412"/>
                  <a:pt x="4827" y="16492"/>
                  <a:pt x="6042" y="16576"/>
                </a:cubicBezTo>
                <a:lnTo>
                  <a:pt x="6235" y="20480"/>
                </a:lnTo>
                <a:cubicBezTo>
                  <a:pt x="6434" y="21170"/>
                  <a:pt x="6872" y="21600"/>
                  <a:pt x="8019" y="21600"/>
                </a:cubicBezTo>
                <a:cubicBezTo>
                  <a:pt x="9167" y="21600"/>
                  <a:pt x="10096" y="21041"/>
                  <a:pt x="10096" y="20352"/>
                </a:cubicBezTo>
                <a:lnTo>
                  <a:pt x="10096" y="16756"/>
                </a:lnTo>
                <a:cubicBezTo>
                  <a:pt x="10619" y="16764"/>
                  <a:pt x="11154" y="16768"/>
                  <a:pt x="11692" y="16763"/>
                </a:cubicBezTo>
                <a:lnTo>
                  <a:pt x="11878" y="20330"/>
                </a:lnTo>
                <a:cubicBezTo>
                  <a:pt x="11878" y="21019"/>
                  <a:pt x="12509" y="21600"/>
                  <a:pt x="13655" y="21600"/>
                </a:cubicBezTo>
                <a:cubicBezTo>
                  <a:pt x="14802" y="21600"/>
                  <a:pt x="15522" y="21139"/>
                  <a:pt x="15522" y="20450"/>
                </a:cubicBezTo>
                <a:lnTo>
                  <a:pt x="15599" y="16720"/>
                </a:lnTo>
                <a:cubicBezTo>
                  <a:pt x="16388" y="16634"/>
                  <a:pt x="17218" y="16513"/>
                  <a:pt x="17873" y="16352"/>
                </a:cubicBezTo>
                <a:cubicBezTo>
                  <a:pt x="17873" y="16352"/>
                  <a:pt x="16103" y="13030"/>
                  <a:pt x="15577" y="9952"/>
                </a:cubicBezTo>
                <a:lnTo>
                  <a:pt x="18279" y="12902"/>
                </a:lnTo>
                <a:cubicBezTo>
                  <a:pt x="18654" y="13338"/>
                  <a:pt x="19800" y="13785"/>
                  <a:pt x="20591" y="13540"/>
                </a:cubicBezTo>
                <a:cubicBezTo>
                  <a:pt x="21382" y="13295"/>
                  <a:pt x="21261" y="12479"/>
                  <a:pt x="20818" y="12076"/>
                </a:cubicBezTo>
                <a:close/>
                <a:moveTo>
                  <a:pt x="20818" y="12076"/>
                </a:moveTo>
              </a:path>
            </a:pathLst>
          </a:cu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1600" dir="2700000" algn="tl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8489" name="AutoShape 9"/>
          <p:cNvSpPr>
            <a:spLocks/>
          </p:cNvSpPr>
          <p:nvPr/>
        </p:nvSpPr>
        <p:spPr bwMode="auto">
          <a:xfrm>
            <a:off x="5086350" y="4110038"/>
            <a:ext cx="536575" cy="914400"/>
          </a:xfrm>
          <a:custGeom>
            <a:avLst/>
            <a:gdLst/>
            <a:ahLst/>
            <a:cxnLst/>
            <a:rect l="0" t="0" r="r" b="b"/>
            <a:pathLst>
              <a:path w="21055" h="21600">
                <a:moveTo>
                  <a:pt x="20719" y="12097"/>
                </a:moveTo>
                <a:lnTo>
                  <a:pt x="15066" y="6172"/>
                </a:lnTo>
                <a:cubicBezTo>
                  <a:pt x="14942" y="6027"/>
                  <a:pt x="15182" y="6355"/>
                  <a:pt x="15002" y="6199"/>
                </a:cubicBezTo>
                <a:cubicBezTo>
                  <a:pt x="15805" y="5568"/>
                  <a:pt x="16616" y="4647"/>
                  <a:pt x="16684" y="3734"/>
                </a:cubicBezTo>
                <a:cubicBezTo>
                  <a:pt x="16837" y="1667"/>
                  <a:pt x="14024" y="0"/>
                  <a:pt x="10577" y="0"/>
                </a:cubicBezTo>
                <a:cubicBezTo>
                  <a:pt x="7129" y="0"/>
                  <a:pt x="4333" y="1678"/>
                  <a:pt x="4333" y="3745"/>
                </a:cubicBezTo>
                <a:cubicBezTo>
                  <a:pt x="4333" y="4652"/>
                  <a:pt x="4871" y="5484"/>
                  <a:pt x="5767" y="6132"/>
                </a:cubicBezTo>
                <a:cubicBezTo>
                  <a:pt x="5755" y="6151"/>
                  <a:pt x="6434" y="6675"/>
                  <a:pt x="6174" y="6563"/>
                </a:cubicBezTo>
                <a:lnTo>
                  <a:pt x="410" y="11829"/>
                </a:lnTo>
                <a:cubicBezTo>
                  <a:pt x="3" y="12256"/>
                  <a:pt x="-318" y="13306"/>
                  <a:pt x="551" y="13434"/>
                </a:cubicBezTo>
                <a:cubicBezTo>
                  <a:pt x="1323" y="13547"/>
                  <a:pt x="2099" y="13377"/>
                  <a:pt x="2825" y="12758"/>
                </a:cubicBezTo>
                <a:lnTo>
                  <a:pt x="5926" y="9947"/>
                </a:lnTo>
                <a:lnTo>
                  <a:pt x="5924" y="10497"/>
                </a:lnTo>
                <a:cubicBezTo>
                  <a:pt x="5924" y="10500"/>
                  <a:pt x="5922" y="10502"/>
                  <a:pt x="5922" y="10506"/>
                </a:cubicBezTo>
                <a:lnTo>
                  <a:pt x="5922" y="10882"/>
                </a:lnTo>
                <a:lnTo>
                  <a:pt x="5907" y="14543"/>
                </a:lnTo>
                <a:lnTo>
                  <a:pt x="5922" y="14543"/>
                </a:lnTo>
                <a:lnTo>
                  <a:pt x="6215" y="20480"/>
                </a:lnTo>
                <a:cubicBezTo>
                  <a:pt x="6414" y="21169"/>
                  <a:pt x="6852" y="21600"/>
                  <a:pt x="8001" y="21600"/>
                </a:cubicBezTo>
                <a:cubicBezTo>
                  <a:pt x="9149" y="21600"/>
                  <a:pt x="10081" y="21041"/>
                  <a:pt x="10081" y="20352"/>
                </a:cubicBezTo>
                <a:lnTo>
                  <a:pt x="10081" y="14543"/>
                </a:lnTo>
                <a:lnTo>
                  <a:pt x="11567" y="14543"/>
                </a:lnTo>
                <a:lnTo>
                  <a:pt x="11866" y="20329"/>
                </a:lnTo>
                <a:cubicBezTo>
                  <a:pt x="11866" y="21018"/>
                  <a:pt x="12497" y="21600"/>
                  <a:pt x="13645" y="21600"/>
                </a:cubicBezTo>
                <a:cubicBezTo>
                  <a:pt x="14794" y="21600"/>
                  <a:pt x="15515" y="21138"/>
                  <a:pt x="15515" y="20450"/>
                </a:cubicBezTo>
                <a:lnTo>
                  <a:pt x="15415" y="10132"/>
                </a:lnTo>
                <a:cubicBezTo>
                  <a:pt x="15415" y="10090"/>
                  <a:pt x="15422" y="10052"/>
                  <a:pt x="15415" y="10012"/>
                </a:cubicBezTo>
                <a:lnTo>
                  <a:pt x="15488" y="9945"/>
                </a:lnTo>
                <a:lnTo>
                  <a:pt x="18465" y="12829"/>
                </a:lnTo>
                <a:cubicBezTo>
                  <a:pt x="18841" y="13265"/>
                  <a:pt x="19847" y="13836"/>
                  <a:pt x="20589" y="13540"/>
                </a:cubicBezTo>
                <a:cubicBezTo>
                  <a:pt x="21282" y="13264"/>
                  <a:pt x="21094" y="12533"/>
                  <a:pt x="20719" y="12097"/>
                </a:cubicBezTo>
                <a:close/>
                <a:moveTo>
                  <a:pt x="20719" y="12097"/>
                </a:moveTo>
              </a:path>
            </a:pathLst>
          </a:cu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1600" dir="2700000" algn="tl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8490" name="Rectangle 10"/>
          <p:cNvSpPr>
            <a:spLocks/>
          </p:cNvSpPr>
          <p:nvPr/>
        </p:nvSpPr>
        <p:spPr bwMode="auto">
          <a:xfrm>
            <a:off x="4575357" y="3387179"/>
            <a:ext cx="9267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000" b="1" dirty="0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3%</a:t>
            </a:r>
          </a:p>
        </p:txBody>
      </p:sp>
      <p:sp>
        <p:nvSpPr>
          <p:cNvPr id="148491" name="Rectangle 11"/>
          <p:cNvSpPr>
            <a:spLocks/>
          </p:cNvSpPr>
          <p:nvPr/>
        </p:nvSpPr>
        <p:spPr bwMode="auto">
          <a:xfrm>
            <a:off x="6511836" y="2261597"/>
            <a:ext cx="1649590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8900" b="1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9%</a:t>
            </a:r>
          </a:p>
        </p:txBody>
      </p:sp>
      <p:sp>
        <p:nvSpPr>
          <p:cNvPr id="148492" name="AutoShape 12"/>
          <p:cNvSpPr>
            <a:spLocks/>
          </p:cNvSpPr>
          <p:nvPr/>
        </p:nvSpPr>
        <p:spPr bwMode="auto">
          <a:xfrm>
            <a:off x="6467475" y="3619500"/>
            <a:ext cx="857250" cy="1412875"/>
          </a:xfrm>
          <a:custGeom>
            <a:avLst/>
            <a:gdLst/>
            <a:ahLst/>
            <a:cxnLst/>
            <a:rect l="0" t="0" r="r" b="b"/>
            <a:pathLst>
              <a:path w="21229" h="21600">
                <a:moveTo>
                  <a:pt x="21081" y="9875"/>
                </a:moveTo>
                <a:cubicBezTo>
                  <a:pt x="20972" y="9738"/>
                  <a:pt x="20858" y="9650"/>
                  <a:pt x="20719" y="9544"/>
                </a:cubicBezTo>
                <a:cubicBezTo>
                  <a:pt x="20475" y="9414"/>
                  <a:pt x="20377" y="9330"/>
                  <a:pt x="20202" y="9234"/>
                </a:cubicBezTo>
                <a:lnTo>
                  <a:pt x="16704" y="7320"/>
                </a:lnTo>
                <a:cubicBezTo>
                  <a:pt x="16225" y="7058"/>
                  <a:pt x="15579" y="6761"/>
                  <a:pt x="15303" y="6717"/>
                </a:cubicBezTo>
                <a:cubicBezTo>
                  <a:pt x="16442" y="6007"/>
                  <a:pt x="16975" y="4881"/>
                  <a:pt x="16975" y="3799"/>
                </a:cubicBezTo>
                <a:cubicBezTo>
                  <a:pt x="16975" y="1634"/>
                  <a:pt x="14103" y="7"/>
                  <a:pt x="10615" y="0"/>
                </a:cubicBezTo>
                <a:lnTo>
                  <a:pt x="10613" y="0"/>
                </a:lnTo>
                <a:cubicBezTo>
                  <a:pt x="7125" y="7"/>
                  <a:pt x="4253" y="1634"/>
                  <a:pt x="4253" y="3799"/>
                </a:cubicBezTo>
                <a:cubicBezTo>
                  <a:pt x="4253" y="4881"/>
                  <a:pt x="4786" y="6007"/>
                  <a:pt x="5926" y="6717"/>
                </a:cubicBezTo>
                <a:cubicBezTo>
                  <a:pt x="5647" y="6761"/>
                  <a:pt x="5002" y="7058"/>
                  <a:pt x="4524" y="7320"/>
                </a:cubicBezTo>
                <a:lnTo>
                  <a:pt x="1026" y="9234"/>
                </a:lnTo>
                <a:cubicBezTo>
                  <a:pt x="850" y="9330"/>
                  <a:pt x="753" y="9414"/>
                  <a:pt x="510" y="9544"/>
                </a:cubicBezTo>
                <a:cubicBezTo>
                  <a:pt x="370" y="9650"/>
                  <a:pt x="257" y="9738"/>
                  <a:pt x="146" y="9875"/>
                </a:cubicBezTo>
                <a:cubicBezTo>
                  <a:pt x="-186" y="10284"/>
                  <a:pt x="66" y="10831"/>
                  <a:pt x="705" y="11097"/>
                </a:cubicBezTo>
                <a:lnTo>
                  <a:pt x="4601" y="12590"/>
                </a:lnTo>
                <a:cubicBezTo>
                  <a:pt x="5226" y="12850"/>
                  <a:pt x="5521" y="12669"/>
                  <a:pt x="5843" y="12280"/>
                </a:cubicBezTo>
                <a:lnTo>
                  <a:pt x="4206" y="15283"/>
                </a:lnTo>
                <a:cubicBezTo>
                  <a:pt x="4206" y="15582"/>
                  <a:pt x="4929" y="15854"/>
                  <a:pt x="6096" y="16050"/>
                </a:cubicBezTo>
                <a:lnTo>
                  <a:pt x="6096" y="20402"/>
                </a:lnTo>
                <a:cubicBezTo>
                  <a:pt x="6096" y="21064"/>
                  <a:pt x="6967" y="21600"/>
                  <a:pt x="8041" y="21600"/>
                </a:cubicBezTo>
                <a:cubicBezTo>
                  <a:pt x="9115" y="21600"/>
                  <a:pt x="9984" y="21064"/>
                  <a:pt x="9984" y="20402"/>
                </a:cubicBezTo>
                <a:lnTo>
                  <a:pt x="9984" y="16359"/>
                </a:lnTo>
                <a:cubicBezTo>
                  <a:pt x="10189" y="16362"/>
                  <a:pt x="10396" y="16364"/>
                  <a:pt x="10607" y="16364"/>
                </a:cubicBezTo>
                <a:cubicBezTo>
                  <a:pt x="10822" y="16364"/>
                  <a:pt x="11033" y="16362"/>
                  <a:pt x="11244" y="16359"/>
                </a:cubicBezTo>
                <a:lnTo>
                  <a:pt x="11244" y="20402"/>
                </a:lnTo>
                <a:cubicBezTo>
                  <a:pt x="11244" y="21064"/>
                  <a:pt x="12113" y="21600"/>
                  <a:pt x="13187" y="21600"/>
                </a:cubicBezTo>
                <a:cubicBezTo>
                  <a:pt x="14261" y="21600"/>
                  <a:pt x="15132" y="21064"/>
                  <a:pt x="15132" y="20402"/>
                </a:cubicBezTo>
                <a:lnTo>
                  <a:pt x="15132" y="16048"/>
                </a:lnTo>
                <a:cubicBezTo>
                  <a:pt x="16291" y="15852"/>
                  <a:pt x="17007" y="15581"/>
                  <a:pt x="17007" y="15282"/>
                </a:cubicBezTo>
                <a:lnTo>
                  <a:pt x="15343" y="12231"/>
                </a:lnTo>
                <a:cubicBezTo>
                  <a:pt x="15349" y="12238"/>
                  <a:pt x="15353" y="12243"/>
                  <a:pt x="15359" y="12251"/>
                </a:cubicBezTo>
                <a:cubicBezTo>
                  <a:pt x="15691" y="12660"/>
                  <a:pt x="15984" y="12856"/>
                  <a:pt x="16626" y="12590"/>
                </a:cubicBezTo>
                <a:lnTo>
                  <a:pt x="20521" y="11097"/>
                </a:lnTo>
                <a:cubicBezTo>
                  <a:pt x="21162" y="10831"/>
                  <a:pt x="21414" y="10284"/>
                  <a:pt x="21081" y="9875"/>
                </a:cubicBezTo>
                <a:close/>
                <a:moveTo>
                  <a:pt x="5900" y="11714"/>
                </a:moveTo>
                <a:lnTo>
                  <a:pt x="3490" y="10271"/>
                </a:lnTo>
                <a:lnTo>
                  <a:pt x="6054" y="8868"/>
                </a:lnTo>
                <a:lnTo>
                  <a:pt x="6054" y="8930"/>
                </a:lnTo>
                <a:lnTo>
                  <a:pt x="6072" y="8933"/>
                </a:lnTo>
                <a:lnTo>
                  <a:pt x="6086" y="11837"/>
                </a:lnTo>
                <a:lnTo>
                  <a:pt x="6033" y="11932"/>
                </a:lnTo>
                <a:cubicBezTo>
                  <a:pt x="6001" y="11898"/>
                  <a:pt x="5951" y="11845"/>
                  <a:pt x="5900" y="11714"/>
                </a:cubicBezTo>
                <a:close/>
                <a:moveTo>
                  <a:pt x="15328" y="11714"/>
                </a:moveTo>
                <a:cubicBezTo>
                  <a:pt x="15274" y="11857"/>
                  <a:pt x="15216" y="11909"/>
                  <a:pt x="15186" y="11941"/>
                </a:cubicBezTo>
                <a:lnTo>
                  <a:pt x="15143" y="11862"/>
                </a:lnTo>
                <a:lnTo>
                  <a:pt x="15156" y="8933"/>
                </a:lnTo>
                <a:lnTo>
                  <a:pt x="15176" y="8930"/>
                </a:lnTo>
                <a:lnTo>
                  <a:pt x="15175" y="8868"/>
                </a:lnTo>
                <a:lnTo>
                  <a:pt x="17739" y="10271"/>
                </a:lnTo>
                <a:lnTo>
                  <a:pt x="15328" y="11714"/>
                </a:lnTo>
                <a:close/>
                <a:moveTo>
                  <a:pt x="15328" y="11714"/>
                </a:moveTo>
              </a:path>
            </a:pathLst>
          </a:cu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1600" dir="2700000" algn="tl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8493" name="AutoShape 13"/>
          <p:cNvSpPr>
            <a:spLocks/>
          </p:cNvSpPr>
          <p:nvPr/>
        </p:nvSpPr>
        <p:spPr bwMode="auto">
          <a:xfrm>
            <a:off x="7389813" y="3619500"/>
            <a:ext cx="857250" cy="1412875"/>
          </a:xfrm>
          <a:custGeom>
            <a:avLst/>
            <a:gdLst/>
            <a:ahLst/>
            <a:cxnLst/>
            <a:rect l="0" t="0" r="r" b="b"/>
            <a:pathLst>
              <a:path w="21228" h="21600">
                <a:moveTo>
                  <a:pt x="21081" y="9875"/>
                </a:moveTo>
                <a:cubicBezTo>
                  <a:pt x="20970" y="9738"/>
                  <a:pt x="20857" y="9650"/>
                  <a:pt x="20717" y="9543"/>
                </a:cubicBezTo>
                <a:cubicBezTo>
                  <a:pt x="20475" y="9414"/>
                  <a:pt x="20377" y="9330"/>
                  <a:pt x="20202" y="9234"/>
                </a:cubicBezTo>
                <a:lnTo>
                  <a:pt x="16704" y="7320"/>
                </a:lnTo>
                <a:cubicBezTo>
                  <a:pt x="16225" y="7058"/>
                  <a:pt x="15580" y="6760"/>
                  <a:pt x="15303" y="6717"/>
                </a:cubicBezTo>
                <a:cubicBezTo>
                  <a:pt x="16442" y="6007"/>
                  <a:pt x="16975" y="4881"/>
                  <a:pt x="16975" y="3799"/>
                </a:cubicBezTo>
                <a:cubicBezTo>
                  <a:pt x="16975" y="1634"/>
                  <a:pt x="14102" y="7"/>
                  <a:pt x="10615" y="0"/>
                </a:cubicBezTo>
                <a:cubicBezTo>
                  <a:pt x="10614" y="0"/>
                  <a:pt x="10614" y="0"/>
                  <a:pt x="10614" y="0"/>
                </a:cubicBezTo>
                <a:cubicBezTo>
                  <a:pt x="7126" y="7"/>
                  <a:pt x="4254" y="1634"/>
                  <a:pt x="4254" y="3799"/>
                </a:cubicBezTo>
                <a:cubicBezTo>
                  <a:pt x="4254" y="4881"/>
                  <a:pt x="4787" y="6007"/>
                  <a:pt x="5925" y="6717"/>
                </a:cubicBezTo>
                <a:cubicBezTo>
                  <a:pt x="5648" y="6760"/>
                  <a:pt x="5002" y="7058"/>
                  <a:pt x="4525" y="7320"/>
                </a:cubicBezTo>
                <a:lnTo>
                  <a:pt x="1027" y="9234"/>
                </a:lnTo>
                <a:cubicBezTo>
                  <a:pt x="852" y="9330"/>
                  <a:pt x="754" y="9414"/>
                  <a:pt x="511" y="9543"/>
                </a:cubicBezTo>
                <a:cubicBezTo>
                  <a:pt x="370" y="9650"/>
                  <a:pt x="257" y="9738"/>
                  <a:pt x="147" y="9875"/>
                </a:cubicBezTo>
                <a:cubicBezTo>
                  <a:pt x="-186" y="10284"/>
                  <a:pt x="67" y="10831"/>
                  <a:pt x="705" y="11097"/>
                </a:cubicBezTo>
                <a:lnTo>
                  <a:pt x="4601" y="12590"/>
                </a:lnTo>
                <a:cubicBezTo>
                  <a:pt x="5242" y="12856"/>
                  <a:pt x="5536" y="12660"/>
                  <a:pt x="5867" y="12251"/>
                </a:cubicBezTo>
                <a:cubicBezTo>
                  <a:pt x="6199" y="11841"/>
                  <a:pt x="6042" y="12084"/>
                  <a:pt x="5900" y="11714"/>
                </a:cubicBezTo>
                <a:lnTo>
                  <a:pt x="3489" y="10271"/>
                </a:lnTo>
                <a:lnTo>
                  <a:pt x="6054" y="8868"/>
                </a:lnTo>
                <a:lnTo>
                  <a:pt x="6053" y="8930"/>
                </a:lnTo>
                <a:lnTo>
                  <a:pt x="6072" y="8933"/>
                </a:lnTo>
                <a:lnTo>
                  <a:pt x="6097" y="13957"/>
                </a:lnTo>
                <a:lnTo>
                  <a:pt x="6097" y="20402"/>
                </a:lnTo>
                <a:cubicBezTo>
                  <a:pt x="6097" y="21064"/>
                  <a:pt x="6967" y="21600"/>
                  <a:pt x="8040" y="21600"/>
                </a:cubicBezTo>
                <a:cubicBezTo>
                  <a:pt x="9114" y="21600"/>
                  <a:pt x="9985" y="21064"/>
                  <a:pt x="9985" y="20402"/>
                </a:cubicBezTo>
                <a:lnTo>
                  <a:pt x="9985" y="15308"/>
                </a:lnTo>
                <a:lnTo>
                  <a:pt x="11244" y="15308"/>
                </a:lnTo>
                <a:lnTo>
                  <a:pt x="11244" y="20402"/>
                </a:lnTo>
                <a:cubicBezTo>
                  <a:pt x="11244" y="21064"/>
                  <a:pt x="12112" y="21600"/>
                  <a:pt x="13188" y="21600"/>
                </a:cubicBezTo>
                <a:cubicBezTo>
                  <a:pt x="14261" y="21600"/>
                  <a:pt x="15131" y="21064"/>
                  <a:pt x="15131" y="20402"/>
                </a:cubicBezTo>
                <a:lnTo>
                  <a:pt x="15131" y="13957"/>
                </a:lnTo>
                <a:lnTo>
                  <a:pt x="15156" y="8933"/>
                </a:lnTo>
                <a:lnTo>
                  <a:pt x="15175" y="8930"/>
                </a:lnTo>
                <a:lnTo>
                  <a:pt x="15174" y="8868"/>
                </a:lnTo>
                <a:lnTo>
                  <a:pt x="17739" y="10271"/>
                </a:lnTo>
                <a:lnTo>
                  <a:pt x="15327" y="11714"/>
                </a:lnTo>
                <a:cubicBezTo>
                  <a:pt x="15185" y="12084"/>
                  <a:pt x="15029" y="11841"/>
                  <a:pt x="15359" y="12251"/>
                </a:cubicBezTo>
                <a:cubicBezTo>
                  <a:pt x="15690" y="12660"/>
                  <a:pt x="15985" y="12856"/>
                  <a:pt x="16626" y="12590"/>
                </a:cubicBezTo>
                <a:lnTo>
                  <a:pt x="20522" y="11097"/>
                </a:lnTo>
                <a:cubicBezTo>
                  <a:pt x="21162" y="10831"/>
                  <a:pt x="21414" y="10284"/>
                  <a:pt x="21081" y="9875"/>
                </a:cubicBezTo>
                <a:close/>
                <a:moveTo>
                  <a:pt x="21081" y="9875"/>
                </a:moveTo>
              </a:path>
            </a:pathLst>
          </a:cu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1600" dir="2700000" algn="tl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48500" name="Group 20"/>
          <p:cNvGrpSpPr>
            <a:grpSpLocks/>
          </p:cNvGrpSpPr>
          <p:nvPr/>
        </p:nvGrpSpPr>
        <p:grpSpPr bwMode="auto">
          <a:xfrm>
            <a:off x="6019800" y="4635500"/>
            <a:ext cx="2667000" cy="411163"/>
            <a:chOff x="0" y="0"/>
            <a:chExt cx="1680" cy="259"/>
          </a:xfrm>
          <a:effectLst>
            <a:outerShdw blurRad="63500" dist="101600" dir="2700000" algn="tl" rotWithShape="0">
              <a:srgbClr val="000000">
                <a:alpha val="55000"/>
              </a:srgbClr>
            </a:outerShdw>
          </a:effectLst>
        </p:grpSpPr>
        <p:grpSp>
          <p:nvGrpSpPr>
            <p:cNvPr id="148496" name="Group 16"/>
            <p:cNvGrpSpPr>
              <a:grpSpLocks/>
            </p:cNvGrpSpPr>
            <p:nvPr/>
          </p:nvGrpSpPr>
          <p:grpSpPr bwMode="auto">
            <a:xfrm>
              <a:off x="0" y="0"/>
              <a:ext cx="551" cy="259"/>
              <a:chOff x="0" y="0"/>
              <a:chExt cx="551" cy="259"/>
            </a:xfrm>
          </p:grpSpPr>
          <p:sp>
            <p:nvSpPr>
              <p:cNvPr id="148494" name="AutoShape 14"/>
              <p:cNvSpPr>
                <a:spLocks/>
              </p:cNvSpPr>
              <p:nvPr/>
            </p:nvSpPr>
            <p:spPr bwMode="auto">
              <a:xfrm flipH="1">
                <a:off x="0" y="0"/>
                <a:ext cx="551" cy="259"/>
              </a:xfrm>
              <a:custGeom>
                <a:avLst/>
                <a:gdLst/>
                <a:ahLst/>
                <a:cxnLst/>
                <a:rect l="0" t="0" r="r" b="b"/>
                <a:pathLst>
                  <a:path w="20918" h="18973">
                    <a:moveTo>
                      <a:pt x="18026" y="845"/>
                    </a:moveTo>
                    <a:cubicBezTo>
                      <a:pt x="15552" y="-1313"/>
                      <a:pt x="12638" y="806"/>
                      <a:pt x="11519" y="5578"/>
                    </a:cubicBezTo>
                    <a:cubicBezTo>
                      <a:pt x="11364" y="6242"/>
                      <a:pt x="11251" y="6922"/>
                      <a:pt x="11179" y="7607"/>
                    </a:cubicBezTo>
                    <a:lnTo>
                      <a:pt x="10893" y="7609"/>
                    </a:lnTo>
                    <a:cubicBezTo>
                      <a:pt x="10447" y="7611"/>
                      <a:pt x="10085" y="8314"/>
                      <a:pt x="10086" y="9175"/>
                    </a:cubicBezTo>
                    <a:lnTo>
                      <a:pt x="10087" y="9543"/>
                    </a:lnTo>
                    <a:cubicBezTo>
                      <a:pt x="10087" y="9654"/>
                      <a:pt x="10093" y="9762"/>
                      <a:pt x="10105" y="9867"/>
                    </a:cubicBezTo>
                    <a:lnTo>
                      <a:pt x="9462" y="10904"/>
                    </a:lnTo>
                    <a:cubicBezTo>
                      <a:pt x="9220" y="10580"/>
                      <a:pt x="8886" y="10596"/>
                      <a:pt x="8653" y="10983"/>
                    </a:cubicBezTo>
                    <a:lnTo>
                      <a:pt x="8190" y="11750"/>
                    </a:lnTo>
                    <a:lnTo>
                      <a:pt x="7703" y="10559"/>
                    </a:lnTo>
                    <a:cubicBezTo>
                      <a:pt x="7826" y="10251"/>
                      <a:pt x="7871" y="9835"/>
                      <a:pt x="7803" y="9439"/>
                    </a:cubicBezTo>
                    <a:lnTo>
                      <a:pt x="7454" y="7414"/>
                    </a:lnTo>
                    <a:cubicBezTo>
                      <a:pt x="7345" y="6781"/>
                      <a:pt x="6990" y="6437"/>
                      <a:pt x="6662" y="6647"/>
                    </a:cubicBezTo>
                    <a:lnTo>
                      <a:pt x="6522" y="6737"/>
                    </a:lnTo>
                    <a:cubicBezTo>
                      <a:pt x="6442" y="6787"/>
                      <a:pt x="6372" y="6867"/>
                      <a:pt x="6312" y="6966"/>
                    </a:cubicBezTo>
                    <a:lnTo>
                      <a:pt x="5813" y="6421"/>
                    </a:lnTo>
                    <a:lnTo>
                      <a:pt x="5811" y="6201"/>
                    </a:lnTo>
                    <a:cubicBezTo>
                      <a:pt x="5809" y="5535"/>
                      <a:pt x="5526" y="4996"/>
                      <a:pt x="5180" y="5001"/>
                    </a:cubicBezTo>
                    <a:lnTo>
                      <a:pt x="5118" y="5002"/>
                    </a:lnTo>
                    <a:lnTo>
                      <a:pt x="5117" y="4677"/>
                    </a:lnTo>
                    <a:cubicBezTo>
                      <a:pt x="5115" y="4426"/>
                      <a:pt x="5010" y="4226"/>
                      <a:pt x="4881" y="4227"/>
                    </a:cubicBezTo>
                    <a:lnTo>
                      <a:pt x="233" y="4285"/>
                    </a:lnTo>
                    <a:cubicBezTo>
                      <a:pt x="103" y="4286"/>
                      <a:pt x="-1" y="4490"/>
                      <a:pt x="0" y="4740"/>
                    </a:cubicBezTo>
                    <a:lnTo>
                      <a:pt x="12" y="8356"/>
                    </a:lnTo>
                    <a:cubicBezTo>
                      <a:pt x="13" y="8605"/>
                      <a:pt x="118" y="8806"/>
                      <a:pt x="247" y="8804"/>
                    </a:cubicBezTo>
                    <a:lnTo>
                      <a:pt x="4896" y="8747"/>
                    </a:lnTo>
                    <a:cubicBezTo>
                      <a:pt x="5025" y="8745"/>
                      <a:pt x="5130" y="8542"/>
                      <a:pt x="5129" y="8292"/>
                    </a:cubicBezTo>
                    <a:lnTo>
                      <a:pt x="5127" y="7704"/>
                    </a:lnTo>
                    <a:lnTo>
                      <a:pt x="5191" y="7704"/>
                    </a:lnTo>
                    <a:cubicBezTo>
                      <a:pt x="5389" y="7700"/>
                      <a:pt x="5565" y="7520"/>
                      <a:pt x="5679" y="7240"/>
                    </a:cubicBezTo>
                    <a:lnTo>
                      <a:pt x="6099" y="7699"/>
                    </a:lnTo>
                    <a:cubicBezTo>
                      <a:pt x="6085" y="7883"/>
                      <a:pt x="6091" y="8076"/>
                      <a:pt x="6124" y="8264"/>
                    </a:cubicBezTo>
                    <a:lnTo>
                      <a:pt x="6472" y="10290"/>
                    </a:lnTo>
                    <a:cubicBezTo>
                      <a:pt x="6581" y="10922"/>
                      <a:pt x="6936" y="11266"/>
                      <a:pt x="7265" y="11057"/>
                    </a:cubicBezTo>
                    <a:lnTo>
                      <a:pt x="7314" y="11025"/>
                    </a:lnTo>
                    <a:lnTo>
                      <a:pt x="7845" y="12321"/>
                    </a:lnTo>
                    <a:lnTo>
                      <a:pt x="7768" y="12447"/>
                    </a:lnTo>
                    <a:cubicBezTo>
                      <a:pt x="7739" y="12495"/>
                      <a:pt x="7715" y="12550"/>
                      <a:pt x="7692" y="12606"/>
                    </a:cubicBezTo>
                    <a:cubicBezTo>
                      <a:pt x="7681" y="12630"/>
                      <a:pt x="7670" y="12654"/>
                      <a:pt x="7661" y="12676"/>
                    </a:cubicBezTo>
                    <a:cubicBezTo>
                      <a:pt x="7641" y="12731"/>
                      <a:pt x="7624" y="12790"/>
                      <a:pt x="7609" y="12849"/>
                    </a:cubicBezTo>
                    <a:cubicBezTo>
                      <a:pt x="7553" y="13075"/>
                      <a:pt x="7545" y="13296"/>
                      <a:pt x="7543" y="13415"/>
                    </a:cubicBezTo>
                    <a:cubicBezTo>
                      <a:pt x="7540" y="13571"/>
                      <a:pt x="7560" y="13729"/>
                      <a:pt x="7595" y="13886"/>
                    </a:cubicBezTo>
                    <a:lnTo>
                      <a:pt x="7597" y="13886"/>
                    </a:lnTo>
                    <a:cubicBezTo>
                      <a:pt x="7600" y="13899"/>
                      <a:pt x="7602" y="13911"/>
                      <a:pt x="7605" y="13925"/>
                    </a:cubicBezTo>
                    <a:cubicBezTo>
                      <a:pt x="7639" y="14063"/>
                      <a:pt x="7683" y="14201"/>
                      <a:pt x="7739" y="14337"/>
                    </a:cubicBezTo>
                    <a:lnTo>
                      <a:pt x="7739" y="14338"/>
                    </a:lnTo>
                    <a:lnTo>
                      <a:pt x="7798" y="14471"/>
                    </a:lnTo>
                    <a:cubicBezTo>
                      <a:pt x="8036" y="15005"/>
                      <a:pt x="8454" y="15066"/>
                      <a:pt x="8730" y="14608"/>
                    </a:cubicBezTo>
                    <a:lnTo>
                      <a:pt x="9615" y="13145"/>
                    </a:lnTo>
                    <a:cubicBezTo>
                      <a:pt x="9841" y="12770"/>
                      <a:pt x="9903" y="12164"/>
                      <a:pt x="9789" y="11665"/>
                    </a:cubicBezTo>
                    <a:lnTo>
                      <a:pt x="10371" y="10726"/>
                    </a:lnTo>
                    <a:cubicBezTo>
                      <a:pt x="10514" y="10959"/>
                      <a:pt x="10698" y="11101"/>
                      <a:pt x="10899" y="11100"/>
                    </a:cubicBezTo>
                    <a:lnTo>
                      <a:pt x="11154" y="11098"/>
                    </a:lnTo>
                    <a:cubicBezTo>
                      <a:pt x="11422" y="14090"/>
                      <a:pt x="12430" y="16782"/>
                      <a:pt x="13973" y="18128"/>
                    </a:cubicBezTo>
                    <a:cubicBezTo>
                      <a:pt x="16448" y="20287"/>
                      <a:pt x="19361" y="18168"/>
                      <a:pt x="20480" y="13396"/>
                    </a:cubicBezTo>
                    <a:cubicBezTo>
                      <a:pt x="21599" y="8624"/>
                      <a:pt x="20501" y="3005"/>
                      <a:pt x="18026" y="845"/>
                    </a:cubicBezTo>
                    <a:close/>
                    <a:moveTo>
                      <a:pt x="422" y="8569"/>
                    </a:moveTo>
                    <a:cubicBezTo>
                      <a:pt x="342" y="8570"/>
                      <a:pt x="277" y="8445"/>
                      <a:pt x="277" y="8292"/>
                    </a:cubicBezTo>
                    <a:lnTo>
                      <a:pt x="265" y="4836"/>
                    </a:lnTo>
                    <a:cubicBezTo>
                      <a:pt x="264" y="4683"/>
                      <a:pt x="329" y="4557"/>
                      <a:pt x="408" y="4557"/>
                    </a:cubicBezTo>
                    <a:cubicBezTo>
                      <a:pt x="488" y="4556"/>
                      <a:pt x="553" y="4679"/>
                      <a:pt x="554" y="4833"/>
                    </a:cubicBezTo>
                    <a:lnTo>
                      <a:pt x="565" y="8290"/>
                    </a:lnTo>
                    <a:cubicBezTo>
                      <a:pt x="566" y="8442"/>
                      <a:pt x="502" y="8568"/>
                      <a:pt x="422" y="8569"/>
                    </a:cubicBezTo>
                    <a:close/>
                    <a:moveTo>
                      <a:pt x="5303" y="6830"/>
                    </a:moveTo>
                    <a:lnTo>
                      <a:pt x="5349" y="6881"/>
                    </a:lnTo>
                    <a:cubicBezTo>
                      <a:pt x="5305" y="6950"/>
                      <a:pt x="5249" y="6992"/>
                      <a:pt x="5188" y="6993"/>
                    </a:cubicBezTo>
                    <a:lnTo>
                      <a:pt x="5124" y="6994"/>
                    </a:lnTo>
                    <a:lnTo>
                      <a:pt x="5120" y="5713"/>
                    </a:lnTo>
                    <a:lnTo>
                      <a:pt x="5183" y="5713"/>
                    </a:lnTo>
                    <a:cubicBezTo>
                      <a:pt x="5298" y="5710"/>
                      <a:pt x="5396" y="5855"/>
                      <a:pt x="5430" y="6056"/>
                    </a:cubicBezTo>
                    <a:cubicBezTo>
                      <a:pt x="5358" y="6057"/>
                      <a:pt x="5285" y="6140"/>
                      <a:pt x="5243" y="6282"/>
                    </a:cubicBezTo>
                    <a:cubicBezTo>
                      <a:pt x="5184" y="6484"/>
                      <a:pt x="5210" y="6729"/>
                      <a:pt x="5303" y="6830"/>
                    </a:cubicBezTo>
                    <a:close/>
                    <a:moveTo>
                      <a:pt x="7456" y="9955"/>
                    </a:moveTo>
                    <a:lnTo>
                      <a:pt x="7447" y="9934"/>
                    </a:lnTo>
                    <a:cubicBezTo>
                      <a:pt x="7369" y="9744"/>
                      <a:pt x="7226" y="9712"/>
                      <a:pt x="7128" y="9862"/>
                    </a:cubicBezTo>
                    <a:cubicBezTo>
                      <a:pt x="7041" y="9994"/>
                      <a:pt x="7018" y="10223"/>
                      <a:pt x="7067" y="10406"/>
                    </a:cubicBezTo>
                    <a:cubicBezTo>
                      <a:pt x="6959" y="10406"/>
                      <a:pt x="6858" y="10275"/>
                      <a:pt x="6822" y="10065"/>
                    </a:cubicBezTo>
                    <a:lnTo>
                      <a:pt x="6488" y="8123"/>
                    </a:lnTo>
                    <a:lnTo>
                      <a:pt x="6666" y="8319"/>
                    </a:lnTo>
                    <a:cubicBezTo>
                      <a:pt x="6759" y="8419"/>
                      <a:pt x="6881" y="8337"/>
                      <a:pt x="6941" y="8135"/>
                    </a:cubicBezTo>
                    <a:cubicBezTo>
                      <a:pt x="7000" y="7934"/>
                      <a:pt x="6973" y="7688"/>
                      <a:pt x="6881" y="7588"/>
                    </a:cubicBezTo>
                    <a:lnTo>
                      <a:pt x="6689" y="7378"/>
                    </a:lnTo>
                    <a:lnTo>
                      <a:pt x="6778" y="7322"/>
                    </a:lnTo>
                    <a:cubicBezTo>
                      <a:pt x="6913" y="7235"/>
                      <a:pt x="7059" y="7378"/>
                      <a:pt x="7104" y="7638"/>
                    </a:cubicBezTo>
                    <a:lnTo>
                      <a:pt x="7452" y="9662"/>
                    </a:lnTo>
                    <a:cubicBezTo>
                      <a:pt x="7469" y="9761"/>
                      <a:pt x="7469" y="9862"/>
                      <a:pt x="7456" y="9955"/>
                    </a:cubicBezTo>
                    <a:close/>
                    <a:moveTo>
                      <a:pt x="9361" y="12575"/>
                    </a:moveTo>
                    <a:lnTo>
                      <a:pt x="8477" y="14039"/>
                    </a:lnTo>
                    <a:cubicBezTo>
                      <a:pt x="8363" y="14229"/>
                      <a:pt x="8191" y="14202"/>
                      <a:pt x="8094" y="13983"/>
                    </a:cubicBezTo>
                    <a:lnTo>
                      <a:pt x="8021" y="13821"/>
                    </a:lnTo>
                    <a:lnTo>
                      <a:pt x="8024" y="13820"/>
                    </a:lnTo>
                    <a:cubicBezTo>
                      <a:pt x="7981" y="13705"/>
                      <a:pt x="7919" y="13497"/>
                      <a:pt x="7933" y="13277"/>
                    </a:cubicBezTo>
                    <a:cubicBezTo>
                      <a:pt x="7942" y="13148"/>
                      <a:pt x="8001" y="13050"/>
                      <a:pt x="8085" y="12911"/>
                    </a:cubicBezTo>
                    <a:lnTo>
                      <a:pt x="8196" y="13185"/>
                    </a:lnTo>
                    <a:cubicBezTo>
                      <a:pt x="8196" y="13183"/>
                      <a:pt x="8196" y="13182"/>
                      <a:pt x="8196" y="13180"/>
                    </a:cubicBezTo>
                    <a:lnTo>
                      <a:pt x="8221" y="13239"/>
                    </a:lnTo>
                    <a:lnTo>
                      <a:pt x="8316" y="13405"/>
                    </a:lnTo>
                    <a:cubicBezTo>
                      <a:pt x="8392" y="13478"/>
                      <a:pt x="8487" y="13467"/>
                      <a:pt x="8558" y="13358"/>
                    </a:cubicBezTo>
                    <a:cubicBezTo>
                      <a:pt x="8657" y="13208"/>
                      <a:pt x="8674" y="12932"/>
                      <a:pt x="8596" y="12744"/>
                    </a:cubicBezTo>
                    <a:lnTo>
                      <a:pt x="8430" y="12338"/>
                    </a:lnTo>
                    <a:lnTo>
                      <a:pt x="8906" y="11551"/>
                    </a:lnTo>
                    <a:cubicBezTo>
                      <a:pt x="8971" y="11445"/>
                      <a:pt x="9054" y="11407"/>
                      <a:pt x="9132" y="11435"/>
                    </a:cubicBezTo>
                    <a:lnTo>
                      <a:pt x="9007" y="11637"/>
                    </a:lnTo>
                    <a:cubicBezTo>
                      <a:pt x="8898" y="11813"/>
                      <a:pt x="8883" y="12124"/>
                      <a:pt x="8974" y="12334"/>
                    </a:cubicBezTo>
                    <a:cubicBezTo>
                      <a:pt x="9065" y="12544"/>
                      <a:pt x="9226" y="12570"/>
                      <a:pt x="9335" y="12396"/>
                    </a:cubicBezTo>
                    <a:lnTo>
                      <a:pt x="9455" y="12201"/>
                    </a:lnTo>
                    <a:cubicBezTo>
                      <a:pt x="9452" y="12341"/>
                      <a:pt x="9421" y="12478"/>
                      <a:pt x="9361" y="12575"/>
                    </a:cubicBezTo>
                    <a:close/>
                    <a:moveTo>
                      <a:pt x="11095" y="10179"/>
                    </a:moveTo>
                    <a:lnTo>
                      <a:pt x="10897" y="10181"/>
                    </a:lnTo>
                    <a:cubicBezTo>
                      <a:pt x="10845" y="10180"/>
                      <a:pt x="10795" y="10157"/>
                      <a:pt x="10750" y="10115"/>
                    </a:cubicBezTo>
                    <a:lnTo>
                      <a:pt x="10941" y="9807"/>
                    </a:lnTo>
                    <a:cubicBezTo>
                      <a:pt x="11050" y="9633"/>
                      <a:pt x="11064" y="9321"/>
                      <a:pt x="10974" y="9111"/>
                    </a:cubicBezTo>
                    <a:cubicBezTo>
                      <a:pt x="10883" y="8901"/>
                      <a:pt x="10721" y="8873"/>
                      <a:pt x="10613" y="9049"/>
                    </a:cubicBezTo>
                    <a:lnTo>
                      <a:pt x="10563" y="9128"/>
                    </a:lnTo>
                    <a:cubicBezTo>
                      <a:pt x="10575" y="8794"/>
                      <a:pt x="10719" y="8528"/>
                      <a:pt x="10895" y="8528"/>
                    </a:cubicBezTo>
                    <a:lnTo>
                      <a:pt x="11106" y="8526"/>
                    </a:lnTo>
                    <a:cubicBezTo>
                      <a:pt x="11077" y="9079"/>
                      <a:pt x="11074" y="9633"/>
                      <a:pt x="11095" y="10179"/>
                    </a:cubicBezTo>
                    <a:close/>
                    <a:moveTo>
                      <a:pt x="11095" y="10179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8495" name="AutoShape 15"/>
              <p:cNvSpPr>
                <a:spLocks/>
              </p:cNvSpPr>
              <p:nvPr/>
            </p:nvSpPr>
            <p:spPr bwMode="auto">
              <a:xfrm>
                <a:off x="0" y="0"/>
                <a:ext cx="259" cy="259"/>
              </a:xfrm>
              <a:custGeom>
                <a:avLst/>
                <a:gdLst/>
                <a:ahLst/>
                <a:cxnLst/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  <a:moveTo>
                      <a:pt x="16796" y="2882"/>
                    </a:moveTo>
                  </a:path>
                </a:pathLst>
              </a:custGeom>
              <a:gradFill rotWithShape="0">
                <a:gsLst>
                  <a:gs pos="0">
                    <a:srgbClr val="FFFFFF">
                      <a:alpha val="79999"/>
                    </a:srgbClr>
                  </a:gs>
                  <a:gs pos="27460">
                    <a:srgbClr val="7F7F7F">
                      <a:alpha val="79999"/>
                    </a:srgbClr>
                  </a:gs>
                  <a:gs pos="100000">
                    <a:srgbClr val="000000">
                      <a:alpha val="79999"/>
                    </a:srgbClr>
                  </a:gs>
                </a:gsLst>
                <a:path path="rect">
                  <a:fillToRect l="36874" t="31052" r="63126" b="68948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>
                        <a:alpha val="7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48499" name="Group 19"/>
            <p:cNvGrpSpPr>
              <a:grpSpLocks/>
            </p:cNvGrpSpPr>
            <p:nvPr/>
          </p:nvGrpSpPr>
          <p:grpSpPr bwMode="auto">
            <a:xfrm>
              <a:off x="1128" y="0"/>
              <a:ext cx="552" cy="259"/>
              <a:chOff x="0" y="0"/>
              <a:chExt cx="551" cy="259"/>
            </a:xfrm>
          </p:grpSpPr>
          <p:sp>
            <p:nvSpPr>
              <p:cNvPr id="148497" name="AutoShape 17"/>
              <p:cNvSpPr>
                <a:spLocks/>
              </p:cNvSpPr>
              <p:nvPr/>
            </p:nvSpPr>
            <p:spPr bwMode="auto">
              <a:xfrm>
                <a:off x="0" y="0"/>
                <a:ext cx="551" cy="259"/>
              </a:xfrm>
              <a:custGeom>
                <a:avLst/>
                <a:gdLst/>
                <a:ahLst/>
                <a:cxnLst/>
                <a:rect l="0" t="0" r="r" b="b"/>
                <a:pathLst>
                  <a:path w="20918" h="18973">
                    <a:moveTo>
                      <a:pt x="18026" y="845"/>
                    </a:moveTo>
                    <a:cubicBezTo>
                      <a:pt x="15552" y="-1313"/>
                      <a:pt x="12638" y="806"/>
                      <a:pt x="11519" y="5578"/>
                    </a:cubicBezTo>
                    <a:cubicBezTo>
                      <a:pt x="11364" y="6242"/>
                      <a:pt x="11251" y="6922"/>
                      <a:pt x="11179" y="7607"/>
                    </a:cubicBezTo>
                    <a:lnTo>
                      <a:pt x="10893" y="7609"/>
                    </a:lnTo>
                    <a:cubicBezTo>
                      <a:pt x="10447" y="7611"/>
                      <a:pt x="10085" y="8314"/>
                      <a:pt x="10086" y="9175"/>
                    </a:cubicBezTo>
                    <a:lnTo>
                      <a:pt x="10087" y="9543"/>
                    </a:lnTo>
                    <a:cubicBezTo>
                      <a:pt x="10087" y="9654"/>
                      <a:pt x="10093" y="9762"/>
                      <a:pt x="10105" y="9867"/>
                    </a:cubicBezTo>
                    <a:lnTo>
                      <a:pt x="9462" y="10904"/>
                    </a:lnTo>
                    <a:cubicBezTo>
                      <a:pt x="9220" y="10580"/>
                      <a:pt x="8886" y="10596"/>
                      <a:pt x="8653" y="10983"/>
                    </a:cubicBezTo>
                    <a:lnTo>
                      <a:pt x="8190" y="11750"/>
                    </a:lnTo>
                    <a:lnTo>
                      <a:pt x="7703" y="10559"/>
                    </a:lnTo>
                    <a:cubicBezTo>
                      <a:pt x="7826" y="10251"/>
                      <a:pt x="7871" y="9835"/>
                      <a:pt x="7803" y="9439"/>
                    </a:cubicBezTo>
                    <a:lnTo>
                      <a:pt x="7454" y="7414"/>
                    </a:lnTo>
                    <a:cubicBezTo>
                      <a:pt x="7345" y="6781"/>
                      <a:pt x="6990" y="6437"/>
                      <a:pt x="6662" y="6647"/>
                    </a:cubicBezTo>
                    <a:lnTo>
                      <a:pt x="6522" y="6737"/>
                    </a:lnTo>
                    <a:cubicBezTo>
                      <a:pt x="6442" y="6787"/>
                      <a:pt x="6372" y="6867"/>
                      <a:pt x="6312" y="6966"/>
                    </a:cubicBezTo>
                    <a:lnTo>
                      <a:pt x="5813" y="6421"/>
                    </a:lnTo>
                    <a:lnTo>
                      <a:pt x="5811" y="6201"/>
                    </a:lnTo>
                    <a:cubicBezTo>
                      <a:pt x="5809" y="5535"/>
                      <a:pt x="5526" y="4996"/>
                      <a:pt x="5180" y="5001"/>
                    </a:cubicBezTo>
                    <a:lnTo>
                      <a:pt x="5118" y="5002"/>
                    </a:lnTo>
                    <a:lnTo>
                      <a:pt x="5117" y="4677"/>
                    </a:lnTo>
                    <a:cubicBezTo>
                      <a:pt x="5115" y="4426"/>
                      <a:pt x="5010" y="4226"/>
                      <a:pt x="4881" y="4227"/>
                    </a:cubicBezTo>
                    <a:lnTo>
                      <a:pt x="233" y="4285"/>
                    </a:lnTo>
                    <a:cubicBezTo>
                      <a:pt x="103" y="4286"/>
                      <a:pt x="-1" y="4490"/>
                      <a:pt x="0" y="4740"/>
                    </a:cubicBezTo>
                    <a:lnTo>
                      <a:pt x="12" y="8356"/>
                    </a:lnTo>
                    <a:cubicBezTo>
                      <a:pt x="13" y="8605"/>
                      <a:pt x="118" y="8806"/>
                      <a:pt x="247" y="8804"/>
                    </a:cubicBezTo>
                    <a:lnTo>
                      <a:pt x="4896" y="8747"/>
                    </a:lnTo>
                    <a:cubicBezTo>
                      <a:pt x="5025" y="8745"/>
                      <a:pt x="5130" y="8542"/>
                      <a:pt x="5129" y="8292"/>
                    </a:cubicBezTo>
                    <a:lnTo>
                      <a:pt x="5127" y="7704"/>
                    </a:lnTo>
                    <a:lnTo>
                      <a:pt x="5191" y="7704"/>
                    </a:lnTo>
                    <a:cubicBezTo>
                      <a:pt x="5389" y="7700"/>
                      <a:pt x="5565" y="7520"/>
                      <a:pt x="5679" y="7240"/>
                    </a:cubicBezTo>
                    <a:lnTo>
                      <a:pt x="6099" y="7699"/>
                    </a:lnTo>
                    <a:cubicBezTo>
                      <a:pt x="6085" y="7883"/>
                      <a:pt x="6091" y="8076"/>
                      <a:pt x="6124" y="8264"/>
                    </a:cubicBezTo>
                    <a:lnTo>
                      <a:pt x="6472" y="10290"/>
                    </a:lnTo>
                    <a:cubicBezTo>
                      <a:pt x="6581" y="10922"/>
                      <a:pt x="6936" y="11266"/>
                      <a:pt x="7265" y="11057"/>
                    </a:cubicBezTo>
                    <a:lnTo>
                      <a:pt x="7314" y="11025"/>
                    </a:lnTo>
                    <a:lnTo>
                      <a:pt x="7845" y="12321"/>
                    </a:lnTo>
                    <a:lnTo>
                      <a:pt x="7768" y="12447"/>
                    </a:lnTo>
                    <a:cubicBezTo>
                      <a:pt x="7739" y="12495"/>
                      <a:pt x="7715" y="12550"/>
                      <a:pt x="7692" y="12606"/>
                    </a:cubicBezTo>
                    <a:cubicBezTo>
                      <a:pt x="7681" y="12630"/>
                      <a:pt x="7670" y="12654"/>
                      <a:pt x="7661" y="12676"/>
                    </a:cubicBezTo>
                    <a:cubicBezTo>
                      <a:pt x="7641" y="12731"/>
                      <a:pt x="7624" y="12790"/>
                      <a:pt x="7609" y="12849"/>
                    </a:cubicBezTo>
                    <a:cubicBezTo>
                      <a:pt x="7553" y="13075"/>
                      <a:pt x="7545" y="13296"/>
                      <a:pt x="7543" y="13415"/>
                    </a:cubicBezTo>
                    <a:cubicBezTo>
                      <a:pt x="7540" y="13571"/>
                      <a:pt x="7560" y="13729"/>
                      <a:pt x="7595" y="13886"/>
                    </a:cubicBezTo>
                    <a:lnTo>
                      <a:pt x="7597" y="13886"/>
                    </a:lnTo>
                    <a:cubicBezTo>
                      <a:pt x="7600" y="13899"/>
                      <a:pt x="7602" y="13911"/>
                      <a:pt x="7605" y="13925"/>
                    </a:cubicBezTo>
                    <a:cubicBezTo>
                      <a:pt x="7639" y="14063"/>
                      <a:pt x="7683" y="14201"/>
                      <a:pt x="7739" y="14337"/>
                    </a:cubicBezTo>
                    <a:lnTo>
                      <a:pt x="7739" y="14338"/>
                    </a:lnTo>
                    <a:lnTo>
                      <a:pt x="7798" y="14471"/>
                    </a:lnTo>
                    <a:cubicBezTo>
                      <a:pt x="8036" y="15005"/>
                      <a:pt x="8454" y="15066"/>
                      <a:pt x="8730" y="14608"/>
                    </a:cubicBezTo>
                    <a:lnTo>
                      <a:pt x="9615" y="13145"/>
                    </a:lnTo>
                    <a:cubicBezTo>
                      <a:pt x="9841" y="12770"/>
                      <a:pt x="9903" y="12164"/>
                      <a:pt x="9789" y="11665"/>
                    </a:cubicBezTo>
                    <a:lnTo>
                      <a:pt x="10371" y="10726"/>
                    </a:lnTo>
                    <a:cubicBezTo>
                      <a:pt x="10514" y="10959"/>
                      <a:pt x="10698" y="11101"/>
                      <a:pt x="10899" y="11100"/>
                    </a:cubicBezTo>
                    <a:lnTo>
                      <a:pt x="11154" y="11098"/>
                    </a:lnTo>
                    <a:cubicBezTo>
                      <a:pt x="11422" y="14090"/>
                      <a:pt x="12430" y="16782"/>
                      <a:pt x="13973" y="18128"/>
                    </a:cubicBezTo>
                    <a:cubicBezTo>
                      <a:pt x="16448" y="20287"/>
                      <a:pt x="19361" y="18168"/>
                      <a:pt x="20480" y="13396"/>
                    </a:cubicBezTo>
                    <a:cubicBezTo>
                      <a:pt x="21599" y="8624"/>
                      <a:pt x="20501" y="3005"/>
                      <a:pt x="18026" y="845"/>
                    </a:cubicBezTo>
                    <a:close/>
                    <a:moveTo>
                      <a:pt x="422" y="8569"/>
                    </a:moveTo>
                    <a:cubicBezTo>
                      <a:pt x="342" y="8570"/>
                      <a:pt x="277" y="8445"/>
                      <a:pt x="277" y="8292"/>
                    </a:cubicBezTo>
                    <a:lnTo>
                      <a:pt x="265" y="4836"/>
                    </a:lnTo>
                    <a:cubicBezTo>
                      <a:pt x="264" y="4683"/>
                      <a:pt x="329" y="4557"/>
                      <a:pt x="408" y="4557"/>
                    </a:cubicBezTo>
                    <a:cubicBezTo>
                      <a:pt x="488" y="4556"/>
                      <a:pt x="553" y="4679"/>
                      <a:pt x="554" y="4833"/>
                    </a:cubicBezTo>
                    <a:lnTo>
                      <a:pt x="565" y="8290"/>
                    </a:lnTo>
                    <a:cubicBezTo>
                      <a:pt x="566" y="8442"/>
                      <a:pt x="502" y="8568"/>
                      <a:pt x="422" y="8569"/>
                    </a:cubicBezTo>
                    <a:close/>
                    <a:moveTo>
                      <a:pt x="5303" y="6830"/>
                    </a:moveTo>
                    <a:lnTo>
                      <a:pt x="5349" y="6881"/>
                    </a:lnTo>
                    <a:cubicBezTo>
                      <a:pt x="5305" y="6950"/>
                      <a:pt x="5249" y="6992"/>
                      <a:pt x="5188" y="6993"/>
                    </a:cubicBezTo>
                    <a:lnTo>
                      <a:pt x="5124" y="6994"/>
                    </a:lnTo>
                    <a:lnTo>
                      <a:pt x="5120" y="5713"/>
                    </a:lnTo>
                    <a:lnTo>
                      <a:pt x="5183" y="5713"/>
                    </a:lnTo>
                    <a:cubicBezTo>
                      <a:pt x="5298" y="5710"/>
                      <a:pt x="5396" y="5855"/>
                      <a:pt x="5430" y="6056"/>
                    </a:cubicBezTo>
                    <a:cubicBezTo>
                      <a:pt x="5358" y="6057"/>
                      <a:pt x="5285" y="6140"/>
                      <a:pt x="5243" y="6282"/>
                    </a:cubicBezTo>
                    <a:cubicBezTo>
                      <a:pt x="5184" y="6484"/>
                      <a:pt x="5210" y="6729"/>
                      <a:pt x="5303" y="6830"/>
                    </a:cubicBezTo>
                    <a:close/>
                    <a:moveTo>
                      <a:pt x="7456" y="9955"/>
                    </a:moveTo>
                    <a:lnTo>
                      <a:pt x="7447" y="9934"/>
                    </a:lnTo>
                    <a:cubicBezTo>
                      <a:pt x="7369" y="9744"/>
                      <a:pt x="7226" y="9712"/>
                      <a:pt x="7128" y="9862"/>
                    </a:cubicBezTo>
                    <a:cubicBezTo>
                      <a:pt x="7041" y="9994"/>
                      <a:pt x="7018" y="10223"/>
                      <a:pt x="7067" y="10406"/>
                    </a:cubicBezTo>
                    <a:cubicBezTo>
                      <a:pt x="6959" y="10406"/>
                      <a:pt x="6858" y="10275"/>
                      <a:pt x="6822" y="10065"/>
                    </a:cubicBezTo>
                    <a:lnTo>
                      <a:pt x="6488" y="8123"/>
                    </a:lnTo>
                    <a:lnTo>
                      <a:pt x="6666" y="8319"/>
                    </a:lnTo>
                    <a:cubicBezTo>
                      <a:pt x="6759" y="8419"/>
                      <a:pt x="6881" y="8337"/>
                      <a:pt x="6941" y="8135"/>
                    </a:cubicBezTo>
                    <a:cubicBezTo>
                      <a:pt x="7000" y="7934"/>
                      <a:pt x="6973" y="7688"/>
                      <a:pt x="6881" y="7588"/>
                    </a:cubicBezTo>
                    <a:lnTo>
                      <a:pt x="6689" y="7378"/>
                    </a:lnTo>
                    <a:lnTo>
                      <a:pt x="6778" y="7322"/>
                    </a:lnTo>
                    <a:cubicBezTo>
                      <a:pt x="6913" y="7235"/>
                      <a:pt x="7059" y="7378"/>
                      <a:pt x="7104" y="7638"/>
                    </a:cubicBezTo>
                    <a:lnTo>
                      <a:pt x="7452" y="9662"/>
                    </a:lnTo>
                    <a:cubicBezTo>
                      <a:pt x="7469" y="9761"/>
                      <a:pt x="7469" y="9862"/>
                      <a:pt x="7456" y="9955"/>
                    </a:cubicBezTo>
                    <a:close/>
                    <a:moveTo>
                      <a:pt x="9361" y="12575"/>
                    </a:moveTo>
                    <a:lnTo>
                      <a:pt x="8477" y="14039"/>
                    </a:lnTo>
                    <a:cubicBezTo>
                      <a:pt x="8363" y="14229"/>
                      <a:pt x="8191" y="14202"/>
                      <a:pt x="8094" y="13983"/>
                    </a:cubicBezTo>
                    <a:lnTo>
                      <a:pt x="8021" y="13821"/>
                    </a:lnTo>
                    <a:lnTo>
                      <a:pt x="8024" y="13820"/>
                    </a:lnTo>
                    <a:cubicBezTo>
                      <a:pt x="7981" y="13705"/>
                      <a:pt x="7919" y="13497"/>
                      <a:pt x="7933" y="13277"/>
                    </a:cubicBezTo>
                    <a:cubicBezTo>
                      <a:pt x="7942" y="13148"/>
                      <a:pt x="8001" y="13050"/>
                      <a:pt x="8085" y="12911"/>
                    </a:cubicBezTo>
                    <a:lnTo>
                      <a:pt x="8196" y="13185"/>
                    </a:lnTo>
                    <a:cubicBezTo>
                      <a:pt x="8196" y="13183"/>
                      <a:pt x="8196" y="13182"/>
                      <a:pt x="8196" y="13180"/>
                    </a:cubicBezTo>
                    <a:lnTo>
                      <a:pt x="8221" y="13239"/>
                    </a:lnTo>
                    <a:lnTo>
                      <a:pt x="8316" y="13405"/>
                    </a:lnTo>
                    <a:cubicBezTo>
                      <a:pt x="8392" y="13478"/>
                      <a:pt x="8487" y="13467"/>
                      <a:pt x="8558" y="13358"/>
                    </a:cubicBezTo>
                    <a:cubicBezTo>
                      <a:pt x="8657" y="13208"/>
                      <a:pt x="8674" y="12932"/>
                      <a:pt x="8596" y="12744"/>
                    </a:cubicBezTo>
                    <a:lnTo>
                      <a:pt x="8430" y="12338"/>
                    </a:lnTo>
                    <a:lnTo>
                      <a:pt x="8906" y="11551"/>
                    </a:lnTo>
                    <a:cubicBezTo>
                      <a:pt x="8971" y="11445"/>
                      <a:pt x="9054" y="11407"/>
                      <a:pt x="9132" y="11435"/>
                    </a:cubicBezTo>
                    <a:lnTo>
                      <a:pt x="9007" y="11637"/>
                    </a:lnTo>
                    <a:cubicBezTo>
                      <a:pt x="8898" y="11813"/>
                      <a:pt x="8883" y="12124"/>
                      <a:pt x="8974" y="12334"/>
                    </a:cubicBezTo>
                    <a:cubicBezTo>
                      <a:pt x="9065" y="12544"/>
                      <a:pt x="9226" y="12570"/>
                      <a:pt x="9335" y="12396"/>
                    </a:cubicBezTo>
                    <a:lnTo>
                      <a:pt x="9455" y="12201"/>
                    </a:lnTo>
                    <a:cubicBezTo>
                      <a:pt x="9452" y="12341"/>
                      <a:pt x="9421" y="12478"/>
                      <a:pt x="9361" y="12575"/>
                    </a:cubicBezTo>
                    <a:close/>
                    <a:moveTo>
                      <a:pt x="11095" y="10179"/>
                    </a:moveTo>
                    <a:lnTo>
                      <a:pt x="10897" y="10181"/>
                    </a:lnTo>
                    <a:cubicBezTo>
                      <a:pt x="10845" y="10180"/>
                      <a:pt x="10795" y="10157"/>
                      <a:pt x="10750" y="10115"/>
                    </a:cubicBezTo>
                    <a:lnTo>
                      <a:pt x="10941" y="9807"/>
                    </a:lnTo>
                    <a:cubicBezTo>
                      <a:pt x="11050" y="9633"/>
                      <a:pt x="11064" y="9321"/>
                      <a:pt x="10974" y="9111"/>
                    </a:cubicBezTo>
                    <a:cubicBezTo>
                      <a:pt x="10883" y="8901"/>
                      <a:pt x="10721" y="8873"/>
                      <a:pt x="10613" y="9049"/>
                    </a:cubicBezTo>
                    <a:lnTo>
                      <a:pt x="10563" y="9128"/>
                    </a:lnTo>
                    <a:cubicBezTo>
                      <a:pt x="10575" y="8794"/>
                      <a:pt x="10719" y="8528"/>
                      <a:pt x="10895" y="8528"/>
                    </a:cubicBezTo>
                    <a:lnTo>
                      <a:pt x="11106" y="8526"/>
                    </a:lnTo>
                    <a:cubicBezTo>
                      <a:pt x="11077" y="9079"/>
                      <a:pt x="11074" y="9633"/>
                      <a:pt x="11095" y="10179"/>
                    </a:cubicBezTo>
                    <a:close/>
                    <a:moveTo>
                      <a:pt x="11095" y="10179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8498" name="AutoShape 18"/>
              <p:cNvSpPr>
                <a:spLocks/>
              </p:cNvSpPr>
              <p:nvPr/>
            </p:nvSpPr>
            <p:spPr bwMode="auto">
              <a:xfrm>
                <a:off x="292" y="0"/>
                <a:ext cx="259" cy="259"/>
              </a:xfrm>
              <a:custGeom>
                <a:avLst/>
                <a:gdLst/>
                <a:ahLst/>
                <a:cxnLst/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  <a:moveTo>
                      <a:pt x="16796" y="2882"/>
                    </a:moveTo>
                  </a:path>
                </a:pathLst>
              </a:custGeom>
              <a:gradFill rotWithShape="0">
                <a:gsLst>
                  <a:gs pos="0">
                    <a:srgbClr val="FFFFFF">
                      <a:alpha val="79999"/>
                    </a:srgbClr>
                  </a:gs>
                  <a:gs pos="27460">
                    <a:srgbClr val="7F7F7F">
                      <a:alpha val="79999"/>
                    </a:srgbClr>
                  </a:gs>
                  <a:gs pos="100000">
                    <a:srgbClr val="000000">
                      <a:alpha val="79999"/>
                    </a:srgbClr>
                  </a:gs>
                </a:gsLst>
                <a:path path="rect">
                  <a:fillToRect l="36874" t="31052" r="63126" b="68948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>
                        <a:alpha val="7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5" name="Rectangle 7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3F3F3F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Rectangle 7"/>
          <p:cNvSpPr>
            <a:spLocks/>
          </p:cNvSpPr>
          <p:nvPr/>
        </p:nvSpPr>
        <p:spPr bwMode="auto">
          <a:xfrm>
            <a:off x="457200" y="6350000"/>
            <a:ext cx="8229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  <a:latin typeface="+mj-lt"/>
                <a:ea typeface="ＭＳ Ｐゴシック" charset="0"/>
                <a:cs typeface="Rockwell" charset="0"/>
                <a:sym typeface="Rockwell" charset="0"/>
              </a:rPr>
              <a:t>Benefits of Sober Living Residences</a:t>
            </a:r>
          </a:p>
        </p:txBody>
      </p:sp>
      <p:sp>
        <p:nvSpPr>
          <p:cNvPr id="27" name="Rectangle 1"/>
          <p:cNvSpPr>
            <a:spLocks/>
          </p:cNvSpPr>
          <p:nvPr/>
        </p:nvSpPr>
        <p:spPr bwMode="auto">
          <a:xfrm>
            <a:off x="0" y="215900"/>
            <a:ext cx="9144000" cy="787400"/>
          </a:xfrm>
          <a:prstGeom prst="rect">
            <a:avLst/>
          </a:prstGeom>
          <a:gradFill flip="none" rotWithShape="1">
            <a:gsLst>
              <a:gs pos="100000">
                <a:srgbClr val="40B7B3"/>
              </a:gs>
              <a:gs pos="0">
                <a:srgbClr val="2F807D"/>
              </a:gs>
            </a:gsLst>
            <a:lin ang="16200000" scaled="0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361950"/>
            <a:ext cx="8432800" cy="495300"/>
          </a:xfrm>
          <a:ln/>
        </p:spPr>
        <p:txBody>
          <a:bodyPr>
            <a:normAutofit fontScale="90000"/>
          </a:bodyPr>
          <a:lstStyle/>
          <a:p>
            <a:r>
              <a:rPr lang="en-US" kern="1200" spc="100" dirty="0">
                <a:solidFill>
                  <a:schemeClr val="accent3"/>
                </a:solidFill>
                <a:effectLst>
                  <a:outerShdw blurRad="63500" dist="101600" dir="2700000" algn="tl" rotWithShape="0">
                    <a:srgbClr val="000000">
                      <a:alpha val="50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Better Outcomes</a:t>
            </a:r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457200" y="5562600"/>
            <a:ext cx="8343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400" dirty="0">
                <a:solidFill>
                  <a:srgbClr val="3F3F3F"/>
                </a:solidFill>
                <a:ea typeface="ＭＳ Ｐゴシック" charset="0"/>
                <a:cs typeface="Gill Sans" charset="0"/>
              </a:rPr>
              <a:t>Leonard A. Jason, PhD, </a:t>
            </a:r>
            <a:r>
              <a:rPr lang="en-US" sz="1400" dirty="0" smtClean="0">
                <a:solidFill>
                  <a:srgbClr val="3F3F3F"/>
                </a:solidFill>
                <a:ea typeface="ＭＳ Ｐゴシック" charset="0"/>
                <a:cs typeface="Gill Sans" charset="0"/>
              </a:rPr>
              <a:t>Bradley </a:t>
            </a:r>
            <a:r>
              <a:rPr lang="en-US" sz="1400" dirty="0">
                <a:solidFill>
                  <a:srgbClr val="3F3F3F"/>
                </a:solidFill>
                <a:ea typeface="ＭＳ Ｐゴシック" charset="0"/>
                <a:cs typeface="Gill Sans" charset="0"/>
              </a:rPr>
              <a:t>D. Olson, PhD, Joseph R. Ferrari, PhD, and Anthony T. Lo </a:t>
            </a:r>
            <a:r>
              <a:rPr lang="en-US" sz="1400" dirty="0" err="1">
                <a:solidFill>
                  <a:srgbClr val="3F3F3F"/>
                </a:solidFill>
                <a:ea typeface="ＭＳ Ｐゴシック" charset="0"/>
                <a:cs typeface="Gill Sans" charset="0"/>
              </a:rPr>
              <a:t>Sasso</a:t>
            </a:r>
            <a:r>
              <a:rPr lang="en-US" sz="1400" dirty="0">
                <a:solidFill>
                  <a:srgbClr val="3F3F3F"/>
                </a:solidFill>
                <a:ea typeface="ＭＳ Ｐゴシック" charset="0"/>
                <a:cs typeface="Gill Sans" charset="0"/>
              </a:rPr>
              <a:t>, PhD, American Journal of Public Health, October 2006 (Vol. 96, No. 10)</a:t>
            </a:r>
          </a:p>
        </p:txBody>
      </p:sp>
    </p:spTree>
    <p:extLst>
      <p:ext uri="{BB962C8B-B14F-4D97-AF65-F5344CB8AC3E}">
        <p14:creationId xmlns:p14="http://schemas.microsoft.com/office/powerpoint/2010/main" val="5329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AutoShape 2"/>
          <p:cNvSpPr>
            <a:spLocks/>
          </p:cNvSpPr>
          <p:nvPr/>
        </p:nvSpPr>
        <p:spPr bwMode="auto">
          <a:xfrm>
            <a:off x="3835400" y="1320800"/>
            <a:ext cx="4991100" cy="4089400"/>
          </a:xfrm>
          <a:prstGeom prst="roundRect">
            <a:avLst>
              <a:gd name="adj" fmla="val 4657"/>
            </a:avLst>
          </a:prstGeom>
          <a:gradFill rotWithShape="0">
            <a:gsLst>
              <a:gs pos="0">
                <a:srgbClr val="FFFFFF"/>
              </a:gs>
              <a:gs pos="100000">
                <a:srgbClr val="343434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35" name="Rectangle 3"/>
          <p:cNvSpPr>
            <a:spLocks/>
          </p:cNvSpPr>
          <p:nvPr/>
        </p:nvSpPr>
        <p:spPr bwMode="auto">
          <a:xfrm>
            <a:off x="355600" y="1257300"/>
            <a:ext cx="3657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80000"/>
              </a:lnSpc>
              <a:spcBef>
                <a:spcPts val="1000"/>
              </a:spcBef>
            </a:pPr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24-Month Study: </a:t>
            </a:r>
          </a:p>
          <a:p>
            <a:pPr algn="l">
              <a:lnSpc>
                <a:spcPct val="80000"/>
              </a:lnSpc>
              <a:spcBef>
                <a:spcPts val="2000"/>
              </a:spcBef>
            </a:pPr>
            <a:r>
              <a:rPr lang="en-US">
                <a:solidFill>
                  <a:srgbClr val="3F3F3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Compared to outpatient treatment alone, sober living residents and alumni had...</a:t>
            </a: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2222500"/>
            <a:ext cx="2278062" cy="2857500"/>
          </a:xfrm>
          <a:prstGeom prst="rect">
            <a:avLst/>
          </a:prstGeom>
          <a:noFill/>
          <a:ln>
            <a:noFill/>
          </a:ln>
          <a:effectLst>
            <a:outerShdw blurRad="63500" dist="101600" dir="2700000" algn="tl" rotWithShape="0">
              <a:srgbClr val="000000">
                <a:alpha val="5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Rectangle 5"/>
          <p:cNvSpPr>
            <a:spLocks/>
          </p:cNvSpPr>
          <p:nvPr/>
        </p:nvSpPr>
        <p:spPr bwMode="auto">
          <a:xfrm>
            <a:off x="4025900" y="1511300"/>
            <a:ext cx="46609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Georgia" charset="0"/>
              </a:rPr>
              <a:t>Abstinence Rates</a:t>
            </a:r>
          </a:p>
        </p:txBody>
      </p:sp>
      <p:sp>
        <p:nvSpPr>
          <p:cNvPr id="146440" name="AutoShape 8"/>
          <p:cNvSpPr>
            <a:spLocks/>
          </p:cNvSpPr>
          <p:nvPr/>
        </p:nvSpPr>
        <p:spPr bwMode="auto">
          <a:xfrm>
            <a:off x="4668838" y="3976688"/>
            <a:ext cx="588962" cy="996950"/>
          </a:xfrm>
          <a:custGeom>
            <a:avLst/>
            <a:gdLst/>
            <a:ahLst/>
            <a:cxnLst/>
            <a:rect l="0" t="0" r="r" b="b"/>
            <a:pathLst>
              <a:path w="21168" h="21600">
                <a:moveTo>
                  <a:pt x="20818" y="12076"/>
                </a:moveTo>
                <a:lnTo>
                  <a:pt x="15002" y="6205"/>
                </a:lnTo>
                <a:cubicBezTo>
                  <a:pt x="14947" y="6026"/>
                  <a:pt x="15087" y="6383"/>
                  <a:pt x="14907" y="6229"/>
                </a:cubicBezTo>
                <a:cubicBezTo>
                  <a:pt x="15710" y="5598"/>
                  <a:pt x="16689" y="4588"/>
                  <a:pt x="16689" y="3734"/>
                </a:cubicBezTo>
                <a:cubicBezTo>
                  <a:pt x="16689" y="1666"/>
                  <a:pt x="14032" y="0"/>
                  <a:pt x="10589" y="0"/>
                </a:cubicBezTo>
                <a:cubicBezTo>
                  <a:pt x="7146" y="0"/>
                  <a:pt x="4355" y="1677"/>
                  <a:pt x="4355" y="3744"/>
                </a:cubicBezTo>
                <a:cubicBezTo>
                  <a:pt x="4355" y="4652"/>
                  <a:pt x="4892" y="5484"/>
                  <a:pt x="5785" y="6132"/>
                </a:cubicBezTo>
                <a:cubicBezTo>
                  <a:pt x="5774" y="6150"/>
                  <a:pt x="6454" y="6674"/>
                  <a:pt x="6192" y="6562"/>
                </a:cubicBezTo>
                <a:lnTo>
                  <a:pt x="314" y="11791"/>
                </a:lnTo>
                <a:cubicBezTo>
                  <a:pt x="-91" y="12218"/>
                  <a:pt x="-218" y="13046"/>
                  <a:pt x="642" y="13342"/>
                </a:cubicBezTo>
                <a:cubicBezTo>
                  <a:pt x="1502" y="13636"/>
                  <a:pt x="2658" y="13087"/>
                  <a:pt x="3062" y="12660"/>
                </a:cubicBezTo>
                <a:lnTo>
                  <a:pt x="5946" y="9947"/>
                </a:lnTo>
                <a:lnTo>
                  <a:pt x="5944" y="10443"/>
                </a:lnTo>
                <a:cubicBezTo>
                  <a:pt x="5519" y="12028"/>
                  <a:pt x="4621" y="15258"/>
                  <a:pt x="4046" y="16412"/>
                </a:cubicBezTo>
                <a:cubicBezTo>
                  <a:pt x="4046" y="16412"/>
                  <a:pt x="4827" y="16492"/>
                  <a:pt x="6042" y="16576"/>
                </a:cubicBezTo>
                <a:lnTo>
                  <a:pt x="6235" y="20480"/>
                </a:lnTo>
                <a:cubicBezTo>
                  <a:pt x="6434" y="21170"/>
                  <a:pt x="6872" y="21600"/>
                  <a:pt x="8019" y="21600"/>
                </a:cubicBezTo>
                <a:cubicBezTo>
                  <a:pt x="9167" y="21600"/>
                  <a:pt x="10096" y="21041"/>
                  <a:pt x="10096" y="20352"/>
                </a:cubicBezTo>
                <a:lnTo>
                  <a:pt x="10096" y="16756"/>
                </a:lnTo>
                <a:cubicBezTo>
                  <a:pt x="10619" y="16764"/>
                  <a:pt x="11154" y="16768"/>
                  <a:pt x="11692" y="16763"/>
                </a:cubicBezTo>
                <a:lnTo>
                  <a:pt x="11878" y="20330"/>
                </a:lnTo>
                <a:cubicBezTo>
                  <a:pt x="11878" y="21019"/>
                  <a:pt x="12509" y="21600"/>
                  <a:pt x="13655" y="21600"/>
                </a:cubicBezTo>
                <a:cubicBezTo>
                  <a:pt x="14802" y="21600"/>
                  <a:pt x="15522" y="21139"/>
                  <a:pt x="15522" y="20450"/>
                </a:cubicBezTo>
                <a:lnTo>
                  <a:pt x="15599" y="16720"/>
                </a:lnTo>
                <a:cubicBezTo>
                  <a:pt x="16388" y="16634"/>
                  <a:pt x="17218" y="16513"/>
                  <a:pt x="17873" y="16352"/>
                </a:cubicBezTo>
                <a:cubicBezTo>
                  <a:pt x="17873" y="16352"/>
                  <a:pt x="16103" y="13030"/>
                  <a:pt x="15577" y="9952"/>
                </a:cubicBezTo>
                <a:lnTo>
                  <a:pt x="18279" y="12902"/>
                </a:lnTo>
                <a:cubicBezTo>
                  <a:pt x="18654" y="13338"/>
                  <a:pt x="19800" y="13785"/>
                  <a:pt x="20591" y="13540"/>
                </a:cubicBezTo>
                <a:cubicBezTo>
                  <a:pt x="21382" y="13295"/>
                  <a:pt x="21261" y="12479"/>
                  <a:pt x="20818" y="12076"/>
                </a:cubicBezTo>
                <a:close/>
                <a:moveTo>
                  <a:pt x="20818" y="12076"/>
                </a:moveTo>
              </a:path>
            </a:pathLst>
          </a:cu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1600" dir="2700000" algn="tl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41" name="AutoShape 9"/>
          <p:cNvSpPr>
            <a:spLocks/>
          </p:cNvSpPr>
          <p:nvPr/>
        </p:nvSpPr>
        <p:spPr bwMode="auto">
          <a:xfrm>
            <a:off x="5359400" y="3957638"/>
            <a:ext cx="595313" cy="1016000"/>
          </a:xfrm>
          <a:custGeom>
            <a:avLst/>
            <a:gdLst/>
            <a:ahLst/>
            <a:cxnLst/>
            <a:rect l="0" t="0" r="r" b="b"/>
            <a:pathLst>
              <a:path w="21055" h="21600">
                <a:moveTo>
                  <a:pt x="20719" y="12097"/>
                </a:moveTo>
                <a:lnTo>
                  <a:pt x="15066" y="6172"/>
                </a:lnTo>
                <a:cubicBezTo>
                  <a:pt x="14942" y="6027"/>
                  <a:pt x="15182" y="6355"/>
                  <a:pt x="15002" y="6199"/>
                </a:cubicBezTo>
                <a:cubicBezTo>
                  <a:pt x="15805" y="5568"/>
                  <a:pt x="16616" y="4647"/>
                  <a:pt x="16684" y="3734"/>
                </a:cubicBezTo>
                <a:cubicBezTo>
                  <a:pt x="16837" y="1667"/>
                  <a:pt x="14024" y="0"/>
                  <a:pt x="10577" y="0"/>
                </a:cubicBezTo>
                <a:cubicBezTo>
                  <a:pt x="7129" y="0"/>
                  <a:pt x="4333" y="1678"/>
                  <a:pt x="4333" y="3745"/>
                </a:cubicBezTo>
                <a:cubicBezTo>
                  <a:pt x="4333" y="4652"/>
                  <a:pt x="4871" y="5484"/>
                  <a:pt x="5767" y="6132"/>
                </a:cubicBezTo>
                <a:cubicBezTo>
                  <a:pt x="5755" y="6151"/>
                  <a:pt x="6434" y="6675"/>
                  <a:pt x="6174" y="6563"/>
                </a:cubicBezTo>
                <a:lnTo>
                  <a:pt x="410" y="11829"/>
                </a:lnTo>
                <a:cubicBezTo>
                  <a:pt x="3" y="12256"/>
                  <a:pt x="-318" y="13306"/>
                  <a:pt x="551" y="13434"/>
                </a:cubicBezTo>
                <a:cubicBezTo>
                  <a:pt x="1323" y="13547"/>
                  <a:pt x="2099" y="13377"/>
                  <a:pt x="2825" y="12758"/>
                </a:cubicBezTo>
                <a:lnTo>
                  <a:pt x="5926" y="9947"/>
                </a:lnTo>
                <a:lnTo>
                  <a:pt x="5924" y="10497"/>
                </a:lnTo>
                <a:cubicBezTo>
                  <a:pt x="5924" y="10500"/>
                  <a:pt x="5922" y="10502"/>
                  <a:pt x="5922" y="10506"/>
                </a:cubicBezTo>
                <a:lnTo>
                  <a:pt x="5922" y="10882"/>
                </a:lnTo>
                <a:lnTo>
                  <a:pt x="5907" y="14543"/>
                </a:lnTo>
                <a:lnTo>
                  <a:pt x="5922" y="14543"/>
                </a:lnTo>
                <a:lnTo>
                  <a:pt x="6215" y="20480"/>
                </a:lnTo>
                <a:cubicBezTo>
                  <a:pt x="6414" y="21169"/>
                  <a:pt x="6852" y="21600"/>
                  <a:pt x="8001" y="21600"/>
                </a:cubicBezTo>
                <a:cubicBezTo>
                  <a:pt x="9149" y="21600"/>
                  <a:pt x="10081" y="21041"/>
                  <a:pt x="10081" y="20352"/>
                </a:cubicBezTo>
                <a:lnTo>
                  <a:pt x="10081" y="14543"/>
                </a:lnTo>
                <a:lnTo>
                  <a:pt x="11567" y="14543"/>
                </a:lnTo>
                <a:lnTo>
                  <a:pt x="11866" y="20329"/>
                </a:lnTo>
                <a:cubicBezTo>
                  <a:pt x="11866" y="21018"/>
                  <a:pt x="12497" y="21600"/>
                  <a:pt x="13645" y="21600"/>
                </a:cubicBezTo>
                <a:cubicBezTo>
                  <a:pt x="14794" y="21600"/>
                  <a:pt x="15515" y="21138"/>
                  <a:pt x="15515" y="20450"/>
                </a:cubicBezTo>
                <a:lnTo>
                  <a:pt x="15415" y="10132"/>
                </a:lnTo>
                <a:cubicBezTo>
                  <a:pt x="15415" y="10090"/>
                  <a:pt x="15422" y="10052"/>
                  <a:pt x="15415" y="10012"/>
                </a:cubicBezTo>
                <a:lnTo>
                  <a:pt x="15488" y="9945"/>
                </a:lnTo>
                <a:lnTo>
                  <a:pt x="18465" y="12829"/>
                </a:lnTo>
                <a:cubicBezTo>
                  <a:pt x="18841" y="13265"/>
                  <a:pt x="19847" y="13836"/>
                  <a:pt x="20589" y="13540"/>
                </a:cubicBezTo>
                <a:cubicBezTo>
                  <a:pt x="21282" y="13264"/>
                  <a:pt x="21094" y="12533"/>
                  <a:pt x="20719" y="12097"/>
                </a:cubicBezTo>
                <a:close/>
                <a:moveTo>
                  <a:pt x="20719" y="12097"/>
                </a:moveTo>
              </a:path>
            </a:pathLst>
          </a:cu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1600" dir="2700000" algn="tl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42" name="Rectangle 10"/>
          <p:cNvSpPr>
            <a:spLocks/>
          </p:cNvSpPr>
          <p:nvPr/>
        </p:nvSpPr>
        <p:spPr bwMode="auto">
          <a:xfrm>
            <a:off x="4572860" y="2708329"/>
            <a:ext cx="1514343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900" b="1" dirty="0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65%</a:t>
            </a:r>
          </a:p>
        </p:txBody>
      </p:sp>
      <p:sp>
        <p:nvSpPr>
          <p:cNvPr id="146443" name="AutoShape 11"/>
          <p:cNvSpPr>
            <a:spLocks/>
          </p:cNvSpPr>
          <p:nvPr/>
        </p:nvSpPr>
        <p:spPr bwMode="auto">
          <a:xfrm>
            <a:off x="7031038" y="4076700"/>
            <a:ext cx="530225" cy="896938"/>
          </a:xfrm>
          <a:custGeom>
            <a:avLst/>
            <a:gdLst/>
            <a:ahLst/>
            <a:cxnLst/>
            <a:rect l="0" t="0" r="r" b="b"/>
            <a:pathLst>
              <a:path w="21168" h="21600">
                <a:moveTo>
                  <a:pt x="20818" y="12076"/>
                </a:moveTo>
                <a:lnTo>
                  <a:pt x="15002" y="6205"/>
                </a:lnTo>
                <a:cubicBezTo>
                  <a:pt x="14947" y="6026"/>
                  <a:pt x="15087" y="6383"/>
                  <a:pt x="14907" y="6229"/>
                </a:cubicBezTo>
                <a:cubicBezTo>
                  <a:pt x="15710" y="5598"/>
                  <a:pt x="16689" y="4588"/>
                  <a:pt x="16689" y="3734"/>
                </a:cubicBezTo>
                <a:cubicBezTo>
                  <a:pt x="16689" y="1666"/>
                  <a:pt x="14032" y="0"/>
                  <a:pt x="10589" y="0"/>
                </a:cubicBezTo>
                <a:cubicBezTo>
                  <a:pt x="7146" y="0"/>
                  <a:pt x="4355" y="1677"/>
                  <a:pt x="4355" y="3744"/>
                </a:cubicBezTo>
                <a:cubicBezTo>
                  <a:pt x="4355" y="4652"/>
                  <a:pt x="4892" y="5484"/>
                  <a:pt x="5785" y="6132"/>
                </a:cubicBezTo>
                <a:cubicBezTo>
                  <a:pt x="5774" y="6150"/>
                  <a:pt x="6454" y="6674"/>
                  <a:pt x="6192" y="6562"/>
                </a:cubicBezTo>
                <a:lnTo>
                  <a:pt x="314" y="11791"/>
                </a:lnTo>
                <a:cubicBezTo>
                  <a:pt x="-91" y="12218"/>
                  <a:pt x="-218" y="13046"/>
                  <a:pt x="642" y="13342"/>
                </a:cubicBezTo>
                <a:cubicBezTo>
                  <a:pt x="1502" y="13636"/>
                  <a:pt x="2658" y="13087"/>
                  <a:pt x="3062" y="12660"/>
                </a:cubicBezTo>
                <a:lnTo>
                  <a:pt x="5946" y="9947"/>
                </a:lnTo>
                <a:lnTo>
                  <a:pt x="5944" y="10443"/>
                </a:lnTo>
                <a:cubicBezTo>
                  <a:pt x="5519" y="12028"/>
                  <a:pt x="4621" y="15258"/>
                  <a:pt x="4046" y="16412"/>
                </a:cubicBezTo>
                <a:cubicBezTo>
                  <a:pt x="4046" y="16412"/>
                  <a:pt x="4827" y="16492"/>
                  <a:pt x="6042" y="16576"/>
                </a:cubicBezTo>
                <a:lnTo>
                  <a:pt x="6235" y="20480"/>
                </a:lnTo>
                <a:cubicBezTo>
                  <a:pt x="6434" y="21170"/>
                  <a:pt x="6872" y="21600"/>
                  <a:pt x="8019" y="21600"/>
                </a:cubicBezTo>
                <a:cubicBezTo>
                  <a:pt x="9167" y="21600"/>
                  <a:pt x="10096" y="21041"/>
                  <a:pt x="10096" y="20352"/>
                </a:cubicBezTo>
                <a:lnTo>
                  <a:pt x="10096" y="16756"/>
                </a:lnTo>
                <a:cubicBezTo>
                  <a:pt x="10619" y="16764"/>
                  <a:pt x="11154" y="16768"/>
                  <a:pt x="11692" y="16763"/>
                </a:cubicBezTo>
                <a:lnTo>
                  <a:pt x="11878" y="20330"/>
                </a:lnTo>
                <a:cubicBezTo>
                  <a:pt x="11878" y="21019"/>
                  <a:pt x="12509" y="21600"/>
                  <a:pt x="13655" y="21600"/>
                </a:cubicBezTo>
                <a:cubicBezTo>
                  <a:pt x="14802" y="21600"/>
                  <a:pt x="15522" y="21139"/>
                  <a:pt x="15522" y="20450"/>
                </a:cubicBezTo>
                <a:lnTo>
                  <a:pt x="15599" y="16720"/>
                </a:lnTo>
                <a:cubicBezTo>
                  <a:pt x="16388" y="16634"/>
                  <a:pt x="17218" y="16513"/>
                  <a:pt x="17873" y="16352"/>
                </a:cubicBezTo>
                <a:cubicBezTo>
                  <a:pt x="17873" y="16352"/>
                  <a:pt x="16103" y="13030"/>
                  <a:pt x="15577" y="9952"/>
                </a:cubicBezTo>
                <a:lnTo>
                  <a:pt x="18279" y="12902"/>
                </a:lnTo>
                <a:cubicBezTo>
                  <a:pt x="18654" y="13338"/>
                  <a:pt x="19800" y="13785"/>
                  <a:pt x="20591" y="13540"/>
                </a:cubicBezTo>
                <a:cubicBezTo>
                  <a:pt x="21382" y="13295"/>
                  <a:pt x="21261" y="12479"/>
                  <a:pt x="20818" y="12076"/>
                </a:cubicBezTo>
                <a:close/>
                <a:moveTo>
                  <a:pt x="20818" y="12076"/>
                </a:moveTo>
              </a:path>
            </a:pathLst>
          </a:cu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1600" dir="2700000" algn="tl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44" name="AutoShape 12"/>
          <p:cNvSpPr>
            <a:spLocks/>
          </p:cNvSpPr>
          <p:nvPr/>
        </p:nvSpPr>
        <p:spPr bwMode="auto">
          <a:xfrm>
            <a:off x="7651750" y="4059238"/>
            <a:ext cx="536575" cy="914400"/>
          </a:xfrm>
          <a:custGeom>
            <a:avLst/>
            <a:gdLst/>
            <a:ahLst/>
            <a:cxnLst/>
            <a:rect l="0" t="0" r="r" b="b"/>
            <a:pathLst>
              <a:path w="21055" h="21600">
                <a:moveTo>
                  <a:pt x="20719" y="12097"/>
                </a:moveTo>
                <a:lnTo>
                  <a:pt x="15066" y="6172"/>
                </a:lnTo>
                <a:cubicBezTo>
                  <a:pt x="14942" y="6027"/>
                  <a:pt x="15182" y="6355"/>
                  <a:pt x="15002" y="6199"/>
                </a:cubicBezTo>
                <a:cubicBezTo>
                  <a:pt x="15805" y="5568"/>
                  <a:pt x="16616" y="4647"/>
                  <a:pt x="16684" y="3734"/>
                </a:cubicBezTo>
                <a:cubicBezTo>
                  <a:pt x="16837" y="1667"/>
                  <a:pt x="14024" y="0"/>
                  <a:pt x="10577" y="0"/>
                </a:cubicBezTo>
                <a:cubicBezTo>
                  <a:pt x="7129" y="0"/>
                  <a:pt x="4333" y="1678"/>
                  <a:pt x="4333" y="3745"/>
                </a:cubicBezTo>
                <a:cubicBezTo>
                  <a:pt x="4333" y="4652"/>
                  <a:pt x="4871" y="5484"/>
                  <a:pt x="5767" y="6132"/>
                </a:cubicBezTo>
                <a:cubicBezTo>
                  <a:pt x="5755" y="6151"/>
                  <a:pt x="6434" y="6675"/>
                  <a:pt x="6174" y="6563"/>
                </a:cubicBezTo>
                <a:lnTo>
                  <a:pt x="410" y="11829"/>
                </a:lnTo>
                <a:cubicBezTo>
                  <a:pt x="3" y="12256"/>
                  <a:pt x="-318" y="13306"/>
                  <a:pt x="551" y="13434"/>
                </a:cubicBezTo>
                <a:cubicBezTo>
                  <a:pt x="1323" y="13547"/>
                  <a:pt x="2099" y="13377"/>
                  <a:pt x="2825" y="12758"/>
                </a:cubicBezTo>
                <a:lnTo>
                  <a:pt x="5926" y="9947"/>
                </a:lnTo>
                <a:lnTo>
                  <a:pt x="5924" y="10497"/>
                </a:lnTo>
                <a:cubicBezTo>
                  <a:pt x="5924" y="10500"/>
                  <a:pt x="5922" y="10502"/>
                  <a:pt x="5922" y="10506"/>
                </a:cubicBezTo>
                <a:lnTo>
                  <a:pt x="5922" y="10882"/>
                </a:lnTo>
                <a:lnTo>
                  <a:pt x="5907" y="14543"/>
                </a:lnTo>
                <a:lnTo>
                  <a:pt x="5922" y="14543"/>
                </a:lnTo>
                <a:lnTo>
                  <a:pt x="6215" y="20480"/>
                </a:lnTo>
                <a:cubicBezTo>
                  <a:pt x="6414" y="21169"/>
                  <a:pt x="6852" y="21600"/>
                  <a:pt x="8001" y="21600"/>
                </a:cubicBezTo>
                <a:cubicBezTo>
                  <a:pt x="9149" y="21600"/>
                  <a:pt x="10081" y="21041"/>
                  <a:pt x="10081" y="20352"/>
                </a:cubicBezTo>
                <a:lnTo>
                  <a:pt x="10081" y="14543"/>
                </a:lnTo>
                <a:lnTo>
                  <a:pt x="11567" y="14543"/>
                </a:lnTo>
                <a:lnTo>
                  <a:pt x="11866" y="20329"/>
                </a:lnTo>
                <a:cubicBezTo>
                  <a:pt x="11866" y="21018"/>
                  <a:pt x="12497" y="21600"/>
                  <a:pt x="13645" y="21600"/>
                </a:cubicBezTo>
                <a:cubicBezTo>
                  <a:pt x="14794" y="21600"/>
                  <a:pt x="15515" y="21138"/>
                  <a:pt x="15515" y="20450"/>
                </a:cubicBezTo>
                <a:lnTo>
                  <a:pt x="15415" y="10132"/>
                </a:lnTo>
                <a:cubicBezTo>
                  <a:pt x="15415" y="10090"/>
                  <a:pt x="15422" y="10052"/>
                  <a:pt x="15415" y="10012"/>
                </a:cubicBezTo>
                <a:lnTo>
                  <a:pt x="15488" y="9945"/>
                </a:lnTo>
                <a:lnTo>
                  <a:pt x="18465" y="12829"/>
                </a:lnTo>
                <a:cubicBezTo>
                  <a:pt x="18841" y="13265"/>
                  <a:pt x="19847" y="13836"/>
                  <a:pt x="20589" y="13540"/>
                </a:cubicBezTo>
                <a:cubicBezTo>
                  <a:pt x="21282" y="13264"/>
                  <a:pt x="21094" y="12533"/>
                  <a:pt x="20719" y="12097"/>
                </a:cubicBezTo>
                <a:close/>
                <a:moveTo>
                  <a:pt x="20719" y="12097"/>
                </a:moveTo>
              </a:path>
            </a:pathLst>
          </a:cu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1600" dir="2700000" algn="tl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45" name="Rectangle 13"/>
          <p:cNvSpPr>
            <a:spLocks/>
          </p:cNvSpPr>
          <p:nvPr/>
        </p:nvSpPr>
        <p:spPr bwMode="auto">
          <a:xfrm>
            <a:off x="6961660" y="2764879"/>
            <a:ext cx="12833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000" b="1" dirty="0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31%</a:t>
            </a: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3F3F3F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457200" y="6350000"/>
            <a:ext cx="8229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  <a:latin typeface="+mj-lt"/>
                <a:ea typeface="ＭＳ Ｐゴシック" charset="0"/>
                <a:cs typeface="Rockwell" charset="0"/>
                <a:sym typeface="Rockwell" charset="0"/>
              </a:rPr>
              <a:t>Benefits of Sober Living Residences</a:t>
            </a:r>
          </a:p>
        </p:txBody>
      </p:sp>
      <p:sp>
        <p:nvSpPr>
          <p:cNvPr id="21" name="Rectangle 1"/>
          <p:cNvSpPr>
            <a:spLocks/>
          </p:cNvSpPr>
          <p:nvPr/>
        </p:nvSpPr>
        <p:spPr bwMode="auto">
          <a:xfrm>
            <a:off x="0" y="215900"/>
            <a:ext cx="9144000" cy="787400"/>
          </a:xfrm>
          <a:prstGeom prst="rect">
            <a:avLst/>
          </a:prstGeom>
          <a:gradFill flip="none" rotWithShape="1">
            <a:gsLst>
              <a:gs pos="100000">
                <a:srgbClr val="40B7B3"/>
              </a:gs>
              <a:gs pos="0">
                <a:srgbClr val="2F807D"/>
              </a:gs>
            </a:gsLst>
            <a:lin ang="16200000" scaled="0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361950"/>
            <a:ext cx="8432800" cy="495300"/>
          </a:xfrm>
          <a:ln/>
        </p:spPr>
        <p:txBody>
          <a:bodyPr>
            <a:normAutofit fontScale="90000"/>
          </a:bodyPr>
          <a:lstStyle/>
          <a:p>
            <a:r>
              <a:rPr lang="en-US" kern="1200" spc="100" dirty="0">
                <a:solidFill>
                  <a:schemeClr val="accent3"/>
                </a:solidFill>
                <a:effectLst>
                  <a:outerShdw blurRad="63500" dist="101600" dir="2700000" algn="tl" rotWithShape="0">
                    <a:srgbClr val="000000">
                      <a:alpha val="50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Better Outcomes</a:t>
            </a:r>
          </a:p>
        </p:txBody>
      </p:sp>
      <p:sp>
        <p:nvSpPr>
          <p:cNvPr id="24" name="Rectangle 8"/>
          <p:cNvSpPr>
            <a:spLocks/>
          </p:cNvSpPr>
          <p:nvPr/>
        </p:nvSpPr>
        <p:spPr bwMode="auto">
          <a:xfrm>
            <a:off x="457200" y="5562600"/>
            <a:ext cx="8343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400" dirty="0">
                <a:solidFill>
                  <a:srgbClr val="3F3F3F"/>
                </a:solidFill>
                <a:ea typeface="ＭＳ Ｐゴシック" charset="0"/>
                <a:cs typeface="Gill Sans" charset="0"/>
              </a:rPr>
              <a:t>Leonard A. Jason, PhD, </a:t>
            </a:r>
            <a:r>
              <a:rPr lang="en-US" sz="1400" dirty="0" smtClean="0">
                <a:solidFill>
                  <a:srgbClr val="3F3F3F"/>
                </a:solidFill>
                <a:ea typeface="ＭＳ Ｐゴシック" charset="0"/>
                <a:cs typeface="Gill Sans" charset="0"/>
              </a:rPr>
              <a:t>Bradley </a:t>
            </a:r>
            <a:r>
              <a:rPr lang="en-US" sz="1400" dirty="0">
                <a:solidFill>
                  <a:srgbClr val="3F3F3F"/>
                </a:solidFill>
                <a:ea typeface="ＭＳ Ｐゴシック" charset="0"/>
                <a:cs typeface="Gill Sans" charset="0"/>
              </a:rPr>
              <a:t>D. Olson, PhD, Joseph R. Ferrari, PhD, and Anthony T. Lo </a:t>
            </a:r>
            <a:r>
              <a:rPr lang="en-US" sz="1400" dirty="0" err="1">
                <a:solidFill>
                  <a:srgbClr val="3F3F3F"/>
                </a:solidFill>
                <a:ea typeface="ＭＳ Ｐゴシック" charset="0"/>
                <a:cs typeface="Gill Sans" charset="0"/>
              </a:rPr>
              <a:t>Sasso</a:t>
            </a:r>
            <a:r>
              <a:rPr lang="en-US" sz="1400" dirty="0">
                <a:solidFill>
                  <a:srgbClr val="3F3F3F"/>
                </a:solidFill>
                <a:ea typeface="ＭＳ Ｐゴシック" charset="0"/>
                <a:cs typeface="Gill Sans" charset="0"/>
              </a:rPr>
              <a:t>, PhD, American Journal of Public Health, October 2006 (Vol. 96, No. 10)</a:t>
            </a:r>
          </a:p>
        </p:txBody>
      </p:sp>
    </p:spTree>
    <p:extLst>
      <p:ext uri="{BB962C8B-B14F-4D97-AF65-F5344CB8AC3E}">
        <p14:creationId xmlns:p14="http://schemas.microsoft.com/office/powerpoint/2010/main" val="12603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A growing national problem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443038"/>
            <a:ext cx="5148268" cy="482918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Not In My Back Yard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i="1" dirty="0" smtClean="0"/>
              <a:t>(NIMBY) politics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Local Governments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i="1" dirty="0" smtClean="0"/>
              <a:t>Actively discriminate, undermine protection 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State governments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i="1" dirty="0" smtClean="0"/>
              <a:t>Undermine protection, and in some cases enable discrimination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Just-Say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73784"/>
            <a:ext cx="3352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5008" y="541712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Delray Beach, Florida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37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7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3F3F3F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Rectangle 8"/>
          <p:cNvSpPr>
            <a:spLocks/>
          </p:cNvSpPr>
          <p:nvPr/>
        </p:nvSpPr>
        <p:spPr bwMode="auto">
          <a:xfrm>
            <a:off x="254000" y="6350000"/>
            <a:ext cx="8432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Who lives in these </a:t>
            </a:r>
            <a:r>
              <a:rPr lang="en-US" sz="2400" dirty="0" smtClean="0">
                <a:solidFill>
                  <a:srgbClr val="BFBFB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homes</a:t>
            </a:r>
            <a:endParaRPr lang="en-US" sz="2400" dirty="0">
              <a:solidFill>
                <a:srgbClr val="BFBFB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0" name="Rectangle 1"/>
          <p:cNvSpPr>
            <a:spLocks/>
          </p:cNvSpPr>
          <p:nvPr/>
        </p:nvSpPr>
        <p:spPr bwMode="auto">
          <a:xfrm>
            <a:off x="0" y="215900"/>
            <a:ext cx="9144000" cy="787400"/>
          </a:xfrm>
          <a:prstGeom prst="rect">
            <a:avLst/>
          </a:prstGeom>
          <a:gradFill rotWithShape="0">
            <a:gsLst>
              <a:gs pos="0">
                <a:srgbClr val="608EFF"/>
              </a:gs>
              <a:gs pos="69948">
                <a:srgbClr val="3053BA"/>
              </a:gs>
              <a:gs pos="100000">
                <a:srgbClr val="001776"/>
              </a:gs>
            </a:gsLst>
            <a:lin ang="5400000" scaled="1"/>
          </a:gradFill>
          <a:ln>
            <a:noFill/>
          </a:ln>
          <a:effectLst>
            <a:outerShdw blurRad="63500" dist="76200" dir="2700000" algn="tl" rotWithShape="0">
              <a:srgbClr val="000000">
                <a:alpha val="5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kern="1200" spc="100" dirty="0">
                <a:solidFill>
                  <a:schemeClr val="bg1"/>
                </a:solidFill>
                <a:effectLst>
                  <a:outerShdw blurRad="63500" dist="101600" dir="2700000" algn="tl" rotWithShape="0">
                    <a:srgbClr val="000000">
                      <a:alpha val="50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Where do all the Parolees go?</a:t>
            </a:r>
          </a:p>
        </p:txBody>
      </p:sp>
      <p:sp>
        <p:nvSpPr>
          <p:cNvPr id="121859" name="Rectangle 3"/>
          <p:cNvSpPr>
            <a:spLocks/>
          </p:cNvSpPr>
          <p:nvPr/>
        </p:nvSpPr>
        <p:spPr bwMode="auto">
          <a:xfrm>
            <a:off x="368300" y="2159000"/>
            <a:ext cx="39116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400"/>
              </a:spcBef>
            </a:pP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85% of parolees need addiction treatment </a:t>
            </a:r>
            <a:r>
              <a:rPr lang="en-US" sz="2400" b="1" dirty="0">
                <a:solidFill>
                  <a:srgbClr val="3F3F3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yet only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 b="1" dirty="0">
                <a:solidFill>
                  <a:srgbClr val="E9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13% receive it in prison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.*</a:t>
            </a:r>
          </a:p>
        </p:txBody>
      </p:sp>
      <p:sp>
        <p:nvSpPr>
          <p:cNvPr id="121860" name="AutoShape 4"/>
          <p:cNvSpPr>
            <a:spLocks/>
          </p:cNvSpPr>
          <p:nvPr/>
        </p:nvSpPr>
        <p:spPr bwMode="auto">
          <a:xfrm>
            <a:off x="4241800" y="1193800"/>
            <a:ext cx="4394200" cy="4076700"/>
          </a:xfrm>
          <a:prstGeom prst="roundRect">
            <a:avLst>
              <a:gd name="adj" fmla="val 4671"/>
            </a:avLst>
          </a:prstGeom>
          <a:gradFill rotWithShape="0">
            <a:gsLst>
              <a:gs pos="0">
                <a:srgbClr val="FFFFFF"/>
              </a:gs>
              <a:gs pos="100000">
                <a:srgbClr val="7F7F7F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1861" name="Rectangle 5"/>
          <p:cNvSpPr>
            <a:spLocks/>
          </p:cNvSpPr>
          <p:nvPr/>
        </p:nvSpPr>
        <p:spPr bwMode="auto">
          <a:xfrm>
            <a:off x="4383088" y="1298575"/>
            <a:ext cx="411162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80000"/>
              </a:lnSpc>
              <a:spcBef>
                <a:spcPts val="763"/>
              </a:spcBef>
            </a:pPr>
            <a:r>
              <a:rPr lang="en-US" sz="2400" b="1" spc="-1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Where Parolees Currently Live </a:t>
            </a:r>
          </a:p>
        </p:txBody>
      </p:sp>
      <p:sp>
        <p:nvSpPr>
          <p:cNvPr id="121862" name="Rectangle 6"/>
          <p:cNvSpPr>
            <a:spLocks/>
          </p:cNvSpPr>
          <p:nvPr/>
        </p:nvSpPr>
        <p:spPr bwMode="auto">
          <a:xfrm>
            <a:off x="342900" y="1250950"/>
            <a:ext cx="3382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 a Study for the City of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San Bernardino, CA...</a:t>
            </a:r>
          </a:p>
        </p:txBody>
      </p:sp>
      <p:sp>
        <p:nvSpPr>
          <p:cNvPr id="121863" name="Rectangle 7"/>
          <p:cNvSpPr>
            <a:spLocks/>
          </p:cNvSpPr>
          <p:nvPr/>
        </p:nvSpPr>
        <p:spPr bwMode="auto">
          <a:xfrm>
            <a:off x="8013700" y="1536700"/>
            <a:ext cx="5397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>
              <a:lnSpc>
                <a:spcPct val="80000"/>
              </a:lnSpc>
              <a:spcBef>
                <a:spcPts val="763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2008</a:t>
            </a:r>
          </a:p>
        </p:txBody>
      </p:sp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756025"/>
            <a:ext cx="4622800" cy="3101975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5" name="Rectangle 9"/>
          <p:cNvSpPr>
            <a:spLocks/>
          </p:cNvSpPr>
          <p:nvPr/>
        </p:nvSpPr>
        <p:spPr bwMode="auto">
          <a:xfrm>
            <a:off x="-88900" y="5422900"/>
            <a:ext cx="9232900" cy="635000"/>
          </a:xfrm>
          <a:prstGeom prst="rect">
            <a:avLst/>
          </a:prstGeom>
          <a:solidFill>
            <a:srgbClr val="FFFFFF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5000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1866" name="Rectangle 10"/>
          <p:cNvSpPr>
            <a:spLocks/>
          </p:cNvSpPr>
          <p:nvPr/>
        </p:nvSpPr>
        <p:spPr bwMode="auto">
          <a:xfrm>
            <a:off x="342900" y="5524500"/>
            <a:ext cx="8432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*Parole Statistics, Best Practices and Needs Assessment, California State University Center </a:t>
            </a:r>
            <a:b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for the Study Of Correctional Education, July, 2008**Douglas L. Polcin, Ed.D. Alcohol Research Group, Berkley California. Critical Journal of Crime and Law in Society</a:t>
            </a:r>
          </a:p>
        </p:txBody>
      </p:sp>
      <p:sp>
        <p:nvSpPr>
          <p:cNvPr id="121867" name="Rectangle 11"/>
          <p:cNvSpPr>
            <a:spLocks/>
          </p:cNvSpPr>
          <p:nvPr/>
        </p:nvSpPr>
        <p:spPr bwMode="auto">
          <a:xfrm>
            <a:off x="4627563" y="3048000"/>
            <a:ext cx="9032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Their</a:t>
            </a:r>
            <a:br>
              <a:rPr lang="en-US" sz="16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6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Families</a:t>
            </a:r>
          </a:p>
        </p:txBody>
      </p:sp>
      <p:pic>
        <p:nvPicPr>
          <p:cNvPr id="12186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9558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9" name="Rectangle 13"/>
          <p:cNvSpPr>
            <a:spLocks/>
          </p:cNvSpPr>
          <p:nvPr/>
        </p:nvSpPr>
        <p:spPr bwMode="auto">
          <a:xfrm>
            <a:off x="5961063" y="3048000"/>
            <a:ext cx="10493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Homeless</a:t>
            </a:r>
          </a:p>
        </p:txBody>
      </p:sp>
      <p:pic>
        <p:nvPicPr>
          <p:cNvPr id="121870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19558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1" name="Rectangle 15"/>
          <p:cNvSpPr>
            <a:spLocks/>
          </p:cNvSpPr>
          <p:nvPr/>
        </p:nvSpPr>
        <p:spPr bwMode="auto">
          <a:xfrm>
            <a:off x="7345363" y="3048000"/>
            <a:ext cx="11826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Individual</a:t>
            </a:r>
            <a:br>
              <a:rPr lang="en-US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Rentals</a:t>
            </a:r>
          </a:p>
        </p:txBody>
      </p:sp>
      <p:pic>
        <p:nvPicPr>
          <p:cNvPr id="121872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19558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3" name="Rectangle 17"/>
          <p:cNvSpPr>
            <a:spLocks/>
          </p:cNvSpPr>
          <p:nvPr/>
        </p:nvSpPr>
        <p:spPr bwMode="auto">
          <a:xfrm>
            <a:off x="4419571" y="4711700"/>
            <a:ext cx="1319272" cy="5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Sober Living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Homes</a:t>
            </a:r>
          </a:p>
        </p:txBody>
      </p:sp>
      <p:pic>
        <p:nvPicPr>
          <p:cNvPr id="121874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6322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5" name="Rectangle 19"/>
          <p:cNvSpPr>
            <a:spLocks/>
          </p:cNvSpPr>
          <p:nvPr/>
        </p:nvSpPr>
        <p:spPr bwMode="auto">
          <a:xfrm>
            <a:off x="6170613" y="4711700"/>
            <a:ext cx="6302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Other</a:t>
            </a:r>
          </a:p>
        </p:txBody>
      </p:sp>
      <p:pic>
        <p:nvPicPr>
          <p:cNvPr id="121876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36322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7" name="Rectangle 21"/>
          <p:cNvSpPr>
            <a:spLocks/>
          </p:cNvSpPr>
          <p:nvPr/>
        </p:nvSpPr>
        <p:spPr bwMode="auto">
          <a:xfrm>
            <a:off x="7339013" y="4711700"/>
            <a:ext cx="11953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Homeless</a:t>
            </a:r>
            <a:br>
              <a:rPr lang="en-US" sz="16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6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Shelters**</a:t>
            </a:r>
          </a:p>
        </p:txBody>
      </p:sp>
      <p:pic>
        <p:nvPicPr>
          <p:cNvPr id="12187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36322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9" name="Rectangle 23"/>
          <p:cNvSpPr>
            <a:spLocks/>
          </p:cNvSpPr>
          <p:nvPr/>
        </p:nvSpPr>
        <p:spPr bwMode="auto">
          <a:xfrm>
            <a:off x="4737100" y="3860800"/>
            <a:ext cx="7016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8%</a:t>
            </a:r>
          </a:p>
        </p:txBody>
      </p:sp>
      <p:sp>
        <p:nvSpPr>
          <p:cNvPr id="121880" name="Rectangle 24"/>
          <p:cNvSpPr>
            <a:spLocks/>
          </p:cNvSpPr>
          <p:nvPr/>
        </p:nvSpPr>
        <p:spPr bwMode="auto">
          <a:xfrm>
            <a:off x="4637088" y="2184400"/>
            <a:ext cx="927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53%</a:t>
            </a:r>
          </a:p>
        </p:txBody>
      </p:sp>
      <p:sp>
        <p:nvSpPr>
          <p:cNvPr id="121881" name="Rectangle 25"/>
          <p:cNvSpPr>
            <a:spLocks/>
          </p:cNvSpPr>
          <p:nvPr/>
        </p:nvSpPr>
        <p:spPr bwMode="auto">
          <a:xfrm>
            <a:off x="6030913" y="2184400"/>
            <a:ext cx="927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19%</a:t>
            </a:r>
          </a:p>
        </p:txBody>
      </p:sp>
      <p:sp>
        <p:nvSpPr>
          <p:cNvPr id="121882" name="Rectangle 26"/>
          <p:cNvSpPr>
            <a:spLocks/>
          </p:cNvSpPr>
          <p:nvPr/>
        </p:nvSpPr>
        <p:spPr bwMode="auto">
          <a:xfrm>
            <a:off x="7481888" y="2184400"/>
            <a:ext cx="927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15%</a:t>
            </a:r>
          </a:p>
        </p:txBody>
      </p:sp>
      <p:sp>
        <p:nvSpPr>
          <p:cNvPr id="121883" name="Rectangle 27"/>
          <p:cNvSpPr>
            <a:spLocks/>
          </p:cNvSpPr>
          <p:nvPr/>
        </p:nvSpPr>
        <p:spPr bwMode="auto">
          <a:xfrm>
            <a:off x="6143625" y="3860800"/>
            <a:ext cx="7016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3%</a:t>
            </a:r>
          </a:p>
        </p:txBody>
      </p:sp>
      <p:sp>
        <p:nvSpPr>
          <p:cNvPr id="121884" name="Rectangle 28"/>
          <p:cNvSpPr>
            <a:spLocks/>
          </p:cNvSpPr>
          <p:nvPr/>
        </p:nvSpPr>
        <p:spPr bwMode="auto">
          <a:xfrm>
            <a:off x="7594600" y="3860800"/>
            <a:ext cx="7016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245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  <p:bldP spid="121860" grpId="0" animBg="1"/>
      <p:bldP spid="121861" grpId="0" autoUpdateAnimBg="0"/>
      <p:bldP spid="121862" grpId="0" autoUpdateAnimBg="0"/>
      <p:bldP spid="121863" grpId="0" autoUpdateAnimBg="0"/>
      <p:bldP spid="121865" grpId="0" animBg="1"/>
      <p:bldP spid="121866" grpId="0" autoUpdateAnimBg="0"/>
      <p:bldP spid="121867" grpId="0" autoUpdateAnimBg="0"/>
      <p:bldP spid="121869" grpId="0" autoUpdateAnimBg="0"/>
      <p:bldP spid="121871" grpId="0" autoUpdateAnimBg="0"/>
      <p:bldP spid="121873" grpId="0" autoUpdateAnimBg="0"/>
      <p:bldP spid="121873" grpId="1"/>
      <p:bldP spid="121875" grpId="0" autoUpdateAnimBg="0"/>
      <p:bldP spid="121877" grpId="0" autoUpdateAnimBg="0"/>
      <p:bldP spid="121879" grpId="0" autoUpdateAnimBg="0"/>
      <p:bldP spid="121880" grpId="0" autoUpdateAnimBg="0"/>
      <p:bldP spid="121881" grpId="0" autoUpdateAnimBg="0"/>
      <p:bldP spid="121882" grpId="0" autoUpdateAnimBg="0"/>
      <p:bldP spid="121883" grpId="0" autoUpdateAnimBg="0"/>
      <p:bldP spid="12188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0"/>
            <a:ext cx="8183880" cy="449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Policy Guide on Community Residences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r>
              <a:rPr lang="en-US" dirty="0" smtClean="0"/>
              <a:t>Municipalities </a:t>
            </a:r>
            <a:r>
              <a:rPr lang="en-US" dirty="0"/>
              <a:t>and counties throughout the nation continue to use zoning to exclude community residences from the single-family residential districts despite 25 years of planning </a:t>
            </a:r>
            <a:r>
              <a:rPr lang="en-US" dirty="0" smtClean="0"/>
              <a:t>standards and </a:t>
            </a:r>
            <a:r>
              <a:rPr lang="en-US" dirty="0"/>
              <a:t>the vast majority of court </a:t>
            </a:r>
            <a:r>
              <a:rPr lang="en-US" dirty="0" smtClean="0"/>
              <a:t>decisions </a:t>
            </a:r>
            <a:r>
              <a:rPr lang="en-US" dirty="0"/>
              <a:t>that recognize community residences for people with disabilities as a residential use.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25400" y="304800"/>
            <a:ext cx="9144000" cy="1219200"/>
          </a:xfrm>
          <a:prstGeom prst="rect">
            <a:avLst/>
          </a:prstGeom>
          <a:gradFill flip="none" rotWithShape="1">
            <a:gsLst>
              <a:gs pos="100000">
                <a:srgbClr val="40B7B3"/>
              </a:gs>
              <a:gs pos="0">
                <a:srgbClr val="2F807D"/>
              </a:gs>
            </a:gsLst>
            <a:lin ang="16200000" scaled="0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r>
              <a:rPr lang="en-US" sz="3600" dirty="0" smtClean="0">
                <a:latin typeface="Berlin Sans FB" pitchFamily="34" charset="0"/>
              </a:rPr>
              <a:t>American Planning Association Guidelines</a:t>
            </a:r>
          </a:p>
          <a:p>
            <a:r>
              <a:rPr lang="en-US" sz="3600" dirty="0" smtClean="0">
                <a:latin typeface="Berlin Sans FB" pitchFamily="34" charset="0"/>
              </a:rPr>
              <a:t>1997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248400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Adopted by Special Delegate Assembly, September 21, 1997  Ratified by Board of Directors, September 22, 1997  </a:t>
            </a:r>
          </a:p>
        </p:txBody>
      </p:sp>
    </p:spTree>
    <p:extLst>
      <p:ext uri="{BB962C8B-B14F-4D97-AF65-F5344CB8AC3E}">
        <p14:creationId xmlns:p14="http://schemas.microsoft.com/office/powerpoint/2010/main" val="235925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99399"/>
            <a:ext cx="89154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Findings</a:t>
            </a:r>
            <a:r>
              <a:rPr lang="en-US" sz="2200" dirty="0"/>
              <a:t> – </a:t>
            </a:r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pPr marL="457200" indent="-457200">
              <a:buAutoNum type="arabicParenR"/>
            </a:pPr>
            <a:r>
              <a:rPr lang="en-US" sz="2800" b="1" dirty="0" smtClean="0"/>
              <a:t>Community </a:t>
            </a:r>
            <a:r>
              <a:rPr lang="en-US" sz="2800" b="1" dirty="0"/>
              <a:t>residences are a residential use of land.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 marL="400050" lvl="1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majority of courts have ruled that a community residence is the </a:t>
            </a:r>
            <a:r>
              <a:rPr lang="en-US" sz="2400" dirty="0" smtClean="0"/>
              <a:t>	opposite </a:t>
            </a:r>
            <a:r>
              <a:rPr lang="en-US" sz="2400" dirty="0"/>
              <a:t>of an institution, boarding house, or a commercial use. 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25400" y="304800"/>
            <a:ext cx="9144000" cy="1092200"/>
          </a:xfrm>
          <a:prstGeom prst="rect">
            <a:avLst/>
          </a:prstGeom>
          <a:gradFill flip="none" rotWithShape="1">
            <a:gsLst>
              <a:gs pos="100000">
                <a:srgbClr val="40B7B3"/>
              </a:gs>
              <a:gs pos="0">
                <a:srgbClr val="2F807D"/>
              </a:gs>
            </a:gsLst>
            <a:lin ang="16200000" scaled="0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r>
              <a:rPr lang="en-US" sz="3600" dirty="0" smtClean="0">
                <a:latin typeface="Berlin Sans FB" pitchFamily="34" charset="0"/>
              </a:rPr>
              <a:t>American Planning Association Guidelines</a:t>
            </a:r>
          </a:p>
          <a:p>
            <a:r>
              <a:rPr lang="en-US" sz="3600" dirty="0" smtClean="0">
                <a:latin typeface="Berlin Sans FB" pitchFamily="34" charset="0"/>
              </a:rPr>
              <a:t>(Ignored)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68300" y="6512699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Adopted by Special Delegate Assembly, September 21, 1997  Ratified by Board of Directors, September 22, 1997  </a:t>
            </a:r>
          </a:p>
        </p:txBody>
      </p:sp>
    </p:spTree>
    <p:extLst>
      <p:ext uri="{BB962C8B-B14F-4D97-AF65-F5344CB8AC3E}">
        <p14:creationId xmlns:p14="http://schemas.microsoft.com/office/powerpoint/2010/main" val="37152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Findings</a:t>
            </a:r>
            <a:r>
              <a:rPr lang="en-US" sz="4000" dirty="0"/>
              <a:t> – </a:t>
            </a:r>
            <a:endParaRPr lang="en-US" sz="4000" dirty="0" smtClean="0"/>
          </a:p>
          <a:p>
            <a:pPr marL="0" indent="0">
              <a:buNone/>
            </a:pPr>
            <a:r>
              <a:rPr lang="en-US" sz="2200" b="1" dirty="0" smtClean="0"/>
              <a:t>2</a:t>
            </a:r>
            <a:r>
              <a:rPr lang="en-US" sz="2200" b="1" dirty="0"/>
              <a:t>) </a:t>
            </a:r>
            <a:r>
              <a:rPr lang="en-US" sz="2800" b="1" dirty="0"/>
              <a:t>Community residences have no effect on the value of neighborhood properties.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 lvl="1"/>
            <a:r>
              <a:rPr lang="en-US" dirty="0" smtClean="0"/>
              <a:t>	More </a:t>
            </a:r>
            <a:r>
              <a:rPr lang="en-US" dirty="0"/>
              <a:t>than 50 studies have examined their impact </a:t>
            </a:r>
            <a:r>
              <a:rPr lang="en-US" dirty="0" smtClean="0"/>
              <a:t>	on </a:t>
            </a:r>
            <a:r>
              <a:rPr lang="en-US" dirty="0"/>
              <a:t>property values </a:t>
            </a:r>
            <a:r>
              <a:rPr lang="en-US" dirty="0" smtClean="0"/>
              <a:t>more than </a:t>
            </a:r>
            <a:r>
              <a:rPr lang="en-US" dirty="0"/>
              <a:t>for any other small </a:t>
            </a:r>
            <a:r>
              <a:rPr lang="en-US" dirty="0" smtClean="0"/>
              <a:t>	land </a:t>
            </a:r>
            <a:r>
              <a:rPr lang="en-US" dirty="0"/>
              <a:t>use. All researchers have </a:t>
            </a:r>
            <a:r>
              <a:rPr lang="en-US" dirty="0" smtClean="0"/>
              <a:t>discovered </a:t>
            </a:r>
            <a:r>
              <a:rPr lang="en-US" dirty="0"/>
              <a:t>that </a:t>
            </a:r>
            <a:r>
              <a:rPr lang="en-US" dirty="0" smtClean="0"/>
              <a:t>	group homes </a:t>
            </a:r>
            <a:r>
              <a:rPr lang="en-US" dirty="0"/>
              <a:t>do not affect property values of even </a:t>
            </a:r>
            <a:r>
              <a:rPr lang="en-US" dirty="0" smtClean="0"/>
              <a:t>	the property </a:t>
            </a:r>
            <a:r>
              <a:rPr lang="en-US" dirty="0"/>
              <a:t>next door. 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1800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25400" y="304800"/>
            <a:ext cx="9144000" cy="1092200"/>
          </a:xfrm>
          <a:prstGeom prst="rect">
            <a:avLst/>
          </a:prstGeom>
          <a:gradFill flip="none" rotWithShape="1">
            <a:gsLst>
              <a:gs pos="100000">
                <a:srgbClr val="40B7B3"/>
              </a:gs>
              <a:gs pos="0">
                <a:srgbClr val="2F807D"/>
              </a:gs>
            </a:gsLst>
            <a:lin ang="16200000" scaled="0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r>
              <a:rPr lang="en-US" sz="3600" dirty="0" smtClean="0">
                <a:latin typeface="Berlin Sans FB" pitchFamily="34" charset="0"/>
              </a:rPr>
              <a:t>American Planning Association Guidelines</a:t>
            </a:r>
          </a:p>
          <a:p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68300" y="6512699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Adopted by Special Delegate Assembly, September 21, 1997  Ratified by Board of Directors, September 22, 1997  </a:t>
            </a:r>
          </a:p>
        </p:txBody>
      </p:sp>
    </p:spTree>
    <p:extLst>
      <p:ext uri="{BB962C8B-B14F-4D97-AF65-F5344CB8AC3E}">
        <p14:creationId xmlns:p14="http://schemas.microsoft.com/office/powerpoint/2010/main" val="229270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Findings</a:t>
            </a:r>
            <a:r>
              <a:rPr lang="en-US" dirty="0"/>
              <a:t> – </a:t>
            </a:r>
            <a:endParaRPr lang="en-US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800" b="1" dirty="0"/>
              <a:t>3) Community residences have no effect on neighborhood safety. </a:t>
            </a:r>
            <a:r>
              <a:rPr lang="en-US" sz="2800" b="1" dirty="0" smtClean="0"/>
              <a:t>	</a:t>
            </a:r>
          </a:p>
          <a:p>
            <a:endParaRPr lang="en-US" sz="2800" b="1" dirty="0"/>
          </a:p>
          <a:p>
            <a:pPr marL="0" indent="0">
              <a:buNone/>
            </a:pPr>
            <a:r>
              <a:rPr lang="en-US" sz="2800" dirty="0" smtClean="0"/>
              <a:t>	A </a:t>
            </a:r>
            <a:r>
              <a:rPr lang="en-US" sz="2800" dirty="0"/>
              <a:t>thorough study conducted by the State of Illinois </a:t>
            </a:r>
            <a:r>
              <a:rPr lang="en-US" sz="2800" dirty="0" smtClean="0"/>
              <a:t>	concluded </a:t>
            </a:r>
            <a:r>
              <a:rPr lang="en-US" sz="2800" dirty="0"/>
              <a:t>that the residents </a:t>
            </a:r>
            <a:r>
              <a:rPr lang="en-US" sz="2800" dirty="0" smtClean="0"/>
              <a:t>of </a:t>
            </a:r>
            <a:r>
              <a:rPr lang="en-US" sz="2800" dirty="0"/>
              <a:t>group homes are </a:t>
            </a:r>
            <a:r>
              <a:rPr lang="en-US" sz="2800" dirty="0" smtClean="0"/>
              <a:t>	much </a:t>
            </a:r>
            <a:r>
              <a:rPr lang="en-US" sz="2800" dirty="0"/>
              <a:t>less likely to commit a crime of any sort than </a:t>
            </a:r>
            <a:r>
              <a:rPr lang="en-US" sz="2800" dirty="0" smtClean="0"/>
              <a:t>	the average </a:t>
            </a:r>
            <a:r>
              <a:rPr lang="en-US" sz="2800" dirty="0"/>
              <a:t>Illinois resident. </a:t>
            </a: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25400" y="304800"/>
            <a:ext cx="9144000" cy="1092200"/>
          </a:xfrm>
          <a:prstGeom prst="rect">
            <a:avLst/>
          </a:prstGeom>
          <a:gradFill flip="none" rotWithShape="1">
            <a:gsLst>
              <a:gs pos="100000">
                <a:srgbClr val="40B7B3"/>
              </a:gs>
              <a:gs pos="0">
                <a:srgbClr val="2F807D"/>
              </a:gs>
            </a:gsLst>
            <a:lin ang="16200000" scaled="0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r>
              <a:rPr lang="en-US" sz="3600" dirty="0" smtClean="0">
                <a:latin typeface="Berlin Sans FB" pitchFamily="34" charset="0"/>
              </a:rPr>
              <a:t>American Planning Association Guidelines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300" y="6512699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Adopted by Special Delegate Assembly, September 21, 1997  Ratified by Board of Directors, September 22, 1997  </a:t>
            </a:r>
          </a:p>
        </p:txBody>
      </p:sp>
    </p:spTree>
    <p:extLst>
      <p:ext uri="{BB962C8B-B14F-4D97-AF65-F5344CB8AC3E}">
        <p14:creationId xmlns:p14="http://schemas.microsoft.com/office/powerpoint/2010/main" val="91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3600" dirty="0" smtClean="0"/>
              <a:t>The County of Los Angeles, Substance Abuse Prevention and Control has requested that all sober living homes in Los Angeles County be trained in 2014</a:t>
            </a:r>
            <a:endParaRPr lang="en-US" sz="3600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25400" y="304800"/>
            <a:ext cx="9144000" cy="1092200"/>
          </a:xfrm>
          <a:prstGeom prst="rect">
            <a:avLst/>
          </a:prstGeom>
          <a:gradFill flip="none" rotWithShape="1">
            <a:gsLst>
              <a:gs pos="100000">
                <a:srgbClr val="40B7B3"/>
              </a:gs>
              <a:gs pos="0">
                <a:srgbClr val="2F807D"/>
              </a:gs>
            </a:gsLst>
            <a:lin ang="16200000" scaled="0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pPr algn="ctr"/>
            <a:r>
              <a:rPr lang="en-US" sz="3600" dirty="0" smtClean="0">
                <a:latin typeface="Berlin Sans FB" pitchFamily="34" charset="0"/>
              </a:rPr>
              <a:t>Los Angeles County – SAPC</a:t>
            </a:r>
          </a:p>
          <a:p>
            <a:pPr algn="ctr"/>
            <a:r>
              <a:rPr lang="en-US" sz="3600" dirty="0">
                <a:latin typeface="Berlin Sans FB" pitchFamily="34" charset="0"/>
              </a:rPr>
              <a:t>T</a:t>
            </a:r>
            <a:r>
              <a:rPr lang="en-US" sz="3600" dirty="0" smtClean="0">
                <a:latin typeface="Berlin Sans FB" pitchFamily="34" charset="0"/>
              </a:rPr>
              <a:t>raining Program 2013</a:t>
            </a:r>
          </a:p>
        </p:txBody>
      </p:sp>
    </p:spTree>
    <p:extLst>
      <p:ext uri="{BB962C8B-B14F-4D97-AF65-F5344CB8AC3E}">
        <p14:creationId xmlns:p14="http://schemas.microsoft.com/office/powerpoint/2010/main" val="27225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will be three 1 hour trainings delivered during our regularly scheduled Chapter Meetings</a:t>
            </a:r>
          </a:p>
          <a:p>
            <a:endParaRPr lang="en-US" sz="2800" dirty="0"/>
          </a:p>
          <a:p>
            <a:r>
              <a:rPr lang="en-US" sz="2800" dirty="0" smtClean="0"/>
              <a:t>Trainings will be held in January 2014, October 2014, and January 2015.</a:t>
            </a:r>
          </a:p>
          <a:p>
            <a:endParaRPr lang="en-US" sz="2800" dirty="0"/>
          </a:p>
          <a:p>
            <a:r>
              <a:rPr lang="en-US" sz="2800" dirty="0" smtClean="0"/>
              <a:t>Trainings will be mandatory for all homes wishing to be recognized by the County of Los Angeles as a quality recovery residence</a:t>
            </a:r>
            <a:endParaRPr lang="en-US" sz="2800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25400" y="304800"/>
            <a:ext cx="9144000" cy="1092200"/>
          </a:xfrm>
          <a:prstGeom prst="rect">
            <a:avLst/>
          </a:prstGeom>
          <a:gradFill flip="none" rotWithShape="1">
            <a:gsLst>
              <a:gs pos="100000">
                <a:srgbClr val="40B7B3"/>
              </a:gs>
              <a:gs pos="0">
                <a:srgbClr val="2F807D"/>
              </a:gs>
            </a:gsLst>
            <a:lin ang="16200000" scaled="0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pPr algn="ctr"/>
            <a:r>
              <a:rPr lang="en-US" sz="3600" dirty="0" smtClean="0">
                <a:latin typeface="Berlin Sans FB" pitchFamily="34" charset="0"/>
              </a:rPr>
              <a:t>Los Angeles County – SAPC</a:t>
            </a:r>
          </a:p>
          <a:p>
            <a:pPr algn="ctr"/>
            <a:r>
              <a:rPr lang="en-US" sz="3600" dirty="0">
                <a:latin typeface="Berlin Sans FB" pitchFamily="34" charset="0"/>
              </a:rPr>
              <a:t>T</a:t>
            </a:r>
            <a:r>
              <a:rPr lang="en-US" sz="3600" dirty="0" smtClean="0">
                <a:latin typeface="Berlin Sans FB" pitchFamily="34" charset="0"/>
              </a:rPr>
              <a:t>raining Program 2014</a:t>
            </a:r>
          </a:p>
        </p:txBody>
      </p:sp>
    </p:spTree>
    <p:extLst>
      <p:ext uri="{BB962C8B-B14F-4D97-AF65-F5344CB8AC3E}">
        <p14:creationId xmlns:p14="http://schemas.microsoft.com/office/powerpoint/2010/main" val="26222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Training Curriculum will include: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Good Neighbor Policy and Procedures (Jan 2014)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Housing Ex-Offenders – How AB 109 and related initiatives support ex-offenders (April 2014)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Affordable Care Act – how to assist residents in accessing health care (September 2014)</a:t>
            </a: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25400" y="304800"/>
            <a:ext cx="9144000" cy="1092200"/>
          </a:xfrm>
          <a:prstGeom prst="rect">
            <a:avLst/>
          </a:prstGeom>
          <a:gradFill flip="none" rotWithShape="1">
            <a:gsLst>
              <a:gs pos="100000">
                <a:srgbClr val="40B7B3"/>
              </a:gs>
              <a:gs pos="0">
                <a:srgbClr val="2F807D"/>
              </a:gs>
            </a:gsLst>
            <a:lin ang="16200000" scaled="0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pPr algn="ctr"/>
            <a:r>
              <a:rPr lang="en-US" sz="3600" dirty="0" smtClean="0">
                <a:latin typeface="Berlin Sans FB" pitchFamily="34" charset="0"/>
              </a:rPr>
              <a:t>Los Angeles County – SAPC</a:t>
            </a:r>
          </a:p>
          <a:p>
            <a:pPr algn="ctr"/>
            <a:r>
              <a:rPr lang="en-US" sz="3600" dirty="0">
                <a:latin typeface="Berlin Sans FB" pitchFamily="34" charset="0"/>
              </a:rPr>
              <a:t>T</a:t>
            </a:r>
            <a:r>
              <a:rPr lang="en-US" sz="3600" dirty="0" smtClean="0">
                <a:latin typeface="Berlin Sans FB" pitchFamily="34" charset="0"/>
              </a:rPr>
              <a:t>raining Program 2014</a:t>
            </a:r>
          </a:p>
        </p:txBody>
      </p:sp>
    </p:spTree>
    <p:extLst>
      <p:ext uri="{BB962C8B-B14F-4D97-AF65-F5344CB8AC3E}">
        <p14:creationId xmlns:p14="http://schemas.microsoft.com/office/powerpoint/2010/main" val="26222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Suggested Participation: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All homes in Los Angeles County are required to send one representative of their house to each training.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Trainings will be given in all six Los Angeles County Chapters in the scheduled month.  If you miss your Chapter meeting, you can attend another Chapter.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Houses that complete all three trainings will be given priority recognition on the website and through County Referrals</a:t>
            </a: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25400" y="304800"/>
            <a:ext cx="9144000" cy="1092200"/>
          </a:xfrm>
          <a:prstGeom prst="rect">
            <a:avLst/>
          </a:prstGeom>
          <a:gradFill flip="none" rotWithShape="1">
            <a:gsLst>
              <a:gs pos="100000">
                <a:srgbClr val="40B7B3"/>
              </a:gs>
              <a:gs pos="0">
                <a:srgbClr val="2F807D"/>
              </a:gs>
            </a:gsLst>
            <a:lin ang="16200000" scaled="0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pPr algn="ctr"/>
            <a:r>
              <a:rPr lang="en-US" sz="3600" dirty="0" smtClean="0">
                <a:latin typeface="Berlin Sans FB" pitchFamily="34" charset="0"/>
              </a:rPr>
              <a:t>Los Angeles County – SAPC</a:t>
            </a:r>
          </a:p>
          <a:p>
            <a:pPr algn="ctr"/>
            <a:r>
              <a:rPr lang="en-US" sz="3600" dirty="0">
                <a:latin typeface="Berlin Sans FB" pitchFamily="34" charset="0"/>
              </a:rPr>
              <a:t>T</a:t>
            </a:r>
            <a:r>
              <a:rPr lang="en-US" sz="3600" dirty="0" smtClean="0">
                <a:latin typeface="Berlin Sans FB" pitchFamily="34" charset="0"/>
              </a:rPr>
              <a:t>raining Program 2013</a:t>
            </a:r>
          </a:p>
        </p:txBody>
      </p:sp>
    </p:spTree>
    <p:extLst>
      <p:ext uri="{BB962C8B-B14F-4D97-AF65-F5344CB8AC3E}">
        <p14:creationId xmlns:p14="http://schemas.microsoft.com/office/powerpoint/2010/main" val="26222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200" y="1219200"/>
            <a:ext cx="5943600" cy="3962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latin typeface="Algerian" pitchFamily="82" charset="0"/>
              </a:rPr>
              <a:t/>
            </a:r>
            <a:br>
              <a:rPr lang="en-US" sz="2800" smtClean="0">
                <a:latin typeface="Algerian" pitchFamily="82" charset="0"/>
              </a:rPr>
            </a:br>
            <a:endParaRPr lang="en-US" sz="2800" smtClean="0">
              <a:latin typeface="Algerian" pitchFamily="82" charset="0"/>
            </a:endParaRPr>
          </a:p>
          <a:p>
            <a:pPr algn="ctr" eaLnBrk="1" hangingPunct="1"/>
            <a:endParaRPr lang="en-US" sz="2800" smtClean="0">
              <a:latin typeface="Algerian" pitchFamily="82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     P.O. Box 5235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     Santa Monica, CA  90409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000" smtClean="0"/>
              <a:t>310-924-7155 Phone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     310-584-4540 FAX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smtClean="0"/>
              <a:t>  </a:t>
            </a:r>
            <a:r>
              <a:rPr lang="en-US" sz="4000" smtClean="0"/>
              <a:t>www.soberhousing.net</a:t>
            </a:r>
          </a:p>
        </p:txBody>
      </p:sp>
      <p:pic>
        <p:nvPicPr>
          <p:cNvPr id="5123" name="Picture 5" descr="SLN_logo_new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175" y="609600"/>
            <a:ext cx="42941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323975" y="4953000"/>
            <a:ext cx="64341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For Quality Sober Living Referrals in Southern California</a:t>
            </a:r>
          </a:p>
          <a:p>
            <a:r>
              <a:rPr lang="en-US" b="1"/>
              <a:t>Call Toll Free:</a:t>
            </a:r>
          </a:p>
          <a:p>
            <a:r>
              <a:rPr lang="en-US" sz="2800" b="1"/>
              <a:t>800-799-2084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official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371600"/>
            <a:ext cx="8720168" cy="4114800"/>
          </a:xfrm>
        </p:spPr>
        <p:txBody>
          <a:bodyPr/>
          <a:lstStyle/>
          <a:p>
            <a:pPr marL="228600" indent="-228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Zoning restrictions </a:t>
            </a:r>
          </a:p>
          <a:p>
            <a:pPr marL="228600" indent="-228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Low occupancy limits</a:t>
            </a:r>
          </a:p>
          <a:p>
            <a:pPr marL="228600" indent="-228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Conditional use permits, high fees</a:t>
            </a:r>
          </a:p>
          <a:p>
            <a:pPr marL="228600" indent="-228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Moratoria</a:t>
            </a:r>
          </a:p>
          <a:p>
            <a:pPr marL="228600" indent="-228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Unreasonable safety, inspection requirements</a:t>
            </a:r>
          </a:p>
          <a:p>
            <a:pPr marL="228600" indent="-228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Unreasonable “reasonable accommodation”</a:t>
            </a:r>
          </a:p>
          <a:p>
            <a:pPr marL="228600" indent="-228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Discriminatory in intent and/or effect</a:t>
            </a:r>
          </a:p>
        </p:txBody>
      </p:sp>
    </p:spTree>
    <p:extLst>
      <p:ext uri="{BB962C8B-B14F-4D97-AF65-F5344CB8AC3E}">
        <p14:creationId xmlns:p14="http://schemas.microsoft.com/office/powerpoint/2010/main" val="41869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0"/>
            <a:ext cx="8183880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More </a:t>
            </a:r>
            <a:r>
              <a:rPr lang="en-US" dirty="0"/>
              <a:t>recently the Fair Housing Amendments Act of </a:t>
            </a:r>
            <a:r>
              <a:rPr lang="en-US" dirty="0" smtClean="0"/>
              <a:t>1988 prohibit zoning </a:t>
            </a:r>
            <a:r>
              <a:rPr lang="en-US" dirty="0"/>
              <a:t>regulations of community residences that are based on unfounded myths and fears about the residents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25400" y="304800"/>
            <a:ext cx="9144000" cy="1092200"/>
          </a:xfrm>
          <a:prstGeom prst="rect">
            <a:avLst/>
          </a:prstGeom>
          <a:gradFill flip="none" rotWithShape="1">
            <a:gsLst>
              <a:gs pos="100000">
                <a:srgbClr val="40B7B3"/>
              </a:gs>
              <a:gs pos="0">
                <a:srgbClr val="2F807D"/>
              </a:gs>
            </a:gsLst>
            <a:lin ang="16200000" scaled="0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r>
              <a:rPr lang="en-US" sz="3600" dirty="0" smtClean="0">
                <a:latin typeface="Berlin Sans FB" pitchFamily="34" charset="0"/>
              </a:rPr>
              <a:t>American Planning Association Guidelines</a:t>
            </a:r>
          </a:p>
          <a:p>
            <a:r>
              <a:rPr lang="en-US" sz="3600" dirty="0" smtClean="0">
                <a:latin typeface="Berlin Sans FB" pitchFamily="34" charset="0"/>
              </a:rPr>
              <a:t>1997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57200" y="6248400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Adopted by Special Delegate Assembly, September 21, 1997  Ratified by Board of Directors, September 22, 1997  </a:t>
            </a:r>
          </a:p>
        </p:txBody>
      </p:sp>
    </p:spTree>
    <p:extLst>
      <p:ext uri="{BB962C8B-B14F-4D97-AF65-F5344CB8AC3E}">
        <p14:creationId xmlns:p14="http://schemas.microsoft.com/office/powerpoint/2010/main" val="30821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 of Los Angeles proposal</a:t>
            </a:r>
            <a:br>
              <a:rPr lang="en-US" dirty="0" smtClean="0"/>
            </a:br>
            <a:r>
              <a:rPr lang="en-US" dirty="0" smtClean="0"/>
              <a:t>Community Care Facilities Ordinance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Households composed of multiple lease holders </a:t>
            </a:r>
            <a:r>
              <a:rPr lang="en-US" b="1" i="1" dirty="0" smtClean="0"/>
              <a:t>not allowed in single family neighborhoods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Must apply for </a:t>
            </a:r>
            <a:r>
              <a:rPr lang="en-US" b="1" i="1" dirty="0" smtClean="0"/>
              <a:t>boarding house permits </a:t>
            </a:r>
            <a:r>
              <a:rPr lang="en-US" dirty="0" smtClean="0"/>
              <a:t>in all other neighborhoods.</a:t>
            </a:r>
          </a:p>
          <a:p>
            <a:r>
              <a:rPr lang="en-US" dirty="0" smtClean="0"/>
              <a:t>Structures housing more than two unrelated parolees or probationers not permitted in single family neighborhoods,</a:t>
            </a:r>
          </a:p>
          <a:p>
            <a:r>
              <a:rPr lang="en-US" dirty="0" smtClean="0"/>
              <a:t>Owners must apply for (and pay for) a special permit in all other neighborhood.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Los Angeles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“Scorched earth” approach</a:t>
            </a:r>
          </a:p>
          <a:p>
            <a:r>
              <a:rPr lang="en-US" dirty="0" smtClean="0"/>
              <a:t>Although recovery residences are the target, language applies to all households in the City.</a:t>
            </a:r>
          </a:p>
          <a:p>
            <a:r>
              <a:rPr lang="en-US" b="1" dirty="0" smtClean="0"/>
              <a:t>“We have to be sensitive to the fact that a home is a family’s single largest investment” </a:t>
            </a:r>
            <a:r>
              <a:rPr lang="en-US" sz="2800" i="1" dirty="0" smtClean="0"/>
              <a:t>(chief of staff to L.A. City Council Member, 2011)</a:t>
            </a:r>
          </a:p>
          <a:p>
            <a:r>
              <a:rPr lang="en-US" dirty="0"/>
              <a:t>No </a:t>
            </a:r>
            <a:r>
              <a:rPr lang="en-US" dirty="0" smtClean="0"/>
              <a:t>attempt to meet requirements for evidence</a:t>
            </a:r>
          </a:p>
        </p:txBody>
      </p:sp>
    </p:spTree>
    <p:extLst>
      <p:ext uri="{BB962C8B-B14F-4D97-AF65-F5344CB8AC3E}">
        <p14:creationId xmlns:p14="http://schemas.microsoft.com/office/powerpoint/2010/main" val="16450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Displaces residents, destabilizes recovery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Decreases number of recovery-supportive environments, opportunities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Creates barriers to new locations, capacity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Increases operating costs, financial burdens on residents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Creates disincentives for entering recovery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the freight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Strong grassroots association of recovery residences</a:t>
            </a:r>
          </a:p>
          <a:p>
            <a:r>
              <a:rPr lang="en-US" dirty="0" smtClean="0"/>
              <a:t>Advocacy, fair housing training</a:t>
            </a:r>
          </a:p>
          <a:p>
            <a:r>
              <a:rPr lang="en-US" dirty="0" smtClean="0"/>
              <a:t>Mobilization of affected households, residents</a:t>
            </a:r>
            <a:r>
              <a:rPr lang="en-US" dirty="0"/>
              <a:t>, </a:t>
            </a:r>
            <a:r>
              <a:rPr lang="en-US" dirty="0" smtClean="0"/>
              <a:t>families</a:t>
            </a:r>
          </a:p>
          <a:p>
            <a:r>
              <a:rPr lang="en-US" dirty="0" smtClean="0"/>
              <a:t>One </a:t>
            </a:r>
            <a:r>
              <a:rPr lang="en-US" dirty="0"/>
              <a:t>City Council Member with the courage of his </a:t>
            </a:r>
            <a:r>
              <a:rPr lang="en-US" dirty="0" smtClean="0"/>
              <a:t>convictions</a:t>
            </a:r>
          </a:p>
          <a:p>
            <a:r>
              <a:rPr lang="en-US" sz="4000" b="1" i="1" dirty="0" smtClean="0"/>
              <a:t>And …</a:t>
            </a:r>
            <a:endParaRPr lang="en-US" sz="40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3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the tide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" y="2060848"/>
            <a:ext cx="3153495" cy="1204062"/>
          </a:xfrm>
          <a:prstGeom prst="rect">
            <a:avLst/>
          </a:prstGeom>
        </p:spPr>
      </p:pic>
      <p:pic>
        <p:nvPicPr>
          <p:cNvPr id="5" name="rg_hi" descr="https://encrypted-tbn2.google.com/images?q=tbn:ANd9GcSTqj3Wbl5WPcKxuSMgGisZgPupsDwt3iflzkq8zMun88lD6VvbZQ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054052"/>
            <a:ext cx="2520280" cy="73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t0.gstatic.com/images?q=tbn:ANd9GcRFGxIpGH0H8W8WURknDYfvePcEf15jZS4pQhPzV2exJpBLZ1zVhP04J56I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933056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4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1239</Words>
  <Application>Microsoft Office PowerPoint</Application>
  <PresentationFormat>On-screen Show (4:3)</PresentationFormat>
  <Paragraphs>200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A growing national problem</vt:lpstr>
      <vt:lpstr>Types of official discrimination</vt:lpstr>
      <vt:lpstr>PowerPoint Presentation</vt:lpstr>
      <vt:lpstr>City of Los Angeles proposal Community Care Facilities Ordinance</vt:lpstr>
      <vt:lpstr>City of Los Angeles proposal</vt:lpstr>
      <vt:lpstr>COSTS of discrimination</vt:lpstr>
      <vt:lpstr>Stopping the freight train</vt:lpstr>
      <vt:lpstr>Turning the tide</vt:lpstr>
      <vt:lpstr>Turning the tide</vt:lpstr>
      <vt:lpstr>Turning the tide</vt:lpstr>
      <vt:lpstr>Turning the tide</vt:lpstr>
      <vt:lpstr>Do problem properties, landlords exist?</vt:lpstr>
      <vt:lpstr>Solution framework</vt:lpstr>
      <vt:lpstr>Southern California Recovery Residences</vt:lpstr>
      <vt:lpstr>Benefits of Sober Living Residences</vt:lpstr>
      <vt:lpstr>Better Outcomes</vt:lpstr>
      <vt:lpstr>Better Outcomes</vt:lpstr>
      <vt:lpstr>Better Outcomes</vt:lpstr>
      <vt:lpstr>Where do all the Parolees go?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Kimbell, Jenny</cp:lastModifiedBy>
  <cp:revision>8</cp:revision>
  <dcterms:created xsi:type="dcterms:W3CDTF">2013-03-27T19:01:39Z</dcterms:created>
  <dcterms:modified xsi:type="dcterms:W3CDTF">2013-09-10T23:20:38Z</dcterms:modified>
</cp:coreProperties>
</file>